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18"/>
  </p:notesMasterIdLst>
  <p:sldIdLst>
    <p:sldId id="3825" r:id="rId5"/>
    <p:sldId id="3826" r:id="rId6"/>
    <p:sldId id="3827" r:id="rId7"/>
    <p:sldId id="3828" r:id="rId8"/>
    <p:sldId id="3842" r:id="rId9"/>
    <p:sldId id="3833" r:id="rId10"/>
    <p:sldId id="3836" r:id="rId11"/>
    <p:sldId id="3837" r:id="rId12"/>
    <p:sldId id="3838" r:id="rId13"/>
    <p:sldId id="3835" r:id="rId14"/>
    <p:sldId id="3839" r:id="rId15"/>
    <p:sldId id="3834" r:id="rId16"/>
    <p:sldId id="384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4660"/>
  </p:normalViewPr>
  <p:slideViewPr>
    <p:cSldViewPr snapToGrid="0">
      <p:cViewPr varScale="1">
        <p:scale>
          <a:sx n="81" d="100"/>
          <a:sy n="81" d="100"/>
        </p:scale>
        <p:origin x="662" y="53"/>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7/25/2024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a:t>9/3/20XX</a:t>
            </a:r>
            <a:endParaRPr lang="en-US" dirty="0"/>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Bangalore" TargetMode="External"/><Relationship Id="rId3" Type="http://schemas.openxmlformats.org/officeDocument/2006/relationships/hyperlink" Target="https://en.wikipedia.org/wiki/Watches" TargetMode="External"/><Relationship Id="rId7" Type="http://schemas.openxmlformats.org/officeDocument/2006/relationships/hyperlink" Target="https://en.wikipedia.org/wiki/Electronic_City" TargetMode="External"/><Relationship Id="rId12" Type="http://schemas.openxmlformats.org/officeDocument/2006/relationships/image" Target="../media/image2.jpg"/><Relationship Id="rId2" Type="http://schemas.openxmlformats.org/officeDocument/2006/relationships/hyperlink" Target="https://en.wikipedia.org/wiki/Jewellery" TargetMode="External"/><Relationship Id="rId1" Type="http://schemas.openxmlformats.org/officeDocument/2006/relationships/slideLayout" Target="../slideLayouts/slideLayout3.xml"/><Relationship Id="rId6" Type="http://schemas.openxmlformats.org/officeDocument/2006/relationships/hyperlink" Target="https://en.wikipedia.org/wiki/Tamil_Nadu_Industrial_Development_Corporation" TargetMode="External"/><Relationship Id="rId11" Type="http://schemas.openxmlformats.org/officeDocument/2006/relationships/image" Target="../media/image1.png"/><Relationship Id="rId5" Type="http://schemas.openxmlformats.org/officeDocument/2006/relationships/hyperlink" Target="https://en.wikipedia.org/wiki/Tata_Group" TargetMode="External"/><Relationship Id="rId10" Type="http://schemas.openxmlformats.org/officeDocument/2006/relationships/hyperlink" Target="https://en.wikipedia.org/wiki/Tamil_Nadu" TargetMode="External"/><Relationship Id="rId4" Type="http://schemas.openxmlformats.org/officeDocument/2006/relationships/hyperlink" Target="https://en.wikipedia.org/wiki/Eyewear" TargetMode="External"/><Relationship Id="rId9" Type="http://schemas.openxmlformats.org/officeDocument/2006/relationships/hyperlink" Target="https://en.wikipedia.org/wiki/Hosu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8836-40C5-46C2-81BA-21AA27176925}"/>
              </a:ext>
            </a:extLst>
          </p:cNvPr>
          <p:cNvSpPr>
            <a:spLocks noGrp="1"/>
          </p:cNvSpPr>
          <p:nvPr>
            <p:ph type="ctrTitle"/>
          </p:nvPr>
        </p:nvSpPr>
        <p:spPr>
          <a:xfrm>
            <a:off x="5093208" y="1990846"/>
            <a:ext cx="6592824" cy="2386584"/>
          </a:xfrm>
        </p:spPr>
        <p:txBody>
          <a:bodyPr/>
          <a:lstStyle/>
          <a:p>
            <a:r>
              <a:rPr lang="en-US" dirty="0">
                <a:solidFill>
                  <a:srgbClr val="FFFFFF"/>
                </a:solidFill>
              </a:rPr>
              <a:t>Internship Presentation</a:t>
            </a:r>
            <a:endParaRPr lang="en-US" dirty="0"/>
          </a:p>
        </p:txBody>
      </p:sp>
      <p:sp>
        <p:nvSpPr>
          <p:cNvPr id="3" name="Subtitle 2">
            <a:extLst>
              <a:ext uri="{FF2B5EF4-FFF2-40B4-BE49-F238E27FC236}">
                <a16:creationId xmlns:a16="http://schemas.microsoft.com/office/drawing/2014/main" id="{72CC4EC4-809C-4FD2-AA20-009F08590DA6}"/>
              </a:ext>
            </a:extLst>
          </p:cNvPr>
          <p:cNvSpPr>
            <a:spLocks noGrp="1"/>
          </p:cNvSpPr>
          <p:nvPr>
            <p:ph type="subTitle" idx="1"/>
          </p:nvPr>
        </p:nvSpPr>
        <p:spPr/>
        <p:txBody>
          <a:bodyPr/>
          <a:lstStyle/>
          <a:p>
            <a:r>
              <a:rPr lang="en-US" dirty="0">
                <a:solidFill>
                  <a:srgbClr val="FFFFFF"/>
                </a:solidFill>
              </a:rPr>
              <a:t>Company Name: Titan Company Limited</a:t>
            </a:r>
          </a:p>
          <a:p>
            <a:r>
              <a:rPr lang="en-US" dirty="0">
                <a:solidFill>
                  <a:srgbClr val="FFFFFF"/>
                </a:solidFill>
              </a:rPr>
              <a:t>From: 27/10/2023 to 27/11/2023</a:t>
            </a:r>
            <a:endParaRPr lang="en-IN" dirty="0">
              <a:solidFill>
                <a:schemeClr val="tx1"/>
              </a:solidFill>
            </a:endParaRPr>
          </a:p>
          <a:p>
            <a:endParaRPr lang="en-US" dirty="0">
              <a:solidFill>
                <a:srgbClr val="FFFFFF"/>
              </a:solidFill>
            </a:endParaRPr>
          </a:p>
          <a:p>
            <a:endParaRPr lang="en-US" dirty="0"/>
          </a:p>
        </p:txBody>
      </p:sp>
      <p:sp>
        <p:nvSpPr>
          <p:cNvPr id="5" name="TextBox 4">
            <a:extLst>
              <a:ext uri="{FF2B5EF4-FFF2-40B4-BE49-F238E27FC236}">
                <a16:creationId xmlns:a16="http://schemas.microsoft.com/office/drawing/2014/main" id="{CE036BEB-47A9-44CF-A79B-3D8BB40BE5CC}"/>
              </a:ext>
            </a:extLst>
          </p:cNvPr>
          <p:cNvSpPr txBox="1"/>
          <p:nvPr/>
        </p:nvSpPr>
        <p:spPr>
          <a:xfrm>
            <a:off x="5993408" y="4185576"/>
            <a:ext cx="5764463" cy="954107"/>
          </a:xfrm>
          <a:prstGeom prst="rect">
            <a:avLst/>
          </a:prstGeom>
          <a:noFill/>
        </p:spPr>
        <p:txBody>
          <a:bodyPr wrap="none" rtlCol="0">
            <a:spAutoFit/>
          </a:bodyPr>
          <a:lstStyle/>
          <a:p>
            <a:pPr algn="ctr"/>
            <a:r>
              <a:rPr lang="en-GB" sz="2800" dirty="0">
                <a:solidFill>
                  <a:schemeClr val="bg1"/>
                </a:solidFill>
              </a:rPr>
              <a:t>                    </a:t>
            </a:r>
          </a:p>
          <a:p>
            <a:pPr algn="ctr"/>
            <a:r>
              <a:rPr lang="en-GB" sz="2800" dirty="0">
                <a:solidFill>
                  <a:schemeClr val="bg1"/>
                </a:solidFill>
              </a:rPr>
              <a:t>Karthik U Shettigar - 4MT21CS064</a:t>
            </a:r>
            <a:endParaRPr lang="en-IN" sz="2800" dirty="0">
              <a:solidFill>
                <a:schemeClr val="bg1"/>
              </a:solidFill>
            </a:endParaRPr>
          </a:p>
        </p:txBody>
      </p:sp>
    </p:spTree>
    <p:extLst>
      <p:ext uri="{BB962C8B-B14F-4D97-AF65-F5344CB8AC3E}">
        <p14:creationId xmlns:p14="http://schemas.microsoft.com/office/powerpoint/2010/main" val="800962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111A264F-A668-44B4-88A8-1CC2F0EDC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5544337" y="357670"/>
            <a:ext cx="5901710" cy="1325563"/>
          </a:xfrm>
        </p:spPr>
        <p:txBody>
          <a:bodyPr vert="horz" lIns="91440" tIns="45720" rIns="91440" bIns="45720" rtlCol="0" anchor="ctr">
            <a:normAutofit/>
          </a:bodyPr>
          <a:lstStyle/>
          <a:p>
            <a:r>
              <a:rPr lang="en-IN" sz="4000"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Contributions and Tasks Completed:</a:t>
            </a:r>
            <a:endParaRPr lang="en-US" sz="7200"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107D50C9-F568-423A-A839-B49874A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9827" y="4101713"/>
            <a:ext cx="624734" cy="62473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5544337" y="1664988"/>
            <a:ext cx="5901710" cy="4308476"/>
          </a:xfrm>
        </p:spPr>
        <p:txBody>
          <a:bodyPr vert="horz" lIns="91440" tIns="45720" rIns="91440" bIns="45720" rtlCol="0">
            <a:noAutofit/>
          </a:bodyPr>
          <a:lstStyle/>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actively supported the Field Digitalization App project team by creating various SOPs and business documents such as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Single sign-on (SSO) process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Multi-factor authentication (MFA) process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Global MFA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Reset MFA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Password policy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Tooltip</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Admin panel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Custom filter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indent="-2286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60DAFCA8-8D3F-DF52-56CB-8D88D8F59D82}"/>
              </a:ext>
            </a:extLst>
          </p:cNvPr>
          <p:cNvPicPr>
            <a:picLocks noChangeAspect="1"/>
          </p:cNvPicPr>
          <p:nvPr/>
        </p:nvPicPr>
        <p:blipFill>
          <a:blip r:embed="rId2"/>
          <a:stretch>
            <a:fillRect/>
          </a:stretch>
        </p:blipFill>
        <p:spPr>
          <a:xfrm>
            <a:off x="1282262" y="1503954"/>
            <a:ext cx="2055743" cy="2085975"/>
          </a:xfrm>
          <a:prstGeom prst="rect">
            <a:avLst/>
          </a:prstGeom>
        </p:spPr>
      </p:pic>
      <p:pic>
        <p:nvPicPr>
          <p:cNvPr id="10" name="Picture 9">
            <a:extLst>
              <a:ext uri="{FF2B5EF4-FFF2-40B4-BE49-F238E27FC236}">
                <a16:creationId xmlns:a16="http://schemas.microsoft.com/office/drawing/2014/main" id="{5BE61D87-B3EB-31EB-02C2-828EB786BAF8}"/>
              </a:ext>
            </a:extLst>
          </p:cNvPr>
          <p:cNvPicPr>
            <a:picLocks noChangeAspect="1"/>
          </p:cNvPicPr>
          <p:nvPr/>
        </p:nvPicPr>
        <p:blipFill>
          <a:blip r:embed="rId3"/>
          <a:stretch>
            <a:fillRect/>
          </a:stretch>
        </p:blipFill>
        <p:spPr>
          <a:xfrm>
            <a:off x="493133" y="4648362"/>
            <a:ext cx="1151204" cy="1151204"/>
          </a:xfrm>
          <a:prstGeom prst="rect">
            <a:avLst/>
          </a:prstGeom>
        </p:spPr>
      </p:pic>
    </p:spTree>
    <p:extLst>
      <p:ext uri="{BB962C8B-B14F-4D97-AF65-F5344CB8AC3E}">
        <p14:creationId xmlns:p14="http://schemas.microsoft.com/office/powerpoint/2010/main" val="3150386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20" name="Rectangle 19">
            <a:extLst>
              <a:ext uri="{FF2B5EF4-FFF2-40B4-BE49-F238E27FC236}">
                <a16:creationId xmlns:a16="http://schemas.microsoft.com/office/drawing/2014/main" id="{111A264F-A668-44B4-88A8-1CC2F0EDC0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5544337" y="544513"/>
            <a:ext cx="5901710" cy="1111568"/>
          </a:xfrm>
        </p:spPr>
        <p:txBody>
          <a:bodyPr vert="horz" lIns="91440" tIns="45720" rIns="91440" bIns="45720" rtlCol="0" anchor="t">
            <a:noAutofit/>
          </a:bodyPr>
          <a:lstStyle/>
          <a:p>
            <a:r>
              <a:rPr lang="en-IN" b="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Importance of SOP:</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6600" kern="1200" dirty="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107D50C9-F568-423A-A839-B49874AAEE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9827" y="4101713"/>
            <a:ext cx="624734" cy="62473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5544337" y="1724151"/>
            <a:ext cx="5901710" cy="4563801"/>
          </a:xfrm>
        </p:spPr>
        <p:txBody>
          <a:bodyPr vert="horz" lIns="91440" tIns="45720" rIns="91440" bIns="45720" rtlCol="0">
            <a:noAutofit/>
          </a:bodyPr>
          <a:lstStyle/>
          <a:p>
            <a:pPr>
              <a:lnSpc>
                <a:spcPct val="107000"/>
              </a:lnSpc>
              <a:spcAft>
                <a:spcPts val="800"/>
              </a:spcAft>
            </a:pP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Reduce Training Time: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SOPs provide clear instructions, reducing the time needed to train new employees.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Better Understanding and Easy to Work Through of the Functionality: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SOPs offer detailed steps, making it easier for employees to understand and execute tasks correctly.</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2000" b="1" kern="100" dirty="0">
                <a:effectLst/>
                <a:latin typeface="Times New Roman" panose="02020603050405020304" pitchFamily="18" charset="0"/>
                <a:ea typeface="Calibri" panose="020F0502020204030204" pitchFamily="34" charset="0"/>
                <a:cs typeface="Times New Roman" panose="02020603050405020304" pitchFamily="18" charset="0"/>
              </a:rPr>
              <a:t>Save Time: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GB" sz="2000" kern="100" dirty="0">
                <a:effectLst/>
                <a:latin typeface="Times New Roman" panose="02020603050405020304" pitchFamily="18" charset="0"/>
                <a:ea typeface="Calibri" panose="020F0502020204030204" pitchFamily="34" charset="0"/>
                <a:cs typeface="Times New Roman" panose="02020603050405020304" pitchFamily="18" charset="0"/>
              </a:rPr>
              <a:t>  Well-documented procedures streamline processes, saving time by reducing errors and misunderstandings.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6CB314B5-156A-79AF-00EA-70A83F1AB3B4}"/>
              </a:ext>
            </a:extLst>
          </p:cNvPr>
          <p:cNvPicPr>
            <a:picLocks noChangeAspect="1"/>
          </p:cNvPicPr>
          <p:nvPr/>
        </p:nvPicPr>
        <p:blipFill>
          <a:blip r:embed="rId2"/>
          <a:stretch>
            <a:fillRect/>
          </a:stretch>
        </p:blipFill>
        <p:spPr>
          <a:xfrm>
            <a:off x="1282262" y="1503954"/>
            <a:ext cx="2055743" cy="2085975"/>
          </a:xfrm>
          <a:prstGeom prst="rect">
            <a:avLst/>
          </a:prstGeom>
        </p:spPr>
      </p:pic>
      <p:pic>
        <p:nvPicPr>
          <p:cNvPr id="10" name="Picture 9">
            <a:extLst>
              <a:ext uri="{FF2B5EF4-FFF2-40B4-BE49-F238E27FC236}">
                <a16:creationId xmlns:a16="http://schemas.microsoft.com/office/drawing/2014/main" id="{C097C3D5-22BD-253C-DA3F-D4FC0BE02B3D}"/>
              </a:ext>
            </a:extLst>
          </p:cNvPr>
          <p:cNvPicPr>
            <a:picLocks noChangeAspect="1"/>
          </p:cNvPicPr>
          <p:nvPr/>
        </p:nvPicPr>
        <p:blipFill>
          <a:blip r:embed="rId3"/>
          <a:stretch>
            <a:fillRect/>
          </a:stretch>
        </p:blipFill>
        <p:spPr>
          <a:xfrm>
            <a:off x="493133" y="4648362"/>
            <a:ext cx="1151204" cy="1151204"/>
          </a:xfrm>
          <a:prstGeom prst="rect">
            <a:avLst/>
          </a:prstGeom>
        </p:spPr>
      </p:pic>
    </p:spTree>
    <p:extLst>
      <p:ext uri="{BB962C8B-B14F-4D97-AF65-F5344CB8AC3E}">
        <p14:creationId xmlns:p14="http://schemas.microsoft.com/office/powerpoint/2010/main" val="3602310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706C9-F26D-46CA-93BF-8C27012F6B12}"/>
              </a:ext>
            </a:extLst>
          </p:cNvPr>
          <p:cNvSpPr>
            <a:spLocks noGrp="1"/>
          </p:cNvSpPr>
          <p:nvPr>
            <p:ph type="title"/>
          </p:nvPr>
        </p:nvSpPr>
        <p:spPr/>
        <p:txBody>
          <a:bodyPr/>
          <a:lstStyle/>
          <a:p>
            <a:r>
              <a:rPr lang="en-US"/>
              <a:t>Conclusion</a:t>
            </a:r>
            <a:endParaRPr lang="en-US" dirty="0"/>
          </a:p>
        </p:txBody>
      </p:sp>
      <p:sp>
        <p:nvSpPr>
          <p:cNvPr id="3" name="Content Placeholder 2">
            <a:extLst>
              <a:ext uri="{FF2B5EF4-FFF2-40B4-BE49-F238E27FC236}">
                <a16:creationId xmlns:a16="http://schemas.microsoft.com/office/drawing/2014/main" id="{21F0B6E0-1F7C-4E6A-87B1-554ADE739CD1}"/>
              </a:ext>
            </a:extLst>
          </p:cNvPr>
          <p:cNvSpPr>
            <a:spLocks noGrp="1"/>
          </p:cNvSpPr>
          <p:nvPr>
            <p:ph idx="1"/>
          </p:nvPr>
        </p:nvSpPr>
        <p:spPr>
          <a:xfrm>
            <a:off x="6096000" y="1122745"/>
            <a:ext cx="5279136" cy="4953964"/>
          </a:xfrm>
        </p:spPr>
        <p:txBody>
          <a:bodyPr>
            <a:normAutofit/>
          </a:bodyPr>
          <a:lstStyle/>
          <a:p>
            <a:pPr algn="just"/>
            <a:r>
              <a:rPr lang="en-IN" sz="3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internship provided practical insights into the industry, enriched my understanding of business processes at Titan, and allowed me to contribute meaningfully to the development and implementation of SOPs and business documents in a real-world environment.</a:t>
            </a: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25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C429A-BCA0-F64A-5FEE-1D8D208AFC3D}"/>
              </a:ext>
            </a:extLst>
          </p:cNvPr>
          <p:cNvSpPr>
            <a:spLocks noGrp="1"/>
          </p:cNvSpPr>
          <p:nvPr>
            <p:ph type="title"/>
          </p:nvPr>
        </p:nvSpPr>
        <p:spPr/>
        <p:txBody>
          <a:bodyPr/>
          <a:lstStyle/>
          <a:p>
            <a:r>
              <a:rPr lang="en-GB" dirty="0"/>
              <a:t>Thank you!</a:t>
            </a:r>
            <a:endParaRPr lang="en-IN" dirty="0"/>
          </a:p>
        </p:txBody>
      </p:sp>
    </p:spTree>
    <p:extLst>
      <p:ext uri="{BB962C8B-B14F-4D97-AF65-F5344CB8AC3E}">
        <p14:creationId xmlns:p14="http://schemas.microsoft.com/office/powerpoint/2010/main" val="193474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6E49C-11A0-4C95-8A6E-FC7E9C57C105}"/>
              </a:ext>
            </a:extLst>
          </p:cNvPr>
          <p:cNvSpPr>
            <a:spLocks noGrp="1"/>
          </p:cNvSpPr>
          <p:nvPr>
            <p:ph type="title"/>
          </p:nvPr>
        </p:nvSpPr>
        <p:spPr/>
        <p:txBody>
          <a:bodyPr/>
          <a:lstStyle/>
          <a:p>
            <a:r>
              <a:rPr lang="en-US" dirty="0">
                <a:solidFill>
                  <a:srgbClr val="FFFFFF"/>
                </a:solidFill>
              </a:rPr>
              <a:t>Internship Objectives</a:t>
            </a:r>
            <a:endParaRPr lang="en-US" dirty="0"/>
          </a:p>
        </p:txBody>
      </p:sp>
      <p:sp>
        <p:nvSpPr>
          <p:cNvPr id="3" name="Content Placeholder 2">
            <a:extLst>
              <a:ext uri="{FF2B5EF4-FFF2-40B4-BE49-F238E27FC236}">
                <a16:creationId xmlns:a16="http://schemas.microsoft.com/office/drawing/2014/main" id="{869C3FD2-AF88-4EF1-AFB7-5D31BD5AA0BF}"/>
              </a:ext>
            </a:extLst>
          </p:cNvPr>
          <p:cNvSpPr>
            <a:spLocks noGrp="1"/>
          </p:cNvSpPr>
          <p:nvPr>
            <p:ph idx="1"/>
          </p:nvPr>
        </p:nvSpPr>
        <p:spPr/>
        <p:txBody>
          <a:bodyPr anchor="t">
            <a:normAutofit/>
          </a:bodyPr>
          <a:lstStyle/>
          <a:p>
            <a:pPr marR="60325" lvl="0" algn="l">
              <a:spcBef>
                <a:spcPts val="1090"/>
              </a:spcBef>
              <a:spcAft>
                <a:spcPts val="0"/>
              </a:spcAft>
            </a:pPr>
            <a:r>
              <a:rPr lang="en-US" sz="2000" b="0" kern="0" dirty="0">
                <a:effectLst/>
                <a:latin typeface="Times New Roman" panose="02020603050405020304" pitchFamily="18" charset="0"/>
                <a:ea typeface="Times New Roman" panose="02020603050405020304" pitchFamily="18" charset="0"/>
              </a:rPr>
              <a:t>Developed and documented Standard Operating Procedures (SOPs) for Titan's Field Digitalization App.</a:t>
            </a:r>
            <a:endParaRPr lang="en-IN" sz="2000" b="1" kern="0" dirty="0">
              <a:effectLst/>
              <a:latin typeface="Times New Roman" panose="02020603050405020304" pitchFamily="18" charset="0"/>
              <a:ea typeface="Times New Roman" panose="02020603050405020304" pitchFamily="18" charset="0"/>
            </a:endParaRPr>
          </a:p>
          <a:p>
            <a:pPr marR="60325" lvl="0" algn="l">
              <a:spcBef>
                <a:spcPts val="1090"/>
              </a:spcBef>
              <a:spcAft>
                <a:spcPts val="0"/>
              </a:spcAft>
            </a:pPr>
            <a:r>
              <a:rPr lang="en-US" sz="2000" b="0" kern="0" dirty="0">
                <a:effectLst/>
                <a:latin typeface="Times New Roman" panose="02020603050405020304" pitchFamily="18" charset="0"/>
                <a:ea typeface="Times New Roman" panose="02020603050405020304" pitchFamily="18" charset="0"/>
              </a:rPr>
              <a:t>Gained practical experience in understanding and improving business processes.</a:t>
            </a:r>
            <a:endParaRPr lang="en-IN" sz="2000" b="1" kern="0" dirty="0">
              <a:effectLst/>
              <a:latin typeface="Times New Roman" panose="02020603050405020304" pitchFamily="18" charset="0"/>
              <a:ea typeface="Times New Roman" panose="02020603050405020304" pitchFamily="18" charset="0"/>
            </a:endParaRPr>
          </a:p>
          <a:p>
            <a:pPr marR="60325" lvl="0" algn="l">
              <a:spcBef>
                <a:spcPts val="1090"/>
              </a:spcBef>
              <a:spcAft>
                <a:spcPts val="0"/>
              </a:spcAft>
            </a:pPr>
            <a:r>
              <a:rPr lang="en-US" sz="2000" b="0" kern="0" dirty="0">
                <a:effectLst/>
                <a:latin typeface="Times New Roman" panose="02020603050405020304" pitchFamily="18" charset="0"/>
                <a:ea typeface="Times New Roman" panose="02020603050405020304" pitchFamily="18" charset="0"/>
              </a:rPr>
              <a:t>Worked closely with IT, Project, and UAT Testing teams.</a:t>
            </a:r>
            <a:endParaRPr lang="en-IN" sz="2000" b="1" kern="0" dirty="0">
              <a:effectLst/>
              <a:latin typeface="Times New Roman" panose="02020603050405020304" pitchFamily="18" charset="0"/>
              <a:ea typeface="Times New Roman" panose="02020603050405020304" pitchFamily="18" charset="0"/>
            </a:endParaRPr>
          </a:p>
          <a:p>
            <a:pPr marR="60325" lvl="0" algn="l">
              <a:spcBef>
                <a:spcPts val="1090"/>
              </a:spcBef>
              <a:spcAft>
                <a:spcPts val="0"/>
              </a:spcAft>
            </a:pPr>
            <a:r>
              <a:rPr lang="en-US" sz="2000" b="0" kern="0" dirty="0">
                <a:effectLst/>
                <a:latin typeface="Times New Roman" panose="02020603050405020304" pitchFamily="18" charset="0"/>
                <a:ea typeface="Times New Roman" panose="02020603050405020304" pitchFamily="18" charset="0"/>
              </a:rPr>
              <a:t>Gathered requirements and feedback to ensure SOPs were comprehensive and effective.  </a:t>
            </a:r>
            <a:endParaRPr lang="en-IN" sz="2000" b="1" kern="0" dirty="0">
              <a:effectLst/>
              <a:latin typeface="Times New Roman" panose="02020603050405020304" pitchFamily="18" charset="0"/>
              <a:ea typeface="Times New Roman" panose="02020603050405020304" pitchFamily="18" charset="0"/>
            </a:endParaRPr>
          </a:p>
          <a:p>
            <a:pPr marR="60325" lvl="0" algn="l">
              <a:spcBef>
                <a:spcPts val="1090"/>
              </a:spcBef>
              <a:spcAft>
                <a:spcPts val="0"/>
              </a:spcAft>
            </a:pPr>
            <a:r>
              <a:rPr lang="en-US" sz="2000" b="0" kern="0" dirty="0">
                <a:effectLst/>
                <a:latin typeface="Times New Roman" panose="02020603050405020304" pitchFamily="18" charset="0"/>
                <a:ea typeface="Times New Roman" panose="02020603050405020304" pitchFamily="18" charset="0"/>
              </a:rPr>
              <a:t>Gained valuable insights into operational workflows at Titan.</a:t>
            </a:r>
            <a:endParaRPr lang="en-IN" sz="2000" b="1" kern="0" dirty="0">
              <a:effectLst/>
              <a:latin typeface="Times New Roman" panose="02020603050405020304" pitchFamily="18" charset="0"/>
              <a:ea typeface="Times New Roman" panose="02020603050405020304" pitchFamily="18" charset="0"/>
            </a:endParaRPr>
          </a:p>
          <a:p>
            <a:pPr marL="0" indent="0" algn="just">
              <a:lnSpc>
                <a:spcPct val="120000"/>
              </a:lnSpc>
              <a:buNone/>
            </a:pPr>
            <a:endParaRPr lang="en-US" sz="3200" dirty="0"/>
          </a:p>
        </p:txBody>
      </p:sp>
    </p:spTree>
    <p:extLst>
      <p:ext uri="{BB962C8B-B14F-4D97-AF65-F5344CB8AC3E}">
        <p14:creationId xmlns:p14="http://schemas.microsoft.com/office/powerpoint/2010/main" val="55160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Freeform: Shape 40">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43" name="Rectangle 42">
            <a:extLst>
              <a:ext uri="{FF2B5EF4-FFF2-40B4-BE49-F238E27FC236}">
                <a16:creationId xmlns:a16="http://schemas.microsoft.com/office/drawing/2014/main" id="{72D05657-94EE-4B2D-BC1B-A1D065063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Arc 44">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5099" y="486184"/>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4184542" y="486184"/>
            <a:ext cx="7363990" cy="1325563"/>
          </a:xfrm>
        </p:spPr>
        <p:txBody>
          <a:bodyPr vert="horz" lIns="91440" tIns="45720" rIns="91440" bIns="45720" rtlCol="0" anchor="ctr">
            <a:normAutofit/>
          </a:bodyPr>
          <a:lstStyle/>
          <a:p>
            <a:r>
              <a:rPr lang="en-US" kern="1200" dirty="0">
                <a:solidFill>
                  <a:schemeClr val="tx1"/>
                </a:solidFill>
                <a:latin typeface="+mj-lt"/>
                <a:ea typeface="+mj-ea"/>
                <a:cs typeface="+mj-cs"/>
              </a:rPr>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3979771" y="1940261"/>
            <a:ext cx="7363990" cy="4351338"/>
          </a:xfrm>
        </p:spPr>
        <p:txBody>
          <a:bodyPr vert="horz" lIns="91440" tIns="45720" rIns="91440" bIns="45720" rtlCol="0">
            <a:normAutofit lnSpcReduction="10000"/>
          </a:bodyPr>
          <a:lstStyle/>
          <a:p>
            <a:pPr algn="just">
              <a:lnSpc>
                <a:spcPct val="150000"/>
              </a:lnSpc>
            </a:pPr>
            <a:r>
              <a:rPr lang="en-IN" b="1"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Titan Company Limited</a:t>
            </a:r>
            <a:r>
              <a:rPr lang="en-IN"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is an Indian company that mainly manufactures luxury fashion accessories such as </a:t>
            </a:r>
            <a:r>
              <a:rPr lang="en-IN" u="none" strike="noStrike"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tooltip="Jewellery"/>
              </a:rPr>
              <a:t>jewellery</a:t>
            </a:r>
            <a:r>
              <a:rPr lang="en-IN"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IN" u="none" strike="noStrike"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tooltip="Watches"/>
              </a:rPr>
              <a:t>watches</a:t>
            </a:r>
            <a:r>
              <a:rPr lang="en-IN"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and </a:t>
            </a:r>
            <a:r>
              <a:rPr lang="en-IN" u="none" strike="noStrike"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tooltip="Eyewear"/>
              </a:rPr>
              <a:t>eyewear</a:t>
            </a:r>
            <a:r>
              <a:rPr lang="en-IN"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Part of the </a:t>
            </a:r>
            <a:r>
              <a:rPr lang="en-IN" u="none" strike="noStrike"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5" tooltip="Tata Group"/>
              </a:rPr>
              <a:t>Tata Group</a:t>
            </a:r>
            <a:r>
              <a:rPr lang="en-IN"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and started as a joint venture with the </a:t>
            </a:r>
            <a:r>
              <a:rPr lang="en-IN" u="none" strike="noStrike"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6" tooltip="Tamil Nadu Industrial Development Corporation"/>
              </a:rPr>
              <a:t>TIDCO</a:t>
            </a:r>
            <a:r>
              <a:rPr lang="en-IN"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the company has its corporate headquarters in </a:t>
            </a:r>
            <a:r>
              <a:rPr lang="en-IN" u="none" strike="noStrike"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7" tooltip="Electronic City"/>
              </a:rPr>
              <a:t>Electronic City</a:t>
            </a:r>
            <a:r>
              <a:rPr lang="en-IN"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IN" u="none" strike="noStrike"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8" tooltip="Bangalore"/>
              </a:rPr>
              <a:t>Bangalore</a:t>
            </a:r>
            <a:r>
              <a:rPr lang="en-IN"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and registered office in </a:t>
            </a:r>
            <a:r>
              <a:rPr lang="en-IN" u="none" strike="noStrike"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9" tooltip="Hosur"/>
              </a:rPr>
              <a:t>Hosur</a:t>
            </a:r>
            <a:r>
              <a:rPr lang="en-IN"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IN" u="none" strike="noStrike"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10" tooltip="Tamil Nadu"/>
              </a:rPr>
              <a:t>Tamil Nadu</a:t>
            </a:r>
            <a:r>
              <a:rPr lang="en-IN" kern="100" dirty="0">
                <a:solidFill>
                  <a:srgbClr val="000000"/>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r>
              <a:rPr lang="en-IN" b="1" kern="100" dirty="0">
                <a:effectLst/>
                <a:latin typeface="Calibri" panose="020F0502020204030204" pitchFamily="34" charset="0"/>
                <a:ea typeface="Calibri" panose="020F0502020204030204" pitchFamily="34" charset="0"/>
                <a:cs typeface="Calibri" panose="020F0502020204030204" pitchFamily="34" charset="0"/>
              </a:rPr>
              <a:t> </a:t>
            </a:r>
            <a:r>
              <a:rPr lang="en-IN" kern="100" dirty="0">
                <a:effectLst/>
                <a:latin typeface="Calibri" panose="020F0502020204030204" pitchFamily="34" charset="0"/>
                <a:ea typeface="Calibri" panose="020F0502020204030204" pitchFamily="34" charset="0"/>
                <a:cs typeface="Calibri" panose="020F0502020204030204" pitchFamily="34" charset="0"/>
              </a:rPr>
              <a:t>Titan comprises four Business Units: Watches &amp; Wearables, </a:t>
            </a:r>
            <a:r>
              <a:rPr lang="en-IN" kern="100" dirty="0" err="1">
                <a:effectLst/>
                <a:latin typeface="Calibri" panose="020F0502020204030204" pitchFamily="34" charset="0"/>
                <a:ea typeface="Calibri" panose="020F0502020204030204" pitchFamily="34" charset="0"/>
                <a:cs typeface="Calibri" panose="020F0502020204030204" pitchFamily="34" charset="0"/>
              </a:rPr>
              <a:t>Taneira</a:t>
            </a:r>
            <a:r>
              <a:rPr lang="en-IN" kern="100" dirty="0">
                <a:effectLst/>
                <a:latin typeface="Calibri" panose="020F0502020204030204" pitchFamily="34" charset="0"/>
                <a:ea typeface="Calibri" panose="020F0502020204030204" pitchFamily="34" charset="0"/>
                <a:cs typeface="Calibri" panose="020F0502020204030204" pitchFamily="34" charset="0"/>
              </a:rPr>
              <a:t>, Tanishq, and Eye Plus.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800" dirty="0"/>
          </a:p>
        </p:txBody>
      </p:sp>
      <p:pic>
        <p:nvPicPr>
          <p:cNvPr id="3" name="Picture 2">
            <a:extLst>
              <a:ext uri="{FF2B5EF4-FFF2-40B4-BE49-F238E27FC236}">
                <a16:creationId xmlns:a16="http://schemas.microsoft.com/office/drawing/2014/main" id="{B5CACB93-10B2-AC03-B313-D4DFF921FD04}"/>
              </a:ext>
            </a:extLst>
          </p:cNvPr>
          <p:cNvPicPr>
            <a:picLocks noChangeAspect="1"/>
          </p:cNvPicPr>
          <p:nvPr/>
        </p:nvPicPr>
        <p:blipFill>
          <a:blip r:embed="rId11"/>
          <a:stretch>
            <a:fillRect/>
          </a:stretch>
        </p:blipFill>
        <p:spPr>
          <a:xfrm>
            <a:off x="914025" y="3316463"/>
            <a:ext cx="2366638" cy="2401442"/>
          </a:xfrm>
          <a:prstGeom prst="rect">
            <a:avLst/>
          </a:prstGeom>
        </p:spPr>
      </p:pic>
      <p:pic>
        <p:nvPicPr>
          <p:cNvPr id="15" name="Picture 14">
            <a:extLst>
              <a:ext uri="{FF2B5EF4-FFF2-40B4-BE49-F238E27FC236}">
                <a16:creationId xmlns:a16="http://schemas.microsoft.com/office/drawing/2014/main" id="{E4DBAA0A-69B8-B949-26DD-F30A30E05F81}"/>
              </a:ext>
            </a:extLst>
          </p:cNvPr>
          <p:cNvPicPr>
            <a:picLocks noChangeAspect="1"/>
          </p:cNvPicPr>
          <p:nvPr/>
        </p:nvPicPr>
        <p:blipFill>
          <a:blip r:embed="rId12"/>
          <a:stretch>
            <a:fillRect/>
          </a:stretch>
        </p:blipFill>
        <p:spPr>
          <a:xfrm>
            <a:off x="1516669" y="1540140"/>
            <a:ext cx="1151204" cy="1151204"/>
          </a:xfrm>
          <a:prstGeom prst="rect">
            <a:avLst/>
          </a:prstGeom>
        </p:spPr>
      </p:pic>
    </p:spTree>
    <p:extLst>
      <p:ext uri="{BB962C8B-B14F-4D97-AF65-F5344CB8AC3E}">
        <p14:creationId xmlns:p14="http://schemas.microsoft.com/office/powerpoint/2010/main" val="100219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a:xfrm>
            <a:off x="3316224" y="1778161"/>
            <a:ext cx="5559552" cy="2514600"/>
          </a:xfrm>
        </p:spPr>
        <p:txBody>
          <a:bodyPr/>
          <a:lstStyle/>
          <a:p>
            <a:r>
              <a:rPr lang="en-US" dirty="0">
                <a:solidFill>
                  <a:srgbClr val="FFFFFF"/>
                </a:solidFill>
              </a:rPr>
              <a:t>Internship Activities</a:t>
            </a:r>
            <a:endParaRPr lang="en-US" dirty="0"/>
          </a:p>
        </p:txBody>
      </p:sp>
    </p:spTree>
    <p:extLst>
      <p:ext uri="{BB962C8B-B14F-4D97-AF65-F5344CB8AC3E}">
        <p14:creationId xmlns:p14="http://schemas.microsoft.com/office/powerpoint/2010/main" val="4283594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44D9EC-195F-256D-1CC4-7D405D258BFE}"/>
              </a:ext>
            </a:extLst>
          </p:cNvPr>
          <p:cNvSpPr>
            <a:spLocks noGrp="1"/>
          </p:cNvSpPr>
          <p:nvPr>
            <p:ph type="title"/>
          </p:nvPr>
        </p:nvSpPr>
        <p:spPr/>
        <p:txBody>
          <a:bodyPr/>
          <a:lstStyle/>
          <a:p>
            <a:r>
              <a:rPr lang="en-GB" dirty="0"/>
              <a:t>About the project</a:t>
            </a:r>
            <a:endParaRPr lang="en-IN" dirty="0"/>
          </a:p>
        </p:txBody>
      </p:sp>
      <p:sp>
        <p:nvSpPr>
          <p:cNvPr id="5" name="Content Placeholder 4">
            <a:extLst>
              <a:ext uri="{FF2B5EF4-FFF2-40B4-BE49-F238E27FC236}">
                <a16:creationId xmlns:a16="http://schemas.microsoft.com/office/drawing/2014/main" id="{56E9732F-EC2A-026B-E64D-24FBA4D231D3}"/>
              </a:ext>
            </a:extLst>
          </p:cNvPr>
          <p:cNvSpPr>
            <a:spLocks noGrp="1"/>
          </p:cNvSpPr>
          <p:nvPr>
            <p:ph idx="1"/>
          </p:nvPr>
        </p:nvSpPr>
        <p:spPr/>
        <p:txBody>
          <a:bodyPr>
            <a:normAutofit fontScale="85000" lnSpcReduction="10000"/>
          </a:bodyPr>
          <a:lstStyle/>
          <a:p>
            <a:pPr algn="just">
              <a:lnSpc>
                <a:spcPct val="107000"/>
              </a:lnSpc>
              <a:spcAft>
                <a:spcPts val="800"/>
              </a:spcAft>
            </a:pPr>
            <a:r>
              <a:rPr lang="en-IN"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This Internship at Titan Company Limited in IT department provided me with valuable hands-on experience in developing Standard Operating Procedures (SOP’s) for the organization's Field Digitalisation App. This involved understanding business requirements, and interacted with various teams, including IT, Project team, and UAT Testing team to gain insights into the Field Digitalisation App.</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Earlier manual tracking of data was time-consuming, prompting the implementation of digitalisation App. This App significantly streamlines processes, reducing time and enhancing efficiency in data utilization and reviewing the performance of field team.</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32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86A491CC-2E7B-4340-D96D-460CE9F93419}"/>
              </a:ext>
            </a:extLst>
          </p:cNvPr>
          <p:cNvPicPr>
            <a:picLocks noChangeAspect="1"/>
          </p:cNvPicPr>
          <p:nvPr/>
        </p:nvPicPr>
        <p:blipFill>
          <a:blip r:embed="rId2"/>
          <a:stretch>
            <a:fillRect/>
          </a:stretch>
        </p:blipFill>
        <p:spPr>
          <a:xfrm>
            <a:off x="8851899" y="2375534"/>
            <a:ext cx="2434977" cy="2470785"/>
          </a:xfrm>
          <a:prstGeom prst="rect">
            <a:avLst/>
          </a:prstGeom>
        </p:spPr>
      </p:pic>
    </p:spTree>
    <p:extLst>
      <p:ext uri="{BB962C8B-B14F-4D97-AF65-F5344CB8AC3E}">
        <p14:creationId xmlns:p14="http://schemas.microsoft.com/office/powerpoint/2010/main" val="2039162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231598CC-E9D8-46F1-A31D-21527BFD6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dirty="0">
                <a:solidFill>
                  <a:schemeClr val="tx1"/>
                </a:solidFill>
                <a:latin typeface="+mj-lt"/>
                <a:ea typeface="+mj-ea"/>
                <a:cs typeface="+mj-cs"/>
              </a:rPr>
              <a:t>Week 1</a:t>
            </a:r>
          </a:p>
        </p:txBody>
      </p:sp>
      <p:sp>
        <p:nvSpPr>
          <p:cNvPr id="37" name="Freeform: Shape 36">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2"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838200" y="1825625"/>
            <a:ext cx="5393361" cy="4351338"/>
          </a:xfrm>
        </p:spPr>
        <p:txBody>
          <a:bodyPr vert="horz" lIns="91440" tIns="45720" rIns="91440" bIns="45720" rtlCol="0">
            <a:normAutofit fontScale="92500" lnSpcReduction="20000"/>
          </a:bodyPr>
          <a:lstStyle/>
          <a:p>
            <a:pPr algn="just">
              <a:lnSpc>
                <a:spcPct val="150000"/>
              </a:lnSpc>
            </a:pPr>
            <a:r>
              <a:rPr lang="en-IN" sz="2000" dirty="0">
                <a:effectLst/>
                <a:latin typeface="Times New Roman" panose="02020603050405020304" pitchFamily="18" charset="0"/>
                <a:ea typeface="Times New Roman" panose="02020603050405020304" pitchFamily="18" charset="0"/>
              </a:rPr>
              <a:t>During the first week, I was introduced to Titan Company Limited and its IT department. This initial phase involved understanding the organizational structure and getting an overview of the Field Digitalization App and its various modules. I attended introductory meetings with key stakeholders from the IT, Project, and UAT Testing teams to grasp the scope of the digitalization project and the specific needs for Standard Operating Procedures (SOPs). This week laid the groundwork for identifying the critical areas where SOPs would be most beneficial.</a:t>
            </a:r>
          </a:p>
          <a:p>
            <a:pPr algn="just">
              <a:lnSpc>
                <a:spcPct val="150000"/>
              </a:lnSpc>
            </a:pPr>
            <a:endParaRPr lang="en-US" dirty="0"/>
          </a:p>
        </p:txBody>
      </p:sp>
      <p:sp>
        <p:nvSpPr>
          <p:cNvPr id="39" name="Oval 38">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97791" y="402001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405F5216-6DF4-B947-38A5-0F2ED8D3A0C2}"/>
              </a:ext>
            </a:extLst>
          </p:cNvPr>
          <p:cNvPicPr>
            <a:picLocks noChangeAspect="1"/>
          </p:cNvPicPr>
          <p:nvPr/>
        </p:nvPicPr>
        <p:blipFill>
          <a:blip r:embed="rId2"/>
          <a:stretch>
            <a:fillRect/>
          </a:stretch>
        </p:blipFill>
        <p:spPr>
          <a:xfrm>
            <a:off x="8873133" y="1252052"/>
            <a:ext cx="2055743" cy="2085975"/>
          </a:xfrm>
          <a:prstGeom prst="rect">
            <a:avLst/>
          </a:prstGeom>
        </p:spPr>
      </p:pic>
    </p:spTree>
    <p:extLst>
      <p:ext uri="{BB962C8B-B14F-4D97-AF65-F5344CB8AC3E}">
        <p14:creationId xmlns:p14="http://schemas.microsoft.com/office/powerpoint/2010/main" val="1783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231598CC-E9D8-46F1-A31D-21527BFD6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dirty="0">
                <a:solidFill>
                  <a:schemeClr val="tx1"/>
                </a:solidFill>
                <a:latin typeface="+mj-lt"/>
                <a:ea typeface="+mj-ea"/>
                <a:cs typeface="+mj-cs"/>
              </a:rPr>
              <a:t>Week 2</a:t>
            </a:r>
          </a:p>
        </p:txBody>
      </p:sp>
      <p:sp>
        <p:nvSpPr>
          <p:cNvPr id="37" name="Freeform: Shape 36">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2"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838200" y="1825625"/>
            <a:ext cx="5393361" cy="4351338"/>
          </a:xfrm>
        </p:spPr>
        <p:txBody>
          <a:bodyPr vert="horz" lIns="91440" tIns="45720" rIns="91440" bIns="45720" rtlCol="0">
            <a:no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The second week was dedicated to a detailed study of the existing manual processes and identifying inefficiencies that the Field Digitalization App aimed to address. I began developing draft SOPs for crucial processes such as Single Sign-On (SSO) and Multi-Factor Authentication (MFA). This involved understanding the technical aspects of these processes and how they integrate with the app. I also conducted stakeholder feedback sessions to gather input and ensure the SOPs met the requirements of various departments.</a:t>
            </a:r>
          </a:p>
          <a:p>
            <a:pPr indent="-228600" algn="just">
              <a:lnSpc>
                <a:spcPct val="150000"/>
              </a:lnSpc>
              <a:buFont typeface="Arial" panose="020B0604020202020204" pitchFamily="34" charset="0"/>
              <a:buChar char="•"/>
            </a:pPr>
            <a:endParaRPr lang="en-US" sz="1600" dirty="0"/>
          </a:p>
        </p:txBody>
      </p:sp>
      <p:sp>
        <p:nvSpPr>
          <p:cNvPr id="39" name="Oval 38">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97791" y="402001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2907E64E-8797-B487-790C-A61E8FFF7FB3}"/>
              </a:ext>
            </a:extLst>
          </p:cNvPr>
          <p:cNvPicPr>
            <a:picLocks noChangeAspect="1"/>
          </p:cNvPicPr>
          <p:nvPr/>
        </p:nvPicPr>
        <p:blipFill>
          <a:blip r:embed="rId2"/>
          <a:stretch>
            <a:fillRect/>
          </a:stretch>
        </p:blipFill>
        <p:spPr>
          <a:xfrm>
            <a:off x="8873133" y="1252052"/>
            <a:ext cx="2055743" cy="2085975"/>
          </a:xfrm>
          <a:prstGeom prst="rect">
            <a:avLst/>
          </a:prstGeom>
        </p:spPr>
      </p:pic>
    </p:spTree>
    <p:extLst>
      <p:ext uri="{BB962C8B-B14F-4D97-AF65-F5344CB8AC3E}">
        <p14:creationId xmlns:p14="http://schemas.microsoft.com/office/powerpoint/2010/main" val="1542588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231598CC-E9D8-46F1-A31D-21527BFD6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dirty="0">
                <a:solidFill>
                  <a:schemeClr val="tx1"/>
                </a:solidFill>
                <a:latin typeface="+mj-lt"/>
                <a:ea typeface="+mj-ea"/>
                <a:cs typeface="+mj-cs"/>
              </a:rPr>
              <a:t>Week 3</a:t>
            </a:r>
          </a:p>
        </p:txBody>
      </p:sp>
      <p:sp>
        <p:nvSpPr>
          <p:cNvPr id="37" name="Freeform: Shape 36">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2"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838200" y="1607024"/>
            <a:ext cx="5393361" cy="4351338"/>
          </a:xfrm>
        </p:spPr>
        <p:txBody>
          <a:bodyPr vert="horz" lIns="91440" tIns="45720" rIns="91440" bIns="45720" rtlCol="0">
            <a:no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In the third week, I focused on revising and finalizing the SOPs based on the feedback received. This iterative process included refining the details and ensuring clarity and usability of the documents. I expanded my work to include the creation of business documents for additional processes such as the Global MFA, Reset MFA, Password Policy, Tooltip, Admin Panel and Custom Filter. This week also involved testing the SOPs with the project teams to ensure they were practical and effective in real-world scenarios.</a:t>
            </a:r>
          </a:p>
          <a:p>
            <a:pPr algn="just">
              <a:lnSpc>
                <a:spcPct val="150000"/>
              </a:lnSpc>
            </a:pPr>
            <a:endParaRPr lang="en-US" sz="1800" dirty="0"/>
          </a:p>
        </p:txBody>
      </p:sp>
      <p:sp>
        <p:nvSpPr>
          <p:cNvPr id="39" name="Oval 38">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97791" y="402001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4A5C26BE-BD3E-2BFA-0CC2-8CE076B1C5E1}"/>
              </a:ext>
            </a:extLst>
          </p:cNvPr>
          <p:cNvPicPr>
            <a:picLocks noChangeAspect="1"/>
          </p:cNvPicPr>
          <p:nvPr/>
        </p:nvPicPr>
        <p:blipFill>
          <a:blip r:embed="rId2"/>
          <a:stretch>
            <a:fillRect/>
          </a:stretch>
        </p:blipFill>
        <p:spPr>
          <a:xfrm>
            <a:off x="8873133" y="1252052"/>
            <a:ext cx="2055743" cy="2085975"/>
          </a:xfrm>
          <a:prstGeom prst="rect">
            <a:avLst/>
          </a:prstGeom>
        </p:spPr>
      </p:pic>
    </p:spTree>
    <p:extLst>
      <p:ext uri="{BB962C8B-B14F-4D97-AF65-F5344CB8AC3E}">
        <p14:creationId xmlns:p14="http://schemas.microsoft.com/office/powerpoint/2010/main" val="2908289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36" name="Rectangle 35">
            <a:extLst>
              <a:ext uri="{FF2B5EF4-FFF2-40B4-BE49-F238E27FC236}">
                <a16:creationId xmlns:a16="http://schemas.microsoft.com/office/drawing/2014/main" id="{231598CC-E9D8-46F1-A31D-21527BFD6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E45C6405-9D6C-48F5-9EFB-4CF1F3193EA4}"/>
              </a:ext>
            </a:extLst>
          </p:cNvPr>
          <p:cNvSpPr>
            <a:spLocks noGrp="1"/>
          </p:cNvSpPr>
          <p:nvPr>
            <p:ph type="title"/>
          </p:nvPr>
        </p:nvSpPr>
        <p:spPr>
          <a:xfrm>
            <a:off x="838201" y="365125"/>
            <a:ext cx="5393360" cy="1325563"/>
          </a:xfrm>
        </p:spPr>
        <p:txBody>
          <a:bodyPr vert="horz" lIns="91440" tIns="45720" rIns="91440" bIns="45720" rtlCol="0" anchor="ctr">
            <a:normAutofit/>
          </a:bodyPr>
          <a:lstStyle/>
          <a:p>
            <a:r>
              <a:rPr lang="en-US" kern="1200" dirty="0">
                <a:solidFill>
                  <a:schemeClr val="tx1"/>
                </a:solidFill>
                <a:latin typeface="+mj-lt"/>
                <a:ea typeface="+mj-ea"/>
                <a:cs typeface="+mj-cs"/>
              </a:rPr>
              <a:t>Week 4</a:t>
            </a:r>
          </a:p>
        </p:txBody>
      </p:sp>
      <p:sp>
        <p:nvSpPr>
          <p:cNvPr id="37" name="Freeform: Shape 36">
            <a:extLst>
              <a:ext uri="{FF2B5EF4-FFF2-40B4-BE49-F238E27FC236}">
                <a16:creationId xmlns:a16="http://schemas.microsoft.com/office/drawing/2014/main" id="{6C077334-5571-4B83-A83E-4CCCFA7B5E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2" y="0"/>
            <a:ext cx="2093996" cy="1402773"/>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Freeform: Shape 37">
            <a:extLst>
              <a:ext uri="{FF2B5EF4-FFF2-40B4-BE49-F238E27FC236}">
                <a16:creationId xmlns:a16="http://schemas.microsoft.com/office/drawing/2014/main" id="{CB147A70-DC29-4DDF-A34C-2B82C6E229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42E3A3A9-5E96-4CDD-A971-9C272EFD97D9}"/>
              </a:ext>
            </a:extLst>
          </p:cNvPr>
          <p:cNvSpPr>
            <a:spLocks noGrp="1"/>
          </p:cNvSpPr>
          <p:nvPr>
            <p:ph idx="1"/>
          </p:nvPr>
        </p:nvSpPr>
        <p:spPr>
          <a:xfrm>
            <a:off x="838200" y="1607024"/>
            <a:ext cx="5393361" cy="4351338"/>
          </a:xfrm>
        </p:spPr>
        <p:txBody>
          <a:bodyPr vert="horz" lIns="91440" tIns="45720" rIns="91440" bIns="45720" rtlCol="0">
            <a:noAutofit/>
          </a:bodyPr>
          <a:lstStyle/>
          <a:p>
            <a:pPr algn="just">
              <a:lnSpc>
                <a:spcPct val="150000"/>
              </a:lnSpc>
            </a:pPr>
            <a:r>
              <a:rPr lang="en-IN" sz="1800" dirty="0">
                <a:effectLst/>
                <a:latin typeface="Times New Roman" panose="02020603050405020304" pitchFamily="18" charset="0"/>
                <a:ea typeface="Times New Roman" panose="02020603050405020304" pitchFamily="18" charset="0"/>
              </a:rPr>
              <a:t>The final week was dedicated to compiling all the SOPs and business documents into a comprehensive package. I prepared for and conducted a final presentation of my findings and the developed SOPs to the project team and other stakeholders. This presentation highlighted the significant improvements in efficiency and time savings achieved through the Field Digitalization App. Additionally, I reflected on my internship experience, documenting the key learnings and skills acquired, and provided recommendations for future enhancements to the digitalization project.</a:t>
            </a:r>
          </a:p>
          <a:p>
            <a:pPr algn="just">
              <a:lnSpc>
                <a:spcPct val="150000"/>
              </a:lnSpc>
            </a:pPr>
            <a:endParaRPr lang="en-US" sz="1700" dirty="0"/>
          </a:p>
        </p:txBody>
      </p:sp>
      <p:sp>
        <p:nvSpPr>
          <p:cNvPr id="39" name="Oval 38">
            <a:extLst>
              <a:ext uri="{FF2B5EF4-FFF2-40B4-BE49-F238E27FC236}">
                <a16:creationId xmlns:a16="http://schemas.microsoft.com/office/drawing/2014/main" id="{3B438362-1E1E-4C62-A99E-4134CB163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0631"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2F61ABFD-DE05-41FD-A6B7-6D40196C15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55865" y="1026771"/>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1" name="Freeform: Shape 40">
            <a:extLst>
              <a:ext uri="{FF2B5EF4-FFF2-40B4-BE49-F238E27FC236}">
                <a16:creationId xmlns:a16="http://schemas.microsoft.com/office/drawing/2014/main" id="{0F646DF8-223D-47DD-95B1-F265422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2" name="Arc 41">
            <a:extLst>
              <a:ext uri="{FF2B5EF4-FFF2-40B4-BE49-F238E27FC236}">
                <a16:creationId xmlns:a16="http://schemas.microsoft.com/office/drawing/2014/main" id="{4D3DC50D-CA0F-48F9-B17E-20D8669AA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97791" y="402001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A0E6B378-B1FD-2DFA-DB55-88B8658128CA}"/>
              </a:ext>
            </a:extLst>
          </p:cNvPr>
          <p:cNvPicPr>
            <a:picLocks noChangeAspect="1"/>
          </p:cNvPicPr>
          <p:nvPr/>
        </p:nvPicPr>
        <p:blipFill>
          <a:blip r:embed="rId2"/>
          <a:stretch>
            <a:fillRect/>
          </a:stretch>
        </p:blipFill>
        <p:spPr>
          <a:xfrm>
            <a:off x="8873133" y="1252052"/>
            <a:ext cx="2055743" cy="2085975"/>
          </a:xfrm>
          <a:prstGeom prst="rect">
            <a:avLst/>
          </a:prstGeom>
        </p:spPr>
      </p:pic>
    </p:spTree>
    <p:extLst>
      <p:ext uri="{BB962C8B-B14F-4D97-AF65-F5344CB8AC3E}">
        <p14:creationId xmlns:p14="http://schemas.microsoft.com/office/powerpoint/2010/main" val="2811310780"/>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3.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Shapes presentation</Template>
  <TotalTime>156</TotalTime>
  <Words>787</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Calibri</vt:lpstr>
      <vt:lpstr>Times New Roman</vt:lpstr>
      <vt:lpstr>Tw Cen MT</vt:lpstr>
      <vt:lpstr>ShapesVTI</vt:lpstr>
      <vt:lpstr>Internship Presentation</vt:lpstr>
      <vt:lpstr>Internship Objectives</vt:lpstr>
      <vt:lpstr>Introduction</vt:lpstr>
      <vt:lpstr>Internship Activities</vt:lpstr>
      <vt:lpstr>About the project</vt:lpstr>
      <vt:lpstr>Week 1</vt:lpstr>
      <vt:lpstr>Week 2</vt:lpstr>
      <vt:lpstr>Week 3</vt:lpstr>
      <vt:lpstr>Week 4</vt:lpstr>
      <vt:lpstr>Contributions and Tasks Completed:</vt:lpstr>
      <vt:lpstr>Importance of SOP: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Srivatsa Bhat</dc:creator>
  <cp:lastModifiedBy>karthik u shettigar</cp:lastModifiedBy>
  <cp:revision>5</cp:revision>
  <dcterms:created xsi:type="dcterms:W3CDTF">2024-07-24T17:34:18Z</dcterms:created>
  <dcterms:modified xsi:type="dcterms:W3CDTF">2024-07-25T18:15:11Z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