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72" r:id="rId11"/>
    <p:sldId id="264" r:id="rId12"/>
    <p:sldId id="275" r:id="rId13"/>
    <p:sldId id="276" r:id="rId14"/>
    <p:sldId id="277" r:id="rId15"/>
    <p:sldId id="266" r:id="rId16"/>
    <p:sldId id="269" r:id="rId17"/>
    <p:sldId id="270" r:id="rId18"/>
    <p:sldId id="274" r:id="rId19"/>
    <p:sldId id="271" r:id="rId20"/>
  </p:sldIdLst>
  <p:sldSz cx="18288000" cy="10287000"/>
  <p:notesSz cx="6858000" cy="9144000"/>
  <p:embeddedFontLst>
    <p:embeddedFont>
      <p:font typeface="Times New Roman Bold" panose="02020803070505020304" pitchFamily="18" charset="0"/>
      <p:regular r:id="rId21"/>
      <p:bold r:id="rId22"/>
    </p:embeddedFont>
    <p:embeddedFont>
      <p:font typeface="TT Ramillas Bold Italic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033"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88868" y="1315466"/>
            <a:ext cx="2599690" cy="866140"/>
            <a:chOff x="0" y="0"/>
            <a:chExt cx="3466253" cy="1154853"/>
          </a:xfrm>
        </p:grpSpPr>
        <p:sp>
          <p:nvSpPr>
            <p:cNvPr id="3" name="Freeform 3"/>
            <p:cNvSpPr/>
            <p:nvPr/>
          </p:nvSpPr>
          <p:spPr>
            <a:xfrm>
              <a:off x="0" y="0"/>
              <a:ext cx="3464941" cy="1154557"/>
            </a:xfrm>
            <a:custGeom>
              <a:avLst/>
              <a:gdLst/>
              <a:ahLst/>
              <a:cxnLst/>
              <a:rect l="l" t="t" r="r" b="b"/>
              <a:pathLst>
                <a:path w="3464941" h="1154557">
                  <a:moveTo>
                    <a:pt x="1123696" y="0"/>
                  </a:moveTo>
                  <a:lnTo>
                    <a:pt x="0" y="1154557"/>
                  </a:lnTo>
                  <a:lnTo>
                    <a:pt x="3464941" y="1154557"/>
                  </a:lnTo>
                  <a:lnTo>
                    <a:pt x="1123696" y="0"/>
                  </a:lnTo>
                  <a:close/>
                </a:path>
              </a:pathLst>
            </a:custGeom>
            <a:solidFill>
              <a:srgbClr val="253147"/>
            </a:solidFill>
          </p:spPr>
        </p:sp>
      </p:grpSp>
      <p:grpSp>
        <p:nvGrpSpPr>
          <p:cNvPr id="4" name="Group 4"/>
          <p:cNvGrpSpPr/>
          <p:nvPr/>
        </p:nvGrpSpPr>
        <p:grpSpPr>
          <a:xfrm>
            <a:off x="0" y="0"/>
            <a:ext cx="7051040" cy="2181860"/>
            <a:chOff x="0" y="0"/>
            <a:chExt cx="9401387" cy="2909147"/>
          </a:xfrm>
        </p:grpSpPr>
        <p:sp>
          <p:nvSpPr>
            <p:cNvPr id="5" name="Freeform 5"/>
            <p:cNvSpPr/>
            <p:nvPr/>
          </p:nvSpPr>
          <p:spPr>
            <a:xfrm>
              <a:off x="0" y="0"/>
              <a:ext cx="9400032" cy="2908681"/>
            </a:xfrm>
            <a:custGeom>
              <a:avLst/>
              <a:gdLst/>
              <a:ahLst/>
              <a:cxnLst/>
              <a:rect l="l" t="t" r="r" b="b"/>
              <a:pathLst>
                <a:path w="9400032" h="2908681">
                  <a:moveTo>
                    <a:pt x="0" y="2908681"/>
                  </a:moveTo>
                  <a:lnTo>
                    <a:pt x="9400032" y="2908681"/>
                  </a:lnTo>
                  <a:lnTo>
                    <a:pt x="9400032" y="0"/>
                  </a:lnTo>
                  <a:lnTo>
                    <a:pt x="0" y="0"/>
                  </a:lnTo>
                  <a:lnTo>
                    <a:pt x="0" y="2908681"/>
                  </a:lnTo>
                  <a:close/>
                </a:path>
              </a:pathLst>
            </a:custGeom>
            <a:solidFill>
              <a:srgbClr val="C6D2E6"/>
            </a:solidFill>
          </p:spPr>
        </p:sp>
      </p:grpSp>
      <p:grpSp>
        <p:nvGrpSpPr>
          <p:cNvPr id="6" name="Group 6"/>
          <p:cNvGrpSpPr/>
          <p:nvPr/>
        </p:nvGrpSpPr>
        <p:grpSpPr>
          <a:xfrm>
            <a:off x="0" y="8105342"/>
            <a:ext cx="7051040" cy="2181860"/>
            <a:chOff x="0" y="0"/>
            <a:chExt cx="9401387" cy="2909147"/>
          </a:xfrm>
        </p:grpSpPr>
        <p:sp>
          <p:nvSpPr>
            <p:cNvPr id="7" name="Freeform 7"/>
            <p:cNvSpPr/>
            <p:nvPr/>
          </p:nvSpPr>
          <p:spPr>
            <a:xfrm>
              <a:off x="0" y="0"/>
              <a:ext cx="9400032" cy="2908935"/>
            </a:xfrm>
            <a:custGeom>
              <a:avLst/>
              <a:gdLst/>
              <a:ahLst/>
              <a:cxnLst/>
              <a:rect l="l" t="t" r="r" b="b"/>
              <a:pathLst>
                <a:path w="9400032" h="2908935">
                  <a:moveTo>
                    <a:pt x="0" y="2908935"/>
                  </a:moveTo>
                  <a:lnTo>
                    <a:pt x="9400032" y="2908935"/>
                  </a:lnTo>
                  <a:lnTo>
                    <a:pt x="9400032" y="0"/>
                  </a:lnTo>
                  <a:lnTo>
                    <a:pt x="0" y="0"/>
                  </a:lnTo>
                  <a:lnTo>
                    <a:pt x="0" y="2908935"/>
                  </a:lnTo>
                  <a:close/>
                </a:path>
              </a:pathLst>
            </a:custGeom>
            <a:solidFill>
              <a:srgbClr val="C6D2E6"/>
            </a:solidFill>
          </p:spPr>
        </p:sp>
      </p:grpSp>
      <p:grpSp>
        <p:nvGrpSpPr>
          <p:cNvPr id="8" name="Group 8"/>
          <p:cNvGrpSpPr/>
          <p:nvPr/>
        </p:nvGrpSpPr>
        <p:grpSpPr>
          <a:xfrm>
            <a:off x="7035800" y="0"/>
            <a:ext cx="10273030" cy="10273030"/>
            <a:chOff x="0" y="0"/>
            <a:chExt cx="13697373" cy="13697373"/>
          </a:xfrm>
        </p:grpSpPr>
        <p:sp>
          <p:nvSpPr>
            <p:cNvPr id="9" name="Freeform 9"/>
            <p:cNvSpPr/>
            <p:nvPr/>
          </p:nvSpPr>
          <p:spPr>
            <a:xfrm>
              <a:off x="0" y="0"/>
              <a:ext cx="13697077" cy="13697077"/>
            </a:xfrm>
            <a:custGeom>
              <a:avLst/>
              <a:gdLst/>
              <a:ahLst/>
              <a:cxnLst/>
              <a:rect l="l" t="t" r="r" b="b"/>
              <a:pathLst>
                <a:path w="13697077" h="13697077">
                  <a:moveTo>
                    <a:pt x="13697077" y="0"/>
                  </a:moveTo>
                  <a:lnTo>
                    <a:pt x="0" y="0"/>
                  </a:lnTo>
                  <a:lnTo>
                    <a:pt x="0" y="13697077"/>
                  </a:lnTo>
                  <a:lnTo>
                    <a:pt x="13697077" y="0"/>
                  </a:lnTo>
                  <a:close/>
                </a:path>
              </a:pathLst>
            </a:custGeom>
            <a:solidFill>
              <a:srgbClr val="C6D2E6"/>
            </a:solidFill>
          </p:spPr>
        </p:sp>
      </p:grpSp>
      <p:grpSp>
        <p:nvGrpSpPr>
          <p:cNvPr id="10" name="Group 10"/>
          <p:cNvGrpSpPr/>
          <p:nvPr/>
        </p:nvGrpSpPr>
        <p:grpSpPr>
          <a:xfrm>
            <a:off x="0" y="2181554"/>
            <a:ext cx="11777980" cy="5924550"/>
            <a:chOff x="0" y="0"/>
            <a:chExt cx="15703973" cy="7899400"/>
          </a:xfrm>
        </p:grpSpPr>
        <p:sp>
          <p:nvSpPr>
            <p:cNvPr id="11" name="Freeform 11"/>
            <p:cNvSpPr/>
            <p:nvPr/>
          </p:nvSpPr>
          <p:spPr>
            <a:xfrm>
              <a:off x="0" y="0"/>
              <a:ext cx="15703931" cy="7898384"/>
            </a:xfrm>
            <a:custGeom>
              <a:avLst/>
              <a:gdLst/>
              <a:ahLst/>
              <a:cxnLst/>
              <a:rect l="l" t="t" r="r" b="b"/>
              <a:pathLst>
                <a:path w="15703931" h="7898384">
                  <a:moveTo>
                    <a:pt x="0" y="7898384"/>
                  </a:moveTo>
                  <a:lnTo>
                    <a:pt x="15703931" y="7898384"/>
                  </a:lnTo>
                  <a:lnTo>
                    <a:pt x="15703931" y="0"/>
                  </a:lnTo>
                  <a:lnTo>
                    <a:pt x="0" y="0"/>
                  </a:lnTo>
                  <a:lnTo>
                    <a:pt x="0" y="7898384"/>
                  </a:lnTo>
                  <a:close/>
                </a:path>
              </a:pathLst>
            </a:custGeom>
            <a:solidFill>
              <a:srgbClr val="3E5278"/>
            </a:solidFill>
          </p:spPr>
        </p:sp>
      </p:grpSp>
      <p:grpSp>
        <p:nvGrpSpPr>
          <p:cNvPr id="12" name="Group 12"/>
          <p:cNvGrpSpPr/>
          <p:nvPr/>
        </p:nvGrpSpPr>
        <p:grpSpPr>
          <a:xfrm>
            <a:off x="11771120" y="2181604"/>
            <a:ext cx="5924550" cy="5924550"/>
            <a:chOff x="0" y="0"/>
            <a:chExt cx="7899400" cy="7899400"/>
          </a:xfrm>
        </p:grpSpPr>
        <p:sp>
          <p:nvSpPr>
            <p:cNvPr id="13" name="Freeform 13"/>
            <p:cNvSpPr/>
            <p:nvPr/>
          </p:nvSpPr>
          <p:spPr>
            <a:xfrm>
              <a:off x="0" y="0"/>
              <a:ext cx="7898384" cy="7898511"/>
            </a:xfrm>
            <a:custGeom>
              <a:avLst/>
              <a:gdLst/>
              <a:ahLst/>
              <a:cxnLst/>
              <a:rect l="l" t="t" r="r" b="b"/>
              <a:pathLst>
                <a:path w="7898384" h="7898511">
                  <a:moveTo>
                    <a:pt x="7898384" y="0"/>
                  </a:moveTo>
                  <a:lnTo>
                    <a:pt x="0" y="0"/>
                  </a:lnTo>
                  <a:lnTo>
                    <a:pt x="0" y="7898511"/>
                  </a:lnTo>
                  <a:lnTo>
                    <a:pt x="7898384" y="0"/>
                  </a:lnTo>
                  <a:close/>
                </a:path>
              </a:pathLst>
            </a:custGeom>
            <a:solidFill>
              <a:srgbClr val="3E5278"/>
            </a:solidFill>
          </p:spPr>
        </p:sp>
      </p:grpSp>
      <p:grpSp>
        <p:nvGrpSpPr>
          <p:cNvPr id="14" name="Group 14"/>
          <p:cNvGrpSpPr/>
          <p:nvPr/>
        </p:nvGrpSpPr>
        <p:grpSpPr>
          <a:xfrm>
            <a:off x="7354568" y="9159900"/>
            <a:ext cx="788670" cy="262890"/>
            <a:chOff x="0" y="0"/>
            <a:chExt cx="1051560" cy="350520"/>
          </a:xfrm>
        </p:grpSpPr>
        <p:sp>
          <p:nvSpPr>
            <p:cNvPr id="15" name="Freeform 15"/>
            <p:cNvSpPr/>
            <p:nvPr/>
          </p:nvSpPr>
          <p:spPr>
            <a:xfrm>
              <a:off x="0" y="0"/>
              <a:ext cx="1051179" cy="350393"/>
            </a:xfrm>
            <a:custGeom>
              <a:avLst/>
              <a:gdLst/>
              <a:ahLst/>
              <a:cxnLst/>
              <a:rect l="l" t="t" r="r" b="b"/>
              <a:pathLst>
                <a:path w="1051179" h="350393">
                  <a:moveTo>
                    <a:pt x="1051179" y="0"/>
                  </a:moveTo>
                  <a:lnTo>
                    <a:pt x="0" y="0"/>
                  </a:lnTo>
                  <a:lnTo>
                    <a:pt x="710184" y="350393"/>
                  </a:lnTo>
                  <a:lnTo>
                    <a:pt x="1051179" y="0"/>
                  </a:lnTo>
                  <a:close/>
                </a:path>
              </a:pathLst>
            </a:custGeom>
            <a:solidFill>
              <a:srgbClr val="D26E00"/>
            </a:solidFill>
          </p:spPr>
        </p:sp>
      </p:grpSp>
      <p:grpSp>
        <p:nvGrpSpPr>
          <p:cNvPr id="16" name="Group 16"/>
          <p:cNvGrpSpPr/>
          <p:nvPr/>
        </p:nvGrpSpPr>
        <p:grpSpPr>
          <a:xfrm>
            <a:off x="7955280" y="8670290"/>
            <a:ext cx="10332720" cy="609600"/>
            <a:chOff x="0" y="0"/>
            <a:chExt cx="13776960" cy="812800"/>
          </a:xfrm>
        </p:grpSpPr>
        <p:sp>
          <p:nvSpPr>
            <p:cNvPr id="17" name="Freeform 17"/>
            <p:cNvSpPr/>
            <p:nvPr/>
          </p:nvSpPr>
          <p:spPr>
            <a:xfrm>
              <a:off x="0" y="0"/>
              <a:ext cx="13776579" cy="812165"/>
            </a:xfrm>
            <a:custGeom>
              <a:avLst/>
              <a:gdLst/>
              <a:ahLst/>
              <a:cxnLst/>
              <a:rect l="l" t="t" r="r" b="b"/>
              <a:pathLst>
                <a:path w="13776579" h="812165">
                  <a:moveTo>
                    <a:pt x="0" y="812165"/>
                  </a:moveTo>
                  <a:lnTo>
                    <a:pt x="13776579" y="812165"/>
                  </a:lnTo>
                  <a:lnTo>
                    <a:pt x="13776579" y="0"/>
                  </a:lnTo>
                  <a:lnTo>
                    <a:pt x="0" y="0"/>
                  </a:lnTo>
                  <a:lnTo>
                    <a:pt x="0" y="812165"/>
                  </a:lnTo>
                  <a:close/>
                </a:path>
              </a:pathLst>
            </a:custGeom>
            <a:solidFill>
              <a:srgbClr val="FF9700"/>
            </a:solidFill>
          </p:spPr>
        </p:sp>
        <p:sp>
          <p:nvSpPr>
            <p:cNvPr id="18" name="TextBox 18"/>
            <p:cNvSpPr txBox="1"/>
            <p:nvPr/>
          </p:nvSpPr>
          <p:spPr>
            <a:xfrm>
              <a:off x="0" y="-57150"/>
              <a:ext cx="13776960" cy="869950"/>
            </a:xfrm>
            <a:prstGeom prst="rect">
              <a:avLst/>
            </a:prstGeom>
          </p:spPr>
          <p:txBody>
            <a:bodyPr lIns="50800" tIns="50800" rIns="50800" bIns="50800" rtlCol="0" anchor="t"/>
            <a:lstStyle/>
            <a:p>
              <a:pPr algn="l">
                <a:lnSpc>
                  <a:spcPts val="3359"/>
                </a:lnSpc>
              </a:pPr>
              <a:r>
                <a:rPr lang="en-US" sz="2799">
                  <a:solidFill>
                    <a:srgbClr val="000000"/>
                  </a:solidFill>
                  <a:latin typeface="Times New Roman Bold"/>
                </a:rPr>
                <a:t>       Dept. of CSE,MITE </a:t>
              </a:r>
            </a:p>
          </p:txBody>
        </p:sp>
      </p:grpSp>
      <p:grpSp>
        <p:nvGrpSpPr>
          <p:cNvPr id="19" name="Group 19"/>
          <p:cNvGrpSpPr/>
          <p:nvPr/>
        </p:nvGrpSpPr>
        <p:grpSpPr>
          <a:xfrm>
            <a:off x="7360410" y="8556700"/>
            <a:ext cx="609600" cy="609600"/>
            <a:chOff x="0" y="0"/>
            <a:chExt cx="812800" cy="812800"/>
          </a:xfrm>
        </p:grpSpPr>
        <p:sp>
          <p:nvSpPr>
            <p:cNvPr id="20" name="Freeform 20"/>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sp>
        <p:nvSpPr>
          <p:cNvPr id="21" name="TextBox 21"/>
          <p:cNvSpPr txBox="1"/>
          <p:nvPr/>
        </p:nvSpPr>
        <p:spPr>
          <a:xfrm>
            <a:off x="1769048" y="197481"/>
            <a:ext cx="14156752" cy="987450"/>
          </a:xfrm>
          <a:prstGeom prst="rect">
            <a:avLst/>
          </a:prstGeom>
        </p:spPr>
        <p:txBody>
          <a:bodyPr lIns="0" tIns="0" rIns="0" bIns="0" rtlCol="0" anchor="t">
            <a:spAutoFit/>
          </a:bodyPr>
          <a:lstStyle/>
          <a:p>
            <a:pPr algn="ctr">
              <a:lnSpc>
                <a:spcPts val="7680"/>
              </a:lnSpc>
            </a:pPr>
            <a:r>
              <a:rPr lang="en-US" sz="6400" spc="-599" dirty="0">
                <a:solidFill>
                  <a:srgbClr val="001F5F"/>
                </a:solidFill>
                <a:latin typeface="TT Ramillas Bold Italics"/>
              </a:rPr>
              <a:t>Online Voting System</a:t>
            </a:r>
          </a:p>
        </p:txBody>
      </p:sp>
      <p:grpSp>
        <p:nvGrpSpPr>
          <p:cNvPr id="22" name="Group 22"/>
          <p:cNvGrpSpPr/>
          <p:nvPr/>
        </p:nvGrpSpPr>
        <p:grpSpPr>
          <a:xfrm>
            <a:off x="14020800" y="5905500"/>
            <a:ext cx="3810000" cy="2381250"/>
            <a:chOff x="0" y="0"/>
            <a:chExt cx="5080000" cy="3175000"/>
          </a:xfrm>
        </p:grpSpPr>
        <p:sp>
          <p:nvSpPr>
            <p:cNvPr id="23" name="Freeform 23"/>
            <p:cNvSpPr/>
            <p:nvPr/>
          </p:nvSpPr>
          <p:spPr>
            <a:xfrm>
              <a:off x="0" y="0"/>
              <a:ext cx="5080000" cy="3175000"/>
            </a:xfrm>
            <a:custGeom>
              <a:avLst/>
              <a:gdLst/>
              <a:ahLst/>
              <a:cxnLst/>
              <a:rect l="l" t="t" r="r" b="b"/>
              <a:pathLst>
                <a:path w="5080000" h="3175000">
                  <a:moveTo>
                    <a:pt x="0" y="0"/>
                  </a:moveTo>
                  <a:lnTo>
                    <a:pt x="5080000" y="0"/>
                  </a:lnTo>
                  <a:lnTo>
                    <a:pt x="5080000" y="3175000"/>
                  </a:lnTo>
                  <a:lnTo>
                    <a:pt x="0" y="3175000"/>
                  </a:lnTo>
                  <a:close/>
                </a:path>
              </a:pathLst>
            </a:custGeom>
            <a:blipFill>
              <a:blip r:embed="rId2"/>
              <a:stretch>
                <a:fillRect l="-6654" r="-6654"/>
              </a:stretch>
            </a:blipFill>
          </p:spPr>
        </p:sp>
      </p:grpSp>
      <p:sp>
        <p:nvSpPr>
          <p:cNvPr id="24" name="TextBox 24"/>
          <p:cNvSpPr txBox="1"/>
          <p:nvPr/>
        </p:nvSpPr>
        <p:spPr>
          <a:xfrm>
            <a:off x="2326522" y="1951176"/>
            <a:ext cx="12240154" cy="2944396"/>
          </a:xfrm>
          <a:prstGeom prst="rect">
            <a:avLst/>
          </a:prstGeom>
        </p:spPr>
        <p:txBody>
          <a:bodyPr wrap="square" lIns="0" tIns="0" rIns="0" bIns="0" rtlCol="0" anchor="t">
            <a:spAutoFit/>
          </a:bodyPr>
          <a:lstStyle/>
          <a:p>
            <a:pPr algn="ctr">
              <a:lnSpc>
                <a:spcPts val="3840"/>
              </a:lnSpc>
            </a:pPr>
            <a:endParaRPr dirty="0"/>
          </a:p>
          <a:p>
            <a:pPr algn="ctr"/>
            <a:r>
              <a:rPr lang="en-US" sz="3200" dirty="0">
                <a:solidFill>
                  <a:schemeClr val="accent5">
                    <a:lumMod val="40000"/>
                    <a:lumOff val="60000"/>
                  </a:schemeClr>
                </a:solidFill>
                <a:latin typeface="Times New Roman" panose="02020603050405020304" pitchFamily="18" charset="0"/>
                <a:cs typeface="Times New Roman" panose="02020603050405020304" pitchFamily="18" charset="0"/>
              </a:rPr>
              <a:t>DHANUSH A    	               4MT21CS046</a:t>
            </a:r>
          </a:p>
          <a:p>
            <a:pPr algn="ctr"/>
            <a:r>
              <a:rPr lang="en-US" sz="3200" dirty="0">
                <a:solidFill>
                  <a:schemeClr val="accent5">
                    <a:lumMod val="40000"/>
                    <a:lumOff val="60000"/>
                  </a:schemeClr>
                </a:solidFill>
                <a:latin typeface="Times New Roman" panose="02020603050405020304" pitchFamily="18" charset="0"/>
                <a:cs typeface="Times New Roman" panose="02020603050405020304" pitchFamily="18" charset="0"/>
              </a:rPr>
              <a:t>DHANUSH S SHETTY            4MT21CS047</a:t>
            </a:r>
          </a:p>
          <a:p>
            <a:pPr algn="ctr"/>
            <a:r>
              <a:rPr lang="en-US" sz="3200" dirty="0">
                <a:solidFill>
                  <a:schemeClr val="accent5">
                    <a:lumMod val="40000"/>
                    <a:lumOff val="60000"/>
                  </a:schemeClr>
                </a:solidFill>
                <a:latin typeface="Times New Roman" panose="02020603050405020304" pitchFamily="18" charset="0"/>
                <a:cs typeface="Times New Roman" panose="02020603050405020304" pitchFamily="18" charset="0"/>
              </a:rPr>
              <a:t>GAUTHAM  V	                        4MT21CS052</a:t>
            </a:r>
          </a:p>
          <a:p>
            <a:pPr algn="ctr"/>
            <a:r>
              <a:rPr lang="en-US" sz="3200" dirty="0">
                <a:solidFill>
                  <a:schemeClr val="accent5">
                    <a:lumMod val="40000"/>
                    <a:lumOff val="60000"/>
                  </a:schemeClr>
                </a:solidFill>
                <a:latin typeface="Times New Roman" panose="02020603050405020304" pitchFamily="18" charset="0"/>
                <a:cs typeface="Times New Roman" panose="02020603050405020304" pitchFamily="18" charset="0"/>
              </a:rPr>
              <a:t>KARTHIK U SHETTIGAR      4MT21CS063</a:t>
            </a:r>
          </a:p>
          <a:p>
            <a:pPr algn="ctr">
              <a:lnSpc>
                <a:spcPts val="3840"/>
              </a:lnSpc>
            </a:pPr>
            <a:endParaRPr lang="en-US" sz="3200" dirty="0">
              <a:solidFill>
                <a:srgbClr val="B7DEE8"/>
              </a:solidFill>
              <a:latin typeface="Times New Roman"/>
            </a:endParaRPr>
          </a:p>
        </p:txBody>
      </p:sp>
      <p:sp>
        <p:nvSpPr>
          <p:cNvPr id="25" name="TextBox 25"/>
          <p:cNvSpPr txBox="1"/>
          <p:nvPr/>
        </p:nvSpPr>
        <p:spPr>
          <a:xfrm>
            <a:off x="2458658" y="5419255"/>
            <a:ext cx="11496040" cy="1571625"/>
          </a:xfrm>
          <a:prstGeom prst="rect">
            <a:avLst/>
          </a:prstGeom>
        </p:spPr>
        <p:txBody>
          <a:bodyPr lIns="0" tIns="0" rIns="0" bIns="0" rtlCol="0" anchor="t">
            <a:spAutoFit/>
          </a:bodyPr>
          <a:lstStyle/>
          <a:p>
            <a:pPr algn="ctr">
              <a:lnSpc>
                <a:spcPts val="3840"/>
              </a:lnSpc>
            </a:pPr>
            <a:r>
              <a:rPr lang="en-US" sz="3200" spc="29" dirty="0">
                <a:solidFill>
                  <a:srgbClr val="000000"/>
                </a:solidFill>
                <a:latin typeface="Times New Roman "/>
              </a:rPr>
              <a:t> </a:t>
            </a:r>
            <a:r>
              <a:rPr lang="en-US" sz="3200" spc="29" dirty="0">
                <a:solidFill>
                  <a:srgbClr val="D99694"/>
                </a:solidFill>
                <a:latin typeface="Times New Roman "/>
              </a:rPr>
              <a:t>Under the guidance of</a:t>
            </a:r>
          </a:p>
          <a:p>
            <a:pPr algn="ctr">
              <a:lnSpc>
                <a:spcPts val="2879"/>
              </a:lnSpc>
            </a:pPr>
            <a:r>
              <a:rPr lang="en-US" sz="2400" spc="22" dirty="0">
                <a:solidFill>
                  <a:srgbClr val="D99694"/>
                </a:solidFill>
                <a:latin typeface="Times New Roman "/>
              </a:rPr>
              <a:t>Mr. </a:t>
            </a:r>
            <a:r>
              <a:rPr lang="en-US" sz="2400" spc="22" dirty="0" err="1">
                <a:solidFill>
                  <a:srgbClr val="D99694"/>
                </a:solidFill>
                <a:latin typeface="Times New Roman "/>
              </a:rPr>
              <a:t>Shreejith</a:t>
            </a:r>
            <a:r>
              <a:rPr lang="en-US" sz="2400" spc="22" dirty="0">
                <a:solidFill>
                  <a:srgbClr val="D99694"/>
                </a:solidFill>
                <a:latin typeface="Times New Roman "/>
              </a:rPr>
              <a:t> K B</a:t>
            </a:r>
          </a:p>
          <a:p>
            <a:pPr algn="ctr">
              <a:lnSpc>
                <a:spcPts val="2879"/>
              </a:lnSpc>
            </a:pPr>
            <a:r>
              <a:rPr lang="en-US" sz="2400" spc="22" dirty="0">
                <a:solidFill>
                  <a:srgbClr val="D99694"/>
                </a:solidFill>
                <a:latin typeface="Times New Roman "/>
              </a:rPr>
              <a:t>Asst. Professor,</a:t>
            </a:r>
          </a:p>
          <a:p>
            <a:pPr algn="ctr">
              <a:lnSpc>
                <a:spcPts val="2879"/>
              </a:lnSpc>
            </a:pPr>
            <a:r>
              <a:rPr lang="en-US" sz="2400" spc="22" dirty="0">
                <a:solidFill>
                  <a:srgbClr val="D99694"/>
                </a:solidFill>
                <a:latin typeface="Times New Roman "/>
              </a:rPr>
              <a:t>Department of Computer Science and Engineering</a:t>
            </a:r>
          </a:p>
        </p:txBody>
      </p:sp>
      <p:sp>
        <p:nvSpPr>
          <p:cNvPr id="26" name="Freeform 26" descr="sd"/>
          <p:cNvSpPr/>
          <p:nvPr/>
        </p:nvSpPr>
        <p:spPr>
          <a:xfrm>
            <a:off x="85028" y="22708"/>
            <a:ext cx="1409700" cy="1868485"/>
          </a:xfrm>
          <a:custGeom>
            <a:avLst/>
            <a:gdLst/>
            <a:ahLst/>
            <a:cxnLst/>
            <a:rect l="l" t="t" r="r" b="b"/>
            <a:pathLst>
              <a:path w="1409700" h="1868485">
                <a:moveTo>
                  <a:pt x="0" y="0"/>
                </a:moveTo>
                <a:lnTo>
                  <a:pt x="1409700" y="0"/>
                </a:lnTo>
                <a:lnTo>
                  <a:pt x="1409700" y="1868485"/>
                </a:lnTo>
                <a:lnTo>
                  <a:pt x="0" y="1868485"/>
                </a:lnTo>
                <a:lnTo>
                  <a:pt x="0" y="0"/>
                </a:lnTo>
                <a:close/>
              </a:path>
            </a:pathLst>
          </a:custGeom>
          <a:blipFill>
            <a:blip r:embed="rId3"/>
            <a:stretch>
              <a:fillRect l="-978" r="-978"/>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8FFB356-F380-C6FD-B015-7C6DE831D66E}"/>
              </a:ext>
            </a:extLst>
          </p:cNvPr>
          <p:cNvGrpSpPr/>
          <p:nvPr/>
        </p:nvGrpSpPr>
        <p:grpSpPr>
          <a:xfrm>
            <a:off x="13893800" y="9896678"/>
            <a:ext cx="788670" cy="262890"/>
            <a:chOff x="0" y="0"/>
            <a:chExt cx="1051560" cy="350520"/>
          </a:xfrm>
        </p:grpSpPr>
        <p:sp>
          <p:nvSpPr>
            <p:cNvPr id="5" name="Freeform 3">
              <a:extLst>
                <a:ext uri="{FF2B5EF4-FFF2-40B4-BE49-F238E27FC236}">
                  <a16:creationId xmlns:a16="http://schemas.microsoft.com/office/drawing/2014/main" id="{2DDB34C3-C978-E265-97C3-266801D82057}"/>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6" name="Group 4">
            <a:extLst>
              <a:ext uri="{FF2B5EF4-FFF2-40B4-BE49-F238E27FC236}">
                <a16:creationId xmlns:a16="http://schemas.microsoft.com/office/drawing/2014/main" id="{7F134578-37F3-D3C9-882F-6FB95D074CED}"/>
              </a:ext>
            </a:extLst>
          </p:cNvPr>
          <p:cNvGrpSpPr/>
          <p:nvPr/>
        </p:nvGrpSpPr>
        <p:grpSpPr>
          <a:xfrm>
            <a:off x="15549370" y="9902596"/>
            <a:ext cx="2739390" cy="384810"/>
            <a:chOff x="0" y="0"/>
            <a:chExt cx="3652520" cy="513080"/>
          </a:xfrm>
        </p:grpSpPr>
        <p:sp>
          <p:nvSpPr>
            <p:cNvPr id="7" name="Freeform 5">
              <a:extLst>
                <a:ext uri="{FF2B5EF4-FFF2-40B4-BE49-F238E27FC236}">
                  <a16:creationId xmlns:a16="http://schemas.microsoft.com/office/drawing/2014/main" id="{37FB4FAD-AA52-2C60-5D8D-856369986590}"/>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8" name="Group 6">
            <a:extLst>
              <a:ext uri="{FF2B5EF4-FFF2-40B4-BE49-F238E27FC236}">
                <a16:creationId xmlns:a16="http://schemas.microsoft.com/office/drawing/2014/main" id="{93213017-59B2-BBCC-975C-B1D4F51E66F0}"/>
              </a:ext>
            </a:extLst>
          </p:cNvPr>
          <p:cNvGrpSpPr/>
          <p:nvPr/>
        </p:nvGrpSpPr>
        <p:grpSpPr>
          <a:xfrm>
            <a:off x="14212822" y="8945448"/>
            <a:ext cx="1342390" cy="1342390"/>
            <a:chOff x="0" y="0"/>
            <a:chExt cx="1789853" cy="1789853"/>
          </a:xfrm>
        </p:grpSpPr>
        <p:sp>
          <p:nvSpPr>
            <p:cNvPr id="9" name="Freeform 7">
              <a:extLst>
                <a:ext uri="{FF2B5EF4-FFF2-40B4-BE49-F238E27FC236}">
                  <a16:creationId xmlns:a16="http://schemas.microsoft.com/office/drawing/2014/main" id="{655E0752-8C22-B1E5-CE84-9E91C24B7E13}"/>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0" name="Group 8">
            <a:extLst>
              <a:ext uri="{FF2B5EF4-FFF2-40B4-BE49-F238E27FC236}">
                <a16:creationId xmlns:a16="http://schemas.microsoft.com/office/drawing/2014/main" id="{1919D58F-4026-4B55-91E3-4BF8E767E678}"/>
              </a:ext>
            </a:extLst>
          </p:cNvPr>
          <p:cNvGrpSpPr/>
          <p:nvPr/>
        </p:nvGrpSpPr>
        <p:grpSpPr>
          <a:xfrm>
            <a:off x="14496034" y="9293504"/>
            <a:ext cx="3792220" cy="609600"/>
            <a:chOff x="0" y="0"/>
            <a:chExt cx="5056293" cy="812800"/>
          </a:xfrm>
        </p:grpSpPr>
        <p:sp>
          <p:nvSpPr>
            <p:cNvPr id="11" name="Freeform 9">
              <a:extLst>
                <a:ext uri="{FF2B5EF4-FFF2-40B4-BE49-F238E27FC236}">
                  <a16:creationId xmlns:a16="http://schemas.microsoft.com/office/drawing/2014/main" id="{3CAD9717-6512-5212-0298-26E14B4EDEB8}"/>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2" name="Group 10">
            <a:extLst>
              <a:ext uri="{FF2B5EF4-FFF2-40B4-BE49-F238E27FC236}">
                <a16:creationId xmlns:a16="http://schemas.microsoft.com/office/drawing/2014/main" id="{9033972A-BEDB-7E90-28E2-1882C210D621}"/>
              </a:ext>
            </a:extLst>
          </p:cNvPr>
          <p:cNvGrpSpPr/>
          <p:nvPr/>
        </p:nvGrpSpPr>
        <p:grpSpPr>
          <a:xfrm>
            <a:off x="13899640" y="9293478"/>
            <a:ext cx="609600" cy="609600"/>
            <a:chOff x="0" y="0"/>
            <a:chExt cx="812800" cy="812800"/>
          </a:xfrm>
        </p:grpSpPr>
        <p:sp>
          <p:nvSpPr>
            <p:cNvPr id="13" name="Freeform 11">
              <a:extLst>
                <a:ext uri="{FF2B5EF4-FFF2-40B4-BE49-F238E27FC236}">
                  <a16:creationId xmlns:a16="http://schemas.microsoft.com/office/drawing/2014/main" id="{A0C13728-722C-E606-603F-43371AA2C26B}"/>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4" name="Group 12">
            <a:extLst>
              <a:ext uri="{FF2B5EF4-FFF2-40B4-BE49-F238E27FC236}">
                <a16:creationId xmlns:a16="http://schemas.microsoft.com/office/drawing/2014/main" id="{B1811418-1159-C48E-39AB-6F5A3972C78B}"/>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8E004D68-B4D3-79D6-50ED-7796C6D151C6}"/>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14">
            <a:extLst>
              <a:ext uri="{FF2B5EF4-FFF2-40B4-BE49-F238E27FC236}">
                <a16:creationId xmlns:a16="http://schemas.microsoft.com/office/drawing/2014/main" id="{87856C52-4BF6-530B-B1C7-ABB8E942A212}"/>
              </a:ext>
            </a:extLst>
          </p:cNvPr>
          <p:cNvGrpSpPr/>
          <p:nvPr/>
        </p:nvGrpSpPr>
        <p:grpSpPr>
          <a:xfrm>
            <a:off x="4754" y="50"/>
            <a:ext cx="2745740" cy="384810"/>
            <a:chOff x="0" y="0"/>
            <a:chExt cx="3660987" cy="513080"/>
          </a:xfrm>
        </p:grpSpPr>
        <p:sp>
          <p:nvSpPr>
            <p:cNvPr id="17" name="Freeform 15">
              <a:extLst>
                <a:ext uri="{FF2B5EF4-FFF2-40B4-BE49-F238E27FC236}">
                  <a16:creationId xmlns:a16="http://schemas.microsoft.com/office/drawing/2014/main" id="{9E4B2741-FF67-5CDD-9FBE-8B72D16BACD2}"/>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8" name="Group 16">
            <a:extLst>
              <a:ext uri="{FF2B5EF4-FFF2-40B4-BE49-F238E27FC236}">
                <a16:creationId xmlns:a16="http://schemas.microsoft.com/office/drawing/2014/main" id="{89228C3B-4668-EE8E-3F90-D9DAFB4CAA0A}"/>
              </a:ext>
            </a:extLst>
          </p:cNvPr>
          <p:cNvGrpSpPr/>
          <p:nvPr/>
        </p:nvGrpSpPr>
        <p:grpSpPr>
          <a:xfrm>
            <a:off x="4754" y="993646"/>
            <a:ext cx="2745740" cy="347980"/>
            <a:chOff x="0" y="0"/>
            <a:chExt cx="3660987" cy="463973"/>
          </a:xfrm>
        </p:grpSpPr>
        <p:sp>
          <p:nvSpPr>
            <p:cNvPr id="19" name="Freeform 17">
              <a:extLst>
                <a:ext uri="{FF2B5EF4-FFF2-40B4-BE49-F238E27FC236}">
                  <a16:creationId xmlns:a16="http://schemas.microsoft.com/office/drawing/2014/main" id="{E97C02AE-B503-5789-382A-969DFAEE9B77}"/>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0" name="Group 18">
            <a:extLst>
              <a:ext uri="{FF2B5EF4-FFF2-40B4-BE49-F238E27FC236}">
                <a16:creationId xmlns:a16="http://schemas.microsoft.com/office/drawing/2014/main" id="{24AC1D51-2EFA-0220-EB17-10C6A0A179BE}"/>
              </a:ext>
            </a:extLst>
          </p:cNvPr>
          <p:cNvGrpSpPr/>
          <p:nvPr/>
        </p:nvGrpSpPr>
        <p:grpSpPr>
          <a:xfrm>
            <a:off x="2744470" y="0"/>
            <a:ext cx="1342390" cy="1342390"/>
            <a:chOff x="0" y="0"/>
            <a:chExt cx="1789853" cy="1789853"/>
          </a:xfrm>
        </p:grpSpPr>
        <p:sp>
          <p:nvSpPr>
            <p:cNvPr id="21" name="Freeform 19">
              <a:extLst>
                <a:ext uri="{FF2B5EF4-FFF2-40B4-BE49-F238E27FC236}">
                  <a16:creationId xmlns:a16="http://schemas.microsoft.com/office/drawing/2014/main" id="{F55221D0-F57A-9458-CB9A-72AFF471BAEC}"/>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2" name="Group 20">
            <a:extLst>
              <a:ext uri="{FF2B5EF4-FFF2-40B4-BE49-F238E27FC236}">
                <a16:creationId xmlns:a16="http://schemas.microsoft.com/office/drawing/2014/main" id="{8EE6AE56-2874-D704-9DCA-C60A0498EA63}"/>
              </a:ext>
            </a:extLst>
          </p:cNvPr>
          <p:cNvGrpSpPr/>
          <p:nvPr/>
        </p:nvGrpSpPr>
        <p:grpSpPr>
          <a:xfrm>
            <a:off x="-14" y="384556"/>
            <a:ext cx="3803650" cy="609600"/>
            <a:chOff x="0" y="0"/>
            <a:chExt cx="5071533" cy="812800"/>
          </a:xfrm>
        </p:grpSpPr>
        <p:sp>
          <p:nvSpPr>
            <p:cNvPr id="23" name="Freeform 21">
              <a:extLst>
                <a:ext uri="{FF2B5EF4-FFF2-40B4-BE49-F238E27FC236}">
                  <a16:creationId xmlns:a16="http://schemas.microsoft.com/office/drawing/2014/main" id="{6F81D541-67C8-1240-3DBA-533905355081}"/>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4" name="Group 22">
            <a:extLst>
              <a:ext uri="{FF2B5EF4-FFF2-40B4-BE49-F238E27FC236}">
                <a16:creationId xmlns:a16="http://schemas.microsoft.com/office/drawing/2014/main" id="{E7FC6EBA-A7BE-C409-5155-F848084CF7F7}"/>
              </a:ext>
            </a:extLst>
          </p:cNvPr>
          <p:cNvGrpSpPr/>
          <p:nvPr/>
        </p:nvGrpSpPr>
        <p:grpSpPr>
          <a:xfrm>
            <a:off x="3790696" y="384556"/>
            <a:ext cx="609600" cy="609600"/>
            <a:chOff x="0" y="0"/>
            <a:chExt cx="812800" cy="812800"/>
          </a:xfrm>
        </p:grpSpPr>
        <p:sp>
          <p:nvSpPr>
            <p:cNvPr id="25" name="Freeform 23">
              <a:extLst>
                <a:ext uri="{FF2B5EF4-FFF2-40B4-BE49-F238E27FC236}">
                  <a16:creationId xmlns:a16="http://schemas.microsoft.com/office/drawing/2014/main" id="{D66DA726-791C-72A7-1CC3-75A821811081}"/>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7" name="TextBox 26">
            <a:extLst>
              <a:ext uri="{FF2B5EF4-FFF2-40B4-BE49-F238E27FC236}">
                <a16:creationId xmlns:a16="http://schemas.microsoft.com/office/drawing/2014/main" id="{0FE7EF03-C731-C201-32AA-52802F55743C}"/>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8" name="TextBox 27">
            <a:extLst>
              <a:ext uri="{FF2B5EF4-FFF2-40B4-BE49-F238E27FC236}">
                <a16:creationId xmlns:a16="http://schemas.microsoft.com/office/drawing/2014/main" id="{3C85BB67-A807-0307-C7A8-95F084AE8BB6}"/>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9" name="TextBox 28">
            <a:extLst>
              <a:ext uri="{FF2B5EF4-FFF2-40B4-BE49-F238E27FC236}">
                <a16:creationId xmlns:a16="http://schemas.microsoft.com/office/drawing/2014/main" id="{9B71248A-2800-EFF5-05DE-7D68060BB928}"/>
              </a:ext>
            </a:extLst>
          </p:cNvPr>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Research Papers Comparison</a:t>
            </a:r>
          </a:p>
        </p:txBody>
      </p:sp>
      <p:pic>
        <p:nvPicPr>
          <p:cNvPr id="31" name="Picture 30">
            <a:extLst>
              <a:ext uri="{FF2B5EF4-FFF2-40B4-BE49-F238E27FC236}">
                <a16:creationId xmlns:a16="http://schemas.microsoft.com/office/drawing/2014/main" id="{98389F23-020C-D388-292E-093E38DDF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44794"/>
            <a:ext cx="13239199" cy="6406827"/>
          </a:xfrm>
          <a:prstGeom prst="rect">
            <a:avLst/>
          </a:prstGeom>
        </p:spPr>
      </p:pic>
    </p:spTree>
    <p:extLst>
      <p:ext uri="{BB962C8B-B14F-4D97-AF65-F5344CB8AC3E}">
        <p14:creationId xmlns:p14="http://schemas.microsoft.com/office/powerpoint/2010/main" val="305868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Objectives</a:t>
            </a:r>
          </a:p>
        </p:txBody>
      </p:sp>
      <p:sp>
        <p:nvSpPr>
          <p:cNvPr id="27" name="TextBox 27"/>
          <p:cNvSpPr txBox="1"/>
          <p:nvPr/>
        </p:nvSpPr>
        <p:spPr>
          <a:xfrm>
            <a:off x="1028700" y="1378186"/>
            <a:ext cx="16230600" cy="6617196"/>
          </a:xfrm>
          <a:prstGeom prst="rect">
            <a:avLst/>
          </a:prstGeom>
        </p:spPr>
        <p:txBody>
          <a:bodyPr lIns="0" tIns="0" rIns="0" bIns="0" rtlCol="0" anchor="t">
            <a:spAutoFit/>
          </a:bodyPr>
          <a:lstStyle/>
          <a:p>
            <a:pPr marL="571500" indent="-571500" algn="just">
              <a:lnSpc>
                <a:spcPts val="4319"/>
              </a:lnSpc>
              <a:spcBef>
                <a:spcPct val="0"/>
              </a:spcBef>
              <a:buFont typeface="Arial" panose="020B0604020202020204" pitchFamily="34" charset="0"/>
              <a:buChar char="•"/>
            </a:pPr>
            <a:r>
              <a:rPr lang="en-US" sz="3600" dirty="0">
                <a:latin typeface="Times New Roman "/>
              </a:rPr>
              <a:t>Development of a website for an Online College Voting System</a:t>
            </a:r>
          </a:p>
          <a:p>
            <a:pPr marL="571500" indent="-571500" algn="just">
              <a:lnSpc>
                <a:spcPts val="4319"/>
              </a:lnSpc>
              <a:spcBef>
                <a:spcPct val="0"/>
              </a:spcBef>
              <a:buFont typeface="Arial" panose="020B0604020202020204" pitchFamily="34" charset="0"/>
              <a:buChar char="•"/>
            </a:pPr>
            <a:r>
              <a:rPr lang="en-US" sz="3600" dirty="0"/>
              <a:t>To implement an automated vote counting system for each candidate and dynamically display the winners, we will use a combination of linear search and quick sort algorithms. The linear search algorithm will be employed to efficiently tally user votes by iterating through each vote and incrementing the count for the corresponding candidate. Once all votes have been collected, the quick sort algorithm will be utilized to sort the candidates based on their vote counts. This will allow us to dynamically display the winners.</a:t>
            </a:r>
          </a:p>
          <a:p>
            <a:pPr marL="571500" indent="-571500" algn="just">
              <a:lnSpc>
                <a:spcPts val="4319"/>
              </a:lnSpc>
              <a:spcBef>
                <a:spcPct val="0"/>
              </a:spcBef>
              <a:buFont typeface="Arial" panose="020B0604020202020204" pitchFamily="34" charset="0"/>
              <a:buChar char="•"/>
            </a:pPr>
            <a:r>
              <a:rPr lang="en-US" sz="3600" dirty="0">
                <a:latin typeface="Times New Roman "/>
              </a:rPr>
              <a:t>Display the results through graphs and flowcharts</a:t>
            </a:r>
          </a:p>
          <a:p>
            <a:pPr algn="just">
              <a:lnSpc>
                <a:spcPts val="4319"/>
              </a:lnSpc>
              <a:spcBef>
                <a:spcPct val="0"/>
              </a:spcBef>
            </a:pPr>
            <a:endParaRPr lang="en-US" sz="3599" dirty="0">
              <a:solidFill>
                <a:srgbClr val="000000"/>
              </a:solidFill>
              <a:latin typeface="Times New Roman "/>
            </a:endParaRPr>
          </a:p>
          <a:p>
            <a:pPr algn="l">
              <a:lnSpc>
                <a:spcPts val="4319"/>
              </a:lnSpc>
              <a:spcBef>
                <a:spcPct val="0"/>
              </a:spcBef>
            </a:pPr>
            <a:endParaRPr lang="en-US" sz="3599" dirty="0">
              <a:solidFill>
                <a:srgbClr val="000000"/>
              </a:solidFill>
              <a:latin typeface="Times New Roman "/>
            </a:endParaRPr>
          </a:p>
          <a:p>
            <a:pPr algn="l">
              <a:lnSpc>
                <a:spcPts val="4319"/>
              </a:lnSpc>
              <a:spcBef>
                <a:spcPct val="0"/>
              </a:spcBef>
            </a:pPr>
            <a:endParaRPr lang="en-US" sz="3599" dirty="0">
              <a:solidFill>
                <a:srgbClr val="000000"/>
              </a:solidFill>
              <a:latin typeface="Times New Roman "/>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A7E07DA-D591-9268-1361-1EBAAB410909}"/>
              </a:ext>
            </a:extLst>
          </p:cNvPr>
          <p:cNvGrpSpPr/>
          <p:nvPr/>
        </p:nvGrpSpPr>
        <p:grpSpPr>
          <a:xfrm>
            <a:off x="13893800" y="9896678"/>
            <a:ext cx="788670" cy="262890"/>
            <a:chOff x="0" y="0"/>
            <a:chExt cx="1051560" cy="350520"/>
          </a:xfrm>
        </p:grpSpPr>
        <p:sp>
          <p:nvSpPr>
            <p:cNvPr id="5" name="Freeform 3">
              <a:extLst>
                <a:ext uri="{FF2B5EF4-FFF2-40B4-BE49-F238E27FC236}">
                  <a16:creationId xmlns:a16="http://schemas.microsoft.com/office/drawing/2014/main" id="{D458CEFB-200E-CB2C-8584-41E7B2E9334C}"/>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6" name="Group 4">
            <a:extLst>
              <a:ext uri="{FF2B5EF4-FFF2-40B4-BE49-F238E27FC236}">
                <a16:creationId xmlns:a16="http://schemas.microsoft.com/office/drawing/2014/main" id="{CF177F63-21FB-24E1-97C4-593E7A9F84EC}"/>
              </a:ext>
            </a:extLst>
          </p:cNvPr>
          <p:cNvGrpSpPr/>
          <p:nvPr/>
        </p:nvGrpSpPr>
        <p:grpSpPr>
          <a:xfrm>
            <a:off x="15549370" y="9902596"/>
            <a:ext cx="2739390" cy="384810"/>
            <a:chOff x="0" y="0"/>
            <a:chExt cx="3652520" cy="513080"/>
          </a:xfrm>
        </p:grpSpPr>
        <p:sp>
          <p:nvSpPr>
            <p:cNvPr id="7" name="Freeform 5">
              <a:extLst>
                <a:ext uri="{FF2B5EF4-FFF2-40B4-BE49-F238E27FC236}">
                  <a16:creationId xmlns:a16="http://schemas.microsoft.com/office/drawing/2014/main" id="{4852F43B-4AB9-D7A3-C534-D0AC8EC6A082}"/>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8" name="Group 6">
            <a:extLst>
              <a:ext uri="{FF2B5EF4-FFF2-40B4-BE49-F238E27FC236}">
                <a16:creationId xmlns:a16="http://schemas.microsoft.com/office/drawing/2014/main" id="{E773802D-ED83-C5DF-88CC-394C90BF42FF}"/>
              </a:ext>
            </a:extLst>
          </p:cNvPr>
          <p:cNvGrpSpPr/>
          <p:nvPr/>
        </p:nvGrpSpPr>
        <p:grpSpPr>
          <a:xfrm>
            <a:off x="14212822" y="8945448"/>
            <a:ext cx="1342390" cy="1342390"/>
            <a:chOff x="0" y="0"/>
            <a:chExt cx="1789853" cy="1789853"/>
          </a:xfrm>
        </p:grpSpPr>
        <p:sp>
          <p:nvSpPr>
            <p:cNvPr id="9" name="Freeform 7">
              <a:extLst>
                <a:ext uri="{FF2B5EF4-FFF2-40B4-BE49-F238E27FC236}">
                  <a16:creationId xmlns:a16="http://schemas.microsoft.com/office/drawing/2014/main" id="{E8A4832C-E0F2-3042-FF19-515D1322E399}"/>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0" name="Group 8">
            <a:extLst>
              <a:ext uri="{FF2B5EF4-FFF2-40B4-BE49-F238E27FC236}">
                <a16:creationId xmlns:a16="http://schemas.microsoft.com/office/drawing/2014/main" id="{FC069B55-F6B3-6A43-95BF-B5C0ED5C992F}"/>
              </a:ext>
            </a:extLst>
          </p:cNvPr>
          <p:cNvGrpSpPr/>
          <p:nvPr/>
        </p:nvGrpSpPr>
        <p:grpSpPr>
          <a:xfrm>
            <a:off x="14496034" y="9293504"/>
            <a:ext cx="3792220" cy="609600"/>
            <a:chOff x="0" y="0"/>
            <a:chExt cx="5056293" cy="812800"/>
          </a:xfrm>
        </p:grpSpPr>
        <p:sp>
          <p:nvSpPr>
            <p:cNvPr id="11" name="Freeform 9">
              <a:extLst>
                <a:ext uri="{FF2B5EF4-FFF2-40B4-BE49-F238E27FC236}">
                  <a16:creationId xmlns:a16="http://schemas.microsoft.com/office/drawing/2014/main" id="{7AF5AA5A-302B-02A8-468C-191183CD7E9D}"/>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2" name="Group 10">
            <a:extLst>
              <a:ext uri="{FF2B5EF4-FFF2-40B4-BE49-F238E27FC236}">
                <a16:creationId xmlns:a16="http://schemas.microsoft.com/office/drawing/2014/main" id="{86421A03-6964-3B92-5E2F-0EFE4F5CC0EB}"/>
              </a:ext>
            </a:extLst>
          </p:cNvPr>
          <p:cNvGrpSpPr/>
          <p:nvPr/>
        </p:nvGrpSpPr>
        <p:grpSpPr>
          <a:xfrm>
            <a:off x="13899640" y="9293478"/>
            <a:ext cx="609600" cy="609600"/>
            <a:chOff x="0" y="0"/>
            <a:chExt cx="812800" cy="812800"/>
          </a:xfrm>
        </p:grpSpPr>
        <p:sp>
          <p:nvSpPr>
            <p:cNvPr id="13" name="Freeform 11">
              <a:extLst>
                <a:ext uri="{FF2B5EF4-FFF2-40B4-BE49-F238E27FC236}">
                  <a16:creationId xmlns:a16="http://schemas.microsoft.com/office/drawing/2014/main" id="{36696416-4A19-E052-CB60-485E5DBEF380}"/>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4" name="Group 12">
            <a:extLst>
              <a:ext uri="{FF2B5EF4-FFF2-40B4-BE49-F238E27FC236}">
                <a16:creationId xmlns:a16="http://schemas.microsoft.com/office/drawing/2014/main" id="{205AE918-C5F0-C032-740D-A26EBA96CF72}"/>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764B83EC-3000-D501-012D-F2B865D3B176}"/>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14">
            <a:extLst>
              <a:ext uri="{FF2B5EF4-FFF2-40B4-BE49-F238E27FC236}">
                <a16:creationId xmlns:a16="http://schemas.microsoft.com/office/drawing/2014/main" id="{639AB2A3-6EDD-396D-1A21-6CC7E84BF8C9}"/>
              </a:ext>
            </a:extLst>
          </p:cNvPr>
          <p:cNvGrpSpPr/>
          <p:nvPr/>
        </p:nvGrpSpPr>
        <p:grpSpPr>
          <a:xfrm>
            <a:off x="4754" y="50"/>
            <a:ext cx="2745740" cy="384810"/>
            <a:chOff x="0" y="0"/>
            <a:chExt cx="3660987" cy="513080"/>
          </a:xfrm>
        </p:grpSpPr>
        <p:sp>
          <p:nvSpPr>
            <p:cNvPr id="17" name="Freeform 15">
              <a:extLst>
                <a:ext uri="{FF2B5EF4-FFF2-40B4-BE49-F238E27FC236}">
                  <a16:creationId xmlns:a16="http://schemas.microsoft.com/office/drawing/2014/main" id="{0407D0B8-8E52-ADB9-D9B9-C688E15B4BBC}"/>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8" name="Group 16">
            <a:extLst>
              <a:ext uri="{FF2B5EF4-FFF2-40B4-BE49-F238E27FC236}">
                <a16:creationId xmlns:a16="http://schemas.microsoft.com/office/drawing/2014/main" id="{DD9A0237-FFD7-19A8-563F-B6EE8701A496}"/>
              </a:ext>
            </a:extLst>
          </p:cNvPr>
          <p:cNvGrpSpPr/>
          <p:nvPr/>
        </p:nvGrpSpPr>
        <p:grpSpPr>
          <a:xfrm>
            <a:off x="4754" y="993646"/>
            <a:ext cx="2745740" cy="347980"/>
            <a:chOff x="0" y="0"/>
            <a:chExt cx="3660987" cy="463973"/>
          </a:xfrm>
        </p:grpSpPr>
        <p:sp>
          <p:nvSpPr>
            <p:cNvPr id="19" name="Freeform 17">
              <a:extLst>
                <a:ext uri="{FF2B5EF4-FFF2-40B4-BE49-F238E27FC236}">
                  <a16:creationId xmlns:a16="http://schemas.microsoft.com/office/drawing/2014/main" id="{A3BC1E4D-6F69-6DFA-6636-2B538745C201}"/>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0" name="Group 18">
            <a:extLst>
              <a:ext uri="{FF2B5EF4-FFF2-40B4-BE49-F238E27FC236}">
                <a16:creationId xmlns:a16="http://schemas.microsoft.com/office/drawing/2014/main" id="{E4AB8D2F-E6BE-91C5-0C7B-22735C1882F2}"/>
              </a:ext>
            </a:extLst>
          </p:cNvPr>
          <p:cNvGrpSpPr/>
          <p:nvPr/>
        </p:nvGrpSpPr>
        <p:grpSpPr>
          <a:xfrm>
            <a:off x="2744470" y="0"/>
            <a:ext cx="1342390" cy="1342390"/>
            <a:chOff x="0" y="0"/>
            <a:chExt cx="1789853" cy="1789853"/>
          </a:xfrm>
        </p:grpSpPr>
        <p:sp>
          <p:nvSpPr>
            <p:cNvPr id="21" name="Freeform 19">
              <a:extLst>
                <a:ext uri="{FF2B5EF4-FFF2-40B4-BE49-F238E27FC236}">
                  <a16:creationId xmlns:a16="http://schemas.microsoft.com/office/drawing/2014/main" id="{E1B21082-A03C-B96C-14A8-CBF20FDFB82C}"/>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2" name="Group 20">
            <a:extLst>
              <a:ext uri="{FF2B5EF4-FFF2-40B4-BE49-F238E27FC236}">
                <a16:creationId xmlns:a16="http://schemas.microsoft.com/office/drawing/2014/main" id="{A88B5590-BD0C-EE21-0284-5AD8390F8906}"/>
              </a:ext>
            </a:extLst>
          </p:cNvPr>
          <p:cNvGrpSpPr/>
          <p:nvPr/>
        </p:nvGrpSpPr>
        <p:grpSpPr>
          <a:xfrm>
            <a:off x="-14" y="384556"/>
            <a:ext cx="3803650" cy="609600"/>
            <a:chOff x="0" y="0"/>
            <a:chExt cx="5071533" cy="812800"/>
          </a:xfrm>
        </p:grpSpPr>
        <p:sp>
          <p:nvSpPr>
            <p:cNvPr id="23" name="Freeform 21">
              <a:extLst>
                <a:ext uri="{FF2B5EF4-FFF2-40B4-BE49-F238E27FC236}">
                  <a16:creationId xmlns:a16="http://schemas.microsoft.com/office/drawing/2014/main" id="{511CA6AF-C57F-0502-9ADE-A92406EA1F50}"/>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4" name="Group 22">
            <a:extLst>
              <a:ext uri="{FF2B5EF4-FFF2-40B4-BE49-F238E27FC236}">
                <a16:creationId xmlns:a16="http://schemas.microsoft.com/office/drawing/2014/main" id="{43266397-689F-848E-DA86-8B2E7FD165D9}"/>
              </a:ext>
            </a:extLst>
          </p:cNvPr>
          <p:cNvGrpSpPr/>
          <p:nvPr/>
        </p:nvGrpSpPr>
        <p:grpSpPr>
          <a:xfrm>
            <a:off x="3790696" y="384556"/>
            <a:ext cx="609600" cy="609600"/>
            <a:chOff x="0" y="0"/>
            <a:chExt cx="812800" cy="812800"/>
          </a:xfrm>
        </p:grpSpPr>
        <p:sp>
          <p:nvSpPr>
            <p:cNvPr id="25" name="Freeform 23">
              <a:extLst>
                <a:ext uri="{FF2B5EF4-FFF2-40B4-BE49-F238E27FC236}">
                  <a16:creationId xmlns:a16="http://schemas.microsoft.com/office/drawing/2014/main" id="{DC575759-878A-A25E-DE38-BCFFF07EDFC5}"/>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6" name="TextBox 24">
            <a:extLst>
              <a:ext uri="{FF2B5EF4-FFF2-40B4-BE49-F238E27FC236}">
                <a16:creationId xmlns:a16="http://schemas.microsoft.com/office/drawing/2014/main" id="{8E996C83-EADD-39C4-9794-C580AA0E9BFA}"/>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5">
            <a:extLst>
              <a:ext uri="{FF2B5EF4-FFF2-40B4-BE49-F238E27FC236}">
                <a16:creationId xmlns:a16="http://schemas.microsoft.com/office/drawing/2014/main" id="{8B8933ED-B088-7A48-ABB4-A237FFAE5D7A}"/>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6">
            <a:extLst>
              <a:ext uri="{FF2B5EF4-FFF2-40B4-BE49-F238E27FC236}">
                <a16:creationId xmlns:a16="http://schemas.microsoft.com/office/drawing/2014/main" id="{A67B4A5B-121E-E8E5-4676-183A3F9778FC}"/>
              </a:ext>
            </a:extLst>
          </p:cNvPr>
          <p:cNvSpPr txBox="1"/>
          <p:nvPr/>
        </p:nvSpPr>
        <p:spPr>
          <a:xfrm>
            <a:off x="4344924" y="169718"/>
            <a:ext cx="10043160" cy="997902"/>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Block Diagram</a:t>
            </a:r>
          </a:p>
        </p:txBody>
      </p:sp>
      <p:pic>
        <p:nvPicPr>
          <p:cNvPr id="81" name="Picture 80">
            <a:extLst>
              <a:ext uri="{FF2B5EF4-FFF2-40B4-BE49-F238E27FC236}">
                <a16:creationId xmlns:a16="http://schemas.microsoft.com/office/drawing/2014/main" id="{D3C1683A-8F15-24DA-95E1-6B5C1C12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574" y="2430444"/>
            <a:ext cx="7340852" cy="6140461"/>
          </a:xfrm>
          <a:prstGeom prst="rect">
            <a:avLst/>
          </a:prstGeom>
        </p:spPr>
      </p:pic>
    </p:spTree>
    <p:extLst>
      <p:ext uri="{BB962C8B-B14F-4D97-AF65-F5344CB8AC3E}">
        <p14:creationId xmlns:p14="http://schemas.microsoft.com/office/powerpoint/2010/main" val="91844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B0A4C66-44B1-B6D9-43B6-CD0DB194F1C8}"/>
              </a:ext>
            </a:extLst>
          </p:cNvPr>
          <p:cNvGrpSpPr/>
          <p:nvPr/>
        </p:nvGrpSpPr>
        <p:grpSpPr>
          <a:xfrm>
            <a:off x="13893800" y="9896678"/>
            <a:ext cx="788670" cy="262890"/>
            <a:chOff x="0" y="0"/>
            <a:chExt cx="1051560" cy="350520"/>
          </a:xfrm>
        </p:grpSpPr>
        <p:sp>
          <p:nvSpPr>
            <p:cNvPr id="5" name="Freeform 3">
              <a:extLst>
                <a:ext uri="{FF2B5EF4-FFF2-40B4-BE49-F238E27FC236}">
                  <a16:creationId xmlns:a16="http://schemas.microsoft.com/office/drawing/2014/main" id="{1725E7CE-496A-C133-D2DC-682C5808AEE2}"/>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6" name="Group 4">
            <a:extLst>
              <a:ext uri="{FF2B5EF4-FFF2-40B4-BE49-F238E27FC236}">
                <a16:creationId xmlns:a16="http://schemas.microsoft.com/office/drawing/2014/main" id="{CDE8D0F6-4349-846D-773F-E75F25F59E18}"/>
              </a:ext>
            </a:extLst>
          </p:cNvPr>
          <p:cNvGrpSpPr/>
          <p:nvPr/>
        </p:nvGrpSpPr>
        <p:grpSpPr>
          <a:xfrm>
            <a:off x="15549370" y="9902596"/>
            <a:ext cx="2739390" cy="384810"/>
            <a:chOff x="0" y="0"/>
            <a:chExt cx="3652520" cy="513080"/>
          </a:xfrm>
        </p:grpSpPr>
        <p:sp>
          <p:nvSpPr>
            <p:cNvPr id="7" name="Freeform 5">
              <a:extLst>
                <a:ext uri="{FF2B5EF4-FFF2-40B4-BE49-F238E27FC236}">
                  <a16:creationId xmlns:a16="http://schemas.microsoft.com/office/drawing/2014/main" id="{AB023FDF-3332-068E-C0EF-958A160FE69B}"/>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8" name="Group 6">
            <a:extLst>
              <a:ext uri="{FF2B5EF4-FFF2-40B4-BE49-F238E27FC236}">
                <a16:creationId xmlns:a16="http://schemas.microsoft.com/office/drawing/2014/main" id="{21AB441F-DD47-A465-EEA0-9496CC2C8E75}"/>
              </a:ext>
            </a:extLst>
          </p:cNvPr>
          <p:cNvGrpSpPr/>
          <p:nvPr/>
        </p:nvGrpSpPr>
        <p:grpSpPr>
          <a:xfrm>
            <a:off x="14212822" y="8945448"/>
            <a:ext cx="1342390" cy="1342390"/>
            <a:chOff x="0" y="0"/>
            <a:chExt cx="1789853" cy="1789853"/>
          </a:xfrm>
        </p:grpSpPr>
        <p:sp>
          <p:nvSpPr>
            <p:cNvPr id="9" name="Freeform 7">
              <a:extLst>
                <a:ext uri="{FF2B5EF4-FFF2-40B4-BE49-F238E27FC236}">
                  <a16:creationId xmlns:a16="http://schemas.microsoft.com/office/drawing/2014/main" id="{364F992B-72D8-3474-2856-3B04FE7C3271}"/>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0" name="Group 8">
            <a:extLst>
              <a:ext uri="{FF2B5EF4-FFF2-40B4-BE49-F238E27FC236}">
                <a16:creationId xmlns:a16="http://schemas.microsoft.com/office/drawing/2014/main" id="{142E347C-6BED-F6CA-0B0A-FD0F09C3221D}"/>
              </a:ext>
            </a:extLst>
          </p:cNvPr>
          <p:cNvGrpSpPr/>
          <p:nvPr/>
        </p:nvGrpSpPr>
        <p:grpSpPr>
          <a:xfrm>
            <a:off x="14496034" y="9293504"/>
            <a:ext cx="3792220" cy="609600"/>
            <a:chOff x="0" y="0"/>
            <a:chExt cx="5056293" cy="812800"/>
          </a:xfrm>
        </p:grpSpPr>
        <p:sp>
          <p:nvSpPr>
            <p:cNvPr id="11" name="Freeform 9">
              <a:extLst>
                <a:ext uri="{FF2B5EF4-FFF2-40B4-BE49-F238E27FC236}">
                  <a16:creationId xmlns:a16="http://schemas.microsoft.com/office/drawing/2014/main" id="{A46D5755-95DB-79A3-ED60-594FB6FCB3F2}"/>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2" name="Group 10">
            <a:extLst>
              <a:ext uri="{FF2B5EF4-FFF2-40B4-BE49-F238E27FC236}">
                <a16:creationId xmlns:a16="http://schemas.microsoft.com/office/drawing/2014/main" id="{016B7600-CCC3-60FA-6DE3-22A36DFE0C78}"/>
              </a:ext>
            </a:extLst>
          </p:cNvPr>
          <p:cNvGrpSpPr/>
          <p:nvPr/>
        </p:nvGrpSpPr>
        <p:grpSpPr>
          <a:xfrm>
            <a:off x="13899640" y="9293478"/>
            <a:ext cx="609600" cy="609600"/>
            <a:chOff x="0" y="0"/>
            <a:chExt cx="812800" cy="812800"/>
          </a:xfrm>
        </p:grpSpPr>
        <p:sp>
          <p:nvSpPr>
            <p:cNvPr id="13" name="Freeform 11">
              <a:extLst>
                <a:ext uri="{FF2B5EF4-FFF2-40B4-BE49-F238E27FC236}">
                  <a16:creationId xmlns:a16="http://schemas.microsoft.com/office/drawing/2014/main" id="{8A13DE55-D1B7-61DB-D3D2-F10367998423}"/>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4" name="Group 12">
            <a:extLst>
              <a:ext uri="{FF2B5EF4-FFF2-40B4-BE49-F238E27FC236}">
                <a16:creationId xmlns:a16="http://schemas.microsoft.com/office/drawing/2014/main" id="{6D62D8E0-8495-42DF-A20B-B7B869A67F9A}"/>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6719778E-3143-E4DE-7AEF-D239D20CCDFA}"/>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14">
            <a:extLst>
              <a:ext uri="{FF2B5EF4-FFF2-40B4-BE49-F238E27FC236}">
                <a16:creationId xmlns:a16="http://schemas.microsoft.com/office/drawing/2014/main" id="{99303622-0D6F-A348-68CE-2B092D6E4EE8}"/>
              </a:ext>
            </a:extLst>
          </p:cNvPr>
          <p:cNvGrpSpPr/>
          <p:nvPr/>
        </p:nvGrpSpPr>
        <p:grpSpPr>
          <a:xfrm>
            <a:off x="4754" y="50"/>
            <a:ext cx="2745740" cy="384810"/>
            <a:chOff x="0" y="0"/>
            <a:chExt cx="3660987" cy="513080"/>
          </a:xfrm>
        </p:grpSpPr>
        <p:sp>
          <p:nvSpPr>
            <p:cNvPr id="17" name="Freeform 15">
              <a:extLst>
                <a:ext uri="{FF2B5EF4-FFF2-40B4-BE49-F238E27FC236}">
                  <a16:creationId xmlns:a16="http://schemas.microsoft.com/office/drawing/2014/main" id="{FD29C4B4-1D0A-38B7-BE1C-344C7B32FD35}"/>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8" name="Group 16">
            <a:extLst>
              <a:ext uri="{FF2B5EF4-FFF2-40B4-BE49-F238E27FC236}">
                <a16:creationId xmlns:a16="http://schemas.microsoft.com/office/drawing/2014/main" id="{4F144768-6F9F-5B3B-9602-07FA93605E90}"/>
              </a:ext>
            </a:extLst>
          </p:cNvPr>
          <p:cNvGrpSpPr/>
          <p:nvPr/>
        </p:nvGrpSpPr>
        <p:grpSpPr>
          <a:xfrm>
            <a:off x="4754" y="993646"/>
            <a:ext cx="2745740" cy="347980"/>
            <a:chOff x="0" y="0"/>
            <a:chExt cx="3660987" cy="463973"/>
          </a:xfrm>
        </p:grpSpPr>
        <p:sp>
          <p:nvSpPr>
            <p:cNvPr id="19" name="Freeform 17">
              <a:extLst>
                <a:ext uri="{FF2B5EF4-FFF2-40B4-BE49-F238E27FC236}">
                  <a16:creationId xmlns:a16="http://schemas.microsoft.com/office/drawing/2014/main" id="{1201D19A-3196-C59F-036C-67AA74B96635}"/>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0" name="Group 18">
            <a:extLst>
              <a:ext uri="{FF2B5EF4-FFF2-40B4-BE49-F238E27FC236}">
                <a16:creationId xmlns:a16="http://schemas.microsoft.com/office/drawing/2014/main" id="{C82D8597-0B93-EA79-C541-B9B1A3B4DCFE}"/>
              </a:ext>
            </a:extLst>
          </p:cNvPr>
          <p:cNvGrpSpPr/>
          <p:nvPr/>
        </p:nvGrpSpPr>
        <p:grpSpPr>
          <a:xfrm>
            <a:off x="2744470" y="0"/>
            <a:ext cx="1342390" cy="1342390"/>
            <a:chOff x="0" y="0"/>
            <a:chExt cx="1789853" cy="1789853"/>
          </a:xfrm>
        </p:grpSpPr>
        <p:sp>
          <p:nvSpPr>
            <p:cNvPr id="21" name="Freeform 19">
              <a:extLst>
                <a:ext uri="{FF2B5EF4-FFF2-40B4-BE49-F238E27FC236}">
                  <a16:creationId xmlns:a16="http://schemas.microsoft.com/office/drawing/2014/main" id="{A8C50A4A-EC87-66AB-168D-B92BC98E0CC9}"/>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2" name="Group 20">
            <a:extLst>
              <a:ext uri="{FF2B5EF4-FFF2-40B4-BE49-F238E27FC236}">
                <a16:creationId xmlns:a16="http://schemas.microsoft.com/office/drawing/2014/main" id="{8422DCF8-B0AC-2A2B-5574-C2CAD3DC434A}"/>
              </a:ext>
            </a:extLst>
          </p:cNvPr>
          <p:cNvGrpSpPr/>
          <p:nvPr/>
        </p:nvGrpSpPr>
        <p:grpSpPr>
          <a:xfrm>
            <a:off x="-14" y="384556"/>
            <a:ext cx="3803650" cy="609600"/>
            <a:chOff x="0" y="0"/>
            <a:chExt cx="5071533" cy="812800"/>
          </a:xfrm>
        </p:grpSpPr>
        <p:sp>
          <p:nvSpPr>
            <p:cNvPr id="23" name="Freeform 21">
              <a:extLst>
                <a:ext uri="{FF2B5EF4-FFF2-40B4-BE49-F238E27FC236}">
                  <a16:creationId xmlns:a16="http://schemas.microsoft.com/office/drawing/2014/main" id="{7C0800F8-9BFE-6EF0-B29E-59F6D5F8EE71}"/>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4" name="Group 22">
            <a:extLst>
              <a:ext uri="{FF2B5EF4-FFF2-40B4-BE49-F238E27FC236}">
                <a16:creationId xmlns:a16="http://schemas.microsoft.com/office/drawing/2014/main" id="{9BA2B914-0BF1-8DD2-A01E-66BBF2AE14AF}"/>
              </a:ext>
            </a:extLst>
          </p:cNvPr>
          <p:cNvGrpSpPr/>
          <p:nvPr/>
        </p:nvGrpSpPr>
        <p:grpSpPr>
          <a:xfrm>
            <a:off x="3790696" y="384556"/>
            <a:ext cx="609600" cy="609600"/>
            <a:chOff x="0" y="0"/>
            <a:chExt cx="812800" cy="812800"/>
          </a:xfrm>
        </p:grpSpPr>
        <p:sp>
          <p:nvSpPr>
            <p:cNvPr id="25" name="Freeform 23">
              <a:extLst>
                <a:ext uri="{FF2B5EF4-FFF2-40B4-BE49-F238E27FC236}">
                  <a16:creationId xmlns:a16="http://schemas.microsoft.com/office/drawing/2014/main" id="{60A2AE53-57C6-4336-19A8-B92F39E3F406}"/>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6" name="TextBox 24">
            <a:extLst>
              <a:ext uri="{FF2B5EF4-FFF2-40B4-BE49-F238E27FC236}">
                <a16:creationId xmlns:a16="http://schemas.microsoft.com/office/drawing/2014/main" id="{0E2F8FA8-E0B8-2C28-2454-62DF4C24C924}"/>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5">
            <a:extLst>
              <a:ext uri="{FF2B5EF4-FFF2-40B4-BE49-F238E27FC236}">
                <a16:creationId xmlns:a16="http://schemas.microsoft.com/office/drawing/2014/main" id="{70DC62F0-57BA-AA36-72A3-49160E71BDFC}"/>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6">
            <a:extLst>
              <a:ext uri="{FF2B5EF4-FFF2-40B4-BE49-F238E27FC236}">
                <a16:creationId xmlns:a16="http://schemas.microsoft.com/office/drawing/2014/main" id="{878C8183-28D1-EFE7-EE42-C045D1F4C371}"/>
              </a:ext>
            </a:extLst>
          </p:cNvPr>
          <p:cNvSpPr txBox="1"/>
          <p:nvPr/>
        </p:nvSpPr>
        <p:spPr>
          <a:xfrm>
            <a:off x="4843838" y="106770"/>
            <a:ext cx="10043160" cy="3306226"/>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Voter login Flowchart: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976"/>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976"/>
              </a:lnSpc>
            </a:pPr>
            <a:endParaRPr lang="en-US" sz="4400" dirty="0">
              <a:solidFill>
                <a:srgbClr val="001F5F"/>
              </a:solidFill>
              <a:latin typeface="Times New Roman Bold"/>
            </a:endParaRPr>
          </a:p>
        </p:txBody>
      </p:sp>
      <p:pic>
        <p:nvPicPr>
          <p:cNvPr id="31" name="Picture 30">
            <a:extLst>
              <a:ext uri="{FF2B5EF4-FFF2-40B4-BE49-F238E27FC236}">
                <a16:creationId xmlns:a16="http://schemas.microsoft.com/office/drawing/2014/main" id="{1C5030B1-85A6-1F56-A251-FD8363D98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650" y="1510626"/>
            <a:ext cx="5209535" cy="8585413"/>
          </a:xfrm>
          <a:prstGeom prst="rect">
            <a:avLst/>
          </a:prstGeom>
        </p:spPr>
      </p:pic>
    </p:spTree>
    <p:extLst>
      <p:ext uri="{BB962C8B-B14F-4D97-AF65-F5344CB8AC3E}">
        <p14:creationId xmlns:p14="http://schemas.microsoft.com/office/powerpoint/2010/main" val="216569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9BEBBA6-2CEF-223B-4891-B71ABEE5EF97}"/>
              </a:ext>
            </a:extLst>
          </p:cNvPr>
          <p:cNvGrpSpPr/>
          <p:nvPr/>
        </p:nvGrpSpPr>
        <p:grpSpPr>
          <a:xfrm>
            <a:off x="13893800" y="9896678"/>
            <a:ext cx="788670" cy="262890"/>
            <a:chOff x="0" y="0"/>
            <a:chExt cx="1051560" cy="350520"/>
          </a:xfrm>
        </p:grpSpPr>
        <p:sp>
          <p:nvSpPr>
            <p:cNvPr id="5" name="Freeform 3">
              <a:extLst>
                <a:ext uri="{FF2B5EF4-FFF2-40B4-BE49-F238E27FC236}">
                  <a16:creationId xmlns:a16="http://schemas.microsoft.com/office/drawing/2014/main" id="{DB8260BA-B66E-D742-5A47-76CC53E354FC}"/>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6" name="Group 4">
            <a:extLst>
              <a:ext uri="{FF2B5EF4-FFF2-40B4-BE49-F238E27FC236}">
                <a16:creationId xmlns:a16="http://schemas.microsoft.com/office/drawing/2014/main" id="{9C764250-5F8E-9D88-6D4F-54E698C10817}"/>
              </a:ext>
            </a:extLst>
          </p:cNvPr>
          <p:cNvGrpSpPr/>
          <p:nvPr/>
        </p:nvGrpSpPr>
        <p:grpSpPr>
          <a:xfrm>
            <a:off x="15549370" y="9902596"/>
            <a:ext cx="2739390" cy="384810"/>
            <a:chOff x="0" y="0"/>
            <a:chExt cx="3652520" cy="513080"/>
          </a:xfrm>
        </p:grpSpPr>
        <p:sp>
          <p:nvSpPr>
            <p:cNvPr id="7" name="Freeform 5">
              <a:extLst>
                <a:ext uri="{FF2B5EF4-FFF2-40B4-BE49-F238E27FC236}">
                  <a16:creationId xmlns:a16="http://schemas.microsoft.com/office/drawing/2014/main" id="{379CBC21-5137-78E2-117A-671BF6A0F415}"/>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8" name="Group 6">
            <a:extLst>
              <a:ext uri="{FF2B5EF4-FFF2-40B4-BE49-F238E27FC236}">
                <a16:creationId xmlns:a16="http://schemas.microsoft.com/office/drawing/2014/main" id="{ECEC62CC-742F-683B-CB51-0D83C856AC96}"/>
              </a:ext>
            </a:extLst>
          </p:cNvPr>
          <p:cNvGrpSpPr/>
          <p:nvPr/>
        </p:nvGrpSpPr>
        <p:grpSpPr>
          <a:xfrm>
            <a:off x="14212822" y="8945448"/>
            <a:ext cx="1342390" cy="1342390"/>
            <a:chOff x="0" y="0"/>
            <a:chExt cx="1789853" cy="1789853"/>
          </a:xfrm>
        </p:grpSpPr>
        <p:sp>
          <p:nvSpPr>
            <p:cNvPr id="9" name="Freeform 7">
              <a:extLst>
                <a:ext uri="{FF2B5EF4-FFF2-40B4-BE49-F238E27FC236}">
                  <a16:creationId xmlns:a16="http://schemas.microsoft.com/office/drawing/2014/main" id="{711F8C8F-E624-D22E-FF3C-E2BEE5758F39}"/>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0" name="Group 8">
            <a:extLst>
              <a:ext uri="{FF2B5EF4-FFF2-40B4-BE49-F238E27FC236}">
                <a16:creationId xmlns:a16="http://schemas.microsoft.com/office/drawing/2014/main" id="{29976C80-ADFE-814F-89B9-DAC8ABB3D125}"/>
              </a:ext>
            </a:extLst>
          </p:cNvPr>
          <p:cNvGrpSpPr/>
          <p:nvPr/>
        </p:nvGrpSpPr>
        <p:grpSpPr>
          <a:xfrm>
            <a:off x="14496034" y="9293504"/>
            <a:ext cx="3792220" cy="609600"/>
            <a:chOff x="0" y="0"/>
            <a:chExt cx="5056293" cy="812800"/>
          </a:xfrm>
        </p:grpSpPr>
        <p:sp>
          <p:nvSpPr>
            <p:cNvPr id="11" name="Freeform 9">
              <a:extLst>
                <a:ext uri="{FF2B5EF4-FFF2-40B4-BE49-F238E27FC236}">
                  <a16:creationId xmlns:a16="http://schemas.microsoft.com/office/drawing/2014/main" id="{12D85F20-913E-F95A-2E4B-08DD37ADA9A4}"/>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2" name="Group 10">
            <a:extLst>
              <a:ext uri="{FF2B5EF4-FFF2-40B4-BE49-F238E27FC236}">
                <a16:creationId xmlns:a16="http://schemas.microsoft.com/office/drawing/2014/main" id="{63368822-EB0E-6669-F3BB-584CD6815C69}"/>
              </a:ext>
            </a:extLst>
          </p:cNvPr>
          <p:cNvGrpSpPr/>
          <p:nvPr/>
        </p:nvGrpSpPr>
        <p:grpSpPr>
          <a:xfrm>
            <a:off x="13899640" y="9293478"/>
            <a:ext cx="609600" cy="609600"/>
            <a:chOff x="0" y="0"/>
            <a:chExt cx="812800" cy="812800"/>
          </a:xfrm>
        </p:grpSpPr>
        <p:sp>
          <p:nvSpPr>
            <p:cNvPr id="13" name="Freeform 11">
              <a:extLst>
                <a:ext uri="{FF2B5EF4-FFF2-40B4-BE49-F238E27FC236}">
                  <a16:creationId xmlns:a16="http://schemas.microsoft.com/office/drawing/2014/main" id="{1325C123-576F-34FF-76BC-E023867358B4}"/>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4" name="Group 12">
            <a:extLst>
              <a:ext uri="{FF2B5EF4-FFF2-40B4-BE49-F238E27FC236}">
                <a16:creationId xmlns:a16="http://schemas.microsoft.com/office/drawing/2014/main" id="{AE213220-F3C9-E7F5-2119-F68BD2BA86B8}"/>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DB520D25-44A6-4734-949A-6DD8346A7F02}"/>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14">
            <a:extLst>
              <a:ext uri="{FF2B5EF4-FFF2-40B4-BE49-F238E27FC236}">
                <a16:creationId xmlns:a16="http://schemas.microsoft.com/office/drawing/2014/main" id="{C205A30E-5492-3B79-DD06-A9032BB0F33A}"/>
              </a:ext>
            </a:extLst>
          </p:cNvPr>
          <p:cNvGrpSpPr/>
          <p:nvPr/>
        </p:nvGrpSpPr>
        <p:grpSpPr>
          <a:xfrm>
            <a:off x="4754" y="50"/>
            <a:ext cx="2745740" cy="384810"/>
            <a:chOff x="0" y="0"/>
            <a:chExt cx="3660987" cy="513080"/>
          </a:xfrm>
        </p:grpSpPr>
        <p:sp>
          <p:nvSpPr>
            <p:cNvPr id="17" name="Freeform 15">
              <a:extLst>
                <a:ext uri="{FF2B5EF4-FFF2-40B4-BE49-F238E27FC236}">
                  <a16:creationId xmlns:a16="http://schemas.microsoft.com/office/drawing/2014/main" id="{A9306B31-7CEB-6EC1-87B7-FAAC4CABD65C}"/>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8" name="Group 16">
            <a:extLst>
              <a:ext uri="{FF2B5EF4-FFF2-40B4-BE49-F238E27FC236}">
                <a16:creationId xmlns:a16="http://schemas.microsoft.com/office/drawing/2014/main" id="{B52F5D71-3E1A-5E22-7993-51B8D3F5C377}"/>
              </a:ext>
            </a:extLst>
          </p:cNvPr>
          <p:cNvGrpSpPr/>
          <p:nvPr/>
        </p:nvGrpSpPr>
        <p:grpSpPr>
          <a:xfrm>
            <a:off x="4754" y="993646"/>
            <a:ext cx="2745740" cy="347980"/>
            <a:chOff x="0" y="0"/>
            <a:chExt cx="3660987" cy="463973"/>
          </a:xfrm>
        </p:grpSpPr>
        <p:sp>
          <p:nvSpPr>
            <p:cNvPr id="19" name="Freeform 17">
              <a:extLst>
                <a:ext uri="{FF2B5EF4-FFF2-40B4-BE49-F238E27FC236}">
                  <a16:creationId xmlns:a16="http://schemas.microsoft.com/office/drawing/2014/main" id="{74829D04-D1C7-DB86-BABE-2AE7AA01F472}"/>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0" name="Group 18">
            <a:extLst>
              <a:ext uri="{FF2B5EF4-FFF2-40B4-BE49-F238E27FC236}">
                <a16:creationId xmlns:a16="http://schemas.microsoft.com/office/drawing/2014/main" id="{2285319F-F42B-2482-4223-4B4A40879F21}"/>
              </a:ext>
            </a:extLst>
          </p:cNvPr>
          <p:cNvGrpSpPr/>
          <p:nvPr/>
        </p:nvGrpSpPr>
        <p:grpSpPr>
          <a:xfrm>
            <a:off x="2744470" y="0"/>
            <a:ext cx="1342390" cy="1342390"/>
            <a:chOff x="0" y="0"/>
            <a:chExt cx="1789853" cy="1789853"/>
          </a:xfrm>
        </p:grpSpPr>
        <p:sp>
          <p:nvSpPr>
            <p:cNvPr id="21" name="Freeform 19">
              <a:extLst>
                <a:ext uri="{FF2B5EF4-FFF2-40B4-BE49-F238E27FC236}">
                  <a16:creationId xmlns:a16="http://schemas.microsoft.com/office/drawing/2014/main" id="{D9612F62-17B8-0D51-A51C-3A39CA1DD35F}"/>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2" name="Group 20">
            <a:extLst>
              <a:ext uri="{FF2B5EF4-FFF2-40B4-BE49-F238E27FC236}">
                <a16:creationId xmlns:a16="http://schemas.microsoft.com/office/drawing/2014/main" id="{8A3B5176-B77C-D681-B2A5-F3EB5CA182F8}"/>
              </a:ext>
            </a:extLst>
          </p:cNvPr>
          <p:cNvGrpSpPr/>
          <p:nvPr/>
        </p:nvGrpSpPr>
        <p:grpSpPr>
          <a:xfrm>
            <a:off x="-14" y="384556"/>
            <a:ext cx="3803650" cy="609600"/>
            <a:chOff x="0" y="0"/>
            <a:chExt cx="5071533" cy="812800"/>
          </a:xfrm>
        </p:grpSpPr>
        <p:sp>
          <p:nvSpPr>
            <p:cNvPr id="23" name="Freeform 21">
              <a:extLst>
                <a:ext uri="{FF2B5EF4-FFF2-40B4-BE49-F238E27FC236}">
                  <a16:creationId xmlns:a16="http://schemas.microsoft.com/office/drawing/2014/main" id="{E371CFEF-40D0-4E05-F82F-412EE594D48B}"/>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4" name="Group 22">
            <a:extLst>
              <a:ext uri="{FF2B5EF4-FFF2-40B4-BE49-F238E27FC236}">
                <a16:creationId xmlns:a16="http://schemas.microsoft.com/office/drawing/2014/main" id="{E8979669-3D6E-F6A3-04AC-4A9C73FA273A}"/>
              </a:ext>
            </a:extLst>
          </p:cNvPr>
          <p:cNvGrpSpPr/>
          <p:nvPr/>
        </p:nvGrpSpPr>
        <p:grpSpPr>
          <a:xfrm>
            <a:off x="3790696" y="384556"/>
            <a:ext cx="609600" cy="609600"/>
            <a:chOff x="0" y="0"/>
            <a:chExt cx="812800" cy="812800"/>
          </a:xfrm>
        </p:grpSpPr>
        <p:sp>
          <p:nvSpPr>
            <p:cNvPr id="25" name="Freeform 23">
              <a:extLst>
                <a:ext uri="{FF2B5EF4-FFF2-40B4-BE49-F238E27FC236}">
                  <a16:creationId xmlns:a16="http://schemas.microsoft.com/office/drawing/2014/main" id="{DA271340-0EFC-3DF4-E9CC-F65846E1459C}"/>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6" name="TextBox 24">
            <a:extLst>
              <a:ext uri="{FF2B5EF4-FFF2-40B4-BE49-F238E27FC236}">
                <a16:creationId xmlns:a16="http://schemas.microsoft.com/office/drawing/2014/main" id="{04DECB48-EF72-F973-EBE2-EFFC0AF4462A}"/>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5">
            <a:extLst>
              <a:ext uri="{FF2B5EF4-FFF2-40B4-BE49-F238E27FC236}">
                <a16:creationId xmlns:a16="http://schemas.microsoft.com/office/drawing/2014/main" id="{B70C9CCD-8F02-F9C4-A012-236E52A69A47}"/>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6">
            <a:extLst>
              <a:ext uri="{FF2B5EF4-FFF2-40B4-BE49-F238E27FC236}">
                <a16:creationId xmlns:a16="http://schemas.microsoft.com/office/drawing/2014/main" id="{A68D854E-640A-8955-CAED-ED8B9C99A761}"/>
              </a:ext>
            </a:extLst>
          </p:cNvPr>
          <p:cNvSpPr txBox="1"/>
          <p:nvPr/>
        </p:nvSpPr>
        <p:spPr>
          <a:xfrm>
            <a:off x="4843838" y="106770"/>
            <a:ext cx="10043160" cy="2152064"/>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Candidate Flowchart: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ts val="8976"/>
              </a:lnSpc>
            </a:pPr>
            <a:endParaRPr lang="en-US" sz="4400" dirty="0">
              <a:solidFill>
                <a:srgbClr val="001F5F"/>
              </a:solidFill>
              <a:latin typeface="Times New Roman Bold"/>
            </a:endParaRPr>
          </a:p>
        </p:txBody>
      </p:sp>
      <p:pic>
        <p:nvPicPr>
          <p:cNvPr id="29" name="Picture 28">
            <a:extLst>
              <a:ext uri="{FF2B5EF4-FFF2-40B4-BE49-F238E27FC236}">
                <a16:creationId xmlns:a16="http://schemas.microsoft.com/office/drawing/2014/main" id="{073F80CE-3B5D-6D29-B665-4210348C01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77857" y="1364946"/>
            <a:ext cx="5175122" cy="8506236"/>
          </a:xfrm>
          <a:prstGeom prst="rect">
            <a:avLst/>
          </a:prstGeom>
        </p:spPr>
      </p:pic>
    </p:spTree>
    <p:extLst>
      <p:ext uri="{BB962C8B-B14F-4D97-AF65-F5344CB8AC3E}">
        <p14:creationId xmlns:p14="http://schemas.microsoft.com/office/powerpoint/2010/main" val="77915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Methodology</a:t>
            </a:r>
          </a:p>
        </p:txBody>
      </p:sp>
      <p:sp>
        <p:nvSpPr>
          <p:cNvPr id="27" name="TextBox 27"/>
          <p:cNvSpPr txBox="1"/>
          <p:nvPr/>
        </p:nvSpPr>
        <p:spPr>
          <a:xfrm>
            <a:off x="1028700" y="1743475"/>
            <a:ext cx="16230600" cy="551433"/>
          </a:xfrm>
          <a:prstGeom prst="rect">
            <a:avLst/>
          </a:prstGeom>
        </p:spPr>
        <p:txBody>
          <a:bodyPr lIns="0" tIns="0" rIns="0" bIns="0" rtlCol="0" anchor="t">
            <a:spAutoFit/>
          </a:bodyPr>
          <a:lstStyle/>
          <a:p>
            <a:pPr algn="l">
              <a:lnSpc>
                <a:spcPts val="4319"/>
              </a:lnSpc>
              <a:spcBef>
                <a:spcPct val="0"/>
              </a:spcBef>
            </a:pPr>
            <a:endParaRPr lang="en-US" sz="3599" dirty="0">
              <a:solidFill>
                <a:srgbClr val="000000"/>
              </a:solidFill>
              <a:latin typeface="Times New Roman"/>
            </a:endParaRPr>
          </a:p>
        </p:txBody>
      </p:sp>
      <p:sp>
        <p:nvSpPr>
          <p:cNvPr id="29" name="TextBox 28">
            <a:extLst>
              <a:ext uri="{FF2B5EF4-FFF2-40B4-BE49-F238E27FC236}">
                <a16:creationId xmlns:a16="http://schemas.microsoft.com/office/drawing/2014/main" id="{E88EB700-9F81-8C46-1143-7011E5738F09}"/>
              </a:ext>
            </a:extLst>
          </p:cNvPr>
          <p:cNvSpPr txBox="1"/>
          <p:nvPr/>
        </p:nvSpPr>
        <p:spPr>
          <a:xfrm>
            <a:off x="838200" y="1876066"/>
            <a:ext cx="15011400" cy="7848302"/>
          </a:xfrm>
          <a:prstGeom prst="rect">
            <a:avLst/>
          </a:prstGeom>
          <a:noFill/>
        </p:spPr>
        <p:txBody>
          <a:bodyPr wrap="square">
            <a:spAutoFit/>
          </a:bodyPr>
          <a:lstStyle/>
          <a:p>
            <a:pPr algn="just"/>
            <a:r>
              <a:rPr lang="en-US" sz="3600" b="1" dirty="0">
                <a:latin typeface="Times New Roman "/>
              </a:rPr>
              <a:t>Frontend Development: </a:t>
            </a:r>
            <a:r>
              <a:rPr lang="en-US" sz="3600" dirty="0">
                <a:latin typeface="Times New Roman "/>
              </a:rPr>
              <a:t>The frontend will be developed using HTML, CSS, and JavaScript to create a responsive and user-friendly interface for the Online College Voting System. The design will prioritize usability and accessibility across different devices, ensuring an intuitive voting experience for students.</a:t>
            </a:r>
          </a:p>
          <a:p>
            <a:pPr algn="just"/>
            <a:r>
              <a:rPr lang="en-US" sz="3600" b="1" dirty="0">
                <a:latin typeface="Times New Roman "/>
              </a:rPr>
              <a:t>Backend Development: </a:t>
            </a:r>
            <a:r>
              <a:rPr lang="en-US" sz="3600" dirty="0">
                <a:latin typeface="Times New Roman "/>
              </a:rPr>
              <a:t>The backend will be powered by PHP, integrated with the XAMPP stack, which includes Apache as the web server, MySQL as the database, and PHP for server-side scripting. This setup will leverage PHP's capabilities to manage user authentication, handle voting processes, and dynamically update results.</a:t>
            </a:r>
          </a:p>
          <a:p>
            <a:pPr algn="just"/>
            <a:r>
              <a:rPr lang="en-US" sz="3600" b="1" dirty="0">
                <a:latin typeface="Times New Roman "/>
              </a:rPr>
              <a:t>Database Management: </a:t>
            </a:r>
            <a:r>
              <a:rPr lang="en-US" sz="3600" dirty="0">
                <a:latin typeface="Times New Roman "/>
              </a:rPr>
              <a:t>MySQL, a relational database management system, will be utilized for storing student data, voting details, and election results. The XAMPP environment will provide a local server setup for development and testing purposes, ensuring efficient database management practices to maintain data integrity and facilitate quick information retrieval.</a:t>
            </a:r>
            <a:endParaRPr lang="en-US" sz="3600" dirty="0">
              <a:latin typeface="Times New Roman "/>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5" name="TextBox 25"/>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6" name="TextBox 26"/>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7" name="TextBox 27"/>
          <p:cNvSpPr txBox="1"/>
          <p:nvPr/>
        </p:nvSpPr>
        <p:spPr>
          <a:xfrm>
            <a:off x="4843838" y="106770"/>
            <a:ext cx="10043160" cy="997902"/>
          </a:xfrm>
          <a:prstGeom prst="rect">
            <a:avLst/>
          </a:prstGeom>
        </p:spPr>
        <p:txBody>
          <a:bodyPr lIns="0" tIns="0" rIns="0" bIns="0" rtlCol="0" anchor="t">
            <a:spAutoFit/>
          </a:bodyPr>
          <a:lstStyle/>
          <a:p>
            <a:pPr algn="ctr">
              <a:lnSpc>
                <a:spcPts val="8976"/>
              </a:lnSpc>
            </a:pPr>
            <a:r>
              <a:rPr lang="en-US" sz="4400" b="1" dirty="0">
                <a:solidFill>
                  <a:srgbClr val="001F5F"/>
                </a:solidFill>
                <a:latin typeface="Times New Roman "/>
              </a:rPr>
              <a:t>Conclusion</a:t>
            </a:r>
          </a:p>
        </p:txBody>
      </p:sp>
      <p:sp>
        <p:nvSpPr>
          <p:cNvPr id="28" name="TextBox 28"/>
          <p:cNvSpPr txBox="1"/>
          <p:nvPr/>
        </p:nvSpPr>
        <p:spPr>
          <a:xfrm>
            <a:off x="1003623" y="1489405"/>
            <a:ext cx="15890365" cy="7720062"/>
          </a:xfrm>
          <a:prstGeom prst="rect">
            <a:avLst/>
          </a:prstGeom>
        </p:spPr>
        <p:txBody>
          <a:bodyPr lIns="0" tIns="0" rIns="0" bIns="0" rtlCol="0" anchor="t">
            <a:spAutoFit/>
          </a:bodyPr>
          <a:lstStyle/>
          <a:p>
            <a:pPr algn="just">
              <a:lnSpc>
                <a:spcPts val="4319"/>
              </a:lnSpc>
              <a:spcBef>
                <a:spcPct val="0"/>
              </a:spcBef>
            </a:pPr>
            <a:r>
              <a:rPr lang="en-US" sz="3599" dirty="0">
                <a:solidFill>
                  <a:srgbClr val="000000"/>
                </a:solidFill>
                <a:latin typeface="Times New Roman"/>
              </a:rPr>
              <a:t>The primary objective of the Online Voting System is to provide a user-friendly and easily accessible platform for voters to exercise their democratic right through the internet. In addition to enabling remote voting, this system significantly streamlines the vote counting process by harnessing the efficiency of database queries. Our system boasts seven pivotal characteristics that are fundamental to a robust Online Voting System. These include convenience, making it effortless for voters to </a:t>
            </a:r>
            <a:r>
              <a:rPr lang="en-US" sz="3599" dirty="0" err="1">
                <a:solidFill>
                  <a:srgbClr val="000000"/>
                </a:solidFill>
                <a:latin typeface="Times New Roman"/>
              </a:rPr>
              <a:t>participate,verifiability</a:t>
            </a:r>
            <a:r>
              <a:rPr lang="en-US" sz="3599" dirty="0">
                <a:solidFill>
                  <a:srgbClr val="000000"/>
                </a:solidFill>
                <a:latin typeface="Times New Roman"/>
              </a:rPr>
              <a:t>, ensuring the integrity of the electoral process; flexibility, adapting to varying election requirements; democracy, upholding the principles of fair representation; mobility, allowing voters to cast their ballots from anywhere; </a:t>
            </a:r>
            <a:r>
              <a:rPr lang="en-US" sz="3599" dirty="0" err="1">
                <a:solidFill>
                  <a:srgbClr val="000000"/>
                </a:solidFill>
                <a:latin typeface="Times New Roman"/>
              </a:rPr>
              <a:t>privacy,safe</a:t>
            </a:r>
            <a:r>
              <a:rPr lang="en-US" sz="3599" dirty="0">
                <a:solidFill>
                  <a:srgbClr val="000000"/>
                </a:solidFill>
                <a:latin typeface="Times New Roman"/>
              </a:rPr>
              <a:t> guarding voter data; and social acceptance, fostering trust and credibility. These attributes lay the foundation for the system's development, encompassing its </a:t>
            </a:r>
            <a:r>
              <a:rPr lang="en-US" sz="3599" dirty="0" err="1">
                <a:solidFill>
                  <a:srgbClr val="000000"/>
                </a:solidFill>
                <a:latin typeface="Times New Roman"/>
              </a:rPr>
              <a:t>analysis,design</a:t>
            </a:r>
            <a:r>
              <a:rPr lang="en-US" sz="3599" dirty="0">
                <a:solidFill>
                  <a:srgbClr val="000000"/>
                </a:solidFill>
                <a:latin typeface="Times New Roman"/>
              </a:rPr>
              <a:t>, implementation, and ongoing maintenance, ensuring that it aligns with the highest standards and stands ready to meet the diverse needs of voters and the democratic process alike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685800" y="1593509"/>
            <a:ext cx="15890365" cy="7126951"/>
          </a:xfrm>
          <a:prstGeom prst="rect">
            <a:avLst/>
          </a:prstGeom>
        </p:spPr>
        <p:txBody>
          <a:bodyPr lIns="0" tIns="0" rIns="0" bIns="0" rtlCol="0" anchor="t">
            <a:spAutoFit/>
          </a:bodyPr>
          <a:lstStyle/>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[1] Fatima </a:t>
            </a:r>
            <a:r>
              <a:rPr lang="en-US" sz="3200" dirty="0" err="1">
                <a:solidFill>
                  <a:srgbClr val="000000"/>
                </a:solidFill>
                <a:latin typeface="Times New Roman" panose="02020603050405020304" pitchFamily="18" charset="0"/>
                <a:cs typeface="Times New Roman" panose="02020603050405020304" pitchFamily="18" charset="0"/>
              </a:rPr>
              <a:t>Zahrae</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Chentouf</a:t>
            </a:r>
            <a:r>
              <a:rPr lang="en-US" sz="3200" dirty="0">
                <a:solidFill>
                  <a:srgbClr val="000000"/>
                </a:solidFill>
                <a:latin typeface="Times New Roman" panose="02020603050405020304" pitchFamily="18" charset="0"/>
                <a:cs typeface="Times New Roman" panose="02020603050405020304" pitchFamily="18" charset="0"/>
              </a:rPr>
              <a:t>, Said </a:t>
            </a:r>
            <a:r>
              <a:rPr lang="en-US" sz="3200" dirty="0" err="1">
                <a:solidFill>
                  <a:srgbClr val="000000"/>
                </a:solidFill>
                <a:latin typeface="Times New Roman" panose="02020603050405020304" pitchFamily="18" charset="0"/>
                <a:cs typeface="Times New Roman" panose="02020603050405020304" pitchFamily="18" charset="0"/>
              </a:rPr>
              <a:t>Bouchkaren</a:t>
            </a:r>
            <a:r>
              <a:rPr lang="en-US" sz="3200" dirty="0">
                <a:solidFill>
                  <a:srgbClr val="000000"/>
                </a:solidFill>
                <a:latin typeface="Times New Roman" panose="02020603050405020304" pitchFamily="18" charset="0"/>
                <a:cs typeface="Times New Roman" panose="02020603050405020304" pitchFamily="18" charset="0"/>
              </a:rPr>
              <a:t> “Security and privacy in smart city: A secure e-voting system based on blockchain”, ERMIA Team, Department of Computer </a:t>
            </a:r>
            <a:r>
              <a:rPr lang="en-US" sz="3200" dirty="0" err="1">
                <a:solidFill>
                  <a:srgbClr val="000000"/>
                </a:solidFill>
                <a:latin typeface="Times New Roman" panose="02020603050405020304" pitchFamily="18" charset="0"/>
                <a:cs typeface="Times New Roman" panose="02020603050405020304" pitchFamily="18" charset="0"/>
              </a:rPr>
              <a:t>Science,ENSAT</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Abdelmalek</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Essaadi</a:t>
            </a:r>
            <a:r>
              <a:rPr lang="en-US" sz="3200" dirty="0">
                <a:solidFill>
                  <a:srgbClr val="000000"/>
                </a:solidFill>
                <a:latin typeface="Times New Roman" panose="02020603050405020304" pitchFamily="18" charset="0"/>
                <a:cs typeface="Times New Roman" panose="02020603050405020304" pitchFamily="18" charset="0"/>
              </a:rPr>
              <a:t> University, Vol. 13, No. 2, April 2023,pp. 1848~1857 ISSN: 2088-8708, DOI: 10.11591/ijece.v13i2.pp1848-1857.</a:t>
            </a:r>
          </a:p>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[2] K. P. </a:t>
            </a:r>
            <a:r>
              <a:rPr lang="en-US" sz="3200" dirty="0" err="1">
                <a:solidFill>
                  <a:srgbClr val="000000"/>
                </a:solidFill>
                <a:latin typeface="Times New Roman" panose="02020603050405020304" pitchFamily="18" charset="0"/>
                <a:cs typeface="Times New Roman" panose="02020603050405020304" pitchFamily="18" charset="0"/>
              </a:rPr>
              <a:t>Kaliyamurthie</a:t>
            </a:r>
            <a:r>
              <a:rPr lang="en-US" sz="3200" dirty="0">
                <a:solidFill>
                  <a:srgbClr val="000000"/>
                </a:solidFill>
                <a:latin typeface="Times New Roman" panose="02020603050405020304" pitchFamily="18" charset="0"/>
                <a:cs typeface="Times New Roman" panose="02020603050405020304" pitchFamily="18" charset="0"/>
              </a:rPr>
              <a:t>, R. </a:t>
            </a:r>
            <a:r>
              <a:rPr lang="en-US" sz="3200" dirty="0" err="1">
                <a:solidFill>
                  <a:srgbClr val="000000"/>
                </a:solidFill>
                <a:latin typeface="Times New Roman" panose="02020603050405020304" pitchFamily="18" charset="0"/>
                <a:cs typeface="Times New Roman" panose="02020603050405020304" pitchFamily="18" charset="0"/>
              </a:rPr>
              <a:t>Udayakumar</a:t>
            </a:r>
            <a:r>
              <a:rPr lang="en-US" sz="3200" dirty="0">
                <a:solidFill>
                  <a:srgbClr val="000000"/>
                </a:solidFill>
                <a:latin typeface="Times New Roman" panose="02020603050405020304" pitchFamily="18" charset="0"/>
                <a:cs typeface="Times New Roman" panose="02020603050405020304" pitchFamily="18" charset="0"/>
              </a:rPr>
              <a:t>, D. </a:t>
            </a:r>
            <a:r>
              <a:rPr lang="en-US" sz="3200" dirty="0" err="1">
                <a:solidFill>
                  <a:srgbClr val="000000"/>
                </a:solidFill>
                <a:latin typeface="Times New Roman" panose="02020603050405020304" pitchFamily="18" charset="0"/>
                <a:cs typeface="Times New Roman" panose="02020603050405020304" pitchFamily="18" charset="0"/>
              </a:rPr>
              <a:t>Parameswari</a:t>
            </a:r>
            <a:r>
              <a:rPr lang="en-US" sz="3200" dirty="0">
                <a:solidFill>
                  <a:srgbClr val="000000"/>
                </a:solidFill>
                <a:latin typeface="Times New Roman" panose="02020603050405020304" pitchFamily="18" charset="0"/>
                <a:cs typeface="Times New Roman" panose="02020603050405020304" pitchFamily="18" charset="0"/>
              </a:rPr>
              <a:t> and S.N. </a:t>
            </a:r>
            <a:r>
              <a:rPr lang="en-US" sz="3200" dirty="0" err="1">
                <a:solidFill>
                  <a:srgbClr val="000000"/>
                </a:solidFill>
                <a:latin typeface="Times New Roman" panose="02020603050405020304" pitchFamily="18" charset="0"/>
                <a:cs typeface="Times New Roman" panose="02020603050405020304" pitchFamily="18" charset="0"/>
              </a:rPr>
              <a:t>Mugunthan</a:t>
            </a:r>
            <a:r>
              <a:rPr lang="en-US" sz="3200" dirty="0">
                <a:solidFill>
                  <a:srgbClr val="000000"/>
                </a:solidFill>
                <a:latin typeface="Times New Roman" panose="02020603050405020304" pitchFamily="18" charset="0"/>
                <a:cs typeface="Times New Roman" panose="02020603050405020304" pitchFamily="18" charset="0"/>
              </a:rPr>
              <a:t> “Highly Secured Online Voting System over Network”, </a:t>
            </a:r>
            <a:r>
              <a:rPr lang="en-US" sz="3200" dirty="0" err="1">
                <a:solidFill>
                  <a:srgbClr val="000000"/>
                </a:solidFill>
                <a:latin typeface="Times New Roman" panose="02020603050405020304" pitchFamily="18" charset="0"/>
                <a:cs typeface="Times New Roman" panose="02020603050405020304" pitchFamily="18" charset="0"/>
              </a:rPr>
              <a:t>Deptartment</a:t>
            </a:r>
            <a:r>
              <a:rPr lang="en-US" sz="3200" dirty="0">
                <a:solidFill>
                  <a:srgbClr val="000000"/>
                </a:solidFill>
                <a:latin typeface="Times New Roman" panose="02020603050405020304" pitchFamily="18" charset="0"/>
                <a:cs typeface="Times New Roman" panose="02020603050405020304" pitchFamily="18" charset="0"/>
              </a:rPr>
              <a:t> of IT, Bharath University, </a:t>
            </a:r>
            <a:r>
              <a:rPr lang="en-US" sz="3200" dirty="0" err="1">
                <a:solidFill>
                  <a:srgbClr val="000000"/>
                </a:solidFill>
                <a:latin typeface="Times New Roman" panose="02020603050405020304" pitchFamily="18" charset="0"/>
                <a:cs typeface="Times New Roman" panose="02020603050405020304" pitchFamily="18" charset="0"/>
              </a:rPr>
              <a:t>Chennai,Jerusalem</a:t>
            </a:r>
            <a:r>
              <a:rPr lang="en-US" sz="3200" dirty="0">
                <a:solidFill>
                  <a:srgbClr val="000000"/>
                </a:solidFill>
                <a:latin typeface="Times New Roman" panose="02020603050405020304" pitchFamily="18" charset="0"/>
                <a:cs typeface="Times New Roman" panose="02020603050405020304" pitchFamily="18" charset="0"/>
              </a:rPr>
              <a:t> College of Engineering, Chennai, Vol 6 (6S) | May 2013.</a:t>
            </a:r>
          </a:p>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[3] Ankit Anand, Pallavi Divya “An Efficient Online Voting System”, Department of Computer Science Engineering, </a:t>
            </a:r>
            <a:r>
              <a:rPr lang="en-US" sz="3200" dirty="0" err="1">
                <a:solidFill>
                  <a:srgbClr val="000000"/>
                </a:solidFill>
                <a:latin typeface="Times New Roman" panose="02020603050405020304" pitchFamily="18" charset="0"/>
                <a:cs typeface="Times New Roman" panose="02020603050405020304" pitchFamily="18" charset="0"/>
              </a:rPr>
              <a:t>BITSBhopal</a:t>
            </a:r>
            <a:r>
              <a:rPr lang="en-US" sz="3200" dirty="0">
                <a:solidFill>
                  <a:srgbClr val="000000"/>
                </a:solidFill>
                <a:latin typeface="Times New Roman" panose="02020603050405020304" pitchFamily="18" charset="0"/>
                <a:cs typeface="Times New Roman" panose="02020603050405020304" pitchFamily="18" charset="0"/>
              </a:rPr>
              <a:t>/ Rajiv Gandhi Technical University, Vol.2, Issue.4, July-Aug.2012 pp-2631-2634.</a:t>
            </a:r>
          </a:p>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[4] Hind S. Hassan, Rehab Hassan, </a:t>
            </a:r>
            <a:r>
              <a:rPr lang="en-US" sz="3200" dirty="0" err="1">
                <a:solidFill>
                  <a:srgbClr val="000000"/>
                </a:solidFill>
                <a:latin typeface="Times New Roman" panose="02020603050405020304" pitchFamily="18" charset="0"/>
                <a:cs typeface="Times New Roman" panose="02020603050405020304" pitchFamily="18" charset="0"/>
              </a:rPr>
              <a:t>Ekhlas</a:t>
            </a:r>
            <a:r>
              <a:rPr lang="en-US" sz="3200" dirty="0">
                <a:solidFill>
                  <a:srgbClr val="000000"/>
                </a:solidFill>
                <a:latin typeface="Times New Roman" panose="02020603050405020304" pitchFamily="18" charset="0"/>
                <a:cs typeface="Times New Roman" panose="02020603050405020304" pitchFamily="18" charset="0"/>
              </a:rPr>
              <a:t> K. </a:t>
            </a:r>
            <a:r>
              <a:rPr lang="en-US" sz="3200" dirty="0" err="1">
                <a:solidFill>
                  <a:srgbClr val="000000"/>
                </a:solidFill>
                <a:latin typeface="Times New Roman" panose="02020603050405020304" pitchFamily="18" charset="0"/>
                <a:cs typeface="Times New Roman" panose="02020603050405020304" pitchFamily="18" charset="0"/>
              </a:rPr>
              <a:t>Gbashi</a:t>
            </a:r>
            <a:r>
              <a:rPr lang="en-US" sz="3200" dirty="0">
                <a:solidFill>
                  <a:srgbClr val="000000"/>
                </a:solidFill>
                <a:latin typeface="Times New Roman" panose="02020603050405020304" pitchFamily="18" charset="0"/>
                <a:cs typeface="Times New Roman" panose="02020603050405020304" pitchFamily="18" charset="0"/>
              </a:rPr>
              <a:t> “E-voting System Based on Ethereum Blockchain Technology Using Ganache and Remix Environments”, Computer Science </a:t>
            </a:r>
            <a:r>
              <a:rPr lang="en-US" sz="3200" dirty="0" err="1">
                <a:solidFill>
                  <a:srgbClr val="000000"/>
                </a:solidFill>
                <a:latin typeface="Times New Roman" panose="02020603050405020304" pitchFamily="18" charset="0"/>
                <a:cs typeface="Times New Roman" panose="02020603050405020304" pitchFamily="18" charset="0"/>
              </a:rPr>
              <a:t>Dept.,University</a:t>
            </a:r>
            <a:r>
              <a:rPr lang="en-US" sz="3200" dirty="0">
                <a:solidFill>
                  <a:srgbClr val="000000"/>
                </a:solidFill>
                <a:latin typeface="Times New Roman" panose="02020603050405020304" pitchFamily="18" charset="0"/>
                <a:cs typeface="Times New Roman" panose="02020603050405020304" pitchFamily="18" charset="0"/>
              </a:rPr>
              <a:t> of Technology-Iraq, Journal 41 (04) (2023) 562- 577.</a:t>
            </a:r>
          </a:p>
        </p:txBody>
      </p:sp>
      <p:sp>
        <p:nvSpPr>
          <p:cNvPr id="26" name="TextBox 26"/>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7"/>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8"/>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a:solidFill>
                  <a:srgbClr val="001F5F"/>
                </a:solidFill>
                <a:latin typeface="Times New Roman Bold"/>
              </a:rPr>
              <a:t>References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94C902A-6240-2853-DF83-B975B5A429B8}"/>
              </a:ext>
            </a:extLst>
          </p:cNvPr>
          <p:cNvGrpSpPr/>
          <p:nvPr/>
        </p:nvGrpSpPr>
        <p:grpSpPr>
          <a:xfrm>
            <a:off x="13893800" y="9896678"/>
            <a:ext cx="788670" cy="262890"/>
            <a:chOff x="0" y="0"/>
            <a:chExt cx="1051560" cy="350520"/>
          </a:xfrm>
        </p:grpSpPr>
        <p:sp>
          <p:nvSpPr>
            <p:cNvPr id="5" name="Freeform 3">
              <a:extLst>
                <a:ext uri="{FF2B5EF4-FFF2-40B4-BE49-F238E27FC236}">
                  <a16:creationId xmlns:a16="http://schemas.microsoft.com/office/drawing/2014/main" id="{6BE4E6EA-F3C7-2034-4805-358FE4AB71E8}"/>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6" name="Group 4">
            <a:extLst>
              <a:ext uri="{FF2B5EF4-FFF2-40B4-BE49-F238E27FC236}">
                <a16:creationId xmlns:a16="http://schemas.microsoft.com/office/drawing/2014/main" id="{A50B4C1F-27DF-2D92-1EBE-AB644116579E}"/>
              </a:ext>
            </a:extLst>
          </p:cNvPr>
          <p:cNvGrpSpPr/>
          <p:nvPr/>
        </p:nvGrpSpPr>
        <p:grpSpPr>
          <a:xfrm>
            <a:off x="15549370" y="9902596"/>
            <a:ext cx="2739390" cy="384810"/>
            <a:chOff x="0" y="0"/>
            <a:chExt cx="3652520" cy="513080"/>
          </a:xfrm>
        </p:grpSpPr>
        <p:sp>
          <p:nvSpPr>
            <p:cNvPr id="7" name="Freeform 5">
              <a:extLst>
                <a:ext uri="{FF2B5EF4-FFF2-40B4-BE49-F238E27FC236}">
                  <a16:creationId xmlns:a16="http://schemas.microsoft.com/office/drawing/2014/main" id="{CBDDE923-1118-198F-F2DD-FE6E4385E197}"/>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8" name="Group 6">
            <a:extLst>
              <a:ext uri="{FF2B5EF4-FFF2-40B4-BE49-F238E27FC236}">
                <a16:creationId xmlns:a16="http://schemas.microsoft.com/office/drawing/2014/main" id="{1F7B1D90-7565-2D75-959D-64260AE164B6}"/>
              </a:ext>
            </a:extLst>
          </p:cNvPr>
          <p:cNvGrpSpPr/>
          <p:nvPr/>
        </p:nvGrpSpPr>
        <p:grpSpPr>
          <a:xfrm>
            <a:off x="14212822" y="8945448"/>
            <a:ext cx="1342390" cy="1342390"/>
            <a:chOff x="0" y="0"/>
            <a:chExt cx="1789853" cy="1789853"/>
          </a:xfrm>
        </p:grpSpPr>
        <p:sp>
          <p:nvSpPr>
            <p:cNvPr id="9" name="Freeform 7">
              <a:extLst>
                <a:ext uri="{FF2B5EF4-FFF2-40B4-BE49-F238E27FC236}">
                  <a16:creationId xmlns:a16="http://schemas.microsoft.com/office/drawing/2014/main" id="{ABABF519-BA53-F375-5D27-6CFAB13A6370}"/>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0" name="Group 8">
            <a:extLst>
              <a:ext uri="{FF2B5EF4-FFF2-40B4-BE49-F238E27FC236}">
                <a16:creationId xmlns:a16="http://schemas.microsoft.com/office/drawing/2014/main" id="{D4C12956-DCC6-970E-4D0E-BED61D9E2181}"/>
              </a:ext>
            </a:extLst>
          </p:cNvPr>
          <p:cNvGrpSpPr/>
          <p:nvPr/>
        </p:nvGrpSpPr>
        <p:grpSpPr>
          <a:xfrm>
            <a:off x="14496034" y="9293504"/>
            <a:ext cx="3792220" cy="609600"/>
            <a:chOff x="0" y="0"/>
            <a:chExt cx="5056293" cy="812800"/>
          </a:xfrm>
        </p:grpSpPr>
        <p:sp>
          <p:nvSpPr>
            <p:cNvPr id="11" name="Freeform 9">
              <a:extLst>
                <a:ext uri="{FF2B5EF4-FFF2-40B4-BE49-F238E27FC236}">
                  <a16:creationId xmlns:a16="http://schemas.microsoft.com/office/drawing/2014/main" id="{7910787F-2EA7-A89F-FAD2-BC0E979AC109}"/>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2" name="Group 10">
            <a:extLst>
              <a:ext uri="{FF2B5EF4-FFF2-40B4-BE49-F238E27FC236}">
                <a16:creationId xmlns:a16="http://schemas.microsoft.com/office/drawing/2014/main" id="{766DC16E-E619-5A78-366B-82017DEA0FD8}"/>
              </a:ext>
            </a:extLst>
          </p:cNvPr>
          <p:cNvGrpSpPr/>
          <p:nvPr/>
        </p:nvGrpSpPr>
        <p:grpSpPr>
          <a:xfrm>
            <a:off x="13899640" y="9293478"/>
            <a:ext cx="609600" cy="609600"/>
            <a:chOff x="0" y="0"/>
            <a:chExt cx="812800" cy="812800"/>
          </a:xfrm>
        </p:grpSpPr>
        <p:sp>
          <p:nvSpPr>
            <p:cNvPr id="13" name="Freeform 11">
              <a:extLst>
                <a:ext uri="{FF2B5EF4-FFF2-40B4-BE49-F238E27FC236}">
                  <a16:creationId xmlns:a16="http://schemas.microsoft.com/office/drawing/2014/main" id="{931A6E87-0649-2D90-C69C-F5AEF4CB0372}"/>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4" name="Group 12">
            <a:extLst>
              <a:ext uri="{FF2B5EF4-FFF2-40B4-BE49-F238E27FC236}">
                <a16:creationId xmlns:a16="http://schemas.microsoft.com/office/drawing/2014/main" id="{5350FBB2-D770-44EA-07E7-48F922C83CD2}"/>
              </a:ext>
            </a:extLst>
          </p:cNvPr>
          <p:cNvGrpSpPr/>
          <p:nvPr/>
        </p:nvGrpSpPr>
        <p:grpSpPr>
          <a:xfrm>
            <a:off x="3617214" y="127506"/>
            <a:ext cx="788670" cy="262890"/>
            <a:chOff x="0" y="0"/>
            <a:chExt cx="1051560" cy="350520"/>
          </a:xfrm>
        </p:grpSpPr>
        <p:sp>
          <p:nvSpPr>
            <p:cNvPr id="15" name="Freeform 13">
              <a:extLst>
                <a:ext uri="{FF2B5EF4-FFF2-40B4-BE49-F238E27FC236}">
                  <a16:creationId xmlns:a16="http://schemas.microsoft.com/office/drawing/2014/main" id="{0A621206-1A42-6105-5B9E-840FD0628752}"/>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6" name="Group 14">
            <a:extLst>
              <a:ext uri="{FF2B5EF4-FFF2-40B4-BE49-F238E27FC236}">
                <a16:creationId xmlns:a16="http://schemas.microsoft.com/office/drawing/2014/main" id="{03726A37-5407-6EC2-A032-08D1191E4D04}"/>
              </a:ext>
            </a:extLst>
          </p:cNvPr>
          <p:cNvGrpSpPr/>
          <p:nvPr/>
        </p:nvGrpSpPr>
        <p:grpSpPr>
          <a:xfrm>
            <a:off x="4754" y="50"/>
            <a:ext cx="2745740" cy="384810"/>
            <a:chOff x="0" y="0"/>
            <a:chExt cx="3660987" cy="513080"/>
          </a:xfrm>
        </p:grpSpPr>
        <p:sp>
          <p:nvSpPr>
            <p:cNvPr id="17" name="Freeform 15">
              <a:extLst>
                <a:ext uri="{FF2B5EF4-FFF2-40B4-BE49-F238E27FC236}">
                  <a16:creationId xmlns:a16="http://schemas.microsoft.com/office/drawing/2014/main" id="{767A9F7F-FD7C-478F-421A-DBF71C79FEA4}"/>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8" name="Group 16">
            <a:extLst>
              <a:ext uri="{FF2B5EF4-FFF2-40B4-BE49-F238E27FC236}">
                <a16:creationId xmlns:a16="http://schemas.microsoft.com/office/drawing/2014/main" id="{5551197D-7C8E-0EF5-0CC2-BB4666B2689F}"/>
              </a:ext>
            </a:extLst>
          </p:cNvPr>
          <p:cNvGrpSpPr/>
          <p:nvPr/>
        </p:nvGrpSpPr>
        <p:grpSpPr>
          <a:xfrm>
            <a:off x="4754" y="993646"/>
            <a:ext cx="2745740" cy="347980"/>
            <a:chOff x="0" y="0"/>
            <a:chExt cx="3660987" cy="463973"/>
          </a:xfrm>
        </p:grpSpPr>
        <p:sp>
          <p:nvSpPr>
            <p:cNvPr id="19" name="Freeform 17">
              <a:extLst>
                <a:ext uri="{FF2B5EF4-FFF2-40B4-BE49-F238E27FC236}">
                  <a16:creationId xmlns:a16="http://schemas.microsoft.com/office/drawing/2014/main" id="{914904FF-D0E7-A7E0-6910-D412EEAB1C2F}"/>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0" name="Group 18">
            <a:extLst>
              <a:ext uri="{FF2B5EF4-FFF2-40B4-BE49-F238E27FC236}">
                <a16:creationId xmlns:a16="http://schemas.microsoft.com/office/drawing/2014/main" id="{C03302DC-7113-027E-928D-8BC1EADAC46E}"/>
              </a:ext>
            </a:extLst>
          </p:cNvPr>
          <p:cNvGrpSpPr/>
          <p:nvPr/>
        </p:nvGrpSpPr>
        <p:grpSpPr>
          <a:xfrm>
            <a:off x="2744470" y="0"/>
            <a:ext cx="1342390" cy="1342390"/>
            <a:chOff x="0" y="0"/>
            <a:chExt cx="1789853" cy="1789853"/>
          </a:xfrm>
        </p:grpSpPr>
        <p:sp>
          <p:nvSpPr>
            <p:cNvPr id="21" name="Freeform 19">
              <a:extLst>
                <a:ext uri="{FF2B5EF4-FFF2-40B4-BE49-F238E27FC236}">
                  <a16:creationId xmlns:a16="http://schemas.microsoft.com/office/drawing/2014/main" id="{44BF2264-B56F-833C-C164-529FFFB49E88}"/>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2" name="Group 20">
            <a:extLst>
              <a:ext uri="{FF2B5EF4-FFF2-40B4-BE49-F238E27FC236}">
                <a16:creationId xmlns:a16="http://schemas.microsoft.com/office/drawing/2014/main" id="{CA4A9F32-39B8-D5B0-9369-B900810F81C7}"/>
              </a:ext>
            </a:extLst>
          </p:cNvPr>
          <p:cNvGrpSpPr/>
          <p:nvPr/>
        </p:nvGrpSpPr>
        <p:grpSpPr>
          <a:xfrm>
            <a:off x="-14" y="384556"/>
            <a:ext cx="3803650" cy="609600"/>
            <a:chOff x="0" y="0"/>
            <a:chExt cx="5071533" cy="812800"/>
          </a:xfrm>
        </p:grpSpPr>
        <p:sp>
          <p:nvSpPr>
            <p:cNvPr id="23" name="Freeform 21">
              <a:extLst>
                <a:ext uri="{FF2B5EF4-FFF2-40B4-BE49-F238E27FC236}">
                  <a16:creationId xmlns:a16="http://schemas.microsoft.com/office/drawing/2014/main" id="{932DE58E-9B66-31CD-8FCD-045D582DCAF1}"/>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4" name="Group 22">
            <a:extLst>
              <a:ext uri="{FF2B5EF4-FFF2-40B4-BE49-F238E27FC236}">
                <a16:creationId xmlns:a16="http://schemas.microsoft.com/office/drawing/2014/main" id="{28DE0EA0-AA79-8CB7-C2FA-968C76B3697D}"/>
              </a:ext>
            </a:extLst>
          </p:cNvPr>
          <p:cNvGrpSpPr/>
          <p:nvPr/>
        </p:nvGrpSpPr>
        <p:grpSpPr>
          <a:xfrm>
            <a:off x="3790696" y="384556"/>
            <a:ext cx="609600" cy="609600"/>
            <a:chOff x="0" y="0"/>
            <a:chExt cx="812800" cy="812800"/>
          </a:xfrm>
        </p:grpSpPr>
        <p:sp>
          <p:nvSpPr>
            <p:cNvPr id="25" name="Freeform 23">
              <a:extLst>
                <a:ext uri="{FF2B5EF4-FFF2-40B4-BE49-F238E27FC236}">
                  <a16:creationId xmlns:a16="http://schemas.microsoft.com/office/drawing/2014/main" id="{E85F277D-6517-BDC9-E9AA-B7DA20D7D479}"/>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6" name="TextBox 24">
            <a:extLst>
              <a:ext uri="{FF2B5EF4-FFF2-40B4-BE49-F238E27FC236}">
                <a16:creationId xmlns:a16="http://schemas.microsoft.com/office/drawing/2014/main" id="{7DE65F7A-3C17-25C5-B68E-A0D5AF3E305C}"/>
              </a:ext>
            </a:extLst>
          </p:cNvPr>
          <p:cNvSpPr txBox="1"/>
          <p:nvPr/>
        </p:nvSpPr>
        <p:spPr>
          <a:xfrm>
            <a:off x="762000" y="1336509"/>
            <a:ext cx="15890365" cy="2715487"/>
          </a:xfrm>
          <a:prstGeom prst="rect">
            <a:avLst/>
          </a:prstGeom>
        </p:spPr>
        <p:txBody>
          <a:bodyPr lIns="0" tIns="0" rIns="0" bIns="0" rtlCol="0" anchor="t">
            <a:spAutoFit/>
          </a:bodyPr>
          <a:lstStyle/>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[5] Rajesh M. </a:t>
            </a:r>
            <a:r>
              <a:rPr lang="en-US" sz="3200" dirty="0" err="1">
                <a:solidFill>
                  <a:srgbClr val="000000"/>
                </a:solidFill>
                <a:latin typeface="Times New Roman" panose="02020603050405020304" pitchFamily="18" charset="0"/>
                <a:cs typeface="Times New Roman" panose="02020603050405020304" pitchFamily="18" charset="0"/>
              </a:rPr>
              <a:t>Ghadi</a:t>
            </a:r>
            <a:r>
              <a:rPr lang="en-US" sz="3200" dirty="0">
                <a:solidFill>
                  <a:srgbClr val="000000"/>
                </a:solidFill>
                <a:latin typeface="Times New Roman" panose="02020603050405020304" pitchFamily="18" charset="0"/>
                <a:cs typeface="Times New Roman" panose="02020603050405020304" pitchFamily="18" charset="0"/>
              </a:rPr>
              <a:t>, Priyanka S. </a:t>
            </a:r>
            <a:r>
              <a:rPr lang="en-US" sz="3200" dirty="0" err="1">
                <a:solidFill>
                  <a:srgbClr val="000000"/>
                </a:solidFill>
                <a:latin typeface="Times New Roman" panose="02020603050405020304" pitchFamily="18" charset="0"/>
                <a:cs typeface="Times New Roman" panose="02020603050405020304" pitchFamily="18" charset="0"/>
              </a:rPr>
              <a:t>Shelar</a:t>
            </a:r>
            <a:r>
              <a:rPr lang="en-US" sz="3200" dirty="0">
                <a:solidFill>
                  <a:srgbClr val="000000"/>
                </a:solidFill>
                <a:latin typeface="Times New Roman" panose="02020603050405020304" pitchFamily="18" charset="0"/>
                <a:cs typeface="Times New Roman" panose="02020603050405020304" pitchFamily="18" charset="0"/>
              </a:rPr>
              <a:t> “Online Voting System”, Dept. of Computer Engineering, Ideal Institute of Technology, </a:t>
            </a:r>
            <a:r>
              <a:rPr lang="en-US" sz="3200" dirty="0" err="1">
                <a:solidFill>
                  <a:srgbClr val="000000"/>
                </a:solidFill>
                <a:latin typeface="Times New Roman" panose="02020603050405020304" pitchFamily="18" charset="0"/>
                <a:cs typeface="Times New Roman" panose="02020603050405020304" pitchFamily="18" charset="0"/>
              </a:rPr>
              <a:t>Posheri</a:t>
            </a:r>
            <a:r>
              <a:rPr lang="en-US" sz="3200" dirty="0">
                <a:solidFill>
                  <a:srgbClr val="000000"/>
                </a:solidFill>
                <a:latin typeface="Times New Roman" panose="02020603050405020304" pitchFamily="18" charset="0"/>
                <a:cs typeface="Times New Roman" panose="02020603050405020304" pitchFamily="18" charset="0"/>
              </a:rPr>
              <a:t>, Volume: 04 Issue: 12 | Dec-2017.</a:t>
            </a:r>
          </a:p>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[6] “Electronic Voting Machines”</a:t>
            </a:r>
          </a:p>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[7] “Closed Envelope Ballot Voting”</a:t>
            </a:r>
          </a:p>
          <a:p>
            <a:pPr algn="just">
              <a:lnSpc>
                <a:spcPts val="4319"/>
              </a:lnSpc>
            </a:pPr>
            <a:r>
              <a:rPr lang="en-US" sz="3200" dirty="0">
                <a:solidFill>
                  <a:srgbClr val="000000"/>
                </a:solidFill>
                <a:latin typeface="Times New Roman" panose="02020603050405020304" pitchFamily="18" charset="0"/>
                <a:cs typeface="Times New Roman" panose="02020603050405020304" pitchFamily="18" charset="0"/>
              </a:rPr>
              <a:t>[8] “Proxy Voting”</a:t>
            </a:r>
          </a:p>
        </p:txBody>
      </p:sp>
      <p:sp>
        <p:nvSpPr>
          <p:cNvPr id="27" name="TextBox 26">
            <a:extLst>
              <a:ext uri="{FF2B5EF4-FFF2-40B4-BE49-F238E27FC236}">
                <a16:creationId xmlns:a16="http://schemas.microsoft.com/office/drawing/2014/main" id="{6EBC8692-8604-09FA-FF45-5CB49B279ACB}"/>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8" name="TextBox 27">
            <a:extLst>
              <a:ext uri="{FF2B5EF4-FFF2-40B4-BE49-F238E27FC236}">
                <a16:creationId xmlns:a16="http://schemas.microsoft.com/office/drawing/2014/main" id="{E159BE99-7843-FA06-C287-5B28F6DACE3D}"/>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9" name="TextBox 28">
            <a:extLst>
              <a:ext uri="{FF2B5EF4-FFF2-40B4-BE49-F238E27FC236}">
                <a16:creationId xmlns:a16="http://schemas.microsoft.com/office/drawing/2014/main" id="{2CE82228-6BED-C6D3-527A-ECAF6F0DBCDC}"/>
              </a:ext>
            </a:extLst>
          </p:cNvPr>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References</a:t>
            </a:r>
          </a:p>
        </p:txBody>
      </p:sp>
    </p:spTree>
    <p:extLst>
      <p:ext uri="{BB962C8B-B14F-4D97-AF65-F5344CB8AC3E}">
        <p14:creationId xmlns:p14="http://schemas.microsoft.com/office/powerpoint/2010/main" val="301474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88868" y="1315466"/>
            <a:ext cx="2599690" cy="866140"/>
            <a:chOff x="0" y="0"/>
            <a:chExt cx="3466253" cy="1154853"/>
          </a:xfrm>
        </p:grpSpPr>
        <p:sp>
          <p:nvSpPr>
            <p:cNvPr id="3" name="Freeform 3"/>
            <p:cNvSpPr/>
            <p:nvPr/>
          </p:nvSpPr>
          <p:spPr>
            <a:xfrm>
              <a:off x="0" y="0"/>
              <a:ext cx="3464941" cy="1154557"/>
            </a:xfrm>
            <a:custGeom>
              <a:avLst/>
              <a:gdLst/>
              <a:ahLst/>
              <a:cxnLst/>
              <a:rect l="l" t="t" r="r" b="b"/>
              <a:pathLst>
                <a:path w="3464941" h="1154557">
                  <a:moveTo>
                    <a:pt x="1123696" y="0"/>
                  </a:moveTo>
                  <a:lnTo>
                    <a:pt x="0" y="1154557"/>
                  </a:lnTo>
                  <a:lnTo>
                    <a:pt x="3464941" y="1154557"/>
                  </a:lnTo>
                  <a:lnTo>
                    <a:pt x="1123696" y="0"/>
                  </a:lnTo>
                  <a:close/>
                </a:path>
              </a:pathLst>
            </a:custGeom>
            <a:solidFill>
              <a:srgbClr val="253147"/>
            </a:solidFill>
          </p:spPr>
        </p:sp>
      </p:grpSp>
      <p:grpSp>
        <p:nvGrpSpPr>
          <p:cNvPr id="4" name="Group 4"/>
          <p:cNvGrpSpPr/>
          <p:nvPr/>
        </p:nvGrpSpPr>
        <p:grpSpPr>
          <a:xfrm>
            <a:off x="0" y="0"/>
            <a:ext cx="7051040" cy="2181860"/>
            <a:chOff x="0" y="0"/>
            <a:chExt cx="9401387" cy="2909147"/>
          </a:xfrm>
        </p:grpSpPr>
        <p:sp>
          <p:nvSpPr>
            <p:cNvPr id="5" name="Freeform 5"/>
            <p:cNvSpPr/>
            <p:nvPr/>
          </p:nvSpPr>
          <p:spPr>
            <a:xfrm>
              <a:off x="0" y="0"/>
              <a:ext cx="9400032" cy="2908681"/>
            </a:xfrm>
            <a:custGeom>
              <a:avLst/>
              <a:gdLst/>
              <a:ahLst/>
              <a:cxnLst/>
              <a:rect l="l" t="t" r="r" b="b"/>
              <a:pathLst>
                <a:path w="9400032" h="2908681">
                  <a:moveTo>
                    <a:pt x="0" y="2908681"/>
                  </a:moveTo>
                  <a:lnTo>
                    <a:pt x="9400032" y="2908681"/>
                  </a:lnTo>
                  <a:lnTo>
                    <a:pt x="9400032" y="0"/>
                  </a:lnTo>
                  <a:lnTo>
                    <a:pt x="0" y="0"/>
                  </a:lnTo>
                  <a:lnTo>
                    <a:pt x="0" y="2908681"/>
                  </a:lnTo>
                  <a:close/>
                </a:path>
              </a:pathLst>
            </a:custGeom>
            <a:solidFill>
              <a:srgbClr val="C6D2E6"/>
            </a:solidFill>
          </p:spPr>
        </p:sp>
      </p:grpSp>
      <p:grpSp>
        <p:nvGrpSpPr>
          <p:cNvPr id="6" name="Group 6"/>
          <p:cNvGrpSpPr/>
          <p:nvPr/>
        </p:nvGrpSpPr>
        <p:grpSpPr>
          <a:xfrm>
            <a:off x="0" y="8105342"/>
            <a:ext cx="7051040" cy="2181860"/>
            <a:chOff x="0" y="0"/>
            <a:chExt cx="9401387" cy="2909147"/>
          </a:xfrm>
        </p:grpSpPr>
        <p:sp>
          <p:nvSpPr>
            <p:cNvPr id="7" name="Freeform 7"/>
            <p:cNvSpPr/>
            <p:nvPr/>
          </p:nvSpPr>
          <p:spPr>
            <a:xfrm>
              <a:off x="0" y="0"/>
              <a:ext cx="9400032" cy="2908935"/>
            </a:xfrm>
            <a:custGeom>
              <a:avLst/>
              <a:gdLst/>
              <a:ahLst/>
              <a:cxnLst/>
              <a:rect l="l" t="t" r="r" b="b"/>
              <a:pathLst>
                <a:path w="9400032" h="2908935">
                  <a:moveTo>
                    <a:pt x="0" y="2908935"/>
                  </a:moveTo>
                  <a:lnTo>
                    <a:pt x="9400032" y="2908935"/>
                  </a:lnTo>
                  <a:lnTo>
                    <a:pt x="9400032" y="0"/>
                  </a:lnTo>
                  <a:lnTo>
                    <a:pt x="0" y="0"/>
                  </a:lnTo>
                  <a:lnTo>
                    <a:pt x="0" y="2908935"/>
                  </a:lnTo>
                  <a:close/>
                </a:path>
              </a:pathLst>
            </a:custGeom>
            <a:solidFill>
              <a:srgbClr val="C6D2E6"/>
            </a:solidFill>
          </p:spPr>
        </p:sp>
      </p:grpSp>
      <p:grpSp>
        <p:nvGrpSpPr>
          <p:cNvPr id="8" name="Group 8"/>
          <p:cNvGrpSpPr/>
          <p:nvPr/>
        </p:nvGrpSpPr>
        <p:grpSpPr>
          <a:xfrm>
            <a:off x="7035800" y="0"/>
            <a:ext cx="10273030" cy="10273030"/>
            <a:chOff x="0" y="0"/>
            <a:chExt cx="13697373" cy="13697373"/>
          </a:xfrm>
        </p:grpSpPr>
        <p:sp>
          <p:nvSpPr>
            <p:cNvPr id="9" name="Freeform 9"/>
            <p:cNvSpPr/>
            <p:nvPr/>
          </p:nvSpPr>
          <p:spPr>
            <a:xfrm>
              <a:off x="0" y="0"/>
              <a:ext cx="13697077" cy="13697077"/>
            </a:xfrm>
            <a:custGeom>
              <a:avLst/>
              <a:gdLst/>
              <a:ahLst/>
              <a:cxnLst/>
              <a:rect l="l" t="t" r="r" b="b"/>
              <a:pathLst>
                <a:path w="13697077" h="13697077">
                  <a:moveTo>
                    <a:pt x="13697077" y="0"/>
                  </a:moveTo>
                  <a:lnTo>
                    <a:pt x="0" y="0"/>
                  </a:lnTo>
                  <a:lnTo>
                    <a:pt x="0" y="13697077"/>
                  </a:lnTo>
                  <a:lnTo>
                    <a:pt x="13697077" y="0"/>
                  </a:lnTo>
                  <a:close/>
                </a:path>
              </a:pathLst>
            </a:custGeom>
            <a:solidFill>
              <a:srgbClr val="C6D2E6"/>
            </a:solidFill>
          </p:spPr>
        </p:sp>
      </p:grpSp>
      <p:grpSp>
        <p:nvGrpSpPr>
          <p:cNvPr id="10" name="Group 10"/>
          <p:cNvGrpSpPr/>
          <p:nvPr/>
        </p:nvGrpSpPr>
        <p:grpSpPr>
          <a:xfrm>
            <a:off x="0" y="2181554"/>
            <a:ext cx="11777980" cy="5924550"/>
            <a:chOff x="0" y="0"/>
            <a:chExt cx="15703973" cy="7899400"/>
          </a:xfrm>
        </p:grpSpPr>
        <p:sp>
          <p:nvSpPr>
            <p:cNvPr id="11" name="Freeform 11"/>
            <p:cNvSpPr/>
            <p:nvPr/>
          </p:nvSpPr>
          <p:spPr>
            <a:xfrm>
              <a:off x="0" y="0"/>
              <a:ext cx="15703931" cy="7898384"/>
            </a:xfrm>
            <a:custGeom>
              <a:avLst/>
              <a:gdLst/>
              <a:ahLst/>
              <a:cxnLst/>
              <a:rect l="l" t="t" r="r" b="b"/>
              <a:pathLst>
                <a:path w="15703931" h="7898384">
                  <a:moveTo>
                    <a:pt x="0" y="7898384"/>
                  </a:moveTo>
                  <a:lnTo>
                    <a:pt x="15703931" y="7898384"/>
                  </a:lnTo>
                  <a:lnTo>
                    <a:pt x="15703931" y="0"/>
                  </a:lnTo>
                  <a:lnTo>
                    <a:pt x="0" y="0"/>
                  </a:lnTo>
                  <a:lnTo>
                    <a:pt x="0" y="7898384"/>
                  </a:lnTo>
                  <a:close/>
                </a:path>
              </a:pathLst>
            </a:custGeom>
            <a:solidFill>
              <a:srgbClr val="3E5278"/>
            </a:solidFill>
          </p:spPr>
        </p:sp>
      </p:grpSp>
      <p:grpSp>
        <p:nvGrpSpPr>
          <p:cNvPr id="12" name="Group 12"/>
          <p:cNvGrpSpPr/>
          <p:nvPr/>
        </p:nvGrpSpPr>
        <p:grpSpPr>
          <a:xfrm>
            <a:off x="11771120" y="2181604"/>
            <a:ext cx="5924550" cy="5924550"/>
            <a:chOff x="0" y="0"/>
            <a:chExt cx="7899400" cy="7899400"/>
          </a:xfrm>
        </p:grpSpPr>
        <p:sp>
          <p:nvSpPr>
            <p:cNvPr id="13" name="Freeform 13"/>
            <p:cNvSpPr/>
            <p:nvPr/>
          </p:nvSpPr>
          <p:spPr>
            <a:xfrm>
              <a:off x="0" y="0"/>
              <a:ext cx="7898384" cy="7898511"/>
            </a:xfrm>
            <a:custGeom>
              <a:avLst/>
              <a:gdLst/>
              <a:ahLst/>
              <a:cxnLst/>
              <a:rect l="l" t="t" r="r" b="b"/>
              <a:pathLst>
                <a:path w="7898384" h="7898511">
                  <a:moveTo>
                    <a:pt x="7898384" y="0"/>
                  </a:moveTo>
                  <a:lnTo>
                    <a:pt x="0" y="0"/>
                  </a:lnTo>
                  <a:lnTo>
                    <a:pt x="0" y="7898511"/>
                  </a:lnTo>
                  <a:lnTo>
                    <a:pt x="7898384" y="0"/>
                  </a:lnTo>
                  <a:close/>
                </a:path>
              </a:pathLst>
            </a:custGeom>
            <a:solidFill>
              <a:srgbClr val="3E5278"/>
            </a:solidFill>
          </p:spPr>
        </p:sp>
      </p:grpSp>
      <p:sp>
        <p:nvSpPr>
          <p:cNvPr id="14" name="TextBox 14"/>
          <p:cNvSpPr txBox="1"/>
          <p:nvPr/>
        </p:nvSpPr>
        <p:spPr>
          <a:xfrm>
            <a:off x="4253746" y="3972304"/>
            <a:ext cx="9780509" cy="2105025"/>
          </a:xfrm>
          <a:prstGeom prst="rect">
            <a:avLst/>
          </a:prstGeom>
        </p:spPr>
        <p:txBody>
          <a:bodyPr lIns="0" tIns="0" rIns="0" bIns="0" rtlCol="0" anchor="t">
            <a:spAutoFit/>
          </a:bodyPr>
          <a:lstStyle/>
          <a:p>
            <a:pPr algn="ctr">
              <a:lnSpc>
                <a:spcPts val="14758"/>
              </a:lnSpc>
              <a:spcBef>
                <a:spcPct val="0"/>
              </a:spcBef>
            </a:pPr>
            <a:r>
              <a:rPr lang="en-US" sz="12298">
                <a:solidFill>
                  <a:srgbClr val="FFFFFF"/>
                </a:solidFill>
                <a:latin typeface="Times New Roman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459195"/>
            <a:ext cx="10043160" cy="762833"/>
          </a:xfrm>
          <a:prstGeom prst="rect">
            <a:avLst/>
          </a:prstGeom>
        </p:spPr>
        <p:txBody>
          <a:bodyPr lIns="0" tIns="0" rIns="0" bIns="0" rtlCol="0" anchor="t">
            <a:spAutoFit/>
          </a:bodyPr>
          <a:lstStyle/>
          <a:p>
            <a:pPr algn="ctr">
              <a:lnSpc>
                <a:spcPts val="5280"/>
              </a:lnSpc>
            </a:pPr>
            <a:r>
              <a:rPr lang="en-US" sz="4400" dirty="0">
                <a:solidFill>
                  <a:srgbClr val="001F5F"/>
                </a:solidFill>
                <a:latin typeface="Times New Roman Bold"/>
              </a:rPr>
              <a:t>Contents</a:t>
            </a:r>
          </a:p>
        </p:txBody>
      </p:sp>
      <p:sp>
        <p:nvSpPr>
          <p:cNvPr id="27" name="TextBox 27"/>
          <p:cNvSpPr txBox="1"/>
          <p:nvPr/>
        </p:nvSpPr>
        <p:spPr>
          <a:xfrm>
            <a:off x="609600" y="1686904"/>
            <a:ext cx="15875000" cy="8299516"/>
          </a:xfrm>
          <a:prstGeom prst="rect">
            <a:avLst/>
          </a:prstGeom>
        </p:spPr>
        <p:txBody>
          <a:bodyPr lIns="0" tIns="0" rIns="0" bIns="0" rtlCol="0" anchor="t">
            <a:spAutoFit/>
          </a:bodyPr>
          <a:lstStyle/>
          <a:p>
            <a:pPr marL="868680" lvl="1" indent="-434340" algn="l">
              <a:lnSpc>
                <a:spcPts val="7344"/>
              </a:lnSpc>
              <a:buAutoNum type="arabicPeriod"/>
            </a:pPr>
            <a:r>
              <a:rPr lang="en-US" sz="3600" spc="33" dirty="0">
                <a:solidFill>
                  <a:srgbClr val="000000"/>
                </a:solidFill>
                <a:latin typeface="Times New Roman "/>
              </a:rPr>
              <a:t>Introduction</a:t>
            </a:r>
          </a:p>
          <a:p>
            <a:pPr marL="868680" lvl="1" indent="-434340" algn="l">
              <a:lnSpc>
                <a:spcPts val="7344"/>
              </a:lnSpc>
              <a:buAutoNum type="arabicPeriod"/>
            </a:pPr>
            <a:r>
              <a:rPr lang="en-US" sz="3600" spc="33" dirty="0">
                <a:solidFill>
                  <a:srgbClr val="000000"/>
                </a:solidFill>
                <a:latin typeface="Times New Roman "/>
              </a:rPr>
              <a:t>Motivation of the Mini-Project</a:t>
            </a:r>
          </a:p>
          <a:p>
            <a:pPr marL="868680" lvl="1" indent="-434340" algn="l">
              <a:lnSpc>
                <a:spcPts val="7344"/>
              </a:lnSpc>
              <a:buAutoNum type="arabicPeriod"/>
            </a:pPr>
            <a:r>
              <a:rPr lang="en-US" sz="3600" spc="33" dirty="0">
                <a:solidFill>
                  <a:srgbClr val="000000"/>
                </a:solidFill>
                <a:latin typeface="Times New Roman "/>
              </a:rPr>
              <a:t>Literature Review</a:t>
            </a:r>
          </a:p>
          <a:p>
            <a:pPr marL="868680" lvl="1" indent="-434340">
              <a:lnSpc>
                <a:spcPts val="7344"/>
              </a:lnSpc>
              <a:buFontTx/>
              <a:buAutoNum type="arabicPeriod"/>
            </a:pPr>
            <a:r>
              <a:rPr lang="en-US" sz="3600" dirty="0">
                <a:latin typeface="Times New Roman "/>
              </a:rPr>
              <a:t>Research Papers Comparison</a:t>
            </a:r>
            <a:endParaRPr lang="en-US" sz="3600" spc="33" dirty="0">
              <a:solidFill>
                <a:srgbClr val="000000"/>
              </a:solidFill>
              <a:latin typeface="Times New Roman "/>
            </a:endParaRPr>
          </a:p>
          <a:p>
            <a:pPr marL="868680" lvl="1" indent="-434340" algn="l">
              <a:lnSpc>
                <a:spcPts val="7344"/>
              </a:lnSpc>
              <a:buAutoNum type="arabicPeriod"/>
            </a:pPr>
            <a:r>
              <a:rPr lang="en-US" sz="3600" spc="33" dirty="0">
                <a:solidFill>
                  <a:srgbClr val="000000"/>
                </a:solidFill>
                <a:latin typeface="Times New Roman "/>
              </a:rPr>
              <a:t>Objectives </a:t>
            </a:r>
          </a:p>
          <a:p>
            <a:pPr marL="868680" lvl="1" indent="-434340" algn="l">
              <a:lnSpc>
                <a:spcPts val="7344"/>
              </a:lnSpc>
              <a:buAutoNum type="arabicPeriod"/>
            </a:pPr>
            <a:r>
              <a:rPr lang="en-US" sz="3600" spc="33" dirty="0">
                <a:solidFill>
                  <a:srgbClr val="000000"/>
                </a:solidFill>
                <a:latin typeface="Times New Roman "/>
              </a:rPr>
              <a:t>Block Diagram and Flowcharts</a:t>
            </a:r>
          </a:p>
          <a:p>
            <a:pPr marL="868680" lvl="1" indent="-434340" algn="l">
              <a:lnSpc>
                <a:spcPts val="7344"/>
              </a:lnSpc>
              <a:buAutoNum type="arabicPeriod"/>
            </a:pPr>
            <a:r>
              <a:rPr lang="en-US" sz="3600" spc="33" dirty="0">
                <a:solidFill>
                  <a:srgbClr val="000000"/>
                </a:solidFill>
                <a:latin typeface="Times New Roman "/>
              </a:rPr>
              <a:t>Methodology</a:t>
            </a:r>
          </a:p>
          <a:p>
            <a:pPr marL="868680" lvl="1" indent="-434340" algn="l">
              <a:lnSpc>
                <a:spcPts val="7344"/>
              </a:lnSpc>
              <a:buAutoNum type="arabicPeriod"/>
            </a:pPr>
            <a:r>
              <a:rPr lang="en-US" sz="3600" spc="33" dirty="0">
                <a:solidFill>
                  <a:srgbClr val="000000"/>
                </a:solidFill>
                <a:latin typeface="Times New Roman "/>
              </a:rPr>
              <a:t>Conclusion</a:t>
            </a:r>
          </a:p>
          <a:p>
            <a:pPr marL="868680" lvl="1" indent="-434340" algn="l">
              <a:lnSpc>
                <a:spcPts val="7344"/>
              </a:lnSpc>
              <a:buAutoNum type="arabicPeriod"/>
            </a:pPr>
            <a:r>
              <a:rPr lang="en-US" sz="3600" spc="33" dirty="0">
                <a:solidFill>
                  <a:srgbClr val="000000"/>
                </a:solidFill>
                <a:latin typeface="Times New Roman "/>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433808"/>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Introduction</a:t>
            </a:r>
          </a:p>
        </p:txBody>
      </p:sp>
      <p:sp>
        <p:nvSpPr>
          <p:cNvPr id="27" name="TextBox 27"/>
          <p:cNvSpPr txBox="1"/>
          <p:nvPr/>
        </p:nvSpPr>
        <p:spPr>
          <a:xfrm>
            <a:off x="447090" y="1569153"/>
            <a:ext cx="17155110" cy="9416680"/>
          </a:xfrm>
          <a:prstGeom prst="rect">
            <a:avLst/>
          </a:prstGeom>
        </p:spPr>
        <p:txBody>
          <a:bodyPr wrap="square" lIns="0" tIns="0" rIns="0" bIns="0" rtlCol="0" anchor="t">
            <a:spAutoFit/>
          </a:bodyPr>
          <a:lstStyle/>
          <a:p>
            <a:pPr algn="just">
              <a:lnSpc>
                <a:spcPct val="170000"/>
              </a:lnSpc>
            </a:pPr>
            <a:r>
              <a:rPr lang="en-US" sz="3200" dirty="0">
                <a:latin typeface="Times New Roman "/>
              </a:rPr>
              <a:t>In the digital age, the integration of technology into various sectors has revolutionized traditional processes, enhancing efficiency, accessibility, and transparency. One such sector poised for transformation is the electoral process within academic institutions. This project aims to develop an "</a:t>
            </a:r>
            <a:r>
              <a:rPr lang="en-US" sz="3200" b="1" dirty="0">
                <a:latin typeface="Times New Roman "/>
              </a:rPr>
              <a:t>Online College Voting System</a:t>
            </a:r>
            <a:r>
              <a:rPr lang="en-US" sz="3200" dirty="0">
                <a:latin typeface="Times New Roman "/>
              </a:rPr>
              <a:t>" tailored for colleges and universities, providing a secure, user-friendly, and efficient platform for conducting student elections.</a:t>
            </a:r>
          </a:p>
          <a:p>
            <a:pPr algn="just">
              <a:lnSpc>
                <a:spcPct val="170000"/>
              </a:lnSpc>
            </a:pPr>
            <a:r>
              <a:rPr lang="en-US" sz="3200" dirty="0">
                <a:latin typeface="Times New Roman "/>
              </a:rPr>
              <a:t>The traditional method of conducting college elections is often fraught with logistical challenges, time constraints, and security concerns. Physical voting booths require significant manpower and resources to manage, while manual vote counting can be prone to errors and manipulation. Furthermore, ensuring that all students have an equal opportunity to participate, regardless of their location or schedule, is a persistent challenge.</a:t>
            </a:r>
          </a:p>
          <a:p>
            <a:pPr marL="0" lvl="0" indent="0" algn="just">
              <a:lnSpc>
                <a:spcPts val="3143"/>
              </a:lnSpc>
            </a:pPr>
            <a:endParaRPr lang="en-US" sz="3200" dirty="0">
              <a:solidFill>
                <a:srgbClr val="000000"/>
              </a:solidFill>
              <a:latin typeface="Times New Roman "/>
            </a:endParaRPr>
          </a:p>
          <a:p>
            <a:pPr marL="0" lvl="0" indent="0" algn="just">
              <a:lnSpc>
                <a:spcPts val="3143"/>
              </a:lnSpc>
            </a:pPr>
            <a:endParaRPr lang="en-US" sz="3200" dirty="0">
              <a:solidFill>
                <a:srgbClr val="000000"/>
              </a:solidFill>
              <a:latin typeface="Times New Roman "/>
            </a:endParaRPr>
          </a:p>
          <a:p>
            <a:pPr algn="just">
              <a:lnSpc>
                <a:spcPts val="1560"/>
              </a:lnSpc>
              <a:spcBef>
                <a:spcPct val="0"/>
              </a:spcBef>
            </a:pPr>
            <a:endParaRPr lang="en-US" sz="3200" dirty="0">
              <a:solidFill>
                <a:srgbClr val="000000"/>
              </a:solidFill>
              <a:latin typeface="Times New Roman "/>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433808"/>
          </a:xfrm>
          <a:prstGeom prst="rect">
            <a:avLst/>
          </a:prstGeom>
        </p:spPr>
        <p:txBody>
          <a:bodyPr lIns="0" tIns="0" rIns="0" bIns="0" rtlCol="0" anchor="t">
            <a:spAutoFit/>
          </a:bodyPr>
          <a:lstStyle/>
          <a:p>
            <a:pPr algn="ctr">
              <a:lnSpc>
                <a:spcPts val="8976"/>
              </a:lnSpc>
            </a:pPr>
            <a:r>
              <a:rPr lang="en-US" sz="4400">
                <a:solidFill>
                  <a:srgbClr val="001F5F"/>
                </a:solidFill>
                <a:latin typeface="Times New Roman Bold"/>
              </a:rPr>
              <a:t>Introduction</a:t>
            </a:r>
          </a:p>
        </p:txBody>
      </p:sp>
      <p:sp>
        <p:nvSpPr>
          <p:cNvPr id="27" name="TextBox 27"/>
          <p:cNvSpPr txBox="1"/>
          <p:nvPr/>
        </p:nvSpPr>
        <p:spPr>
          <a:xfrm>
            <a:off x="855636" y="1807608"/>
            <a:ext cx="16403664" cy="3323987"/>
          </a:xfrm>
          <a:prstGeom prst="rect">
            <a:avLst/>
          </a:prstGeom>
        </p:spPr>
        <p:txBody>
          <a:bodyPr lIns="0" tIns="0" rIns="0" bIns="0" rtlCol="0" anchor="t">
            <a:spAutoFit/>
          </a:bodyPr>
          <a:lstStyle/>
          <a:p>
            <a:pPr algn="just"/>
            <a:r>
              <a:rPr lang="en-US" sz="3600" dirty="0">
                <a:latin typeface="Times New Roman "/>
              </a:rPr>
              <a:t>The Online College Voting System seeks to address these issues by leveraging modern web technologies to create a streamlined, accessible, and secure voting platform. This system will allow students to cast their votes from any location with internet access, ensuring greater participation and inclusivity. By incorporating robust authentication mechanisms and data encryption, the system will safeguard the integrity and confidentiality of the voting process.</a:t>
            </a:r>
            <a:endParaRPr lang="en-IN" sz="3600" dirty="0">
              <a:latin typeface="Times New Roman "/>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433808"/>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Motivation of the Mini-Project</a:t>
            </a:r>
          </a:p>
        </p:txBody>
      </p:sp>
      <p:sp>
        <p:nvSpPr>
          <p:cNvPr id="27" name="TextBox 27"/>
          <p:cNvSpPr txBox="1"/>
          <p:nvPr/>
        </p:nvSpPr>
        <p:spPr>
          <a:xfrm>
            <a:off x="286904" y="1401172"/>
            <a:ext cx="17462814" cy="9556270"/>
          </a:xfrm>
          <a:prstGeom prst="rect">
            <a:avLst/>
          </a:prstGeom>
        </p:spPr>
        <p:txBody>
          <a:bodyPr lIns="0" tIns="0" rIns="0" bIns="0" rtlCol="0" anchor="t">
            <a:spAutoFit/>
          </a:bodyPr>
          <a:lstStyle/>
          <a:p>
            <a:pPr algn="just">
              <a:lnSpc>
                <a:spcPts val="4320"/>
              </a:lnSpc>
              <a:spcBef>
                <a:spcPct val="0"/>
              </a:spcBef>
            </a:pPr>
            <a:r>
              <a:rPr lang="en-US" sz="3600" b="1" dirty="0">
                <a:latin typeface="Times New Roman "/>
              </a:rPr>
              <a:t>Motivation for the Online College Voting System:</a:t>
            </a:r>
            <a:endParaRPr lang="en-US" sz="3600" b="1" dirty="0">
              <a:solidFill>
                <a:srgbClr val="000000"/>
              </a:solidFill>
              <a:latin typeface="Times New Roman "/>
            </a:endParaRPr>
          </a:p>
          <a:p>
            <a:pPr algn="just">
              <a:lnSpc>
                <a:spcPts val="4320"/>
              </a:lnSpc>
              <a:spcBef>
                <a:spcPct val="0"/>
              </a:spcBef>
            </a:pPr>
            <a:r>
              <a:rPr lang="en-US" sz="3600" dirty="0">
                <a:latin typeface="Times New Roman "/>
              </a:rPr>
              <a:t>Traditional paper-based voting systems often encounter challenges such as low voter turnout, verification issues, and delays in result announcements. By developing an online voting system, we aim to address these issues and make the electoral process more </a:t>
            </a:r>
            <a:r>
              <a:rPr lang="en-US" sz="3600" dirty="0" err="1">
                <a:latin typeface="Times New Roman "/>
              </a:rPr>
              <a:t>convenient,secure</a:t>
            </a:r>
            <a:r>
              <a:rPr lang="en-US" sz="3600" dirty="0">
                <a:latin typeface="Times New Roman "/>
              </a:rPr>
              <a:t>, and inclusive. Our project's motivation lies in empowering students to actively participate in their governance by providing them with a user-friendly and accessible platform. Additionally, embracing modern technology not only improves the voting experience but also aligns with the digital age, fostering transparency, efficiency, and trusting our educational institution's democratic processes</a:t>
            </a:r>
          </a:p>
          <a:p>
            <a:pPr algn="just">
              <a:lnSpc>
                <a:spcPts val="4320"/>
              </a:lnSpc>
              <a:spcBef>
                <a:spcPct val="0"/>
              </a:spcBef>
            </a:pPr>
            <a:endParaRPr lang="en-US" sz="3600" dirty="0">
              <a:solidFill>
                <a:srgbClr val="000000"/>
              </a:solidFill>
              <a:latin typeface="Times New Roman "/>
            </a:endParaRPr>
          </a:p>
          <a:p>
            <a:pPr algn="just"/>
            <a:r>
              <a:rPr lang="en-US" sz="3600" b="1" dirty="0">
                <a:latin typeface="Times New Roman "/>
              </a:rPr>
              <a:t>Enhanced Accessibility and Participation:</a:t>
            </a:r>
            <a:endParaRPr lang="en-US" sz="3600" dirty="0">
              <a:latin typeface="Times New Roman "/>
            </a:endParaRPr>
          </a:p>
          <a:p>
            <a:pPr algn="just">
              <a:buFont typeface="Arial" panose="020B0604020202020204" pitchFamily="34" charset="0"/>
              <a:buChar char="•"/>
            </a:pPr>
            <a:r>
              <a:rPr lang="en-US" sz="3600" dirty="0">
                <a:latin typeface="Times New Roman "/>
              </a:rPr>
              <a:t>Many students face logistical challenges in participating in on-campus elections due to class schedules, off-campus commitments, or physical disabilities. An online voting system ensures that all students can vote from any location, thereby increasing voter turnout and ensuring that every voice is heard.</a:t>
            </a:r>
          </a:p>
          <a:p>
            <a:pPr algn="just">
              <a:lnSpc>
                <a:spcPts val="3259"/>
              </a:lnSpc>
              <a:spcBef>
                <a:spcPct val="0"/>
              </a:spcBef>
            </a:pPr>
            <a:endParaRPr lang="en-US" sz="3600" dirty="0">
              <a:solidFill>
                <a:srgbClr val="000000"/>
              </a:solidFill>
              <a:latin typeface="Times New Roman "/>
            </a:endParaRPr>
          </a:p>
          <a:p>
            <a:pPr algn="just">
              <a:lnSpc>
                <a:spcPts val="3259"/>
              </a:lnSpc>
              <a:spcBef>
                <a:spcPct val="0"/>
              </a:spcBef>
            </a:pPr>
            <a:endParaRPr lang="en-US" sz="3600" dirty="0">
              <a:solidFill>
                <a:srgbClr val="000000"/>
              </a:solidFill>
              <a:latin typeface="Times New Roman "/>
            </a:endParaRPr>
          </a:p>
          <a:p>
            <a:pPr algn="just">
              <a:lnSpc>
                <a:spcPts val="3259"/>
              </a:lnSpc>
              <a:spcBef>
                <a:spcPct val="0"/>
              </a:spcBef>
            </a:pPr>
            <a:endParaRPr lang="en-US" sz="3600" dirty="0">
              <a:solidFill>
                <a:srgbClr val="000000"/>
              </a:solidFill>
              <a:latin typeface="Times New Roman "/>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433808"/>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Motivation of the Mini-Project</a:t>
            </a:r>
          </a:p>
        </p:txBody>
      </p:sp>
      <p:sp>
        <p:nvSpPr>
          <p:cNvPr id="27" name="TextBox 27"/>
          <p:cNvSpPr txBox="1"/>
          <p:nvPr/>
        </p:nvSpPr>
        <p:spPr>
          <a:xfrm>
            <a:off x="1028700" y="2073978"/>
            <a:ext cx="16230600" cy="3875420"/>
          </a:xfrm>
          <a:prstGeom prst="rect">
            <a:avLst/>
          </a:prstGeom>
        </p:spPr>
        <p:txBody>
          <a:bodyPr lIns="0" tIns="0" rIns="0" bIns="0" rtlCol="0" anchor="t">
            <a:spAutoFit/>
          </a:bodyPr>
          <a:lstStyle/>
          <a:p>
            <a:pPr algn="just"/>
            <a:r>
              <a:rPr lang="en-US" sz="3600" b="1" dirty="0">
                <a:latin typeface="Times New Roman "/>
              </a:rPr>
              <a:t>Efficiency and Cost-Effectiveness:</a:t>
            </a:r>
            <a:endParaRPr lang="en-US" sz="3600" dirty="0">
              <a:latin typeface="Times New Roman "/>
            </a:endParaRPr>
          </a:p>
          <a:p>
            <a:pPr algn="just">
              <a:buFont typeface="Arial" panose="020B0604020202020204" pitchFamily="34" charset="0"/>
              <a:buChar char="•"/>
            </a:pPr>
            <a:r>
              <a:rPr lang="en-US" sz="3600" dirty="0">
                <a:latin typeface="Times New Roman "/>
              </a:rPr>
              <a:t>Organizing traditional elections requires significant resources, including personnel, voting materials, and venue arrangements. By transitioning to an online platform, colleges can significantly reduce these costs. Moreover, the automation of vote counting and result tabulation speeds up the entire process, allowing for quick and reliable election outcomes.</a:t>
            </a:r>
          </a:p>
          <a:p>
            <a:pPr algn="just">
              <a:lnSpc>
                <a:spcPts val="4319"/>
              </a:lnSpc>
              <a:spcBef>
                <a:spcPct val="0"/>
              </a:spcBef>
            </a:pPr>
            <a:r>
              <a:rPr lang="en-US" sz="3599" dirty="0">
                <a:solidFill>
                  <a:srgbClr val="000000"/>
                </a:solidFill>
                <a:latin typeface="Times New Roman "/>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5" name="TextBox 25"/>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6" name="TextBox 26"/>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dirty="0">
                <a:solidFill>
                  <a:srgbClr val="001F5F"/>
                </a:solidFill>
                <a:latin typeface="Times New Roman Bold"/>
              </a:rPr>
              <a:t>Literature Review</a:t>
            </a:r>
          </a:p>
        </p:txBody>
      </p:sp>
      <p:sp>
        <p:nvSpPr>
          <p:cNvPr id="27" name="TextBox 27"/>
          <p:cNvSpPr txBox="1"/>
          <p:nvPr/>
        </p:nvSpPr>
        <p:spPr>
          <a:xfrm>
            <a:off x="381000" y="1436310"/>
            <a:ext cx="16828588" cy="7689669"/>
          </a:xfrm>
          <a:prstGeom prst="rect">
            <a:avLst/>
          </a:prstGeom>
        </p:spPr>
        <p:txBody>
          <a:bodyPr wrap="square" lIns="0" tIns="0" rIns="0" bIns="0" rtlCol="0" anchor="t">
            <a:spAutoFit/>
          </a:bodyPr>
          <a:lstStyle/>
          <a:p>
            <a:pPr algn="just">
              <a:lnSpc>
                <a:spcPts val="4293"/>
              </a:lnSpc>
              <a:spcBef>
                <a:spcPct val="0"/>
              </a:spcBef>
            </a:pPr>
            <a:r>
              <a:rPr lang="en-US" sz="3577" dirty="0">
                <a:solidFill>
                  <a:srgbClr val="000000"/>
                </a:solidFill>
                <a:latin typeface="Times New Roman "/>
                <a:cs typeface="Times New Roman" panose="02020603050405020304" pitchFamily="18" charset="0"/>
              </a:rPr>
              <a:t>1. Security and privacy in smart city: A secure e-voting system based on blockchain - Fatima </a:t>
            </a:r>
            <a:r>
              <a:rPr lang="en-US" sz="3577" dirty="0" err="1">
                <a:solidFill>
                  <a:srgbClr val="000000"/>
                </a:solidFill>
                <a:latin typeface="Times New Roman "/>
                <a:cs typeface="Times New Roman" panose="02020603050405020304" pitchFamily="18" charset="0"/>
              </a:rPr>
              <a:t>Zahrae</a:t>
            </a:r>
            <a:r>
              <a:rPr lang="en-US" sz="3577" dirty="0">
                <a:solidFill>
                  <a:srgbClr val="000000"/>
                </a:solidFill>
                <a:latin typeface="Times New Roman "/>
                <a:cs typeface="Times New Roman" panose="02020603050405020304" pitchFamily="18" charset="0"/>
              </a:rPr>
              <a:t> </a:t>
            </a:r>
            <a:r>
              <a:rPr lang="en-US" sz="3577" dirty="0" err="1">
                <a:solidFill>
                  <a:srgbClr val="000000"/>
                </a:solidFill>
                <a:latin typeface="Times New Roman "/>
                <a:cs typeface="Times New Roman" panose="02020603050405020304" pitchFamily="18" charset="0"/>
              </a:rPr>
              <a:t>Chentouf</a:t>
            </a:r>
            <a:r>
              <a:rPr lang="en-US" sz="3577" dirty="0">
                <a:solidFill>
                  <a:srgbClr val="000000"/>
                </a:solidFill>
                <a:latin typeface="Times New Roman "/>
                <a:cs typeface="Times New Roman" panose="02020603050405020304" pitchFamily="18" charset="0"/>
              </a:rPr>
              <a:t>, </a:t>
            </a:r>
            <a:r>
              <a:rPr lang="en-US" sz="3577" dirty="0" err="1">
                <a:solidFill>
                  <a:srgbClr val="000000"/>
                </a:solidFill>
                <a:latin typeface="Times New Roman "/>
                <a:cs typeface="Times New Roman" panose="02020603050405020304" pitchFamily="18" charset="0"/>
              </a:rPr>
              <a:t>SaidBouchkaren</a:t>
            </a:r>
            <a:r>
              <a:rPr lang="en-US" sz="3577" dirty="0">
                <a:solidFill>
                  <a:srgbClr val="000000"/>
                </a:solidFill>
                <a:latin typeface="Times New Roman "/>
                <a:cs typeface="Times New Roman" panose="02020603050405020304" pitchFamily="18" charset="0"/>
              </a:rPr>
              <a:t> [1]This survey delves into blockchain's role in smart cities, highlighting its features of transparency, democracy, decentralization, and security, which can enhance safety and efficiency in urban settings.                                                                                                                     2. Highly Secured Online Voting System over Network - K. </a:t>
            </a:r>
            <a:r>
              <a:rPr lang="en-US" sz="3577" dirty="0" err="1">
                <a:solidFill>
                  <a:srgbClr val="000000"/>
                </a:solidFill>
                <a:latin typeface="Times New Roman "/>
                <a:cs typeface="Times New Roman" panose="02020603050405020304" pitchFamily="18" charset="0"/>
              </a:rPr>
              <a:t>P.Kaliyamurthie</a:t>
            </a:r>
            <a:r>
              <a:rPr lang="en-US" sz="3577" dirty="0">
                <a:solidFill>
                  <a:srgbClr val="000000"/>
                </a:solidFill>
                <a:latin typeface="Times New Roman "/>
                <a:cs typeface="Times New Roman" panose="02020603050405020304" pitchFamily="18" charset="0"/>
              </a:rPr>
              <a:t>, R. </a:t>
            </a:r>
            <a:r>
              <a:rPr lang="en-US" sz="3577" dirty="0" err="1">
                <a:solidFill>
                  <a:srgbClr val="000000"/>
                </a:solidFill>
                <a:latin typeface="Times New Roman "/>
                <a:cs typeface="Times New Roman" panose="02020603050405020304" pitchFamily="18" charset="0"/>
              </a:rPr>
              <a:t>Udayakumar</a:t>
            </a:r>
            <a:r>
              <a:rPr lang="en-US" sz="3577" dirty="0">
                <a:solidFill>
                  <a:srgbClr val="000000"/>
                </a:solidFill>
                <a:latin typeface="Times New Roman "/>
                <a:cs typeface="Times New Roman" panose="02020603050405020304" pitchFamily="18" charset="0"/>
              </a:rPr>
              <a:t>, D. </a:t>
            </a:r>
            <a:r>
              <a:rPr lang="en-US" sz="3577" dirty="0" err="1">
                <a:solidFill>
                  <a:srgbClr val="000000"/>
                </a:solidFill>
                <a:latin typeface="Times New Roman "/>
                <a:cs typeface="Times New Roman" panose="02020603050405020304" pitchFamily="18" charset="0"/>
              </a:rPr>
              <a:t>Parameswari</a:t>
            </a:r>
            <a:r>
              <a:rPr lang="en-US" sz="3577" dirty="0">
                <a:solidFill>
                  <a:srgbClr val="000000"/>
                </a:solidFill>
                <a:latin typeface="Times New Roman "/>
                <a:cs typeface="Times New Roman" panose="02020603050405020304" pitchFamily="18" charset="0"/>
              </a:rPr>
              <a:t> and S. </a:t>
            </a:r>
            <a:r>
              <a:rPr lang="en-US" sz="3577" dirty="0" err="1">
                <a:solidFill>
                  <a:srgbClr val="000000"/>
                </a:solidFill>
                <a:latin typeface="Times New Roman "/>
                <a:cs typeface="Times New Roman" panose="02020603050405020304" pitchFamily="18" charset="0"/>
              </a:rPr>
              <a:t>N.Mugunthan</a:t>
            </a:r>
            <a:r>
              <a:rPr lang="en-US" sz="3577" dirty="0">
                <a:solidFill>
                  <a:srgbClr val="000000"/>
                </a:solidFill>
                <a:latin typeface="Times New Roman "/>
                <a:cs typeface="Times New Roman" panose="02020603050405020304" pitchFamily="18" charset="0"/>
              </a:rPr>
              <a:t> [2]The project's primary goal is to introduce an interactive online voting systemin India, enabling eligible voters to cast their ballots remotely. Registered voters receive a unique ID from the IECI and an online registration </a:t>
            </a:r>
            <a:r>
              <a:rPr lang="en-US" sz="3577" dirty="0" err="1">
                <a:solidFill>
                  <a:srgbClr val="000000"/>
                </a:solidFill>
                <a:latin typeface="Times New Roman "/>
                <a:cs typeface="Times New Roman" panose="02020603050405020304" pitchFamily="18" charset="0"/>
              </a:rPr>
              <a:t>ID,ensuring</a:t>
            </a:r>
            <a:r>
              <a:rPr lang="en-US" sz="3577" dirty="0">
                <a:solidFill>
                  <a:srgbClr val="000000"/>
                </a:solidFill>
                <a:latin typeface="Times New Roman "/>
                <a:cs typeface="Times New Roman" panose="02020603050405020304" pitchFamily="18" charset="0"/>
              </a:rPr>
              <a:t> dual authentication for secure access.                                                                                                   3. An Efficient Online Voting System – Ankit Anand, </a:t>
            </a:r>
            <a:r>
              <a:rPr lang="en-US" sz="3577" dirty="0" err="1">
                <a:solidFill>
                  <a:srgbClr val="000000"/>
                </a:solidFill>
                <a:latin typeface="Times New Roman "/>
                <a:cs typeface="Times New Roman" panose="02020603050405020304" pitchFamily="18" charset="0"/>
              </a:rPr>
              <a:t>PallaviDivya</a:t>
            </a:r>
            <a:r>
              <a:rPr lang="en-US" sz="3577" dirty="0">
                <a:solidFill>
                  <a:srgbClr val="000000"/>
                </a:solidFill>
                <a:latin typeface="Times New Roman "/>
                <a:cs typeface="Times New Roman" panose="02020603050405020304" pitchFamily="18" charset="0"/>
              </a:rPr>
              <a:t> [3]Traditional voting systems have transformed from manual to electronic, offering benefits but also facing drawbacks like inefficiency, paperwork, and limited accessibility. Online Voting Systems overcome these challenges, ensuring secure and convenient voting from anywhere, enhancing participation and safety.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93800" y="9896678"/>
            <a:ext cx="788670" cy="262890"/>
            <a:chOff x="0" y="0"/>
            <a:chExt cx="1051560" cy="350520"/>
          </a:xfrm>
        </p:grpSpPr>
        <p:sp>
          <p:nvSpPr>
            <p:cNvPr id="3" name="Freeform 3"/>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4" name="Group 4"/>
          <p:cNvGrpSpPr/>
          <p:nvPr/>
        </p:nvGrpSpPr>
        <p:grpSpPr>
          <a:xfrm>
            <a:off x="15549370" y="9902596"/>
            <a:ext cx="2739390" cy="384810"/>
            <a:chOff x="0" y="0"/>
            <a:chExt cx="3652520" cy="513080"/>
          </a:xfrm>
        </p:grpSpPr>
        <p:sp>
          <p:nvSpPr>
            <p:cNvPr id="5" name="Freeform 5"/>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6" name="Group 6"/>
          <p:cNvGrpSpPr/>
          <p:nvPr/>
        </p:nvGrpSpPr>
        <p:grpSpPr>
          <a:xfrm>
            <a:off x="14212822" y="8945448"/>
            <a:ext cx="1342390" cy="1342390"/>
            <a:chOff x="0" y="0"/>
            <a:chExt cx="1789853" cy="1789853"/>
          </a:xfrm>
        </p:grpSpPr>
        <p:sp>
          <p:nvSpPr>
            <p:cNvPr id="7" name="Freeform 7"/>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8" name="Group 8"/>
          <p:cNvGrpSpPr/>
          <p:nvPr/>
        </p:nvGrpSpPr>
        <p:grpSpPr>
          <a:xfrm>
            <a:off x="14496034" y="9293504"/>
            <a:ext cx="3792220" cy="609600"/>
            <a:chOff x="0" y="0"/>
            <a:chExt cx="5056293" cy="812800"/>
          </a:xfrm>
        </p:grpSpPr>
        <p:sp>
          <p:nvSpPr>
            <p:cNvPr id="9" name="Freeform 9"/>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0" name="Group 10"/>
          <p:cNvGrpSpPr/>
          <p:nvPr/>
        </p:nvGrpSpPr>
        <p:grpSpPr>
          <a:xfrm>
            <a:off x="13899640" y="9293478"/>
            <a:ext cx="609600" cy="609600"/>
            <a:chOff x="0" y="0"/>
            <a:chExt cx="812800" cy="812800"/>
          </a:xfrm>
        </p:grpSpPr>
        <p:sp>
          <p:nvSpPr>
            <p:cNvPr id="11" name="Freeform 11"/>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2" name="Group 12"/>
          <p:cNvGrpSpPr/>
          <p:nvPr/>
        </p:nvGrpSpPr>
        <p:grpSpPr>
          <a:xfrm>
            <a:off x="3617214" y="127506"/>
            <a:ext cx="788670" cy="262890"/>
            <a:chOff x="0" y="0"/>
            <a:chExt cx="1051560" cy="350520"/>
          </a:xfrm>
        </p:grpSpPr>
        <p:sp>
          <p:nvSpPr>
            <p:cNvPr id="13" name="Freeform 13"/>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4" name="Group 14"/>
          <p:cNvGrpSpPr/>
          <p:nvPr/>
        </p:nvGrpSpPr>
        <p:grpSpPr>
          <a:xfrm>
            <a:off x="4754" y="50"/>
            <a:ext cx="2745740" cy="384810"/>
            <a:chOff x="0" y="0"/>
            <a:chExt cx="3660987" cy="513080"/>
          </a:xfrm>
        </p:grpSpPr>
        <p:sp>
          <p:nvSpPr>
            <p:cNvPr id="15" name="Freeform 15"/>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6" name="Group 16"/>
          <p:cNvGrpSpPr/>
          <p:nvPr/>
        </p:nvGrpSpPr>
        <p:grpSpPr>
          <a:xfrm>
            <a:off x="4754" y="993646"/>
            <a:ext cx="2745740" cy="347980"/>
            <a:chOff x="0" y="0"/>
            <a:chExt cx="3660987" cy="463973"/>
          </a:xfrm>
        </p:grpSpPr>
        <p:sp>
          <p:nvSpPr>
            <p:cNvPr id="17" name="Freeform 17"/>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18" name="Group 18"/>
          <p:cNvGrpSpPr/>
          <p:nvPr/>
        </p:nvGrpSpPr>
        <p:grpSpPr>
          <a:xfrm>
            <a:off x="2744470" y="0"/>
            <a:ext cx="1342390" cy="1342390"/>
            <a:chOff x="0" y="0"/>
            <a:chExt cx="1789853" cy="1789853"/>
          </a:xfrm>
        </p:grpSpPr>
        <p:sp>
          <p:nvSpPr>
            <p:cNvPr id="19" name="Freeform 19"/>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0" name="Group 20"/>
          <p:cNvGrpSpPr/>
          <p:nvPr/>
        </p:nvGrpSpPr>
        <p:grpSpPr>
          <a:xfrm>
            <a:off x="-14" y="384556"/>
            <a:ext cx="3803650" cy="609600"/>
            <a:chOff x="0" y="0"/>
            <a:chExt cx="5071533" cy="812800"/>
          </a:xfrm>
        </p:grpSpPr>
        <p:sp>
          <p:nvSpPr>
            <p:cNvPr id="21" name="Freeform 21"/>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2" name="Group 22"/>
          <p:cNvGrpSpPr/>
          <p:nvPr/>
        </p:nvGrpSpPr>
        <p:grpSpPr>
          <a:xfrm>
            <a:off x="3790696" y="384556"/>
            <a:ext cx="609600" cy="609600"/>
            <a:chOff x="0" y="0"/>
            <a:chExt cx="812800" cy="812800"/>
          </a:xfrm>
        </p:grpSpPr>
        <p:sp>
          <p:nvSpPr>
            <p:cNvPr id="23" name="Freeform 23"/>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4" name="TextBox 24"/>
          <p:cNvSpPr txBox="1"/>
          <p:nvPr/>
        </p:nvSpPr>
        <p:spPr>
          <a:xfrm>
            <a:off x="838200" y="1436333"/>
            <a:ext cx="16230600" cy="2757165"/>
          </a:xfrm>
          <a:prstGeom prst="rect">
            <a:avLst/>
          </a:prstGeom>
        </p:spPr>
        <p:txBody>
          <a:bodyPr lIns="0" tIns="0" rIns="0" bIns="0" rtlCol="0" anchor="t">
            <a:spAutoFit/>
          </a:bodyPr>
          <a:lstStyle/>
          <a:p>
            <a:pPr algn="just">
              <a:lnSpc>
                <a:spcPts val="4319"/>
              </a:lnSpc>
            </a:pPr>
            <a:r>
              <a:rPr lang="en-US" sz="3599" dirty="0">
                <a:solidFill>
                  <a:srgbClr val="000000"/>
                </a:solidFill>
                <a:latin typeface="Times New Roman"/>
              </a:rPr>
              <a:t>4. E-voting System Based on Ethereum Blockchain </a:t>
            </a:r>
            <a:r>
              <a:rPr lang="en-US" sz="3599" dirty="0" err="1">
                <a:solidFill>
                  <a:srgbClr val="000000"/>
                </a:solidFill>
                <a:latin typeface="Times New Roman"/>
              </a:rPr>
              <a:t>TechnologyUsing</a:t>
            </a:r>
            <a:r>
              <a:rPr lang="en-US" sz="3599" dirty="0">
                <a:solidFill>
                  <a:srgbClr val="000000"/>
                </a:solidFill>
                <a:latin typeface="Times New Roman"/>
              </a:rPr>
              <a:t> Ganache and Remix Environments – Hind S. </a:t>
            </a:r>
            <a:r>
              <a:rPr lang="en-US" sz="3599" dirty="0" err="1">
                <a:solidFill>
                  <a:srgbClr val="000000"/>
                </a:solidFill>
                <a:latin typeface="Times New Roman"/>
              </a:rPr>
              <a:t>Hassan,Rehab</a:t>
            </a:r>
            <a:r>
              <a:rPr lang="en-US" sz="3599" dirty="0">
                <a:solidFill>
                  <a:srgbClr val="000000"/>
                </a:solidFill>
                <a:latin typeface="Times New Roman"/>
              </a:rPr>
              <a:t> Hassan, </a:t>
            </a:r>
            <a:r>
              <a:rPr lang="en-US" sz="3599" dirty="0" err="1">
                <a:solidFill>
                  <a:srgbClr val="000000"/>
                </a:solidFill>
                <a:latin typeface="Times New Roman"/>
              </a:rPr>
              <a:t>Ekhlas</a:t>
            </a:r>
            <a:r>
              <a:rPr lang="en-US" sz="3599" dirty="0">
                <a:solidFill>
                  <a:srgbClr val="000000"/>
                </a:solidFill>
                <a:latin typeface="Times New Roman"/>
              </a:rPr>
              <a:t> K. </a:t>
            </a:r>
            <a:r>
              <a:rPr lang="en-US" sz="3599" dirty="0" err="1">
                <a:solidFill>
                  <a:srgbClr val="000000"/>
                </a:solidFill>
                <a:latin typeface="Times New Roman"/>
              </a:rPr>
              <a:t>Gbashi</a:t>
            </a:r>
            <a:r>
              <a:rPr lang="en-US" sz="3599" dirty="0">
                <a:solidFill>
                  <a:srgbClr val="000000"/>
                </a:solidFill>
                <a:latin typeface="Times New Roman"/>
              </a:rPr>
              <a:t> [4]A blockchain-based election system using smart contracts on </a:t>
            </a:r>
            <a:r>
              <a:rPr lang="en-US" sz="3599" dirty="0" err="1">
                <a:solidFill>
                  <a:srgbClr val="000000"/>
                </a:solidFill>
                <a:latin typeface="Times New Roman"/>
              </a:rPr>
              <a:t>Ethereumrevolutionizes</a:t>
            </a:r>
            <a:r>
              <a:rPr lang="en-US" sz="3599" dirty="0">
                <a:solidFill>
                  <a:srgbClr val="000000"/>
                </a:solidFill>
                <a:latin typeface="Times New Roman"/>
              </a:rPr>
              <a:t> voting. It offers decentralized, speedy, cost-effective, and </a:t>
            </a:r>
            <a:r>
              <a:rPr lang="en-US" sz="3599" dirty="0" err="1">
                <a:solidFill>
                  <a:srgbClr val="000000"/>
                </a:solidFill>
                <a:latin typeface="Times New Roman"/>
              </a:rPr>
              <a:t>securevoting</a:t>
            </a:r>
            <a:r>
              <a:rPr lang="en-US" sz="3599" dirty="0">
                <a:solidFill>
                  <a:srgbClr val="000000"/>
                </a:solidFill>
                <a:latin typeface="Times New Roman"/>
              </a:rPr>
              <a:t>, surpassing limitations of centralized systems.</a:t>
            </a:r>
          </a:p>
        </p:txBody>
      </p:sp>
      <p:sp>
        <p:nvSpPr>
          <p:cNvPr id="26" name="TextBox 26"/>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7" name="TextBox 27"/>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8" name="TextBox 28"/>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a:solidFill>
                  <a:srgbClr val="001F5F"/>
                </a:solidFill>
                <a:latin typeface="Times New Roman Bold"/>
              </a:rPr>
              <a:t>Literature Review</a:t>
            </a:r>
          </a:p>
        </p:txBody>
      </p:sp>
      <p:pic>
        <p:nvPicPr>
          <p:cNvPr id="32" name="Picture 31">
            <a:extLst>
              <a:ext uri="{FF2B5EF4-FFF2-40B4-BE49-F238E27FC236}">
                <a16:creationId xmlns:a16="http://schemas.microsoft.com/office/drawing/2014/main" id="{BCC3A538-C4DD-E6D7-EC86-221612C36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242" y="4317706"/>
            <a:ext cx="9264600" cy="57435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78AEF142-648C-3D29-0519-F0CB26217D24}"/>
              </a:ext>
            </a:extLst>
          </p:cNvPr>
          <p:cNvGrpSpPr/>
          <p:nvPr/>
        </p:nvGrpSpPr>
        <p:grpSpPr>
          <a:xfrm>
            <a:off x="13893800" y="9896678"/>
            <a:ext cx="788670" cy="262890"/>
            <a:chOff x="0" y="0"/>
            <a:chExt cx="1051560" cy="350520"/>
          </a:xfrm>
        </p:grpSpPr>
        <p:sp>
          <p:nvSpPr>
            <p:cNvPr id="6" name="Freeform 3">
              <a:extLst>
                <a:ext uri="{FF2B5EF4-FFF2-40B4-BE49-F238E27FC236}">
                  <a16:creationId xmlns:a16="http://schemas.microsoft.com/office/drawing/2014/main" id="{B3B28081-49CA-DFDC-D817-D0E566DC8228}"/>
                </a:ext>
              </a:extLst>
            </p:cNvPr>
            <p:cNvSpPr/>
            <p:nvPr/>
          </p:nvSpPr>
          <p:spPr>
            <a:xfrm>
              <a:off x="0" y="0"/>
              <a:ext cx="1050925" cy="350393"/>
            </a:xfrm>
            <a:custGeom>
              <a:avLst/>
              <a:gdLst/>
              <a:ahLst/>
              <a:cxnLst/>
              <a:rect l="l" t="t" r="r" b="b"/>
              <a:pathLst>
                <a:path w="1050925" h="350393">
                  <a:moveTo>
                    <a:pt x="1050925" y="0"/>
                  </a:moveTo>
                  <a:lnTo>
                    <a:pt x="0" y="0"/>
                  </a:lnTo>
                  <a:lnTo>
                    <a:pt x="710184" y="350393"/>
                  </a:lnTo>
                  <a:lnTo>
                    <a:pt x="1050925" y="0"/>
                  </a:lnTo>
                  <a:close/>
                </a:path>
              </a:pathLst>
            </a:custGeom>
            <a:solidFill>
              <a:srgbClr val="D26E00"/>
            </a:solidFill>
          </p:spPr>
        </p:sp>
      </p:grpSp>
      <p:grpSp>
        <p:nvGrpSpPr>
          <p:cNvPr id="7" name="Group 4">
            <a:extLst>
              <a:ext uri="{FF2B5EF4-FFF2-40B4-BE49-F238E27FC236}">
                <a16:creationId xmlns:a16="http://schemas.microsoft.com/office/drawing/2014/main" id="{F11E449E-DDF8-1D31-13DF-44B39FAD7265}"/>
              </a:ext>
            </a:extLst>
          </p:cNvPr>
          <p:cNvGrpSpPr/>
          <p:nvPr/>
        </p:nvGrpSpPr>
        <p:grpSpPr>
          <a:xfrm>
            <a:off x="15549370" y="9902596"/>
            <a:ext cx="2739390" cy="384810"/>
            <a:chOff x="0" y="0"/>
            <a:chExt cx="3652520" cy="513080"/>
          </a:xfrm>
        </p:grpSpPr>
        <p:sp>
          <p:nvSpPr>
            <p:cNvPr id="8" name="Freeform 5">
              <a:extLst>
                <a:ext uri="{FF2B5EF4-FFF2-40B4-BE49-F238E27FC236}">
                  <a16:creationId xmlns:a16="http://schemas.microsoft.com/office/drawing/2014/main" id="{49750E07-C13D-6FAD-1843-579CE62B08C4}"/>
                </a:ext>
              </a:extLst>
            </p:cNvPr>
            <p:cNvSpPr/>
            <p:nvPr/>
          </p:nvSpPr>
          <p:spPr>
            <a:xfrm>
              <a:off x="0" y="0"/>
              <a:ext cx="3651504" cy="512572"/>
            </a:xfrm>
            <a:custGeom>
              <a:avLst/>
              <a:gdLst/>
              <a:ahLst/>
              <a:cxnLst/>
              <a:rect l="l" t="t" r="r" b="b"/>
              <a:pathLst>
                <a:path w="3651504" h="512572">
                  <a:moveTo>
                    <a:pt x="0" y="512572"/>
                  </a:moveTo>
                  <a:lnTo>
                    <a:pt x="3651504" y="512572"/>
                  </a:lnTo>
                  <a:lnTo>
                    <a:pt x="3651504" y="0"/>
                  </a:lnTo>
                  <a:lnTo>
                    <a:pt x="0" y="0"/>
                  </a:lnTo>
                  <a:lnTo>
                    <a:pt x="0" y="512572"/>
                  </a:lnTo>
                  <a:close/>
                </a:path>
              </a:pathLst>
            </a:custGeom>
            <a:solidFill>
              <a:srgbClr val="C6D2E6"/>
            </a:solidFill>
          </p:spPr>
        </p:sp>
      </p:grpSp>
      <p:grpSp>
        <p:nvGrpSpPr>
          <p:cNvPr id="9" name="Group 6">
            <a:extLst>
              <a:ext uri="{FF2B5EF4-FFF2-40B4-BE49-F238E27FC236}">
                <a16:creationId xmlns:a16="http://schemas.microsoft.com/office/drawing/2014/main" id="{28B1E960-C63D-9139-47A7-9AACA1A412D4}"/>
              </a:ext>
            </a:extLst>
          </p:cNvPr>
          <p:cNvGrpSpPr/>
          <p:nvPr/>
        </p:nvGrpSpPr>
        <p:grpSpPr>
          <a:xfrm>
            <a:off x="14212822" y="8945448"/>
            <a:ext cx="1342390" cy="1342390"/>
            <a:chOff x="0" y="0"/>
            <a:chExt cx="1789853" cy="1789853"/>
          </a:xfrm>
        </p:grpSpPr>
        <p:sp>
          <p:nvSpPr>
            <p:cNvPr id="10" name="Freeform 7">
              <a:extLst>
                <a:ext uri="{FF2B5EF4-FFF2-40B4-BE49-F238E27FC236}">
                  <a16:creationId xmlns:a16="http://schemas.microsoft.com/office/drawing/2014/main" id="{0E04CA02-C614-B9E8-B9CF-F24B27489881}"/>
                </a:ext>
              </a:extLst>
            </p:cNvPr>
            <p:cNvSpPr/>
            <p:nvPr/>
          </p:nvSpPr>
          <p:spPr>
            <a:xfrm>
              <a:off x="0" y="0"/>
              <a:ext cx="1789176" cy="1788795"/>
            </a:xfrm>
            <a:custGeom>
              <a:avLst/>
              <a:gdLst/>
              <a:ahLst/>
              <a:cxnLst/>
              <a:rect l="l" t="t" r="r" b="b"/>
              <a:pathLst>
                <a:path w="1789176" h="1788795">
                  <a:moveTo>
                    <a:pt x="1789176" y="0"/>
                  </a:moveTo>
                  <a:lnTo>
                    <a:pt x="0" y="1788795"/>
                  </a:lnTo>
                  <a:lnTo>
                    <a:pt x="1789176" y="1788795"/>
                  </a:lnTo>
                  <a:lnTo>
                    <a:pt x="1789176" y="0"/>
                  </a:lnTo>
                  <a:close/>
                </a:path>
              </a:pathLst>
            </a:custGeom>
            <a:solidFill>
              <a:srgbClr val="C6D2E6"/>
            </a:solidFill>
          </p:spPr>
        </p:sp>
      </p:grpSp>
      <p:grpSp>
        <p:nvGrpSpPr>
          <p:cNvPr id="11" name="Group 8">
            <a:extLst>
              <a:ext uri="{FF2B5EF4-FFF2-40B4-BE49-F238E27FC236}">
                <a16:creationId xmlns:a16="http://schemas.microsoft.com/office/drawing/2014/main" id="{FAF788BE-9E6B-ACC2-908E-B66149B207AE}"/>
              </a:ext>
            </a:extLst>
          </p:cNvPr>
          <p:cNvGrpSpPr/>
          <p:nvPr/>
        </p:nvGrpSpPr>
        <p:grpSpPr>
          <a:xfrm>
            <a:off x="14496034" y="9293504"/>
            <a:ext cx="3792220" cy="609600"/>
            <a:chOff x="0" y="0"/>
            <a:chExt cx="5056293" cy="812800"/>
          </a:xfrm>
        </p:grpSpPr>
        <p:sp>
          <p:nvSpPr>
            <p:cNvPr id="12" name="Freeform 9">
              <a:extLst>
                <a:ext uri="{FF2B5EF4-FFF2-40B4-BE49-F238E27FC236}">
                  <a16:creationId xmlns:a16="http://schemas.microsoft.com/office/drawing/2014/main" id="{2328D8C5-82FD-342A-E17D-DD0451A3829A}"/>
                </a:ext>
              </a:extLst>
            </p:cNvPr>
            <p:cNvSpPr/>
            <p:nvPr/>
          </p:nvSpPr>
          <p:spPr>
            <a:xfrm>
              <a:off x="0" y="0"/>
              <a:ext cx="5055997" cy="812165"/>
            </a:xfrm>
            <a:custGeom>
              <a:avLst/>
              <a:gdLst/>
              <a:ahLst/>
              <a:cxnLst/>
              <a:rect l="l" t="t" r="r" b="b"/>
              <a:pathLst>
                <a:path w="5055997" h="812165">
                  <a:moveTo>
                    <a:pt x="0" y="812165"/>
                  </a:moveTo>
                  <a:lnTo>
                    <a:pt x="5055997" y="812165"/>
                  </a:lnTo>
                  <a:lnTo>
                    <a:pt x="5055997" y="0"/>
                  </a:lnTo>
                  <a:lnTo>
                    <a:pt x="0" y="0"/>
                  </a:lnTo>
                  <a:lnTo>
                    <a:pt x="0" y="812165"/>
                  </a:lnTo>
                  <a:close/>
                </a:path>
              </a:pathLst>
            </a:custGeom>
            <a:solidFill>
              <a:srgbClr val="FF9700"/>
            </a:solidFill>
          </p:spPr>
        </p:sp>
      </p:grpSp>
      <p:grpSp>
        <p:nvGrpSpPr>
          <p:cNvPr id="13" name="Group 10">
            <a:extLst>
              <a:ext uri="{FF2B5EF4-FFF2-40B4-BE49-F238E27FC236}">
                <a16:creationId xmlns:a16="http://schemas.microsoft.com/office/drawing/2014/main" id="{3D043BD6-FDE6-08C4-A81F-C8E84CBBB10C}"/>
              </a:ext>
            </a:extLst>
          </p:cNvPr>
          <p:cNvGrpSpPr/>
          <p:nvPr/>
        </p:nvGrpSpPr>
        <p:grpSpPr>
          <a:xfrm>
            <a:off x="13899640" y="9293478"/>
            <a:ext cx="609600" cy="609600"/>
            <a:chOff x="0" y="0"/>
            <a:chExt cx="812800" cy="812800"/>
          </a:xfrm>
        </p:grpSpPr>
        <p:sp>
          <p:nvSpPr>
            <p:cNvPr id="14" name="Freeform 11">
              <a:extLst>
                <a:ext uri="{FF2B5EF4-FFF2-40B4-BE49-F238E27FC236}">
                  <a16:creationId xmlns:a16="http://schemas.microsoft.com/office/drawing/2014/main" id="{7F739673-B02D-06D1-F834-8029435CE170}"/>
                </a:ext>
              </a:extLst>
            </p:cNvPr>
            <p:cNvSpPr/>
            <p:nvPr/>
          </p:nvSpPr>
          <p:spPr>
            <a:xfrm>
              <a:off x="0" y="0"/>
              <a:ext cx="812165" cy="812165"/>
            </a:xfrm>
            <a:custGeom>
              <a:avLst/>
              <a:gdLst/>
              <a:ahLst/>
              <a:cxnLst/>
              <a:rect l="l" t="t" r="r" b="b"/>
              <a:pathLst>
                <a:path w="812165" h="812165">
                  <a:moveTo>
                    <a:pt x="812165" y="0"/>
                  </a:moveTo>
                  <a:lnTo>
                    <a:pt x="0" y="812165"/>
                  </a:lnTo>
                  <a:lnTo>
                    <a:pt x="812165" y="812165"/>
                  </a:lnTo>
                  <a:lnTo>
                    <a:pt x="812165" y="0"/>
                  </a:lnTo>
                  <a:close/>
                </a:path>
              </a:pathLst>
            </a:custGeom>
            <a:solidFill>
              <a:srgbClr val="FF9700"/>
            </a:solidFill>
          </p:spPr>
        </p:sp>
      </p:grpSp>
      <p:grpSp>
        <p:nvGrpSpPr>
          <p:cNvPr id="15" name="Group 12">
            <a:extLst>
              <a:ext uri="{FF2B5EF4-FFF2-40B4-BE49-F238E27FC236}">
                <a16:creationId xmlns:a16="http://schemas.microsoft.com/office/drawing/2014/main" id="{75325E36-6654-E498-7E6B-1A9BCEAB9D71}"/>
              </a:ext>
            </a:extLst>
          </p:cNvPr>
          <p:cNvGrpSpPr/>
          <p:nvPr/>
        </p:nvGrpSpPr>
        <p:grpSpPr>
          <a:xfrm>
            <a:off x="3617214" y="127506"/>
            <a:ext cx="788670" cy="262890"/>
            <a:chOff x="0" y="0"/>
            <a:chExt cx="1051560" cy="350520"/>
          </a:xfrm>
        </p:grpSpPr>
        <p:sp>
          <p:nvSpPr>
            <p:cNvPr id="16" name="Freeform 13">
              <a:extLst>
                <a:ext uri="{FF2B5EF4-FFF2-40B4-BE49-F238E27FC236}">
                  <a16:creationId xmlns:a16="http://schemas.microsoft.com/office/drawing/2014/main" id="{F3D9CE16-F3E6-5E7F-B7F8-1E6B5472C105}"/>
                </a:ext>
              </a:extLst>
            </p:cNvPr>
            <p:cNvSpPr/>
            <p:nvPr/>
          </p:nvSpPr>
          <p:spPr>
            <a:xfrm>
              <a:off x="0" y="0"/>
              <a:ext cx="1051179" cy="350520"/>
            </a:xfrm>
            <a:custGeom>
              <a:avLst/>
              <a:gdLst/>
              <a:ahLst/>
              <a:cxnLst/>
              <a:rect l="l" t="t" r="r" b="b"/>
              <a:pathLst>
                <a:path w="1051179" h="350520">
                  <a:moveTo>
                    <a:pt x="340995" y="0"/>
                  </a:moveTo>
                  <a:lnTo>
                    <a:pt x="0" y="350520"/>
                  </a:lnTo>
                  <a:lnTo>
                    <a:pt x="1051179" y="350520"/>
                  </a:lnTo>
                  <a:lnTo>
                    <a:pt x="340995" y="0"/>
                  </a:lnTo>
                  <a:close/>
                </a:path>
              </a:pathLst>
            </a:custGeom>
            <a:solidFill>
              <a:srgbClr val="253147"/>
            </a:solidFill>
          </p:spPr>
        </p:sp>
      </p:grpSp>
      <p:grpSp>
        <p:nvGrpSpPr>
          <p:cNvPr id="17" name="Group 14">
            <a:extLst>
              <a:ext uri="{FF2B5EF4-FFF2-40B4-BE49-F238E27FC236}">
                <a16:creationId xmlns:a16="http://schemas.microsoft.com/office/drawing/2014/main" id="{02DF7F34-CD88-FA87-43E7-E874764934A1}"/>
              </a:ext>
            </a:extLst>
          </p:cNvPr>
          <p:cNvGrpSpPr/>
          <p:nvPr/>
        </p:nvGrpSpPr>
        <p:grpSpPr>
          <a:xfrm>
            <a:off x="4754" y="50"/>
            <a:ext cx="2745740" cy="384810"/>
            <a:chOff x="0" y="0"/>
            <a:chExt cx="3660987" cy="513080"/>
          </a:xfrm>
        </p:grpSpPr>
        <p:sp>
          <p:nvSpPr>
            <p:cNvPr id="18" name="Freeform 15">
              <a:extLst>
                <a:ext uri="{FF2B5EF4-FFF2-40B4-BE49-F238E27FC236}">
                  <a16:creationId xmlns:a16="http://schemas.microsoft.com/office/drawing/2014/main" id="{4EB02284-D44B-A527-49BA-611E36B11152}"/>
                </a:ext>
              </a:extLst>
            </p:cNvPr>
            <p:cNvSpPr/>
            <p:nvPr/>
          </p:nvSpPr>
          <p:spPr>
            <a:xfrm>
              <a:off x="0" y="0"/>
              <a:ext cx="3660267" cy="512699"/>
            </a:xfrm>
            <a:custGeom>
              <a:avLst/>
              <a:gdLst/>
              <a:ahLst/>
              <a:cxnLst/>
              <a:rect l="l" t="t" r="r" b="b"/>
              <a:pathLst>
                <a:path w="3660267" h="512699">
                  <a:moveTo>
                    <a:pt x="0" y="512699"/>
                  </a:moveTo>
                  <a:lnTo>
                    <a:pt x="3660267" y="512699"/>
                  </a:lnTo>
                  <a:lnTo>
                    <a:pt x="3660267" y="0"/>
                  </a:lnTo>
                  <a:lnTo>
                    <a:pt x="0" y="0"/>
                  </a:lnTo>
                  <a:lnTo>
                    <a:pt x="0" y="512699"/>
                  </a:lnTo>
                  <a:close/>
                </a:path>
              </a:pathLst>
            </a:custGeom>
            <a:solidFill>
              <a:srgbClr val="C6D2E6"/>
            </a:solidFill>
          </p:spPr>
        </p:sp>
      </p:grpSp>
      <p:grpSp>
        <p:nvGrpSpPr>
          <p:cNvPr id="19" name="Group 16">
            <a:extLst>
              <a:ext uri="{FF2B5EF4-FFF2-40B4-BE49-F238E27FC236}">
                <a16:creationId xmlns:a16="http://schemas.microsoft.com/office/drawing/2014/main" id="{FCD355BD-3581-8557-3F47-18CD11B88FAF}"/>
              </a:ext>
            </a:extLst>
          </p:cNvPr>
          <p:cNvGrpSpPr/>
          <p:nvPr/>
        </p:nvGrpSpPr>
        <p:grpSpPr>
          <a:xfrm>
            <a:off x="4754" y="993646"/>
            <a:ext cx="2745740" cy="347980"/>
            <a:chOff x="0" y="0"/>
            <a:chExt cx="3660987" cy="463973"/>
          </a:xfrm>
        </p:grpSpPr>
        <p:sp>
          <p:nvSpPr>
            <p:cNvPr id="20" name="Freeform 17">
              <a:extLst>
                <a:ext uri="{FF2B5EF4-FFF2-40B4-BE49-F238E27FC236}">
                  <a16:creationId xmlns:a16="http://schemas.microsoft.com/office/drawing/2014/main" id="{1B6370AE-AE95-7129-7559-D2B84D61380C}"/>
                </a:ext>
              </a:extLst>
            </p:cNvPr>
            <p:cNvSpPr/>
            <p:nvPr/>
          </p:nvSpPr>
          <p:spPr>
            <a:xfrm>
              <a:off x="0" y="0"/>
              <a:ext cx="3660267" cy="463931"/>
            </a:xfrm>
            <a:custGeom>
              <a:avLst/>
              <a:gdLst/>
              <a:ahLst/>
              <a:cxnLst/>
              <a:rect l="l" t="t" r="r" b="b"/>
              <a:pathLst>
                <a:path w="3660267" h="463931">
                  <a:moveTo>
                    <a:pt x="0" y="463931"/>
                  </a:moveTo>
                  <a:lnTo>
                    <a:pt x="3660267" y="463931"/>
                  </a:lnTo>
                  <a:lnTo>
                    <a:pt x="3660267" y="0"/>
                  </a:lnTo>
                  <a:lnTo>
                    <a:pt x="0" y="0"/>
                  </a:lnTo>
                  <a:lnTo>
                    <a:pt x="0" y="463931"/>
                  </a:lnTo>
                  <a:close/>
                </a:path>
              </a:pathLst>
            </a:custGeom>
            <a:solidFill>
              <a:srgbClr val="C6D2E6"/>
            </a:solidFill>
          </p:spPr>
        </p:sp>
      </p:grpSp>
      <p:grpSp>
        <p:nvGrpSpPr>
          <p:cNvPr id="21" name="Group 18">
            <a:extLst>
              <a:ext uri="{FF2B5EF4-FFF2-40B4-BE49-F238E27FC236}">
                <a16:creationId xmlns:a16="http://schemas.microsoft.com/office/drawing/2014/main" id="{35465585-2DF6-AA84-992E-4E7CC69ABB7B}"/>
              </a:ext>
            </a:extLst>
          </p:cNvPr>
          <p:cNvGrpSpPr/>
          <p:nvPr/>
        </p:nvGrpSpPr>
        <p:grpSpPr>
          <a:xfrm>
            <a:off x="2744470" y="0"/>
            <a:ext cx="1342390" cy="1342390"/>
            <a:chOff x="0" y="0"/>
            <a:chExt cx="1789853" cy="1789853"/>
          </a:xfrm>
        </p:grpSpPr>
        <p:sp>
          <p:nvSpPr>
            <p:cNvPr id="22" name="Freeform 19">
              <a:extLst>
                <a:ext uri="{FF2B5EF4-FFF2-40B4-BE49-F238E27FC236}">
                  <a16:creationId xmlns:a16="http://schemas.microsoft.com/office/drawing/2014/main" id="{D5BF5D25-234B-301C-DAA2-B726245E249B}"/>
                </a:ext>
              </a:extLst>
            </p:cNvPr>
            <p:cNvSpPr/>
            <p:nvPr/>
          </p:nvSpPr>
          <p:spPr>
            <a:xfrm>
              <a:off x="0" y="0"/>
              <a:ext cx="1789176" cy="1788795"/>
            </a:xfrm>
            <a:custGeom>
              <a:avLst/>
              <a:gdLst/>
              <a:ahLst/>
              <a:cxnLst/>
              <a:rect l="l" t="t" r="r" b="b"/>
              <a:pathLst>
                <a:path w="1789176" h="1788795">
                  <a:moveTo>
                    <a:pt x="1789176" y="0"/>
                  </a:moveTo>
                  <a:lnTo>
                    <a:pt x="0" y="0"/>
                  </a:lnTo>
                  <a:lnTo>
                    <a:pt x="0" y="1788795"/>
                  </a:lnTo>
                  <a:lnTo>
                    <a:pt x="1789176" y="0"/>
                  </a:lnTo>
                  <a:close/>
                </a:path>
              </a:pathLst>
            </a:custGeom>
            <a:solidFill>
              <a:srgbClr val="C6D2E6"/>
            </a:solidFill>
          </p:spPr>
        </p:sp>
      </p:grpSp>
      <p:grpSp>
        <p:nvGrpSpPr>
          <p:cNvPr id="23" name="Group 20">
            <a:extLst>
              <a:ext uri="{FF2B5EF4-FFF2-40B4-BE49-F238E27FC236}">
                <a16:creationId xmlns:a16="http://schemas.microsoft.com/office/drawing/2014/main" id="{C685629A-6AD7-7BEE-5019-6981EAB105D1}"/>
              </a:ext>
            </a:extLst>
          </p:cNvPr>
          <p:cNvGrpSpPr/>
          <p:nvPr/>
        </p:nvGrpSpPr>
        <p:grpSpPr>
          <a:xfrm>
            <a:off x="-14" y="384556"/>
            <a:ext cx="3803650" cy="609600"/>
            <a:chOff x="0" y="0"/>
            <a:chExt cx="5071533" cy="812800"/>
          </a:xfrm>
        </p:grpSpPr>
        <p:sp>
          <p:nvSpPr>
            <p:cNvPr id="24" name="Freeform 21">
              <a:extLst>
                <a:ext uri="{FF2B5EF4-FFF2-40B4-BE49-F238E27FC236}">
                  <a16:creationId xmlns:a16="http://schemas.microsoft.com/office/drawing/2014/main" id="{ED8299B4-2EFC-AF68-8A90-E3163D0B8739}"/>
                </a:ext>
              </a:extLst>
            </p:cNvPr>
            <p:cNvSpPr/>
            <p:nvPr/>
          </p:nvSpPr>
          <p:spPr>
            <a:xfrm>
              <a:off x="0" y="0"/>
              <a:ext cx="5071237" cy="812165"/>
            </a:xfrm>
            <a:custGeom>
              <a:avLst/>
              <a:gdLst/>
              <a:ahLst/>
              <a:cxnLst/>
              <a:rect l="l" t="t" r="r" b="b"/>
              <a:pathLst>
                <a:path w="5071237" h="812165">
                  <a:moveTo>
                    <a:pt x="0" y="812165"/>
                  </a:moveTo>
                  <a:lnTo>
                    <a:pt x="5071237" y="812165"/>
                  </a:lnTo>
                  <a:lnTo>
                    <a:pt x="5071237" y="0"/>
                  </a:lnTo>
                  <a:lnTo>
                    <a:pt x="0" y="0"/>
                  </a:lnTo>
                  <a:lnTo>
                    <a:pt x="0" y="812165"/>
                  </a:lnTo>
                  <a:close/>
                </a:path>
              </a:pathLst>
            </a:custGeom>
            <a:solidFill>
              <a:srgbClr val="3E5278"/>
            </a:solidFill>
          </p:spPr>
        </p:sp>
      </p:grpSp>
      <p:grpSp>
        <p:nvGrpSpPr>
          <p:cNvPr id="25" name="Group 22">
            <a:extLst>
              <a:ext uri="{FF2B5EF4-FFF2-40B4-BE49-F238E27FC236}">
                <a16:creationId xmlns:a16="http://schemas.microsoft.com/office/drawing/2014/main" id="{A1D38039-6D96-E36C-6F42-1A2F08CF9304}"/>
              </a:ext>
            </a:extLst>
          </p:cNvPr>
          <p:cNvGrpSpPr/>
          <p:nvPr/>
        </p:nvGrpSpPr>
        <p:grpSpPr>
          <a:xfrm>
            <a:off x="3790696" y="384556"/>
            <a:ext cx="609600" cy="609600"/>
            <a:chOff x="0" y="0"/>
            <a:chExt cx="812800" cy="812800"/>
          </a:xfrm>
        </p:grpSpPr>
        <p:sp>
          <p:nvSpPr>
            <p:cNvPr id="26" name="Freeform 23">
              <a:extLst>
                <a:ext uri="{FF2B5EF4-FFF2-40B4-BE49-F238E27FC236}">
                  <a16:creationId xmlns:a16="http://schemas.microsoft.com/office/drawing/2014/main" id="{182D1DBC-F56A-8B1E-CB24-8FC97CBF71A9}"/>
                </a:ext>
              </a:extLst>
            </p:cNvPr>
            <p:cNvSpPr/>
            <p:nvPr/>
          </p:nvSpPr>
          <p:spPr>
            <a:xfrm>
              <a:off x="0" y="0"/>
              <a:ext cx="812165" cy="812165"/>
            </a:xfrm>
            <a:custGeom>
              <a:avLst/>
              <a:gdLst/>
              <a:ahLst/>
              <a:cxnLst/>
              <a:rect l="l" t="t" r="r" b="b"/>
              <a:pathLst>
                <a:path w="812165" h="812165">
                  <a:moveTo>
                    <a:pt x="812165" y="0"/>
                  </a:moveTo>
                  <a:lnTo>
                    <a:pt x="0" y="0"/>
                  </a:lnTo>
                  <a:lnTo>
                    <a:pt x="0" y="812165"/>
                  </a:lnTo>
                  <a:lnTo>
                    <a:pt x="812165" y="0"/>
                  </a:lnTo>
                  <a:close/>
                </a:path>
              </a:pathLst>
            </a:custGeom>
            <a:solidFill>
              <a:srgbClr val="3E5278"/>
            </a:solidFill>
          </p:spPr>
        </p:sp>
      </p:grpSp>
      <p:sp>
        <p:nvSpPr>
          <p:cNvPr id="27" name="TextBox 24">
            <a:extLst>
              <a:ext uri="{FF2B5EF4-FFF2-40B4-BE49-F238E27FC236}">
                <a16:creationId xmlns:a16="http://schemas.microsoft.com/office/drawing/2014/main" id="{E8B16DF3-F763-FC22-6625-AE34E14C3F64}"/>
              </a:ext>
            </a:extLst>
          </p:cNvPr>
          <p:cNvSpPr txBox="1"/>
          <p:nvPr/>
        </p:nvSpPr>
        <p:spPr>
          <a:xfrm>
            <a:off x="14388084" y="9396846"/>
            <a:ext cx="3691890" cy="394970"/>
          </a:xfrm>
          <a:prstGeom prst="rect">
            <a:avLst/>
          </a:prstGeom>
        </p:spPr>
        <p:txBody>
          <a:bodyPr lIns="0" tIns="0" rIns="0" bIns="0" rtlCol="0" anchor="t">
            <a:spAutoFit/>
          </a:bodyPr>
          <a:lstStyle/>
          <a:p>
            <a:pPr algn="l">
              <a:lnSpc>
                <a:spcPts val="2740"/>
              </a:lnSpc>
            </a:pPr>
            <a:r>
              <a:rPr lang="en-US" sz="2400" spc="60">
                <a:solidFill>
                  <a:srgbClr val="FFFFFF"/>
                </a:solidFill>
                <a:latin typeface="Times New Roman Bold"/>
              </a:rPr>
              <a:t>Dept. of CSE,MITE </a:t>
            </a:r>
          </a:p>
        </p:txBody>
      </p:sp>
      <p:sp>
        <p:nvSpPr>
          <p:cNvPr id="28" name="TextBox 25">
            <a:extLst>
              <a:ext uri="{FF2B5EF4-FFF2-40B4-BE49-F238E27FC236}">
                <a16:creationId xmlns:a16="http://schemas.microsoft.com/office/drawing/2014/main" id="{97F85562-68A5-F014-E43D-5BEBC7C1189A}"/>
              </a:ext>
            </a:extLst>
          </p:cNvPr>
          <p:cNvSpPr txBox="1"/>
          <p:nvPr/>
        </p:nvSpPr>
        <p:spPr>
          <a:xfrm>
            <a:off x="4754" y="432435"/>
            <a:ext cx="3799840" cy="501633"/>
          </a:xfrm>
          <a:prstGeom prst="rect">
            <a:avLst/>
          </a:prstGeom>
        </p:spPr>
        <p:txBody>
          <a:bodyPr lIns="0" tIns="0" rIns="0" bIns="0" rtlCol="0" anchor="t">
            <a:spAutoFit/>
          </a:bodyPr>
          <a:lstStyle/>
          <a:p>
            <a:pPr algn="l">
              <a:lnSpc>
                <a:spcPts val="3359"/>
              </a:lnSpc>
            </a:pPr>
            <a:r>
              <a:rPr lang="en-US" sz="2799">
                <a:solidFill>
                  <a:srgbClr val="FFFFFF"/>
                </a:solidFill>
                <a:latin typeface="Times New Roman Bold"/>
              </a:rPr>
              <a:t>Mini-project</a:t>
            </a:r>
          </a:p>
        </p:txBody>
      </p:sp>
      <p:sp>
        <p:nvSpPr>
          <p:cNvPr id="29" name="TextBox 26">
            <a:extLst>
              <a:ext uri="{FF2B5EF4-FFF2-40B4-BE49-F238E27FC236}">
                <a16:creationId xmlns:a16="http://schemas.microsoft.com/office/drawing/2014/main" id="{0236F70D-A375-1897-2BD2-EECD613FE32C}"/>
              </a:ext>
            </a:extLst>
          </p:cNvPr>
          <p:cNvSpPr txBox="1"/>
          <p:nvPr/>
        </p:nvSpPr>
        <p:spPr>
          <a:xfrm>
            <a:off x="4843838" y="106770"/>
            <a:ext cx="10043160" cy="1102233"/>
          </a:xfrm>
          <a:prstGeom prst="rect">
            <a:avLst/>
          </a:prstGeom>
        </p:spPr>
        <p:txBody>
          <a:bodyPr lIns="0" tIns="0" rIns="0" bIns="0" rtlCol="0" anchor="t">
            <a:spAutoFit/>
          </a:bodyPr>
          <a:lstStyle/>
          <a:p>
            <a:pPr algn="ctr">
              <a:lnSpc>
                <a:spcPts val="8976"/>
              </a:lnSpc>
            </a:pPr>
            <a:r>
              <a:rPr lang="en-US" sz="4400">
                <a:solidFill>
                  <a:srgbClr val="001F5F"/>
                </a:solidFill>
                <a:latin typeface="Times New Roman Bold"/>
              </a:rPr>
              <a:t>Literature Review</a:t>
            </a:r>
          </a:p>
        </p:txBody>
      </p:sp>
      <p:sp>
        <p:nvSpPr>
          <p:cNvPr id="1077" name="TextBox 1076">
            <a:extLst>
              <a:ext uri="{FF2B5EF4-FFF2-40B4-BE49-F238E27FC236}">
                <a16:creationId xmlns:a16="http://schemas.microsoft.com/office/drawing/2014/main" id="{77149008-8A68-8920-DFBD-42C70C36835B}"/>
              </a:ext>
            </a:extLst>
          </p:cNvPr>
          <p:cNvSpPr txBox="1"/>
          <p:nvPr/>
        </p:nvSpPr>
        <p:spPr>
          <a:xfrm>
            <a:off x="533400" y="1593509"/>
            <a:ext cx="16687800" cy="1569660"/>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5. Online Voting System – Rajesh M. </a:t>
            </a:r>
            <a:r>
              <a:rPr lang="en-IN" sz="3200" dirty="0" err="1">
                <a:latin typeface="Times New Roman" panose="02020603050405020304" pitchFamily="18" charset="0"/>
                <a:cs typeface="Times New Roman" panose="02020603050405020304" pitchFamily="18" charset="0"/>
              </a:rPr>
              <a:t>Ghadi</a:t>
            </a:r>
            <a:r>
              <a:rPr lang="en-IN" sz="3200" dirty="0">
                <a:latin typeface="Times New Roman" panose="02020603050405020304" pitchFamily="18" charset="0"/>
                <a:cs typeface="Times New Roman" panose="02020603050405020304" pitchFamily="18" charset="0"/>
              </a:rPr>
              <a:t>, Priyanka S. </a:t>
            </a:r>
            <a:r>
              <a:rPr lang="en-IN" sz="3200" dirty="0" err="1">
                <a:latin typeface="Times New Roman" panose="02020603050405020304" pitchFamily="18" charset="0"/>
                <a:cs typeface="Times New Roman" panose="02020603050405020304" pitchFamily="18" charset="0"/>
              </a:rPr>
              <a:t>Shelar</a:t>
            </a:r>
            <a:r>
              <a:rPr lang="en-IN" sz="3200" dirty="0">
                <a:latin typeface="Times New Roman" panose="02020603050405020304" pitchFamily="18" charset="0"/>
                <a:cs typeface="Times New Roman" panose="02020603050405020304" pitchFamily="18" charset="0"/>
              </a:rPr>
              <a:t>[5]Online voting enables secure, convenient, and nationwide </a:t>
            </a:r>
            <a:r>
              <a:rPr lang="en-IN" sz="3200" dirty="0" err="1">
                <a:latin typeface="Times New Roman" panose="02020603050405020304" pitchFamily="18" charset="0"/>
                <a:cs typeface="Times New Roman" panose="02020603050405020304" pitchFamily="18" charset="0"/>
              </a:rPr>
              <a:t>participation,reducing</a:t>
            </a:r>
            <a:r>
              <a:rPr lang="en-IN" sz="3200" dirty="0">
                <a:latin typeface="Times New Roman" panose="02020603050405020304" pitchFamily="18" charset="0"/>
                <a:cs typeface="Times New Roman" panose="02020603050405020304" pitchFamily="18" charset="0"/>
              </a:rPr>
              <a:t> the fear of violence and increasing voter turnout. It offers a secure and efficient way to capture and tally votes.</a:t>
            </a:r>
          </a:p>
        </p:txBody>
      </p:sp>
    </p:spTree>
    <p:extLst>
      <p:ext uri="{BB962C8B-B14F-4D97-AF65-F5344CB8AC3E}">
        <p14:creationId xmlns:p14="http://schemas.microsoft.com/office/powerpoint/2010/main" val="3618435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1678</Words>
  <Application>Microsoft Office PowerPoint</Application>
  <PresentationFormat>Custom</PresentationFormat>
  <Paragraphs>104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 Bold</vt:lpstr>
      <vt:lpstr>Times New Roman </vt:lpstr>
      <vt:lpstr>TT Ramillas Bold Italics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PUNYAVATHI 4MT21CS113 SACHIDANAND 4MT21CS123 SAHITH RAJ 4MT21CS125 SAMARTH S SHETTY 4MT21CS128</dc:title>
  <dc:creator>dhanush</dc:creator>
  <cp:lastModifiedBy>Dhanush A</cp:lastModifiedBy>
  <cp:revision>14</cp:revision>
  <dcterms:created xsi:type="dcterms:W3CDTF">2006-08-16T00:00:00Z</dcterms:created>
  <dcterms:modified xsi:type="dcterms:W3CDTF">2024-06-21T14:20:20Z</dcterms:modified>
  <dc:identifier>DAGHLh0C5k8</dc:identifier>
</cp:coreProperties>
</file>