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d2810c22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ed2810c22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a56973498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a56973498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56973498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56973498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ed2810c2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ed2810c2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56973498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56973498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56973498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56973498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56973498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56973498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d2810c2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d2810c2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d2810c22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d2810c22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260"/>
              <a:t>	INFO5100 FINAL PROJECT PRESENTATION</a:t>
            </a:r>
            <a:endParaRPr sz="4059"/>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a:t>TEAM SKS -</a:t>
            </a:r>
            <a:endParaRPr b="1"/>
          </a:p>
          <a:p>
            <a:pPr indent="0" lvl="0" marL="0" rtl="0" algn="ctr">
              <a:spcBef>
                <a:spcPts val="0"/>
              </a:spcBef>
              <a:spcAft>
                <a:spcPts val="0"/>
              </a:spcAft>
              <a:buNone/>
            </a:pPr>
            <a:r>
              <a:rPr lang="en"/>
              <a:t>Karthik Vanabhojana 002297746 | Shreyas H Patil 002843937 | Shreyas S Sreedhar  </a:t>
            </a:r>
            <a:r>
              <a:rPr lang="en"/>
              <a:t>002874944</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312600" y="1851200"/>
            <a:ext cx="2518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3" name="Google Shape;63;p14"/>
          <p:cNvSpPr txBox="1"/>
          <p:nvPr/>
        </p:nvSpPr>
        <p:spPr>
          <a:xfrm>
            <a:off x="835175" y="1381225"/>
            <a:ext cx="61674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313131"/>
              </a:buClr>
              <a:buSzPts val="1800"/>
              <a:buFont typeface="Proxima Nova"/>
              <a:buChar char="-"/>
            </a:pPr>
            <a:r>
              <a:rPr lang="en" sz="1800">
                <a:solidFill>
                  <a:srgbClr val="313131"/>
                </a:solidFill>
                <a:latin typeface="Proxima Nova"/>
                <a:ea typeface="Proxima Nova"/>
                <a:cs typeface="Proxima Nova"/>
                <a:sym typeface="Proxima Nova"/>
              </a:rPr>
              <a:t>PROBLEM STATEMENT</a:t>
            </a:r>
            <a:endParaRPr sz="1800">
              <a:solidFill>
                <a:srgbClr val="313131"/>
              </a:solidFill>
              <a:latin typeface="Proxima Nova"/>
              <a:ea typeface="Proxima Nova"/>
              <a:cs typeface="Proxima Nova"/>
              <a:sym typeface="Proxima Nova"/>
            </a:endParaRPr>
          </a:p>
          <a:p>
            <a:pPr indent="-342900" lvl="0" marL="457200" rtl="0" algn="l">
              <a:spcBef>
                <a:spcPts val="0"/>
              </a:spcBef>
              <a:spcAft>
                <a:spcPts val="0"/>
              </a:spcAft>
              <a:buClr>
                <a:srgbClr val="313131"/>
              </a:buClr>
              <a:buSzPts val="1800"/>
              <a:buFont typeface="Proxima Nova"/>
              <a:buChar char="-"/>
            </a:pPr>
            <a:r>
              <a:rPr lang="en" sz="1800">
                <a:solidFill>
                  <a:srgbClr val="313131"/>
                </a:solidFill>
                <a:latin typeface="Proxima Nova"/>
                <a:ea typeface="Proxima Nova"/>
                <a:cs typeface="Proxima Nova"/>
                <a:sym typeface="Proxima Nova"/>
              </a:rPr>
              <a:t>STAKEHOLDER &amp; CONTRIBUTIONS</a:t>
            </a:r>
            <a:endParaRPr sz="1800">
              <a:solidFill>
                <a:srgbClr val="313131"/>
              </a:solidFill>
              <a:latin typeface="Proxima Nova"/>
              <a:ea typeface="Proxima Nova"/>
              <a:cs typeface="Proxima Nova"/>
              <a:sym typeface="Proxima Nova"/>
            </a:endParaRPr>
          </a:p>
          <a:p>
            <a:pPr indent="-342900" lvl="0" marL="457200" rtl="0" algn="l">
              <a:spcBef>
                <a:spcPts val="0"/>
              </a:spcBef>
              <a:spcAft>
                <a:spcPts val="0"/>
              </a:spcAft>
              <a:buClr>
                <a:srgbClr val="313131"/>
              </a:buClr>
              <a:buSzPts val="1800"/>
              <a:buFont typeface="Proxima Nova"/>
              <a:buChar char="-"/>
            </a:pPr>
            <a:r>
              <a:rPr lang="en" sz="1800">
                <a:solidFill>
                  <a:srgbClr val="313131"/>
                </a:solidFill>
                <a:latin typeface="Proxima Nova"/>
                <a:ea typeface="Proxima Nova"/>
                <a:cs typeface="Proxima Nova"/>
                <a:sym typeface="Proxima Nova"/>
              </a:rPr>
              <a:t>USE CASES</a:t>
            </a:r>
            <a:endParaRPr sz="1800">
              <a:solidFill>
                <a:srgbClr val="313131"/>
              </a:solidFill>
              <a:latin typeface="Proxima Nova"/>
              <a:ea typeface="Proxima Nova"/>
              <a:cs typeface="Proxima Nova"/>
              <a:sym typeface="Proxima Nova"/>
            </a:endParaRPr>
          </a:p>
          <a:p>
            <a:pPr indent="-342900" lvl="0" marL="457200" rtl="0" algn="l">
              <a:spcBef>
                <a:spcPts val="0"/>
              </a:spcBef>
              <a:spcAft>
                <a:spcPts val="0"/>
              </a:spcAft>
              <a:buClr>
                <a:srgbClr val="313131"/>
              </a:buClr>
              <a:buSzPts val="1800"/>
              <a:buFont typeface="Proxima Nova"/>
              <a:buChar char="-"/>
            </a:pPr>
            <a:r>
              <a:rPr lang="en" sz="1800">
                <a:solidFill>
                  <a:srgbClr val="313131"/>
                </a:solidFill>
                <a:latin typeface="Proxima Nova"/>
                <a:ea typeface="Proxima Nova"/>
                <a:cs typeface="Proxima Nova"/>
                <a:sym typeface="Proxima Nova"/>
              </a:rPr>
              <a:t>DESIGN AND IMPLEMENTATION</a:t>
            </a:r>
            <a:endParaRPr sz="1800">
              <a:solidFill>
                <a:srgbClr val="31313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000000"/>
                </a:solidFill>
                <a:latin typeface="Arial"/>
                <a:ea typeface="Arial"/>
                <a:cs typeface="Arial"/>
                <a:sym typeface="Arial"/>
              </a:rPr>
              <a:t>The current healthcare system is fragmented, inefficient, and frustrating for both patients and providers. Patients face long wait times, complex administrative tasks, and limited access to healthcare services. Providers struggle with overwhelming workloads, outdated technologies, and lack of real-time data insights.Patients who live away from the cities or do not have the modes of transport cannot always go to the Specialist Clinic or Doctors.</a:t>
            </a:r>
            <a:endParaRPr sz="21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Solution</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313131"/>
                </a:solidFill>
                <a:latin typeface="Arial"/>
                <a:ea typeface="Arial"/>
                <a:cs typeface="Arial"/>
                <a:sym typeface="Arial"/>
              </a:rPr>
              <a:t>MHelp is a Healthcare Management System that aims to develop a comprehensive healthcare management platform that streamlines the patient journey from sign-up to receiving treatment and medication. Currently, the healthcare system suffers from fragmented processes and inefficiencies, leading to frustration for both patients and providers. MHelp addresses these challenges by:</a:t>
            </a:r>
            <a:endParaRPr sz="1300">
              <a:solidFill>
                <a:srgbClr val="313131"/>
              </a:solidFill>
              <a:latin typeface="Arial"/>
              <a:ea typeface="Arial"/>
              <a:cs typeface="Arial"/>
              <a:sym typeface="Arial"/>
            </a:endParaRPr>
          </a:p>
          <a:p>
            <a:pPr indent="-304800" lvl="0" marL="457200" rtl="0" algn="l">
              <a:spcBef>
                <a:spcPts val="1200"/>
              </a:spcBef>
              <a:spcAft>
                <a:spcPts val="0"/>
              </a:spcAft>
              <a:buClr>
                <a:srgbClr val="313131"/>
              </a:buClr>
              <a:buSzPts val="1200"/>
              <a:buFont typeface="Arial"/>
              <a:buChar char="●"/>
            </a:pPr>
            <a:r>
              <a:rPr lang="en" sz="1200">
                <a:solidFill>
                  <a:srgbClr val="313131"/>
                </a:solidFill>
                <a:latin typeface="Arial"/>
                <a:ea typeface="Arial"/>
                <a:cs typeface="Arial"/>
                <a:sym typeface="Arial"/>
              </a:rPr>
              <a:t>Simplified Onboarding: Streamlined registration, pre-populated information for all Roles</a:t>
            </a:r>
            <a:endParaRPr sz="1200">
              <a:solidFill>
                <a:srgbClr val="313131"/>
              </a:solidFill>
              <a:latin typeface="Arial"/>
              <a:ea typeface="Arial"/>
              <a:cs typeface="Arial"/>
              <a:sym typeface="Arial"/>
            </a:endParaRPr>
          </a:p>
          <a:p>
            <a:pPr indent="-304800" lvl="0" marL="457200" rtl="0" algn="l">
              <a:spcBef>
                <a:spcPts val="0"/>
              </a:spcBef>
              <a:spcAft>
                <a:spcPts val="0"/>
              </a:spcAft>
              <a:buClr>
                <a:srgbClr val="313131"/>
              </a:buClr>
              <a:buSzPts val="1200"/>
              <a:buFont typeface="Arial"/>
              <a:buChar char="●"/>
            </a:pPr>
            <a:r>
              <a:rPr lang="en" sz="1200">
                <a:solidFill>
                  <a:srgbClr val="313131"/>
                </a:solidFill>
                <a:latin typeface="Arial"/>
                <a:ea typeface="Arial"/>
                <a:cs typeface="Arial"/>
                <a:sym typeface="Arial"/>
              </a:rPr>
              <a:t>Virtual Doctor Consultations: Easy Appointment management, and secure communication with doctors.</a:t>
            </a:r>
            <a:endParaRPr sz="1200">
              <a:solidFill>
                <a:srgbClr val="313131"/>
              </a:solidFill>
              <a:latin typeface="Arial"/>
              <a:ea typeface="Arial"/>
              <a:cs typeface="Arial"/>
              <a:sym typeface="Arial"/>
            </a:endParaRPr>
          </a:p>
          <a:p>
            <a:pPr indent="-304800" lvl="0" marL="457200" rtl="0" algn="l">
              <a:spcBef>
                <a:spcPts val="0"/>
              </a:spcBef>
              <a:spcAft>
                <a:spcPts val="0"/>
              </a:spcAft>
              <a:buClr>
                <a:srgbClr val="313131"/>
              </a:buClr>
              <a:buSzPts val="1200"/>
              <a:buFont typeface="Arial"/>
              <a:buChar char="●"/>
            </a:pPr>
            <a:r>
              <a:rPr lang="en" sz="1200">
                <a:solidFill>
                  <a:srgbClr val="313131"/>
                </a:solidFill>
                <a:latin typeface="Arial"/>
                <a:ea typeface="Arial"/>
                <a:cs typeface="Arial"/>
                <a:sym typeface="Arial"/>
              </a:rPr>
              <a:t>Streamlined Diagonosis and Treatment: Integration with diagnostic labs and tools.</a:t>
            </a:r>
            <a:endParaRPr sz="1200">
              <a:solidFill>
                <a:srgbClr val="313131"/>
              </a:solidFill>
              <a:latin typeface="Arial"/>
              <a:ea typeface="Arial"/>
              <a:cs typeface="Arial"/>
              <a:sym typeface="Arial"/>
            </a:endParaRPr>
          </a:p>
          <a:p>
            <a:pPr indent="-304800" lvl="0" marL="457200" rtl="0" algn="l">
              <a:spcBef>
                <a:spcPts val="0"/>
              </a:spcBef>
              <a:spcAft>
                <a:spcPts val="0"/>
              </a:spcAft>
              <a:buClr>
                <a:srgbClr val="313131"/>
              </a:buClr>
              <a:buSzPts val="1200"/>
              <a:buFont typeface="Arial"/>
              <a:buChar char="●"/>
            </a:pPr>
            <a:r>
              <a:rPr lang="en" sz="1200">
                <a:solidFill>
                  <a:srgbClr val="313131"/>
                </a:solidFill>
                <a:latin typeface="Arial"/>
                <a:ea typeface="Arial"/>
                <a:cs typeface="Arial"/>
                <a:sym typeface="Arial"/>
              </a:rPr>
              <a:t>Medication Delivery: Integration with the Pharmaceutical companies to ensure smooth delivery of medicines with tracking. </a:t>
            </a:r>
            <a:endParaRPr sz="1200">
              <a:solidFill>
                <a:srgbClr val="313131"/>
              </a:solidFill>
              <a:latin typeface="Arial"/>
              <a:ea typeface="Arial"/>
              <a:cs typeface="Arial"/>
              <a:sym typeface="Arial"/>
            </a:endParaRPr>
          </a:p>
          <a:p>
            <a:pPr indent="0" lvl="0" marL="0" rtl="0" algn="l">
              <a:spcBef>
                <a:spcPts val="1100"/>
              </a:spcBef>
              <a:spcAft>
                <a:spcPts val="0"/>
              </a:spcAft>
              <a:buNone/>
            </a:pPr>
            <a:r>
              <a:t/>
            </a:r>
            <a:endParaRPr sz="1200">
              <a:solidFill>
                <a:srgbClr val="313131"/>
              </a:solidFill>
              <a:latin typeface="Arial"/>
              <a:ea typeface="Arial"/>
              <a:cs typeface="Arial"/>
              <a:sym typeface="Arial"/>
            </a:endParaRPr>
          </a:p>
          <a:p>
            <a:pPr indent="0" lvl="0" marL="0" rtl="0" algn="l">
              <a:spcBef>
                <a:spcPts val="1100"/>
              </a:spcBef>
              <a:spcAft>
                <a:spcPts val="1200"/>
              </a:spcAft>
              <a:buNone/>
            </a:pPr>
            <a:r>
              <a:t/>
            </a:r>
            <a:endParaRPr sz="1500">
              <a:solidFill>
                <a:srgbClr val="31313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STAKEHOLDER &amp; CONTRIBUTIONS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313131"/>
              </a:buClr>
              <a:buSzPts val="1200"/>
              <a:buFont typeface="Arial"/>
              <a:buChar char="●"/>
            </a:pPr>
            <a:r>
              <a:rPr b="1" lang="en" sz="1200">
                <a:solidFill>
                  <a:srgbClr val="313131"/>
                </a:solidFill>
                <a:latin typeface="Arial"/>
                <a:ea typeface="Arial"/>
                <a:cs typeface="Arial"/>
                <a:sym typeface="Arial"/>
              </a:rPr>
              <a:t>Patients</a:t>
            </a:r>
            <a:r>
              <a:rPr lang="en" sz="1200">
                <a:solidFill>
                  <a:srgbClr val="313131"/>
                </a:solidFill>
                <a:latin typeface="Arial"/>
                <a:ea typeface="Arial"/>
                <a:cs typeface="Arial"/>
                <a:sym typeface="Arial"/>
              </a:rPr>
              <a:t>: MHelp empowers patients by providing user-friendly access to their medical records, convenient virtual consultations with doctors, secure communication channels, and educational resources. Additionally,MHelp delivers medication and lab reports directly to their homes, enhancing convenience and reducing administrative burdens.</a:t>
            </a:r>
            <a:endParaRPr sz="1200">
              <a:solidFill>
                <a:srgbClr val="313131"/>
              </a:solidFill>
              <a:latin typeface="Arial"/>
              <a:ea typeface="Arial"/>
              <a:cs typeface="Arial"/>
              <a:sym typeface="Arial"/>
            </a:endParaRPr>
          </a:p>
          <a:p>
            <a:pPr indent="-304800" lvl="0" marL="457200" rtl="0" algn="l">
              <a:spcBef>
                <a:spcPts val="0"/>
              </a:spcBef>
              <a:spcAft>
                <a:spcPts val="0"/>
              </a:spcAft>
              <a:buClr>
                <a:srgbClr val="313131"/>
              </a:buClr>
              <a:buSzPts val="1200"/>
              <a:buFont typeface="Arial"/>
              <a:buChar char="●"/>
            </a:pPr>
            <a:r>
              <a:rPr b="1" lang="en" sz="1200">
                <a:solidFill>
                  <a:srgbClr val="313131"/>
                </a:solidFill>
                <a:latin typeface="Arial"/>
                <a:ea typeface="Arial"/>
                <a:cs typeface="Arial"/>
                <a:sym typeface="Arial"/>
              </a:rPr>
              <a:t>Doctors</a:t>
            </a:r>
            <a:r>
              <a:rPr lang="en" sz="1200">
                <a:solidFill>
                  <a:srgbClr val="313131"/>
                </a:solidFill>
                <a:latin typeface="Arial"/>
                <a:ea typeface="Arial"/>
                <a:cs typeface="Arial"/>
                <a:sym typeface="Arial"/>
              </a:rPr>
              <a:t>: MHelp simplifies doctor workflows by automating administrative tasks, providing AI-powered decision support tools, and streamlining communication with patients. The platform also facilitates efficient appointment management, order tracking, and real-time data analytics, enhancing overall practice management efficiency.</a:t>
            </a:r>
            <a:endParaRPr sz="1200">
              <a:solidFill>
                <a:srgbClr val="313131"/>
              </a:solidFill>
              <a:latin typeface="Arial"/>
              <a:ea typeface="Arial"/>
              <a:cs typeface="Arial"/>
              <a:sym typeface="Arial"/>
            </a:endParaRPr>
          </a:p>
          <a:p>
            <a:pPr indent="-304800" lvl="0" marL="457200" rtl="0" algn="l">
              <a:spcBef>
                <a:spcPts val="0"/>
              </a:spcBef>
              <a:spcAft>
                <a:spcPts val="0"/>
              </a:spcAft>
              <a:buClr>
                <a:srgbClr val="313131"/>
              </a:buClr>
              <a:buSzPts val="1200"/>
              <a:buFont typeface="Arial"/>
              <a:buChar char="●"/>
            </a:pPr>
            <a:r>
              <a:rPr b="1" lang="en" sz="1200">
                <a:solidFill>
                  <a:srgbClr val="313131"/>
                </a:solidFill>
                <a:latin typeface="Arial"/>
                <a:ea typeface="Arial"/>
                <a:cs typeface="Arial"/>
                <a:sym typeface="Arial"/>
              </a:rPr>
              <a:t>Pharmacies</a:t>
            </a:r>
            <a:r>
              <a:rPr lang="en" sz="1200">
                <a:solidFill>
                  <a:srgbClr val="313131"/>
                </a:solidFill>
                <a:latin typeface="Arial"/>
                <a:ea typeface="Arial"/>
                <a:cs typeface="Arial"/>
                <a:sym typeface="Arial"/>
              </a:rPr>
              <a:t>: MHelp integrates with pharmacies to facilitate online medication prescriptions and delivery services, ensuring seamless access to medication for patients. This also creates a revenue stream for pharmacies and improves customer satisfaction.</a:t>
            </a:r>
            <a:endParaRPr sz="1200">
              <a:solidFill>
                <a:srgbClr val="313131"/>
              </a:solidFill>
              <a:latin typeface="Arial"/>
              <a:ea typeface="Arial"/>
              <a:cs typeface="Arial"/>
              <a:sym typeface="Arial"/>
            </a:endParaRPr>
          </a:p>
          <a:p>
            <a:pPr indent="-304800" lvl="0" marL="457200" rtl="0" algn="l">
              <a:spcBef>
                <a:spcPts val="0"/>
              </a:spcBef>
              <a:spcAft>
                <a:spcPts val="0"/>
              </a:spcAft>
              <a:buClr>
                <a:srgbClr val="313131"/>
              </a:buClr>
              <a:buSzPts val="1200"/>
              <a:buFont typeface="Arial"/>
              <a:buChar char="●"/>
            </a:pPr>
            <a:r>
              <a:rPr b="1" lang="en" sz="1200">
                <a:solidFill>
                  <a:srgbClr val="313131"/>
                </a:solidFill>
                <a:latin typeface="Arial"/>
                <a:ea typeface="Arial"/>
                <a:cs typeface="Arial"/>
                <a:sym typeface="Arial"/>
              </a:rPr>
              <a:t>Lab Partners:</a:t>
            </a:r>
            <a:r>
              <a:rPr lang="en" sz="1200">
                <a:solidFill>
                  <a:srgbClr val="313131"/>
                </a:solidFill>
                <a:latin typeface="Arial"/>
                <a:ea typeface="Arial"/>
                <a:cs typeface="Arial"/>
                <a:sym typeface="Arial"/>
              </a:rPr>
              <a:t> MHelp collaborates with laboratories to provide patients with convenient at-home lab testing options and integrates with their systems to facilitate secure and efficient delivery of test results.</a:t>
            </a:r>
            <a:endParaRPr sz="1200">
              <a:solidFill>
                <a:srgbClr val="313131"/>
              </a:solidFill>
              <a:latin typeface="Arial"/>
              <a:ea typeface="Arial"/>
              <a:cs typeface="Arial"/>
              <a:sym typeface="Arial"/>
            </a:endParaRPr>
          </a:p>
          <a:p>
            <a:pPr indent="-304800" lvl="0" marL="457200" rtl="0" algn="l">
              <a:spcBef>
                <a:spcPts val="0"/>
              </a:spcBef>
              <a:spcAft>
                <a:spcPts val="0"/>
              </a:spcAft>
              <a:buClr>
                <a:srgbClr val="313131"/>
              </a:buClr>
              <a:buSzPts val="1200"/>
              <a:buFont typeface="Arial"/>
              <a:buChar char="●"/>
            </a:pPr>
            <a:r>
              <a:rPr b="1" lang="en" sz="1200">
                <a:solidFill>
                  <a:srgbClr val="313131"/>
                </a:solidFill>
                <a:latin typeface="Arial"/>
                <a:ea typeface="Arial"/>
                <a:cs typeface="Arial"/>
                <a:sym typeface="Arial"/>
              </a:rPr>
              <a:t>Admin</a:t>
            </a:r>
            <a:r>
              <a:rPr lang="en" sz="1200">
                <a:solidFill>
                  <a:srgbClr val="313131"/>
                </a:solidFill>
                <a:latin typeface="Arial"/>
                <a:ea typeface="Arial"/>
                <a:cs typeface="Arial"/>
                <a:sym typeface="Arial"/>
              </a:rPr>
              <a:t>: MHelp admins have an oversight of all the things going around in the application and can either delete or update </a:t>
            </a:r>
            <a:r>
              <a:rPr lang="en" sz="1200">
                <a:solidFill>
                  <a:srgbClr val="313131"/>
                </a:solidFill>
                <a:latin typeface="Arial"/>
                <a:ea typeface="Arial"/>
                <a:cs typeface="Arial"/>
                <a:sym typeface="Arial"/>
              </a:rPr>
              <a:t>users.</a:t>
            </a:r>
            <a:endParaRPr sz="1200">
              <a:solidFill>
                <a:srgbClr val="313131"/>
              </a:solidFill>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rtl="0" algn="l">
              <a:spcBef>
                <a:spcPts val="300"/>
              </a:spcBef>
              <a:spcAft>
                <a:spcPts val="0"/>
              </a:spcAft>
              <a:buClr>
                <a:srgbClr val="313131"/>
              </a:buClr>
              <a:buSzPts val="1200"/>
              <a:buFont typeface="Arial"/>
              <a:buChar char="●"/>
            </a:pPr>
            <a:r>
              <a:rPr b="1" lang="en" sz="1200">
                <a:solidFill>
                  <a:srgbClr val="313131"/>
                </a:solidFill>
                <a:latin typeface="Arial"/>
                <a:ea typeface="Arial"/>
                <a:cs typeface="Arial"/>
                <a:sym typeface="Arial"/>
              </a:rPr>
              <a:t>Patient signs up and creates a profile:</a:t>
            </a:r>
            <a:r>
              <a:rPr lang="en" sz="1200">
                <a:solidFill>
                  <a:srgbClr val="313131"/>
                </a:solidFill>
                <a:latin typeface="Arial"/>
                <a:ea typeface="Arial"/>
                <a:cs typeface="Arial"/>
                <a:sym typeface="Arial"/>
              </a:rPr>
              <a:t> A user-friendly interface guides patients through the registration process, pre-populating relevant information for a quick and seamless experience.</a:t>
            </a:r>
            <a:br>
              <a:rPr lang="en" sz="1200">
                <a:solidFill>
                  <a:srgbClr val="313131"/>
                </a:solidFill>
                <a:latin typeface="Arial"/>
                <a:ea typeface="Arial"/>
                <a:cs typeface="Arial"/>
                <a:sym typeface="Arial"/>
              </a:rPr>
            </a:br>
            <a:endParaRPr sz="1200">
              <a:solidFill>
                <a:srgbClr val="313131"/>
              </a:solidFill>
              <a:latin typeface="Arial"/>
              <a:ea typeface="Arial"/>
              <a:cs typeface="Arial"/>
              <a:sym typeface="Arial"/>
            </a:endParaRPr>
          </a:p>
          <a:p>
            <a:pPr indent="-304800" lvl="0" marL="457200" rtl="0" algn="l">
              <a:spcBef>
                <a:spcPts val="0"/>
              </a:spcBef>
              <a:spcAft>
                <a:spcPts val="0"/>
              </a:spcAft>
              <a:buClr>
                <a:srgbClr val="313131"/>
              </a:buClr>
              <a:buSzPts val="1200"/>
              <a:buFont typeface="Arial"/>
              <a:buChar char="●"/>
            </a:pPr>
            <a:r>
              <a:rPr b="1" lang="en" sz="1200">
                <a:solidFill>
                  <a:srgbClr val="313131"/>
                </a:solidFill>
                <a:latin typeface="Arial"/>
                <a:ea typeface="Arial"/>
                <a:cs typeface="Arial"/>
                <a:sym typeface="Arial"/>
              </a:rPr>
              <a:t>Patient books a virtual consultation:</a:t>
            </a:r>
            <a:r>
              <a:rPr lang="en" sz="1200">
                <a:solidFill>
                  <a:srgbClr val="313131"/>
                </a:solidFill>
                <a:latin typeface="Arial"/>
                <a:ea typeface="Arial"/>
                <a:cs typeface="Arial"/>
                <a:sym typeface="Arial"/>
              </a:rPr>
              <a:t> Patients can easily schedule appointments with doctors based on their availability and preferences, eliminating long wait times at clinics.</a:t>
            </a:r>
            <a:br>
              <a:rPr lang="en" sz="1200">
                <a:solidFill>
                  <a:srgbClr val="313131"/>
                </a:solidFill>
                <a:latin typeface="Arial"/>
                <a:ea typeface="Arial"/>
                <a:cs typeface="Arial"/>
                <a:sym typeface="Arial"/>
              </a:rPr>
            </a:br>
            <a:endParaRPr sz="1200">
              <a:solidFill>
                <a:srgbClr val="313131"/>
              </a:solidFill>
              <a:latin typeface="Arial"/>
              <a:ea typeface="Arial"/>
              <a:cs typeface="Arial"/>
              <a:sym typeface="Arial"/>
            </a:endParaRPr>
          </a:p>
          <a:p>
            <a:pPr indent="-304800" lvl="0" marL="457200" rtl="0" algn="l">
              <a:spcBef>
                <a:spcPts val="0"/>
              </a:spcBef>
              <a:spcAft>
                <a:spcPts val="0"/>
              </a:spcAft>
              <a:buClr>
                <a:srgbClr val="313131"/>
              </a:buClr>
              <a:buSzPts val="1200"/>
              <a:buFont typeface="Arial"/>
              <a:buChar char="●"/>
            </a:pPr>
            <a:r>
              <a:rPr b="1" lang="en" sz="1200">
                <a:solidFill>
                  <a:srgbClr val="313131"/>
                </a:solidFill>
                <a:latin typeface="Arial"/>
                <a:ea typeface="Arial"/>
                <a:cs typeface="Arial"/>
                <a:sym typeface="Arial"/>
              </a:rPr>
              <a:t>Doctor conducts a virtual consultation:</a:t>
            </a:r>
            <a:r>
              <a:rPr lang="en" sz="1200">
                <a:solidFill>
                  <a:srgbClr val="313131"/>
                </a:solidFill>
                <a:latin typeface="Arial"/>
                <a:ea typeface="Arial"/>
                <a:cs typeface="Arial"/>
                <a:sym typeface="Arial"/>
              </a:rPr>
              <a:t> The platform provides secure video and audio conferencing tools for doctors to conduct consultations remotely, increasing patient access and reducing travel time.</a:t>
            </a:r>
            <a:br>
              <a:rPr lang="en" sz="1200">
                <a:solidFill>
                  <a:srgbClr val="313131"/>
                </a:solidFill>
                <a:latin typeface="Arial"/>
                <a:ea typeface="Arial"/>
                <a:cs typeface="Arial"/>
                <a:sym typeface="Arial"/>
              </a:rPr>
            </a:br>
            <a:endParaRPr sz="1200">
              <a:solidFill>
                <a:srgbClr val="313131"/>
              </a:solidFill>
              <a:latin typeface="Arial"/>
              <a:ea typeface="Arial"/>
              <a:cs typeface="Arial"/>
              <a:sym typeface="Arial"/>
            </a:endParaRPr>
          </a:p>
          <a:p>
            <a:pPr indent="-304800" lvl="0" marL="457200" rtl="0" algn="l">
              <a:spcBef>
                <a:spcPts val="0"/>
              </a:spcBef>
              <a:spcAft>
                <a:spcPts val="0"/>
              </a:spcAft>
              <a:buClr>
                <a:srgbClr val="313131"/>
              </a:buClr>
              <a:buSzPts val="1200"/>
              <a:buFont typeface="Arial"/>
              <a:buChar char="●"/>
            </a:pPr>
            <a:r>
              <a:rPr b="1" lang="en" sz="1200">
                <a:solidFill>
                  <a:srgbClr val="313131"/>
                </a:solidFill>
                <a:latin typeface="Arial"/>
                <a:ea typeface="Arial"/>
                <a:cs typeface="Arial"/>
                <a:sym typeface="Arial"/>
              </a:rPr>
              <a:t>Doctor prescribes medication and orders lab tests:</a:t>
            </a:r>
            <a:r>
              <a:rPr lang="en" sz="1200">
                <a:solidFill>
                  <a:srgbClr val="313131"/>
                </a:solidFill>
                <a:latin typeface="Arial"/>
                <a:ea typeface="Arial"/>
                <a:cs typeface="Arial"/>
                <a:sym typeface="Arial"/>
              </a:rPr>
              <a:t> MHelp integrates with pharmacies and lab partners,enabling doctors to electronically send prescriptions and lab orders, streamlining the treatment process.</a:t>
            </a:r>
            <a:br>
              <a:rPr lang="en" sz="1200">
                <a:solidFill>
                  <a:srgbClr val="313131"/>
                </a:solidFill>
                <a:latin typeface="Arial"/>
                <a:ea typeface="Arial"/>
                <a:cs typeface="Arial"/>
                <a:sym typeface="Arial"/>
              </a:rPr>
            </a:br>
            <a:endParaRPr sz="1200">
              <a:solidFill>
                <a:srgbClr val="313131"/>
              </a:solidFill>
              <a:latin typeface="Arial"/>
              <a:ea typeface="Arial"/>
              <a:cs typeface="Arial"/>
              <a:sym typeface="Arial"/>
            </a:endParaRPr>
          </a:p>
          <a:p>
            <a:pPr indent="-304800" lvl="0" marL="457200" rtl="0" algn="l">
              <a:spcBef>
                <a:spcPts val="0"/>
              </a:spcBef>
              <a:spcAft>
                <a:spcPts val="0"/>
              </a:spcAft>
              <a:buClr>
                <a:srgbClr val="313131"/>
              </a:buClr>
              <a:buSzPts val="1200"/>
              <a:buFont typeface="Arial"/>
              <a:buChar char="●"/>
            </a:pPr>
            <a:r>
              <a:rPr b="1" lang="en" sz="1200">
                <a:solidFill>
                  <a:srgbClr val="313131"/>
                </a:solidFill>
                <a:latin typeface="Arial"/>
                <a:ea typeface="Arial"/>
                <a:cs typeface="Arial"/>
                <a:sym typeface="Arial"/>
              </a:rPr>
              <a:t>Patient receives medication and lab results:</a:t>
            </a:r>
            <a:r>
              <a:rPr lang="en" sz="1200">
                <a:solidFill>
                  <a:srgbClr val="313131"/>
                </a:solidFill>
                <a:latin typeface="Arial"/>
                <a:ea typeface="Arial"/>
                <a:cs typeface="Arial"/>
                <a:sym typeface="Arial"/>
              </a:rPr>
              <a:t> MHelp facilitates medication delivery directly to patients' homes and provides real-time access to lab results through the platform, enhancing convenience and transparency.</a:t>
            </a:r>
            <a:endParaRPr sz="1200">
              <a:solidFill>
                <a:srgbClr val="313131"/>
              </a:solidFill>
              <a:latin typeface="Arial"/>
              <a:ea typeface="Arial"/>
              <a:cs typeface="Arial"/>
              <a:sym typeface="Arial"/>
            </a:endParaRPr>
          </a:p>
          <a:p>
            <a:pPr indent="0" lvl="0" marL="0" rtl="0" algn="l">
              <a:spcBef>
                <a:spcPts val="1100"/>
              </a:spcBef>
              <a:spcAft>
                <a:spcPts val="1200"/>
              </a:spcAft>
              <a:buNone/>
            </a:pPr>
            <a:r>
              <a:t/>
            </a:r>
            <a:endParaRPr>
              <a:solidFill>
                <a:srgbClr val="31313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269450" y="21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AND IMPLEMENTATION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311700" y="958349"/>
            <a:ext cx="8253752" cy="41349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269450" y="21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AND IMPLEMENTATION</a:t>
            </a:r>
            <a:endParaRPr/>
          </a:p>
        </p:txBody>
      </p:sp>
      <p:pic>
        <p:nvPicPr>
          <p:cNvPr id="100" name="Google Shape;100;p20"/>
          <p:cNvPicPr preferRelativeResize="0"/>
          <p:nvPr/>
        </p:nvPicPr>
        <p:blipFill>
          <a:blip r:embed="rId3">
            <a:alphaModFix/>
          </a:blip>
          <a:stretch>
            <a:fillRect/>
          </a:stretch>
        </p:blipFill>
        <p:spPr>
          <a:xfrm>
            <a:off x="360275" y="1627426"/>
            <a:ext cx="8648776" cy="178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269450" y="21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a:t>
            </a:r>
            <a:r>
              <a:rPr lang="en"/>
              <a:t>Enterprise</a:t>
            </a:r>
            <a:r>
              <a:rPr lang="en"/>
              <a:t> users are essential</a:t>
            </a:r>
            <a:endParaRPr/>
          </a:p>
        </p:txBody>
      </p:sp>
      <p:sp>
        <p:nvSpPr>
          <p:cNvPr id="106" name="Google Shape;106;p21"/>
          <p:cNvSpPr txBox="1"/>
          <p:nvPr/>
        </p:nvSpPr>
        <p:spPr>
          <a:xfrm>
            <a:off x="580900" y="1045600"/>
            <a:ext cx="8026800" cy="372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1200">
                <a:solidFill>
                  <a:srgbClr val="313131"/>
                </a:solidFill>
              </a:rPr>
              <a:t>Each enterprise involved in the MHelp ecosystem plays a vital role in delivering the total value outlined in the problem statement.</a:t>
            </a:r>
            <a:endParaRPr sz="1200">
              <a:solidFill>
                <a:srgbClr val="313131"/>
              </a:solidFill>
            </a:endParaRPr>
          </a:p>
          <a:p>
            <a:pPr indent="-304800" lvl="0" marL="457200" rtl="0" algn="l">
              <a:lnSpc>
                <a:spcPct val="115000"/>
              </a:lnSpc>
              <a:spcBef>
                <a:spcPts val="1800"/>
              </a:spcBef>
              <a:spcAft>
                <a:spcPts val="0"/>
              </a:spcAft>
              <a:buClr>
                <a:srgbClr val="313131"/>
              </a:buClr>
              <a:buSzPts val="1200"/>
              <a:buChar char="●"/>
            </a:pPr>
            <a:r>
              <a:rPr b="1" lang="en" sz="1200">
                <a:solidFill>
                  <a:srgbClr val="313131"/>
                </a:solidFill>
              </a:rPr>
              <a:t>Patients</a:t>
            </a:r>
            <a:r>
              <a:rPr lang="en" sz="1200">
                <a:solidFill>
                  <a:srgbClr val="313131"/>
                </a:solidFill>
              </a:rPr>
              <a:t>: Their active participation and engagement drive platform adoption and provide valuable feedback for continuous improvement.</a:t>
            </a:r>
            <a:endParaRPr sz="1200">
              <a:solidFill>
                <a:srgbClr val="313131"/>
              </a:solidFill>
            </a:endParaRPr>
          </a:p>
          <a:p>
            <a:pPr indent="-304800" lvl="0" marL="457200" rtl="0" algn="l">
              <a:lnSpc>
                <a:spcPct val="115000"/>
              </a:lnSpc>
              <a:spcBef>
                <a:spcPts val="0"/>
              </a:spcBef>
              <a:spcAft>
                <a:spcPts val="0"/>
              </a:spcAft>
              <a:buClr>
                <a:srgbClr val="313131"/>
              </a:buClr>
              <a:buSzPts val="1200"/>
              <a:buChar char="●"/>
            </a:pPr>
            <a:r>
              <a:rPr b="1" lang="en" sz="1200">
                <a:solidFill>
                  <a:srgbClr val="313131"/>
                </a:solidFill>
              </a:rPr>
              <a:t>Doctors</a:t>
            </a:r>
            <a:r>
              <a:rPr lang="en" sz="1200">
                <a:solidFill>
                  <a:srgbClr val="313131"/>
                </a:solidFill>
              </a:rPr>
              <a:t>: Their expertise and utilization of MHelp tools contribute to improved diagnoses, efficient workflows, and enhanced patient satisfaction.</a:t>
            </a:r>
            <a:endParaRPr sz="1200">
              <a:solidFill>
                <a:srgbClr val="313131"/>
              </a:solidFill>
            </a:endParaRPr>
          </a:p>
          <a:p>
            <a:pPr indent="-304800" lvl="0" marL="457200" rtl="0" algn="l">
              <a:lnSpc>
                <a:spcPct val="115000"/>
              </a:lnSpc>
              <a:spcBef>
                <a:spcPts val="0"/>
              </a:spcBef>
              <a:spcAft>
                <a:spcPts val="0"/>
              </a:spcAft>
              <a:buClr>
                <a:srgbClr val="313131"/>
              </a:buClr>
              <a:buSzPts val="1200"/>
              <a:buChar char="●"/>
            </a:pPr>
            <a:r>
              <a:rPr b="1" lang="en" sz="1200">
                <a:solidFill>
                  <a:srgbClr val="313131"/>
                </a:solidFill>
              </a:rPr>
              <a:t>Pharmacies and Labs</a:t>
            </a:r>
            <a:r>
              <a:rPr lang="en" sz="1200">
                <a:solidFill>
                  <a:srgbClr val="313131"/>
                </a:solidFill>
              </a:rPr>
              <a:t>: Their integration and service delivery ensure seamless access to medication and lab tests, crucial for timely treatment and accurate diagnoses.</a:t>
            </a:r>
            <a:endParaRPr sz="1200">
              <a:solidFill>
                <a:srgbClr val="313131"/>
              </a:solidFill>
            </a:endParaRPr>
          </a:p>
          <a:p>
            <a:pPr indent="-304800" lvl="0" marL="457200" rtl="0" algn="l">
              <a:lnSpc>
                <a:spcPct val="115000"/>
              </a:lnSpc>
              <a:spcBef>
                <a:spcPts val="0"/>
              </a:spcBef>
              <a:spcAft>
                <a:spcPts val="0"/>
              </a:spcAft>
              <a:buClr>
                <a:srgbClr val="313131"/>
              </a:buClr>
              <a:buSzPts val="1200"/>
              <a:buChar char="●"/>
            </a:pPr>
            <a:r>
              <a:rPr b="1" lang="en" sz="1200">
                <a:solidFill>
                  <a:srgbClr val="313131"/>
                </a:solidFill>
              </a:rPr>
              <a:t>MHelp</a:t>
            </a:r>
            <a:r>
              <a:rPr lang="en" sz="1200">
                <a:solidFill>
                  <a:srgbClr val="313131"/>
                </a:solidFill>
              </a:rPr>
              <a:t>: The platform acts as the central hub, orchestrating workflows, facilitating communication, and providing valuable data insights to all stakeholders, driving continuous improvement and optimization of the healthcare ecosystem.</a:t>
            </a:r>
            <a:endParaRPr sz="1200">
              <a:solidFill>
                <a:srgbClr val="313131"/>
              </a:solidFill>
            </a:endParaRPr>
          </a:p>
          <a:p>
            <a:pPr indent="0" lvl="0" marL="0" rtl="0" algn="l">
              <a:spcBef>
                <a:spcPts val="1100"/>
              </a:spcBef>
              <a:spcAft>
                <a:spcPts val="0"/>
              </a:spcAft>
              <a:buNone/>
            </a:pPr>
            <a:r>
              <a:t/>
            </a:r>
            <a:endParaRPr sz="1800">
              <a:solidFill>
                <a:schemeClr val="dk2"/>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