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71" r:id="rId4"/>
    <p:sldId id="272" r:id="rId5"/>
    <p:sldId id="259" r:id="rId6"/>
    <p:sldId id="270" r:id="rId7"/>
    <p:sldId id="261" r:id="rId8"/>
    <p:sldId id="262" r:id="rId9"/>
    <p:sldId id="269" r:id="rId10"/>
    <p:sldId id="267" r:id="rId11"/>
    <p:sldId id="263" r:id="rId12"/>
    <p:sldId id="273" r:id="rId13"/>
    <p:sldId id="264" r:id="rId14"/>
    <p:sldId id="268"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nspks@gmail.com" userId="a3eaacae5ae8bcf2" providerId="LiveId" clId="{1BFE46DB-DF33-42E7-A61A-8502E33AB44B}"/>
    <pc:docChg chg="modSld">
      <pc:chgData name="karthiknspks@gmail.com" userId="a3eaacae5ae8bcf2" providerId="LiveId" clId="{1BFE46DB-DF33-42E7-A61A-8502E33AB44B}" dt="2022-01-20T18:13:07.546" v="0" actId="113"/>
      <pc:docMkLst>
        <pc:docMk/>
      </pc:docMkLst>
      <pc:sldChg chg="modSp mod">
        <pc:chgData name="karthiknspks@gmail.com" userId="a3eaacae5ae8bcf2" providerId="LiveId" clId="{1BFE46DB-DF33-42E7-A61A-8502E33AB44B}" dt="2022-01-20T18:13:07.546" v="0" actId="113"/>
        <pc:sldMkLst>
          <pc:docMk/>
          <pc:sldMk cId="1829244084" sldId="273"/>
        </pc:sldMkLst>
        <pc:spChg chg="mod">
          <ac:chgData name="karthiknspks@gmail.com" userId="a3eaacae5ae8bcf2" providerId="LiveId" clId="{1BFE46DB-DF33-42E7-A61A-8502E33AB44B}" dt="2022-01-20T18:13:07.546" v="0" actId="113"/>
          <ac:spMkLst>
            <pc:docMk/>
            <pc:sldMk cId="1829244084" sldId="273"/>
            <ac:spMk id="2" creationId="{D372AD26-8C35-4697-AF46-E98EBDBF8965}"/>
          </ac:spMkLst>
        </pc:spChg>
      </pc:sldChg>
    </pc:docChg>
  </pc:docChgLst>
  <pc:docChgLst>
    <pc:chgData name="1RN18CS050 Karthik" userId="a3eaacae5ae8bcf2" providerId="LiveId" clId="{1BFE46DB-DF33-42E7-A61A-8502E33AB44B}"/>
    <pc:docChg chg="undo custSel modSld">
      <pc:chgData name="1RN18CS050 Karthik" userId="a3eaacae5ae8bcf2" providerId="LiveId" clId="{1BFE46DB-DF33-42E7-A61A-8502E33AB44B}" dt="2022-07-21T09:51:04.720" v="12" actId="14100"/>
      <pc:docMkLst>
        <pc:docMk/>
      </pc:docMkLst>
      <pc:sldChg chg="modSp mod">
        <pc:chgData name="1RN18CS050 Karthik" userId="a3eaacae5ae8bcf2" providerId="LiveId" clId="{1BFE46DB-DF33-42E7-A61A-8502E33AB44B}" dt="2022-07-21T09:50:45.679" v="9" actId="27636"/>
        <pc:sldMkLst>
          <pc:docMk/>
          <pc:sldMk cId="3123800505" sldId="259"/>
        </pc:sldMkLst>
        <pc:spChg chg="mod">
          <ac:chgData name="1RN18CS050 Karthik" userId="a3eaacae5ae8bcf2" providerId="LiveId" clId="{1BFE46DB-DF33-42E7-A61A-8502E33AB44B}" dt="2022-07-21T09:50:45.679" v="9" actId="27636"/>
          <ac:spMkLst>
            <pc:docMk/>
            <pc:sldMk cId="3123800505" sldId="259"/>
            <ac:spMk id="3" creationId="{00000000-0000-0000-0000-000000000000}"/>
          </ac:spMkLst>
        </pc:spChg>
      </pc:sldChg>
      <pc:sldChg chg="modSp mod">
        <pc:chgData name="1RN18CS050 Karthik" userId="a3eaacae5ae8bcf2" providerId="LiveId" clId="{1BFE46DB-DF33-42E7-A61A-8502E33AB44B}" dt="2022-07-21T09:50:34.304" v="6" actId="14100"/>
        <pc:sldMkLst>
          <pc:docMk/>
          <pc:sldMk cId="1256222308" sldId="262"/>
        </pc:sldMkLst>
        <pc:spChg chg="mod">
          <ac:chgData name="1RN18CS050 Karthik" userId="a3eaacae5ae8bcf2" providerId="LiveId" clId="{1BFE46DB-DF33-42E7-A61A-8502E33AB44B}" dt="2022-07-21T09:50:34.304" v="6" actId="14100"/>
          <ac:spMkLst>
            <pc:docMk/>
            <pc:sldMk cId="1256222308" sldId="262"/>
            <ac:spMk id="3" creationId="{00000000-0000-0000-0000-000000000000}"/>
          </ac:spMkLst>
        </pc:spChg>
      </pc:sldChg>
      <pc:sldChg chg="modSp mod">
        <pc:chgData name="1RN18CS050 Karthik" userId="a3eaacae5ae8bcf2" providerId="LiveId" clId="{1BFE46DB-DF33-42E7-A61A-8502E33AB44B}" dt="2022-07-21T09:51:04.720" v="12" actId="14100"/>
        <pc:sldMkLst>
          <pc:docMk/>
          <pc:sldMk cId="1418113846" sldId="263"/>
        </pc:sldMkLst>
        <pc:spChg chg="mod">
          <ac:chgData name="1RN18CS050 Karthik" userId="a3eaacae5ae8bcf2" providerId="LiveId" clId="{1BFE46DB-DF33-42E7-A61A-8502E33AB44B}" dt="2022-07-21T09:51:04.720" v="12" actId="14100"/>
          <ac:spMkLst>
            <pc:docMk/>
            <pc:sldMk cId="1418113846" sldId="263"/>
            <ac:spMk id="3" creationId="{00000000-0000-0000-0000-000000000000}"/>
          </ac:spMkLst>
        </pc:spChg>
      </pc:sldChg>
      <pc:sldChg chg="modSp mod">
        <pc:chgData name="1RN18CS050 Karthik" userId="a3eaacae5ae8bcf2" providerId="LiveId" clId="{1BFE46DB-DF33-42E7-A61A-8502E33AB44B}" dt="2022-07-21T09:49:57.757" v="3" actId="1076"/>
        <pc:sldMkLst>
          <pc:docMk/>
          <pc:sldMk cId="3167263882" sldId="271"/>
        </pc:sldMkLst>
        <pc:spChg chg="mod">
          <ac:chgData name="1RN18CS050 Karthik" userId="a3eaacae5ae8bcf2" providerId="LiveId" clId="{1BFE46DB-DF33-42E7-A61A-8502E33AB44B}" dt="2022-07-21T09:49:57.757" v="3" actId="1076"/>
          <ac:spMkLst>
            <pc:docMk/>
            <pc:sldMk cId="3167263882" sldId="271"/>
            <ac:spMk id="3" creationId="{07F1990A-86E3-4DE4-97ED-F7CF3179C5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BAEDC-97A5-41BF-AE8A-4A42B72F74F6}" type="datetimeFigureOut">
              <a:rPr lang="en-US" smtClean="0"/>
              <a:pPr/>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9C4B8-E9A4-4BC8-805B-89B7C97351C4}" type="slidenum">
              <a:rPr lang="en-US" smtClean="0"/>
              <a:pPr/>
              <a:t>‹#›</a:t>
            </a:fld>
            <a:endParaRPr lang="en-US"/>
          </a:p>
        </p:txBody>
      </p:sp>
    </p:spTree>
    <p:extLst>
      <p:ext uri="{BB962C8B-B14F-4D97-AF65-F5344CB8AC3E}">
        <p14:creationId xmlns:p14="http://schemas.microsoft.com/office/powerpoint/2010/main" val="19310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1</a:t>
            </a:fld>
            <a:endParaRPr lang="en-IN"/>
          </a:p>
        </p:txBody>
      </p:sp>
      <p:sp>
        <p:nvSpPr>
          <p:cNvPr id="6" name="Footer Placeholder 5"/>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125489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0"/>
          </p:nvPr>
        </p:nvSpPr>
        <p:spPr/>
        <p:txBody>
          <a:bodyPr/>
          <a:lstStyle/>
          <a:p>
            <a:fld id="{AC33C6C5-4BC2-4FA6-8F6A-733A298C7688}" type="slidenum">
              <a:rPr lang="en-IN" smtClean="0"/>
              <a:pPr/>
              <a:t>2</a:t>
            </a:fld>
            <a:endParaRPr lang="en-IN"/>
          </a:p>
        </p:txBody>
      </p:sp>
      <p:sp>
        <p:nvSpPr>
          <p:cNvPr id="6" name="Footer Placeholder 5"/>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24006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5</a:t>
            </a:fld>
            <a:endParaRPr lang="en-IN"/>
          </a:p>
        </p:txBody>
      </p:sp>
      <p:sp>
        <p:nvSpPr>
          <p:cNvPr id="7" name="Footer Placeholder 6"/>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133791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33C6C5-4BC2-4FA6-8F6A-733A298C7688}" type="slidenum">
              <a:rPr lang="en-IN" smtClean="0"/>
              <a:pPr/>
              <a:t>16</a:t>
            </a:fld>
            <a:endParaRPr lang="en-IN"/>
          </a:p>
        </p:txBody>
      </p:sp>
      <p:sp>
        <p:nvSpPr>
          <p:cNvPr id="5" name="Footer Placeholder 4"/>
          <p:cNvSpPr>
            <a:spLocks noGrp="1"/>
          </p:cNvSpPr>
          <p:nvPr>
            <p:ph type="ftr" sz="quarter" idx="11"/>
          </p:nvPr>
        </p:nvSpPr>
        <p:spPr/>
        <p:txBody>
          <a:bodyPr/>
          <a:lstStyle/>
          <a:p>
            <a:r>
              <a:rPr lang="en-IN"/>
              <a:t>SAD</a:t>
            </a:r>
          </a:p>
        </p:txBody>
      </p:sp>
    </p:spTree>
    <p:extLst>
      <p:ext uri="{BB962C8B-B14F-4D97-AF65-F5344CB8AC3E}">
        <p14:creationId xmlns:p14="http://schemas.microsoft.com/office/powerpoint/2010/main" val="349689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VII Semester 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val="193048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VII Semester 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val="19108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VII Semester 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val="354336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VII Semester 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val="7782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 Semester Dept. of CSE,RNSIT</a:t>
            </a:r>
          </a:p>
        </p:txBody>
      </p:sp>
      <p:sp>
        <p:nvSpPr>
          <p:cNvPr id="5" name="Footer Placeholder 4"/>
          <p:cNvSpPr>
            <a:spLocks noGrp="1"/>
          </p:cNvSpPr>
          <p:nvPr>
            <p:ph type="ftr" sz="quarter" idx="11"/>
          </p:nvPr>
        </p:nvSpPr>
        <p:spPr/>
        <p:txBody>
          <a:bodyPr/>
          <a:lstStyle/>
          <a:p>
            <a:r>
              <a:rPr lang="en-US"/>
              <a:t>2018 - 19</a:t>
            </a:r>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val="268256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VII Semester 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val="324246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VII Semester Dept. of CSE,RNSIT</a:t>
            </a:r>
          </a:p>
        </p:txBody>
      </p:sp>
      <p:sp>
        <p:nvSpPr>
          <p:cNvPr id="8" name="Footer Placeholder 7"/>
          <p:cNvSpPr>
            <a:spLocks noGrp="1"/>
          </p:cNvSpPr>
          <p:nvPr>
            <p:ph type="ftr" sz="quarter" idx="11"/>
          </p:nvPr>
        </p:nvSpPr>
        <p:spPr/>
        <p:txBody>
          <a:bodyPr/>
          <a:lstStyle/>
          <a:p>
            <a:r>
              <a:rPr lang="en-US"/>
              <a:t>2018 - 19</a:t>
            </a:r>
          </a:p>
        </p:txBody>
      </p:sp>
      <p:sp>
        <p:nvSpPr>
          <p:cNvPr id="9" name="Slide Number Placeholder 8"/>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val="262397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VII Semester Dept. of CSE,RNSIT</a:t>
            </a:r>
          </a:p>
        </p:txBody>
      </p:sp>
      <p:sp>
        <p:nvSpPr>
          <p:cNvPr id="4" name="Footer Placeholder 3"/>
          <p:cNvSpPr>
            <a:spLocks noGrp="1"/>
          </p:cNvSpPr>
          <p:nvPr>
            <p:ph type="ftr" sz="quarter" idx="11"/>
          </p:nvPr>
        </p:nvSpPr>
        <p:spPr/>
        <p:txBody>
          <a:bodyPr/>
          <a:lstStyle/>
          <a:p>
            <a:r>
              <a:rPr lang="en-US"/>
              <a:t>2018 - 19</a:t>
            </a:r>
          </a:p>
        </p:txBody>
      </p:sp>
      <p:sp>
        <p:nvSpPr>
          <p:cNvPr id="5" name="Slide Number Placeholder 4"/>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val="361816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 Semester Dept. of CSE,RNSIT</a:t>
            </a:r>
          </a:p>
        </p:txBody>
      </p:sp>
      <p:sp>
        <p:nvSpPr>
          <p:cNvPr id="3" name="Footer Placeholder 2"/>
          <p:cNvSpPr>
            <a:spLocks noGrp="1"/>
          </p:cNvSpPr>
          <p:nvPr>
            <p:ph type="ftr" sz="quarter" idx="11"/>
          </p:nvPr>
        </p:nvSpPr>
        <p:spPr/>
        <p:txBody>
          <a:bodyPr/>
          <a:lstStyle/>
          <a:p>
            <a:r>
              <a:rPr lang="en-US"/>
              <a:t>2018 - 19</a:t>
            </a:r>
          </a:p>
        </p:txBody>
      </p:sp>
      <p:sp>
        <p:nvSpPr>
          <p:cNvPr id="4" name="Slide Number Placeholder 3"/>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val="199714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 Semester 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val="238740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 Semester Dept. of CSE,RNSIT</a:t>
            </a:r>
          </a:p>
        </p:txBody>
      </p:sp>
      <p:sp>
        <p:nvSpPr>
          <p:cNvPr id="6" name="Footer Placeholder 5"/>
          <p:cNvSpPr>
            <a:spLocks noGrp="1"/>
          </p:cNvSpPr>
          <p:nvPr>
            <p:ph type="ftr" sz="quarter" idx="11"/>
          </p:nvPr>
        </p:nvSpPr>
        <p:spPr/>
        <p:txBody>
          <a:bodyPr/>
          <a:lstStyle/>
          <a:p>
            <a:r>
              <a:rPr lang="en-US"/>
              <a:t>2018 - 19</a:t>
            </a:r>
          </a:p>
        </p:txBody>
      </p:sp>
      <p:sp>
        <p:nvSpPr>
          <p:cNvPr id="7" name="Slide Number Placeholder 6"/>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val="84544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VII Semester Dept. of CSE,RNSIT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2018 - 19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2D41-FF4A-46A6-A5B6-D9D1BC6ADE1D}" type="slidenum">
              <a:rPr lang="en-US" smtClean="0"/>
              <a:pPr/>
              <a:t>‹#›</a:t>
            </a:fld>
            <a:endParaRPr lang="en-US"/>
          </a:p>
        </p:txBody>
      </p:sp>
    </p:spTree>
    <p:extLst>
      <p:ext uri="{BB962C8B-B14F-4D97-AF65-F5344CB8AC3E}">
        <p14:creationId xmlns:p14="http://schemas.microsoft.com/office/powerpoint/2010/main" val="210668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348" y="1532585"/>
            <a:ext cx="7772400" cy="1429555"/>
          </a:xfrm>
        </p:spPr>
        <p:txBody>
          <a:bodyPr>
            <a:noAutofit/>
          </a:bodyPr>
          <a:lstStyle/>
          <a:p>
            <a:pPr>
              <a:lnSpc>
                <a:spcPct val="100000"/>
              </a:lnSpc>
            </a:pPr>
            <a:r>
              <a:rPr lang="en-US" sz="2400" b="1" dirty="0">
                <a:latin typeface="Times New Roman" pitchFamily="18" charset="0"/>
                <a:cs typeface="Times New Roman" pitchFamily="18" charset="0"/>
              </a:rPr>
              <a:t>Internship / Professional Practice Presentation</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on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“TEXT SUMMARIZATION”</a:t>
            </a:r>
            <a:endParaRPr lang="en-IN"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410338" y="1306908"/>
            <a:ext cx="2714644" cy="1214446"/>
          </a:xfrm>
        </p:spPr>
        <p:txBody>
          <a:bodyPr>
            <a:normAutofit/>
          </a:bodyPr>
          <a:lstStyle/>
          <a:p>
            <a:pPr algn="l"/>
            <a:r>
              <a:rPr lang="en-US" sz="28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IN" sz="2000" dirty="0">
              <a:latin typeface="Times New Roman" pitchFamily="18" charset="0"/>
              <a:cs typeface="Times New Roman" pitchFamily="18" charset="0"/>
            </a:endParaRPr>
          </a:p>
        </p:txBody>
      </p:sp>
      <p:sp>
        <p:nvSpPr>
          <p:cNvPr id="4" name="TextBox 3"/>
          <p:cNvSpPr txBox="1"/>
          <p:nvPr/>
        </p:nvSpPr>
        <p:spPr>
          <a:xfrm>
            <a:off x="7954358" y="3691040"/>
            <a:ext cx="3214710" cy="1446550"/>
          </a:xfrm>
          <a:prstGeom prst="rect">
            <a:avLst/>
          </a:prstGeom>
          <a:noFill/>
        </p:spPr>
        <p:txBody>
          <a:bodyPr wrap="square" rtlCol="0">
            <a:spAutoFit/>
          </a:bodyPr>
          <a:lstStyle/>
          <a:p>
            <a:r>
              <a:rPr lang="en-US" sz="2000" dirty="0">
                <a:latin typeface="Times New Roman" pitchFamily="18" charset="0"/>
                <a:cs typeface="Times New Roman" pitchFamily="18" charset="0"/>
              </a:rPr>
              <a:t> Internal Guide:</a:t>
            </a:r>
          </a:p>
          <a:p>
            <a:r>
              <a:rPr lang="en-US" sz="2000" dirty="0">
                <a:latin typeface="Times New Roman" pitchFamily="18" charset="0"/>
                <a:cs typeface="Times New Roman" pitchFamily="18" charset="0"/>
              </a:rPr>
              <a:t>Dr. Shashidhar H R</a:t>
            </a:r>
          </a:p>
          <a:p>
            <a:r>
              <a:rPr lang="en-US" sz="1600" dirty="0">
                <a:latin typeface="Times New Roman" pitchFamily="18" charset="0"/>
                <a:cs typeface="Times New Roman" pitchFamily="18" charset="0"/>
              </a:rPr>
              <a:t>Associate professor Dept. of CSE, RNSIT</a:t>
            </a:r>
          </a:p>
          <a:p>
            <a:endParaRPr lang="en-US" sz="1600" dirty="0">
              <a:latin typeface="Times New Roman" pitchFamily="18" charset="0"/>
              <a:cs typeface="Times New Roman" pitchFamily="18" charset="0"/>
            </a:endParaRPr>
          </a:p>
        </p:txBody>
      </p:sp>
      <p:sp>
        <p:nvSpPr>
          <p:cNvPr id="2457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extLst>
              <p:ext uri="{D42A27DB-BD31-4B8C-83A1-F6EECF244321}">
                <p14:modId xmlns:p14="http://schemas.microsoft.com/office/powerpoint/2010/main" val="3151857557"/>
              </p:ext>
            </p:extLst>
          </p:nvPr>
        </p:nvGraphicFramePr>
        <p:xfrm>
          <a:off x="5513873" y="148467"/>
          <a:ext cx="1000132" cy="1296089"/>
        </p:xfrm>
        <a:graphic>
          <a:graphicData uri="http://schemas.openxmlformats.org/presentationml/2006/ole">
            <mc:AlternateContent xmlns:mc="http://schemas.openxmlformats.org/markup-compatibility/2006">
              <mc:Choice xmlns:v="urn:schemas-microsoft-com:vml" Requires="v">
                <p:oleObj name="Picture" r:id="rId3" imgW="1408176" imgH="2011680" progId="Word.Picture.8">
                  <p:embed/>
                </p:oleObj>
              </mc:Choice>
              <mc:Fallback>
                <p:oleObj name="Picture" r:id="rId3" imgW="1408176" imgH="2011680" progId="Word.Picture.8">
                  <p:embed/>
                  <p:pic>
                    <p:nvPicPr>
                      <p:cNvPr id="2457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3873" y="148467"/>
                        <a:ext cx="1000132" cy="1296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2238348" y="5533908"/>
            <a:ext cx="8072494" cy="1015663"/>
          </a:xfrm>
          <a:prstGeom prst="rect">
            <a:avLst/>
          </a:prstGeom>
        </p:spPr>
        <p:txBody>
          <a:bodyPr wrap="square">
            <a:spAutoFit/>
          </a:bodyPr>
          <a:lstStyle/>
          <a:p>
            <a:pPr lvl="0" algn="ctr" fontAlgn="base">
              <a:spcBef>
                <a:spcPct val="0"/>
              </a:spcBef>
              <a:spcAft>
                <a:spcPct val="0"/>
              </a:spcAft>
            </a:pPr>
            <a:r>
              <a:rPr lang="en-US" sz="2000" b="1" dirty="0">
                <a:solidFill>
                  <a:srgbClr val="800000"/>
                </a:solidFill>
                <a:latin typeface="Times New Roman" pitchFamily="18" charset="0"/>
                <a:ea typeface="Times New Roman" pitchFamily="18" charset="0"/>
                <a:cs typeface="Times New Roman" pitchFamily="18" charset="0"/>
              </a:rPr>
              <a:t>Department of Computer Science and Engineering</a:t>
            </a:r>
            <a:endParaRPr lang="en-US" sz="2000" dirty="0">
              <a:latin typeface="Times New Roman" pitchFamily="18" charset="0"/>
              <a:cs typeface="Times New Roman" pitchFamily="18" charset="0"/>
            </a:endParaRPr>
          </a:p>
          <a:p>
            <a:pPr lvl="0" algn="ctr" eaLnBrk="0" fontAlgn="base" hangingPunct="0">
              <a:spcBef>
                <a:spcPct val="0"/>
              </a:spcBef>
              <a:spcAft>
                <a:spcPct val="0"/>
              </a:spcAft>
            </a:pPr>
            <a:r>
              <a:rPr lang="en-US" sz="2000" b="1" dirty="0">
                <a:solidFill>
                  <a:srgbClr val="800000"/>
                </a:solidFill>
                <a:latin typeface="Times New Roman" pitchFamily="18" charset="0"/>
                <a:ea typeface="Times New Roman" pitchFamily="18" charset="0"/>
                <a:cs typeface="Times New Roman" pitchFamily="18" charset="0"/>
              </a:rPr>
              <a:t> RNS Institute of Technology</a:t>
            </a:r>
          </a:p>
          <a:p>
            <a:pPr lvl="0" algn="ctr" eaLnBrk="0" fontAlgn="base" hangingPunct="0">
              <a:spcBef>
                <a:spcPct val="0"/>
              </a:spcBef>
              <a:spcAft>
                <a:spcPct val="0"/>
              </a:spcAft>
            </a:pPr>
            <a:r>
              <a:rPr lang="en-US" sz="2000" b="1" dirty="0">
                <a:solidFill>
                  <a:srgbClr val="800000"/>
                </a:solidFill>
                <a:latin typeface="Times New Roman" pitchFamily="18" charset="0"/>
                <a:cs typeface="Times New Roman" pitchFamily="18" charset="0"/>
              </a:rPr>
              <a:t>2021-22</a:t>
            </a:r>
            <a:endParaRPr lang="en-US" sz="2000" dirty="0">
              <a:latin typeface="Times New Roman" pitchFamily="18" charset="0"/>
              <a:cs typeface="Times New Roman" pitchFamily="18" charset="0"/>
            </a:endParaRPr>
          </a:p>
        </p:txBody>
      </p:sp>
      <p:pic>
        <p:nvPicPr>
          <p:cNvPr id="24580" name="Picture 1" descr="G:\RNSITLOGO.jpg"/>
          <p:cNvPicPr>
            <a:picLocks noChangeAspect="1" noChangeArrowheads="1"/>
          </p:cNvPicPr>
          <p:nvPr/>
        </p:nvPicPr>
        <p:blipFill>
          <a:blip r:embed="rId5" cstate="print"/>
          <a:srcRect/>
          <a:stretch>
            <a:fillRect/>
          </a:stretch>
        </p:blipFill>
        <p:spPr bwMode="auto">
          <a:xfrm>
            <a:off x="5517325" y="4198383"/>
            <a:ext cx="1214446" cy="1299457"/>
          </a:xfrm>
          <a:prstGeom prst="rect">
            <a:avLst/>
          </a:prstGeom>
          <a:noFill/>
          <a:ln w="9525">
            <a:noFill/>
            <a:miter lim="800000"/>
            <a:headEnd/>
            <a:tailEnd/>
          </a:ln>
        </p:spPr>
      </p:pic>
      <p:pic>
        <p:nvPicPr>
          <p:cNvPr id="9" name="Picture 8">
            <a:extLst>
              <a:ext uri="{FF2B5EF4-FFF2-40B4-BE49-F238E27FC236}">
                <a16:creationId xmlns:a16="http://schemas.microsoft.com/office/drawing/2014/main" id="{A1D9040F-749A-4DFB-BC9C-C2279DDF7129}"/>
              </a:ext>
            </a:extLst>
          </p:cNvPr>
          <p:cNvPicPr/>
          <p:nvPr/>
        </p:nvPicPr>
        <p:blipFill>
          <a:blip r:embed="rId6"/>
          <a:stretch/>
        </p:blipFill>
        <p:spPr>
          <a:xfrm>
            <a:off x="1022932" y="3184478"/>
            <a:ext cx="1215416" cy="918235"/>
          </a:xfrm>
          <a:prstGeom prst="rect">
            <a:avLst/>
          </a:prstGeom>
          <a:ln>
            <a:noFill/>
          </a:ln>
        </p:spPr>
      </p:pic>
      <p:sp>
        <p:nvSpPr>
          <p:cNvPr id="12" name="TextBox 11">
            <a:extLst>
              <a:ext uri="{FF2B5EF4-FFF2-40B4-BE49-F238E27FC236}">
                <a16:creationId xmlns:a16="http://schemas.microsoft.com/office/drawing/2014/main" id="{35998678-65E5-4C8E-BF4E-E83E5D92AE60}"/>
              </a:ext>
            </a:extLst>
          </p:cNvPr>
          <p:cNvSpPr txBox="1"/>
          <p:nvPr/>
        </p:nvSpPr>
        <p:spPr>
          <a:xfrm>
            <a:off x="-927295" y="4168146"/>
            <a:ext cx="6094602" cy="369332"/>
          </a:xfrm>
          <a:prstGeom prst="rect">
            <a:avLst/>
          </a:prstGeom>
          <a:noFill/>
        </p:spPr>
        <p:txBody>
          <a:bodyPr wrap="square">
            <a:spAutoFit/>
          </a:bodyPr>
          <a:lstStyle/>
          <a:p>
            <a:pPr algn="ctr">
              <a:lnSpc>
                <a:spcPct val="100000"/>
              </a:lnSpc>
            </a:pPr>
            <a:r>
              <a:rPr lang="en-IN" sz="1800" b="1" strike="noStrike" spc="-1" dirty="0">
                <a:solidFill>
                  <a:srgbClr val="C00000"/>
                </a:solidFill>
                <a:latin typeface="Calibri"/>
              </a:rPr>
              <a:t>New Age Solutions Technologies</a:t>
            </a:r>
            <a:endParaRPr lang="en-IN" sz="1800" b="0" strike="noStrike" spc="-1" dirty="0">
              <a:latin typeface="Arial"/>
            </a:endParaRPr>
          </a:p>
        </p:txBody>
      </p:sp>
      <p:sp>
        <p:nvSpPr>
          <p:cNvPr id="14" name="TextBox 13">
            <a:extLst>
              <a:ext uri="{FF2B5EF4-FFF2-40B4-BE49-F238E27FC236}">
                <a16:creationId xmlns:a16="http://schemas.microsoft.com/office/drawing/2014/main" id="{8F9275A3-2E1E-4C53-9BC6-DE4B6814F37E}"/>
              </a:ext>
            </a:extLst>
          </p:cNvPr>
          <p:cNvSpPr txBox="1"/>
          <p:nvPr/>
        </p:nvSpPr>
        <p:spPr>
          <a:xfrm>
            <a:off x="-1392883" y="4533700"/>
            <a:ext cx="6456589" cy="954107"/>
          </a:xfrm>
          <a:prstGeom prst="rect">
            <a:avLst/>
          </a:prstGeom>
          <a:noFill/>
        </p:spPr>
        <p:txBody>
          <a:bodyPr wrap="square">
            <a:spAutoFit/>
          </a:bodyPr>
          <a:lstStyle/>
          <a:p>
            <a:pPr algn="ctr">
              <a:lnSpc>
                <a:spcPct val="100000"/>
              </a:lnSpc>
            </a:pPr>
            <a:r>
              <a:rPr lang="en-IN" sz="1800" b="1" strike="noStrike" spc="-1" dirty="0">
                <a:solidFill>
                  <a:srgbClr val="262626"/>
                </a:solidFill>
                <a:latin typeface="Times New Roman"/>
              </a:rPr>
              <a:t>External Guide</a:t>
            </a:r>
            <a:endParaRPr lang="en-IN" sz="1800" b="0" strike="noStrike" spc="-1" dirty="0">
              <a:latin typeface="Arial"/>
            </a:endParaRPr>
          </a:p>
          <a:p>
            <a:pPr algn="ctr">
              <a:lnSpc>
                <a:spcPct val="100000"/>
              </a:lnSpc>
            </a:pPr>
            <a:r>
              <a:rPr lang="en-IN" sz="2000" b="1" strike="noStrike" spc="-1" dirty="0">
                <a:solidFill>
                  <a:srgbClr val="000066"/>
                </a:solidFill>
                <a:latin typeface="Times New Roman"/>
              </a:rPr>
              <a:t>Mr. Aman Upadhyay</a:t>
            </a:r>
            <a:endParaRPr lang="en-IN" sz="2000" b="0" strike="noStrike" spc="-1" dirty="0">
              <a:latin typeface="Arial"/>
            </a:endParaRPr>
          </a:p>
          <a:p>
            <a:pPr algn="ctr">
              <a:lnSpc>
                <a:spcPct val="100000"/>
              </a:lnSpc>
            </a:pPr>
            <a:r>
              <a:rPr lang="en-IN" sz="1800" b="0" strike="noStrike" spc="-1" dirty="0">
                <a:solidFill>
                  <a:srgbClr val="262626"/>
                </a:solidFill>
                <a:latin typeface="Times New Roman"/>
                <a:ea typeface="Times New Roman"/>
              </a:rPr>
              <a:t>Professor Company-</a:t>
            </a:r>
            <a:r>
              <a:rPr lang="en-IN" sz="1800" b="0" strike="noStrike" spc="-1" dirty="0" err="1">
                <a:solidFill>
                  <a:srgbClr val="262626"/>
                </a:solidFill>
                <a:latin typeface="Times New Roman"/>
                <a:ea typeface="Times New Roman"/>
              </a:rPr>
              <a:t>Nastech</a:t>
            </a:r>
            <a:endParaRPr lang="en-IN" sz="1800" b="0" strike="noStrike" spc="-1" dirty="0">
              <a:latin typeface="Arial"/>
            </a:endParaRPr>
          </a:p>
        </p:txBody>
      </p:sp>
      <p:sp>
        <p:nvSpPr>
          <p:cNvPr id="16" name="TextBox 15">
            <a:extLst>
              <a:ext uri="{FF2B5EF4-FFF2-40B4-BE49-F238E27FC236}">
                <a16:creationId xmlns:a16="http://schemas.microsoft.com/office/drawing/2014/main" id="{18DD01EF-3B81-4B0A-BC64-4746FEBAA6A8}"/>
              </a:ext>
            </a:extLst>
          </p:cNvPr>
          <p:cNvSpPr txBox="1"/>
          <p:nvPr/>
        </p:nvSpPr>
        <p:spPr>
          <a:xfrm>
            <a:off x="2005642" y="3042957"/>
            <a:ext cx="6788988" cy="590931"/>
          </a:xfrm>
          <a:prstGeom prst="rect">
            <a:avLst/>
          </a:prstGeom>
          <a:noFill/>
        </p:spPr>
        <p:txBody>
          <a:bodyPr wrap="square">
            <a:spAutoFit/>
          </a:bodyPr>
          <a:lstStyle/>
          <a:p>
            <a:pPr algn="ctr">
              <a:lnSpc>
                <a:spcPct val="90000"/>
              </a:lnSpc>
            </a:pPr>
            <a:r>
              <a:rPr lang="en-IN" b="1" spc="-1" dirty="0">
                <a:solidFill>
                  <a:srgbClr val="C00000"/>
                </a:solidFill>
                <a:latin typeface="Times New Roman"/>
              </a:rPr>
              <a:t>Karthik B N </a:t>
            </a:r>
            <a:endParaRPr lang="en-IN" sz="1800" b="0" strike="noStrike" spc="-1" dirty="0">
              <a:latin typeface="Arial"/>
            </a:endParaRPr>
          </a:p>
          <a:p>
            <a:pPr algn="ctr">
              <a:lnSpc>
                <a:spcPct val="90000"/>
              </a:lnSpc>
            </a:pPr>
            <a:r>
              <a:rPr lang="en-IN" sz="1800" b="1" strike="noStrike" spc="-1" dirty="0">
                <a:solidFill>
                  <a:srgbClr val="000066"/>
                </a:solidFill>
                <a:latin typeface="Times New Roman"/>
              </a:rPr>
              <a:t>USN: 1RN18CS050</a:t>
            </a:r>
            <a:endParaRPr lang="en-IN" sz="1800" b="0" strike="noStrike" spc="-1" dirty="0">
              <a:latin typeface="Arial"/>
            </a:endParaRPr>
          </a:p>
        </p:txBody>
      </p:sp>
      <p:sp>
        <p:nvSpPr>
          <p:cNvPr id="5" name="Date Placeholder 4">
            <a:extLst>
              <a:ext uri="{FF2B5EF4-FFF2-40B4-BE49-F238E27FC236}">
                <a16:creationId xmlns:a16="http://schemas.microsoft.com/office/drawing/2014/main" id="{7E945238-156B-46F2-BE22-827071C27AC0}"/>
              </a:ext>
            </a:extLst>
          </p:cNvPr>
          <p:cNvSpPr>
            <a:spLocks noGrp="1"/>
          </p:cNvSpPr>
          <p:nvPr>
            <p:ph type="dt" sz="half" idx="10"/>
          </p:nvPr>
        </p:nvSpPr>
        <p:spPr/>
        <p:txBody>
          <a:bodyPr/>
          <a:lstStyle/>
          <a:p>
            <a:r>
              <a:rPr lang="en-US"/>
              <a:t>VII Semester Dept. of CSE,RNSIT</a:t>
            </a:r>
          </a:p>
        </p:txBody>
      </p:sp>
      <p:sp>
        <p:nvSpPr>
          <p:cNvPr id="6" name="Footer Placeholder 5">
            <a:extLst>
              <a:ext uri="{FF2B5EF4-FFF2-40B4-BE49-F238E27FC236}">
                <a16:creationId xmlns:a16="http://schemas.microsoft.com/office/drawing/2014/main" id="{31D51F06-A927-4B17-B06F-85B710DEBCDA}"/>
              </a:ext>
            </a:extLst>
          </p:cNvPr>
          <p:cNvSpPr>
            <a:spLocks noGrp="1"/>
          </p:cNvSpPr>
          <p:nvPr>
            <p:ph type="ftr" sz="quarter" idx="11"/>
          </p:nvPr>
        </p:nvSpPr>
        <p:spPr/>
        <p:txBody>
          <a:bodyPr/>
          <a:lstStyle/>
          <a:p>
            <a:r>
              <a:rPr lang="en-US"/>
              <a:t>2018 - 19</a:t>
            </a:r>
          </a:p>
        </p:txBody>
      </p:sp>
      <p:sp>
        <p:nvSpPr>
          <p:cNvPr id="8" name="Slide Number Placeholder 7">
            <a:extLst>
              <a:ext uri="{FF2B5EF4-FFF2-40B4-BE49-F238E27FC236}">
                <a16:creationId xmlns:a16="http://schemas.microsoft.com/office/drawing/2014/main" id="{26A2A3A0-2B7A-486F-8650-637BB01DAFE4}"/>
              </a:ext>
            </a:extLst>
          </p:cNvPr>
          <p:cNvSpPr>
            <a:spLocks noGrp="1"/>
          </p:cNvSpPr>
          <p:nvPr>
            <p:ph type="sldNum" sz="quarter" idx="12"/>
          </p:nvPr>
        </p:nvSpPr>
        <p:spPr/>
        <p:txBody>
          <a:bodyPr/>
          <a:lstStyle/>
          <a:p>
            <a:fld id="{4C442D41-FF4A-46A6-A5B6-D9D1BC6ADE1D}" type="slidenum">
              <a:rPr lang="en-US" smtClean="0"/>
              <a:pPr/>
              <a:t>1</a:t>
            </a:fld>
            <a:endParaRPr lang="en-US"/>
          </a:p>
        </p:txBody>
      </p:sp>
    </p:spTree>
    <p:extLst>
      <p:ext uri="{BB962C8B-B14F-4D97-AF65-F5344CB8AC3E}">
        <p14:creationId xmlns:p14="http://schemas.microsoft.com/office/powerpoint/2010/main" val="127990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32" y="46037"/>
            <a:ext cx="10515600" cy="465691"/>
          </a:xfrm>
        </p:spPr>
        <p:txBody>
          <a:bodyPr>
            <a:noAutofit/>
          </a:bodyPr>
          <a:lstStyle/>
          <a:p>
            <a:pPr algn="ctr"/>
            <a:r>
              <a:rPr lang="en-US" sz="3200" b="1" dirty="0">
                <a:solidFill>
                  <a:srgbClr val="C00000"/>
                </a:solidFill>
                <a:latin typeface="Times New Roman" pitchFamily="18" charset="0"/>
                <a:cs typeface="Times New Roman" pitchFamily="18" charset="0"/>
              </a:rPr>
              <a:t>RESULT ANALYSIS</a:t>
            </a:r>
          </a:p>
        </p:txBody>
      </p:sp>
      <p:sp>
        <p:nvSpPr>
          <p:cNvPr id="3" name="Content Placeholder 2"/>
          <p:cNvSpPr>
            <a:spLocks noGrp="1"/>
          </p:cNvSpPr>
          <p:nvPr>
            <p:ph idx="1"/>
          </p:nvPr>
        </p:nvSpPr>
        <p:spPr>
          <a:xfrm>
            <a:off x="92279" y="511728"/>
            <a:ext cx="11987868" cy="5844621"/>
          </a:xfrm>
        </p:spPr>
        <p:txBody>
          <a:bodyPr>
            <a:normAutofit/>
          </a:bodyPr>
          <a:lstStyle/>
          <a:p>
            <a:r>
              <a:rPr lang="en-US" dirty="0">
                <a:latin typeface="Times New Roman" panose="02020603050405020304" pitchFamily="18" charset="0"/>
                <a:cs typeface="Times New Roman" panose="02020603050405020304" pitchFamily="18" charset="0"/>
              </a:rPr>
              <a:t>Results</a:t>
            </a:r>
          </a:p>
          <a:p>
            <a:endParaRPr lang="en-US"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a:t>VII Semester Dept. of CSE,RNSIT</a:t>
            </a:r>
            <a:endParaRPr lang="en-IN"/>
          </a:p>
        </p:txBody>
      </p:sp>
      <p:sp>
        <p:nvSpPr>
          <p:cNvPr id="5" name="Footer Placeholder 4"/>
          <p:cNvSpPr>
            <a:spLocks noGrp="1"/>
          </p:cNvSpPr>
          <p:nvPr>
            <p:ph type="ftr" sz="quarter" idx="11"/>
          </p:nvPr>
        </p:nvSpPr>
        <p:spPr/>
        <p:txBody>
          <a:bodyPr/>
          <a:lstStyle/>
          <a:p>
            <a:r>
              <a:rPr lang="en-IN"/>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10</a:t>
            </a:fld>
            <a:endParaRPr lang="en-IN"/>
          </a:p>
        </p:txBody>
      </p:sp>
      <p:pic>
        <p:nvPicPr>
          <p:cNvPr id="8" name="Picture 7">
            <a:extLst>
              <a:ext uri="{FF2B5EF4-FFF2-40B4-BE49-F238E27FC236}">
                <a16:creationId xmlns:a16="http://schemas.microsoft.com/office/drawing/2014/main" id="{04AA71C2-3330-4900-A413-93B6E90BE8E7}"/>
              </a:ext>
            </a:extLst>
          </p:cNvPr>
          <p:cNvPicPr>
            <a:picLocks noChangeAspect="1"/>
          </p:cNvPicPr>
          <p:nvPr/>
        </p:nvPicPr>
        <p:blipFill>
          <a:blip r:embed="rId2"/>
          <a:stretch>
            <a:fillRect/>
          </a:stretch>
        </p:blipFill>
        <p:spPr>
          <a:xfrm>
            <a:off x="246510" y="977418"/>
            <a:ext cx="11610363" cy="3643379"/>
          </a:xfrm>
          <a:prstGeom prst="rect">
            <a:avLst/>
          </a:prstGeom>
        </p:spPr>
      </p:pic>
      <p:pic>
        <p:nvPicPr>
          <p:cNvPr id="10" name="Picture 9">
            <a:extLst>
              <a:ext uri="{FF2B5EF4-FFF2-40B4-BE49-F238E27FC236}">
                <a16:creationId xmlns:a16="http://schemas.microsoft.com/office/drawing/2014/main" id="{AE84C120-92DF-4FB8-8924-9619353913B5}"/>
              </a:ext>
            </a:extLst>
          </p:cNvPr>
          <p:cNvPicPr>
            <a:picLocks noChangeAspect="1"/>
          </p:cNvPicPr>
          <p:nvPr/>
        </p:nvPicPr>
        <p:blipFill>
          <a:blip r:embed="rId3"/>
          <a:stretch>
            <a:fillRect/>
          </a:stretch>
        </p:blipFill>
        <p:spPr>
          <a:xfrm>
            <a:off x="246510" y="4735739"/>
            <a:ext cx="11610363" cy="1505669"/>
          </a:xfrm>
          <a:prstGeom prst="rect">
            <a:avLst/>
          </a:prstGeom>
        </p:spPr>
      </p:pic>
    </p:spTree>
    <p:extLst>
      <p:ext uri="{BB962C8B-B14F-4D97-AF65-F5344CB8AC3E}">
        <p14:creationId xmlns:p14="http://schemas.microsoft.com/office/powerpoint/2010/main" val="140909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81487"/>
          </a:xfrm>
        </p:spPr>
        <p:txBody>
          <a:bodyPr>
            <a:noAutofit/>
          </a:bodyPr>
          <a:lstStyle/>
          <a:p>
            <a:pPr algn="ctr"/>
            <a:r>
              <a:rPr lang="en-US" sz="3200" b="1" dirty="0">
                <a:solidFill>
                  <a:srgbClr val="C00000"/>
                </a:solidFill>
                <a:latin typeface="Times New Roman" pitchFamily="18" charset="0"/>
                <a:cs typeface="Times New Roman" pitchFamily="18" charset="0"/>
              </a:rPr>
              <a:t>CONCLUSION</a:t>
            </a:r>
          </a:p>
        </p:txBody>
      </p:sp>
      <p:sp>
        <p:nvSpPr>
          <p:cNvPr id="3" name="Content Placeholder 2"/>
          <p:cNvSpPr>
            <a:spLocks noGrp="1"/>
          </p:cNvSpPr>
          <p:nvPr>
            <p:ph idx="1"/>
          </p:nvPr>
        </p:nvSpPr>
        <p:spPr>
          <a:xfrm>
            <a:off x="729842" y="681487"/>
            <a:ext cx="10515600" cy="5822830"/>
          </a:xfrm>
        </p:spPr>
        <p:txBody>
          <a:bodyPr>
            <a:normAutofit fontScale="62500" lnSpcReduction="20000"/>
          </a:bodyPr>
          <a:lstStyle/>
          <a:p>
            <a:pPr algn="l">
              <a:lnSpc>
                <a:spcPct val="170000"/>
              </a:lnSpc>
            </a:pPr>
            <a:r>
              <a:rPr lang="en-US" sz="3300" b="0" i="0" dirty="0">
                <a:solidFill>
                  <a:srgbClr val="000000"/>
                </a:solidFill>
                <a:effectLst/>
                <a:latin typeface="Times New Roman" panose="02020603050405020304" pitchFamily="18" charset="0"/>
                <a:cs typeface="Times New Roman" panose="02020603050405020304" pitchFamily="18" charset="0"/>
              </a:rPr>
              <a:t>Automatic text summarization is an old challenge but the current research direction diverts towards emerging trends in biomedicine, product review, education domains, emails and blogs. </a:t>
            </a:r>
          </a:p>
          <a:p>
            <a:pPr algn="l">
              <a:lnSpc>
                <a:spcPct val="170000"/>
              </a:lnSpc>
            </a:pPr>
            <a:r>
              <a:rPr lang="en-US" sz="3300" b="0" i="0" dirty="0">
                <a:solidFill>
                  <a:srgbClr val="000000"/>
                </a:solidFill>
                <a:effectLst/>
                <a:latin typeface="Times New Roman" panose="02020603050405020304" pitchFamily="18" charset="0"/>
                <a:cs typeface="Times New Roman" panose="02020603050405020304" pitchFamily="18" charset="0"/>
              </a:rPr>
              <a:t>This is due to the fact that there is information overload in these areas, especially on the World Wide Web. Automated summarization is an important area in NLP (Natural Language Processing) research.</a:t>
            </a:r>
          </a:p>
          <a:p>
            <a:pPr algn="l">
              <a:lnSpc>
                <a:spcPct val="170000"/>
              </a:lnSpc>
            </a:pPr>
            <a:r>
              <a:rPr lang="en-US" sz="3300" b="0" i="0" dirty="0">
                <a:solidFill>
                  <a:srgbClr val="000000"/>
                </a:solidFill>
                <a:effectLst/>
                <a:latin typeface="Times New Roman" panose="02020603050405020304" pitchFamily="18" charset="0"/>
                <a:cs typeface="Times New Roman" panose="02020603050405020304" pitchFamily="18" charset="0"/>
              </a:rPr>
              <a:t> It consists of automatically creating a summary of one or more texts. The purpose of extractive document summarization is to automatically select a number of indicative sentences, passages, or paragraphs from the original document .</a:t>
            </a:r>
          </a:p>
          <a:p>
            <a:pPr algn="l">
              <a:lnSpc>
                <a:spcPct val="170000"/>
              </a:lnSpc>
            </a:pPr>
            <a:r>
              <a:rPr lang="en-US" sz="3300" b="0" i="0" dirty="0">
                <a:solidFill>
                  <a:srgbClr val="000000"/>
                </a:solidFill>
                <a:effectLst/>
                <a:latin typeface="Times New Roman" panose="02020603050405020304" pitchFamily="18" charset="0"/>
                <a:cs typeface="Times New Roman" panose="02020603050405020304" pitchFamily="18" charset="0"/>
              </a:rPr>
              <a:t>Text summarization approaches based on Neural Network, Graph Theoretic, Fuzzy and Cluster have, to an extent, succeeded in making an effective summary of a document.</a:t>
            </a:r>
            <a:endParaRPr lang="en-US"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a:t>VII Semester Dept. of CSE,RNSIT</a:t>
            </a:r>
            <a:endParaRPr lang="en-IN"/>
          </a:p>
        </p:txBody>
      </p:sp>
      <p:sp>
        <p:nvSpPr>
          <p:cNvPr id="5" name="Footer Placeholder 4"/>
          <p:cNvSpPr>
            <a:spLocks noGrp="1"/>
          </p:cNvSpPr>
          <p:nvPr>
            <p:ph type="ftr" sz="quarter" idx="11"/>
          </p:nvPr>
        </p:nvSpPr>
        <p:spPr/>
        <p:txBody>
          <a:bodyPr/>
          <a:lstStyle/>
          <a:p>
            <a:r>
              <a:rPr lang="en-IN"/>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11</a:t>
            </a:fld>
            <a:endParaRPr lang="en-IN"/>
          </a:p>
        </p:txBody>
      </p:sp>
    </p:spTree>
    <p:extLst>
      <p:ext uri="{BB962C8B-B14F-4D97-AF65-F5344CB8AC3E}">
        <p14:creationId xmlns:p14="http://schemas.microsoft.com/office/powerpoint/2010/main" val="141811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AD26-8C35-4697-AF46-E98EBDBF8965}"/>
              </a:ext>
            </a:extLst>
          </p:cNvPr>
          <p:cNvSpPr>
            <a:spLocks noGrp="1"/>
          </p:cNvSpPr>
          <p:nvPr>
            <p:ph type="title"/>
          </p:nvPr>
        </p:nvSpPr>
        <p:spPr/>
        <p:txBody>
          <a:bodyPr>
            <a:normAutofit/>
          </a:bodyPr>
          <a:lstStyle/>
          <a:p>
            <a:pPr algn="ctr"/>
            <a:r>
              <a:rPr lang="en-IN"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FUTURE ENHANCEMENTS</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5D4EEA-2F7D-469D-9237-E202401EA525}"/>
              </a:ext>
            </a:extLst>
          </p:cNvPr>
          <p:cNvSpPr>
            <a:spLocks noGrp="1"/>
          </p:cNvSpPr>
          <p:nvPr>
            <p:ph idx="1"/>
          </p:nvPr>
        </p:nvSpPr>
        <p:spPr/>
        <p:txBody>
          <a:bodyPr>
            <a:normAutofit/>
          </a:bodyPr>
          <a:lstStyle/>
          <a:p>
            <a:pPr algn="just" fontAlgn="base">
              <a:lnSpc>
                <a:spcPct val="148000"/>
              </a:lnSpc>
              <a:spcAft>
                <a:spcPts val="10"/>
              </a:spcAft>
              <a:buClr>
                <a:srgbClr val="000000"/>
              </a:buClr>
              <a:buSzPct val="51000"/>
              <a:buFont typeface="Wingdings" panose="05000000000000000000" pitchFamily="2" charset="2"/>
              <a:buChar char="q"/>
            </a:pP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Through this project, we may create a bot which will help to analyse the given sentence in shorter format. </a:t>
            </a:r>
            <a:endPar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gn="just" fontAlgn="base">
              <a:lnSpc>
                <a:spcPct val="107000"/>
              </a:lnSpc>
              <a:spcAft>
                <a:spcPts val="660"/>
              </a:spcAft>
              <a:buClr>
                <a:srgbClr val="000000"/>
              </a:buClr>
              <a:buSzPts val="1200"/>
              <a:buFont typeface="Wingdings" panose="05000000000000000000" pitchFamily="2" charset="2"/>
              <a:buChar char="q"/>
            </a:pP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We can enhance this project which may take videos and images as the data-set.</a:t>
            </a:r>
            <a:endPar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50000"/>
              </a:lnSpc>
              <a:buSzPct val="50000"/>
              <a:buFont typeface="Wingdings" panose="05000000000000000000" pitchFamily="2" charset="2"/>
              <a:buChar char="q"/>
            </a:pPr>
            <a:r>
              <a:rPr lang="en-IN" sz="2400" dirty="0">
                <a:solidFill>
                  <a:srgbClr val="000000"/>
                </a:solidFill>
                <a:effectLst/>
                <a:latin typeface="Times New Roman" panose="02020603050405020304" pitchFamily="18" charset="0"/>
                <a:ea typeface="Times New Roman" panose="02020603050405020304" pitchFamily="18" charset="0"/>
              </a:rPr>
              <a:t>We may also implement this model in different social media platform say Facebook and Instagram</a:t>
            </a:r>
            <a:endParaRPr lang="en-IN" sz="2400" dirty="0"/>
          </a:p>
        </p:txBody>
      </p:sp>
      <p:sp>
        <p:nvSpPr>
          <p:cNvPr id="4" name="Date Placeholder 3">
            <a:extLst>
              <a:ext uri="{FF2B5EF4-FFF2-40B4-BE49-F238E27FC236}">
                <a16:creationId xmlns:a16="http://schemas.microsoft.com/office/drawing/2014/main" id="{9DE3B085-50EA-4FF4-95BD-0E941C9A7F7D}"/>
              </a:ext>
            </a:extLst>
          </p:cNvPr>
          <p:cNvSpPr>
            <a:spLocks noGrp="1"/>
          </p:cNvSpPr>
          <p:nvPr>
            <p:ph type="dt" sz="half" idx="10"/>
          </p:nvPr>
        </p:nvSpPr>
        <p:spPr/>
        <p:txBody>
          <a:bodyPr/>
          <a:lstStyle/>
          <a:p>
            <a:r>
              <a:rPr lang="en-US"/>
              <a:t>VII Semester Dept. of CSE,RNSIT</a:t>
            </a:r>
          </a:p>
        </p:txBody>
      </p:sp>
      <p:sp>
        <p:nvSpPr>
          <p:cNvPr id="5" name="Footer Placeholder 4">
            <a:extLst>
              <a:ext uri="{FF2B5EF4-FFF2-40B4-BE49-F238E27FC236}">
                <a16:creationId xmlns:a16="http://schemas.microsoft.com/office/drawing/2014/main" id="{41E96861-9801-41E4-9789-F49FA4C23616}"/>
              </a:ext>
            </a:extLst>
          </p:cNvPr>
          <p:cNvSpPr>
            <a:spLocks noGrp="1"/>
          </p:cNvSpPr>
          <p:nvPr>
            <p:ph type="ftr" sz="quarter" idx="11"/>
          </p:nvPr>
        </p:nvSpPr>
        <p:spPr/>
        <p:txBody>
          <a:bodyPr/>
          <a:lstStyle/>
          <a:p>
            <a:r>
              <a:rPr lang="en-US"/>
              <a:t>2018 - 19</a:t>
            </a:r>
          </a:p>
        </p:txBody>
      </p:sp>
      <p:sp>
        <p:nvSpPr>
          <p:cNvPr id="6" name="Slide Number Placeholder 5">
            <a:extLst>
              <a:ext uri="{FF2B5EF4-FFF2-40B4-BE49-F238E27FC236}">
                <a16:creationId xmlns:a16="http://schemas.microsoft.com/office/drawing/2014/main" id="{31CF3D20-29C6-4574-8D00-4C225D6A5276}"/>
              </a:ext>
            </a:extLst>
          </p:cNvPr>
          <p:cNvSpPr>
            <a:spLocks noGrp="1"/>
          </p:cNvSpPr>
          <p:nvPr>
            <p:ph type="sldNum" sz="quarter" idx="12"/>
          </p:nvPr>
        </p:nvSpPr>
        <p:spPr/>
        <p:txBody>
          <a:bodyPr/>
          <a:lstStyle/>
          <a:p>
            <a:fld id="{4C442D41-FF4A-46A6-A5B6-D9D1BC6ADE1D}" type="slidenum">
              <a:rPr lang="en-US" smtClean="0"/>
              <a:pPr/>
              <a:t>12</a:t>
            </a:fld>
            <a:endParaRPr lang="en-US"/>
          </a:p>
        </p:txBody>
      </p:sp>
    </p:spTree>
    <p:extLst>
      <p:ext uri="{BB962C8B-B14F-4D97-AF65-F5344CB8AC3E}">
        <p14:creationId xmlns:p14="http://schemas.microsoft.com/office/powerpoint/2010/main" val="182924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918"/>
            <a:ext cx="9980054" cy="644550"/>
          </a:xfrm>
        </p:spPr>
        <p:txBody>
          <a:bodyPr>
            <a:noAutofit/>
          </a:bodyPr>
          <a:lstStyle/>
          <a:p>
            <a:pPr algn="ctr"/>
            <a:r>
              <a:rPr lang="en-US" sz="3200" b="1" dirty="0">
                <a:solidFill>
                  <a:srgbClr val="C00000"/>
                </a:solidFill>
                <a:latin typeface="Times New Roman" pitchFamily="18" charset="0"/>
                <a:cs typeface="Times New Roman" pitchFamily="18" charset="0"/>
              </a:rPr>
              <a:t>REFERENCES</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500174"/>
            <a:ext cx="8229600" cy="4643470"/>
          </a:xfrm>
        </p:spPr>
        <p:txBody>
          <a:bodyPr>
            <a:normAutofit/>
          </a:bodyPr>
          <a:lstStyle/>
          <a:p>
            <a:pPr marL="1040765" indent="-342900">
              <a:lnSpc>
                <a:spcPct val="150000"/>
              </a:lnSpc>
              <a:spcAft>
                <a:spcPts val="925"/>
              </a:spcAft>
              <a:buFont typeface="+mj-lt"/>
              <a:buAutoNum type="arabicParenR"/>
            </a:pPr>
            <a:r>
              <a:rPr lang="en-IN" sz="2000" dirty="0">
                <a:solidFill>
                  <a:srgbClr val="000000"/>
                </a:solidFill>
                <a:effectLst/>
                <a:latin typeface="Times New Roman" panose="02020603050405020304" pitchFamily="18" charset="0"/>
                <a:ea typeface="Calibri" panose="020F0502020204030204" pitchFamily="34" charset="0"/>
              </a:rPr>
              <a:t>Fang Chen, </a:t>
            </a:r>
            <a:r>
              <a:rPr lang="en-IN" sz="2000" dirty="0" err="1">
                <a:solidFill>
                  <a:srgbClr val="000000"/>
                </a:solidFill>
                <a:effectLst/>
                <a:latin typeface="Times New Roman" panose="02020603050405020304" pitchFamily="18" charset="0"/>
                <a:ea typeface="Calibri" panose="020F0502020204030204" pitchFamily="34" charset="0"/>
              </a:rPr>
              <a:t>Kesong</a:t>
            </a:r>
            <a:r>
              <a:rPr lang="en-IN" sz="2000" dirty="0">
                <a:solidFill>
                  <a:srgbClr val="000000"/>
                </a:solidFill>
                <a:effectLst/>
                <a:latin typeface="Times New Roman" panose="02020603050405020304" pitchFamily="18" charset="0"/>
                <a:ea typeface="Calibri" panose="020F0502020204030204" pitchFamily="34" charset="0"/>
              </a:rPr>
              <a:t> Han and Guilin Chen, “An Approach to sentence selection based text summarization", Proceedings of IEEE TENCON02, 489-493, 2002. </a:t>
            </a:r>
            <a:endParaRPr lang="en-IN" sz="2000" dirty="0">
              <a:solidFill>
                <a:srgbClr val="000000"/>
              </a:solidFill>
              <a:effectLst/>
              <a:latin typeface="Calibri" panose="020F0502020204030204" pitchFamily="34" charset="0"/>
              <a:ea typeface="Calibri" panose="020F0502020204030204" pitchFamily="34" charset="0"/>
            </a:endParaRPr>
          </a:p>
          <a:p>
            <a:pPr marL="1040765" indent="-342900">
              <a:lnSpc>
                <a:spcPct val="150000"/>
              </a:lnSpc>
              <a:spcAft>
                <a:spcPts val="35"/>
              </a:spcAft>
              <a:buFont typeface="+mj-lt"/>
              <a:buAutoNum type="arabicParenR"/>
            </a:pPr>
            <a:r>
              <a:rPr lang="en-IN" sz="2000" dirty="0">
                <a:solidFill>
                  <a:srgbClr val="000000"/>
                </a:solidFill>
                <a:effectLst/>
                <a:latin typeface="Times New Roman" panose="02020603050405020304" pitchFamily="18" charset="0"/>
                <a:ea typeface="Calibri" panose="020F0502020204030204" pitchFamily="34" charset="0"/>
              </a:rPr>
              <a:t>A. </a:t>
            </a:r>
            <a:r>
              <a:rPr lang="en-IN" sz="2000" dirty="0" err="1">
                <a:solidFill>
                  <a:srgbClr val="000000"/>
                </a:solidFill>
                <a:effectLst/>
                <a:latin typeface="Times New Roman" panose="02020603050405020304" pitchFamily="18" charset="0"/>
                <a:ea typeface="Calibri" panose="020F0502020204030204" pitchFamily="34" charset="0"/>
              </a:rPr>
              <a:t>Kiani</a:t>
            </a:r>
            <a:r>
              <a:rPr lang="en-IN" sz="2000" dirty="0">
                <a:solidFill>
                  <a:srgbClr val="000000"/>
                </a:solidFill>
                <a:effectLst/>
                <a:latin typeface="Times New Roman" panose="02020603050405020304" pitchFamily="18" charset="0"/>
                <a:ea typeface="Calibri" panose="020F0502020204030204" pitchFamily="34" charset="0"/>
              </a:rPr>
              <a:t> –B and M. R. </a:t>
            </a:r>
            <a:r>
              <a:rPr lang="en-IN" sz="2000" dirty="0" err="1">
                <a:solidFill>
                  <a:srgbClr val="000000"/>
                </a:solidFill>
                <a:effectLst/>
                <a:latin typeface="Times New Roman" panose="02020603050405020304" pitchFamily="18" charset="0"/>
                <a:ea typeface="Calibri" panose="020F0502020204030204" pitchFamily="34" charset="0"/>
              </a:rPr>
              <a:t>Akbarzadeh</a:t>
            </a:r>
            <a:r>
              <a:rPr lang="en-IN" sz="2000" dirty="0">
                <a:solidFill>
                  <a:srgbClr val="000000"/>
                </a:solidFill>
                <a:effectLst/>
                <a:latin typeface="Times New Roman" panose="02020603050405020304" pitchFamily="18" charset="0"/>
                <a:ea typeface="Calibri" panose="020F0502020204030204" pitchFamily="34" charset="0"/>
              </a:rPr>
              <a:t> –T, “Automatic Text </a:t>
            </a:r>
            <a:endParaRPr lang="en-IN" sz="2000" dirty="0">
              <a:solidFill>
                <a:srgbClr val="000000"/>
              </a:solidFill>
              <a:effectLst/>
              <a:latin typeface="Calibri" panose="020F0502020204030204" pitchFamily="34" charset="0"/>
              <a:ea typeface="Calibri" panose="020F0502020204030204" pitchFamily="34" charset="0"/>
            </a:endParaRPr>
          </a:p>
          <a:p>
            <a:pPr marL="1026160" indent="-342900">
              <a:lnSpc>
                <a:spcPct val="150000"/>
              </a:lnSpc>
              <a:spcAft>
                <a:spcPts val="925"/>
              </a:spcAft>
              <a:buFont typeface="+mj-lt"/>
              <a:buAutoNum type="arabicParenR"/>
            </a:pPr>
            <a:r>
              <a:rPr lang="en-IN" sz="2000" dirty="0">
                <a:solidFill>
                  <a:srgbClr val="000000"/>
                </a:solidFill>
                <a:effectLst/>
                <a:latin typeface="Times New Roman" panose="02020603050405020304" pitchFamily="18" charset="0"/>
                <a:ea typeface="Calibri" panose="020F0502020204030204" pitchFamily="34" charset="0"/>
              </a:rPr>
              <a:t>Summarization Using: Hybrid Fuzzy GA-GP”, IEEE         International Conference on Fuzzy Systems, 16-21 July, Vancouver, BC, Canada,977 -983, 2006</a:t>
            </a:r>
            <a:r>
              <a:rPr lang="en-IN" sz="2000" dirty="0">
                <a:solidFill>
                  <a:srgbClr val="000000"/>
                </a:solidFill>
                <a:effectLst/>
                <a:latin typeface="Times New Roman" panose="02020603050405020304" pitchFamily="18" charset="0"/>
                <a:ea typeface="Times New Roman" panose="02020603050405020304" pitchFamily="18" charset="0"/>
              </a:rPr>
              <a:t>.</a:t>
            </a:r>
            <a:r>
              <a:rPr lang="en-IN" sz="2000" dirty="0">
                <a:solidFill>
                  <a:srgbClr val="000000"/>
                </a:solidFill>
                <a:effectLst/>
                <a:latin typeface="Times New Roman" panose="02020603050405020304" pitchFamily="18" charset="0"/>
                <a:ea typeface="Calibri" panose="020F0502020204030204" pitchFamily="34" charset="0"/>
              </a:rPr>
              <a:t> </a:t>
            </a:r>
            <a:endParaRPr lang="en-IN" sz="2000" dirty="0">
              <a:solidFill>
                <a:srgbClr val="000000"/>
              </a:solidFill>
              <a:effectLst/>
              <a:latin typeface="Calibri" panose="020F0502020204030204" pitchFamily="34" charset="0"/>
              <a:ea typeface="Calibri" panose="020F0502020204030204" pitchFamily="34" charset="0"/>
            </a:endParaRPr>
          </a:p>
          <a:p>
            <a:pPr lvl="0" algn="just">
              <a:buNone/>
            </a:pPr>
            <a:endParaRPr lang="en-IN" sz="2000" dirty="0">
              <a:latin typeface="Times New Roman" pitchFamily="18" charset="0"/>
              <a:cs typeface="Times New Roman" pitchFamily="18" charset="0"/>
            </a:endParaRPr>
          </a:p>
          <a:p>
            <a:pPr lvl="0" algn="just">
              <a:buNone/>
            </a:pPr>
            <a:endParaRPr lang="en-IN" sz="1800" dirty="0">
              <a:latin typeface="Times New Roman" pitchFamily="18" charset="0"/>
              <a:cs typeface="Times New Roman" pitchFamily="18" charset="0"/>
            </a:endParaRPr>
          </a:p>
          <a:p>
            <a:pPr lvl="0" algn="just">
              <a:buNone/>
            </a:pPr>
            <a:endParaRPr lang="en-IN"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a:t>VII Semester Dept. of CSE,RNSIT</a:t>
            </a:r>
            <a:endParaRPr lang="en-IN"/>
          </a:p>
        </p:txBody>
      </p:sp>
      <p:sp>
        <p:nvSpPr>
          <p:cNvPr id="5" name="Footer Placeholder 4"/>
          <p:cNvSpPr>
            <a:spLocks noGrp="1"/>
          </p:cNvSpPr>
          <p:nvPr>
            <p:ph type="ftr" sz="quarter" idx="11"/>
          </p:nvPr>
        </p:nvSpPr>
        <p:spPr/>
        <p:txBody>
          <a:bodyPr/>
          <a:lstStyle/>
          <a:p>
            <a:r>
              <a:rPr lang="en-IN"/>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13</a:t>
            </a:fld>
            <a:endParaRPr lang="en-IN"/>
          </a:p>
        </p:txBody>
      </p:sp>
    </p:spTree>
    <p:extLst>
      <p:ext uri="{BB962C8B-B14F-4D97-AF65-F5344CB8AC3E}">
        <p14:creationId xmlns:p14="http://schemas.microsoft.com/office/powerpoint/2010/main" val="214142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itchFamily="18" charset="0"/>
                <a:cs typeface="Times New Roman" pitchFamily="18" charset="0"/>
              </a:rPr>
              <a:t>PROJECT SETUP AND DEMONSTRATION</a:t>
            </a:r>
            <a:endParaRPr lang="en-US" sz="3200" dirty="0"/>
          </a:p>
        </p:txBody>
      </p:sp>
      <p:sp>
        <p:nvSpPr>
          <p:cNvPr id="4" name="Date Placeholder 3"/>
          <p:cNvSpPr>
            <a:spLocks noGrp="1"/>
          </p:cNvSpPr>
          <p:nvPr>
            <p:ph type="dt" sz="half" idx="10"/>
          </p:nvPr>
        </p:nvSpPr>
        <p:spPr/>
        <p:txBody>
          <a:bodyPr/>
          <a:lstStyle/>
          <a:p>
            <a:r>
              <a:rPr lang="en-US"/>
              <a:t>VII Semester Dept. of CSE,RNSIT</a:t>
            </a:r>
          </a:p>
        </p:txBody>
      </p:sp>
      <p:sp>
        <p:nvSpPr>
          <p:cNvPr id="5" name="Footer Placeholder 4"/>
          <p:cNvSpPr>
            <a:spLocks noGrp="1"/>
          </p:cNvSpPr>
          <p:nvPr>
            <p:ph type="ftr" sz="quarter" idx="11"/>
          </p:nvPr>
        </p:nvSpPr>
        <p:spPr/>
        <p:txBody>
          <a:bodyPr/>
          <a:lstStyle/>
          <a:p>
            <a:r>
              <a:rPr lang="en-IN"/>
              <a:t>2018 - 19</a:t>
            </a:r>
            <a:endParaRPr lang="en-IN" dirty="0"/>
          </a:p>
        </p:txBody>
      </p:sp>
      <p:sp>
        <p:nvSpPr>
          <p:cNvPr id="6" name="Slide Number Placeholder 5"/>
          <p:cNvSpPr>
            <a:spLocks noGrp="1"/>
          </p:cNvSpPr>
          <p:nvPr>
            <p:ph type="sldNum" sz="quarter" idx="12"/>
          </p:nvPr>
        </p:nvSpPr>
        <p:spPr/>
        <p:txBody>
          <a:bodyPr/>
          <a:lstStyle/>
          <a:p>
            <a:fld id="{4C442D41-FF4A-46A6-A5B6-D9D1BC6ADE1D}" type="slidenum">
              <a:rPr lang="en-US" smtClean="0"/>
              <a:pPr/>
              <a:t>14</a:t>
            </a:fld>
            <a:endParaRPr lang="en-US"/>
          </a:p>
        </p:txBody>
      </p:sp>
      <p:pic>
        <p:nvPicPr>
          <p:cNvPr id="2050" name="Picture 2" descr="Image result for PROJECT SE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027906"/>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853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sz="5400" dirty="0">
                <a:solidFill>
                  <a:srgbClr val="0070C0"/>
                </a:solidFill>
                <a:latin typeface="Times New Roman" pitchFamily="18" charset="0"/>
                <a:cs typeface="Times New Roman" pitchFamily="18" charset="0"/>
              </a:rPr>
              <a:t>Suggestions….!</a:t>
            </a:r>
          </a:p>
        </p:txBody>
      </p:sp>
      <p:sp>
        <p:nvSpPr>
          <p:cNvPr id="2" name="Date Placeholder 1"/>
          <p:cNvSpPr>
            <a:spLocks noGrp="1"/>
          </p:cNvSpPr>
          <p:nvPr>
            <p:ph type="dt" sz="half" idx="10"/>
          </p:nvPr>
        </p:nvSpPr>
        <p:spPr/>
        <p:txBody>
          <a:bodyPr/>
          <a:lstStyle/>
          <a:p>
            <a:r>
              <a:rPr lang="en-US"/>
              <a:t>VII Semester Dept. of CSE,RNSIT</a:t>
            </a:r>
          </a:p>
        </p:txBody>
      </p:sp>
      <p:sp>
        <p:nvSpPr>
          <p:cNvPr id="3" name="Footer Placeholder 2"/>
          <p:cNvSpPr>
            <a:spLocks noGrp="1"/>
          </p:cNvSpPr>
          <p:nvPr>
            <p:ph type="ftr" sz="quarter" idx="11"/>
          </p:nvPr>
        </p:nvSpPr>
        <p:spPr/>
        <p:txBody>
          <a:bodyPr/>
          <a:lstStyle/>
          <a:p>
            <a:r>
              <a:rPr lang="en-IN"/>
              <a:t>2018 - 19</a:t>
            </a:r>
            <a:endParaRPr lang="en-IN" dirty="0"/>
          </a:p>
        </p:txBody>
      </p:sp>
      <p:sp>
        <p:nvSpPr>
          <p:cNvPr id="4" name="Slide Number Placeholder 3"/>
          <p:cNvSpPr>
            <a:spLocks noGrp="1"/>
          </p:cNvSpPr>
          <p:nvPr>
            <p:ph type="sldNum" sz="quarter" idx="12"/>
          </p:nvPr>
        </p:nvSpPr>
        <p:spPr/>
        <p:txBody>
          <a:bodyPr/>
          <a:lstStyle/>
          <a:p>
            <a:fld id="{4C442D41-FF4A-46A6-A5B6-D9D1BC6ADE1D}" type="slidenum">
              <a:rPr lang="en-US" smtClean="0"/>
              <a:pPr/>
              <a:t>15</a:t>
            </a:fld>
            <a:endParaRPr lang="en-US"/>
          </a:p>
        </p:txBody>
      </p:sp>
    </p:spTree>
    <p:extLst>
      <p:ext uri="{BB962C8B-B14F-4D97-AF65-F5344CB8AC3E}">
        <p14:creationId xmlns:p14="http://schemas.microsoft.com/office/powerpoint/2010/main" val="665051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85794"/>
            <a:ext cx="8229600" cy="5786478"/>
          </a:xfrm>
        </p:spPr>
        <p:txBody>
          <a:bodyPr>
            <a:normAutofit lnSpcReduction="10000"/>
          </a:bodyPr>
          <a:lstStyle/>
          <a:p>
            <a:endParaRPr lang="en-US" dirty="0"/>
          </a:p>
          <a:p>
            <a:pPr algn="ctr">
              <a:buNone/>
            </a:pPr>
            <a:endParaRPr lang="en-US" dirty="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endParaRPr>
          </a:p>
          <a:p>
            <a:pPr algn="ctr">
              <a:buNone/>
            </a:pPr>
            <a:endParaRPr lang="en-US" sz="5400" dirty="0">
              <a:latin typeface="Times New Roman" pitchFamily="18" charset="0"/>
              <a:cs typeface="Times New Roman" pitchFamily="18" charset="0"/>
            </a:endParaRPr>
          </a:p>
          <a:p>
            <a:pPr algn="ctr">
              <a:buNone/>
            </a:pPr>
            <a:r>
              <a:rPr lang="en-US" sz="5400" dirty="0">
                <a:solidFill>
                  <a:srgbClr val="0070C0"/>
                </a:solidFill>
                <a:latin typeface="Times New Roman" pitchFamily="18" charset="0"/>
                <a:cs typeface="Times New Roman" pitchFamily="18" charset="0"/>
              </a:rPr>
              <a:t>Thank You!!!</a:t>
            </a:r>
          </a:p>
          <a:p>
            <a:pPr algn="ctr">
              <a:buNone/>
            </a:pPr>
            <a:endParaRPr lang="en-US" dirty="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endParaRPr>
          </a:p>
          <a:p>
            <a:pPr algn="ctr">
              <a:buNone/>
            </a:pPr>
            <a:r>
              <a:rPr lang="en-US" dirty="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endParaRPr lang="en-US" dirty="0"/>
          </a:p>
          <a:p>
            <a:pPr>
              <a:buNone/>
            </a:pPr>
            <a:r>
              <a:rPr lang="en-US" dirty="0"/>
              <a:t>			</a:t>
            </a:r>
            <a:endParaRPr lang="en-IN" dirty="0"/>
          </a:p>
        </p:txBody>
      </p:sp>
      <p:sp>
        <p:nvSpPr>
          <p:cNvPr id="4" name="Date Placeholder 3"/>
          <p:cNvSpPr>
            <a:spLocks noGrp="1"/>
          </p:cNvSpPr>
          <p:nvPr>
            <p:ph type="dt" sz="half" idx="10"/>
          </p:nvPr>
        </p:nvSpPr>
        <p:spPr/>
        <p:txBody>
          <a:bodyPr/>
          <a:lstStyle/>
          <a:p>
            <a:r>
              <a:rPr lang="en-US"/>
              <a:t>VII Semester Dept. of CSE,RNSIT</a:t>
            </a:r>
            <a:endParaRPr lang="en-IN"/>
          </a:p>
        </p:txBody>
      </p:sp>
      <p:sp>
        <p:nvSpPr>
          <p:cNvPr id="5" name="Footer Placeholder 4"/>
          <p:cNvSpPr>
            <a:spLocks noGrp="1"/>
          </p:cNvSpPr>
          <p:nvPr>
            <p:ph type="ftr" sz="quarter" idx="11"/>
          </p:nvPr>
        </p:nvSpPr>
        <p:spPr/>
        <p:txBody>
          <a:bodyPr/>
          <a:lstStyle/>
          <a:p>
            <a:r>
              <a:rPr lang="en-IN"/>
              <a:t>2018 - 19</a:t>
            </a:r>
            <a:endParaRPr lang="en-IN" dirty="0"/>
          </a:p>
        </p:txBody>
      </p:sp>
      <p:sp>
        <p:nvSpPr>
          <p:cNvPr id="6" name="Slide Number Placeholder 5"/>
          <p:cNvSpPr>
            <a:spLocks noGrp="1"/>
          </p:cNvSpPr>
          <p:nvPr>
            <p:ph type="sldNum" sz="quarter" idx="12"/>
          </p:nvPr>
        </p:nvSpPr>
        <p:spPr/>
        <p:txBody>
          <a:bodyPr/>
          <a:lstStyle/>
          <a:p>
            <a:fld id="{8D76E3B0-E7CB-4A4B-BFAB-903D23419947}" type="slidenum">
              <a:rPr lang="en-IN" smtClean="0"/>
              <a:pPr/>
              <a:t>16</a:t>
            </a:fld>
            <a:endParaRPr lang="en-IN"/>
          </a:p>
        </p:txBody>
      </p:sp>
    </p:spTree>
    <p:extLst>
      <p:ext uri="{BB962C8B-B14F-4D97-AF65-F5344CB8AC3E}">
        <p14:creationId xmlns:p14="http://schemas.microsoft.com/office/powerpoint/2010/main" val="79634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6525"/>
            <a:ext cx="8229600" cy="727336"/>
          </a:xfrm>
        </p:spPr>
        <p:txBody>
          <a:bodyPr>
            <a:normAutofit/>
          </a:bodyPr>
          <a:lstStyle/>
          <a:p>
            <a:pPr algn="ctr"/>
            <a:r>
              <a:rPr lang="en-US" sz="3200" b="1" dirty="0">
                <a:solidFill>
                  <a:srgbClr val="C00000"/>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293299" y="845389"/>
            <a:ext cx="10865840" cy="5510961"/>
          </a:xfrm>
        </p:spPr>
        <p:txBody>
          <a:bodyPr numCol="2">
            <a:normAutofit/>
          </a:bodyPr>
          <a:lstStyle/>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Abstract</a:t>
            </a:r>
            <a:endParaRPr lang="en-US" sz="24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About the Company</a:t>
            </a:r>
            <a:endParaRPr lang="en-US" sz="24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Introduction</a:t>
            </a:r>
            <a:endParaRPr lang="en-US" sz="24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Literature Survey</a:t>
            </a:r>
            <a:endParaRPr lang="en-US" sz="24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Requirements</a:t>
            </a:r>
            <a:endParaRPr lang="en-US" sz="24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System Design</a:t>
            </a:r>
            <a:endParaRPr lang="en-US" sz="24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Detailed Design</a:t>
            </a:r>
            <a:endParaRPr lang="en-US" sz="24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Implementation</a:t>
            </a:r>
            <a:endParaRPr lang="en-US" sz="24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Testing</a:t>
            </a:r>
            <a:endParaRPr lang="en-US" sz="24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Conclusion and Future Enhancements</a:t>
            </a:r>
            <a:endParaRPr lang="en-US" sz="24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References</a:t>
            </a:r>
            <a:endParaRPr lang="en-US" sz="2400" b="0" strike="noStrike" spc="-1" dirty="0">
              <a:solidFill>
                <a:srgbClr val="000000"/>
              </a:solidFill>
              <a:latin typeface="Calibri"/>
            </a:endParaRPr>
          </a:p>
          <a:p>
            <a:pPr marL="355680" indent="-355320">
              <a:lnSpc>
                <a:spcPct val="90000"/>
              </a:lnSpc>
              <a:spcBef>
                <a:spcPts val="1001"/>
              </a:spcBef>
              <a:buClr>
                <a:srgbClr val="000000"/>
              </a:buClr>
              <a:buFont typeface="Wingdings" charset="2"/>
              <a:buChar char=""/>
            </a:pPr>
            <a:r>
              <a:rPr lang="en-US" sz="2400" b="0" strike="noStrike" spc="-1" dirty="0">
                <a:solidFill>
                  <a:srgbClr val="000000"/>
                </a:solidFill>
                <a:latin typeface="Times New Roman"/>
              </a:rPr>
              <a:t>Q &amp; A</a:t>
            </a:r>
            <a:endParaRPr lang="en-US" sz="2400" b="0" strike="noStrike" spc="-1" dirty="0">
              <a:solidFill>
                <a:srgbClr val="000000"/>
              </a:solidFill>
              <a:latin typeface="Calibri"/>
            </a:endParaRP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 Semester Dept. of CSE,RNSIT</a:t>
            </a:r>
            <a:endParaRPr lang="en-IN"/>
          </a:p>
        </p:txBody>
      </p:sp>
      <p:sp>
        <p:nvSpPr>
          <p:cNvPr id="5" name="Footer Placeholder 4"/>
          <p:cNvSpPr>
            <a:spLocks noGrp="1"/>
          </p:cNvSpPr>
          <p:nvPr>
            <p:ph type="ftr" sz="quarter" idx="11"/>
          </p:nvPr>
        </p:nvSpPr>
        <p:spPr/>
        <p:txBody>
          <a:bodyPr/>
          <a:lstStyle/>
          <a:p>
            <a:r>
              <a:rPr lang="en-IN"/>
              <a:t>2018 - 19</a:t>
            </a:r>
            <a:endParaRPr lang="en-IN" dirty="0"/>
          </a:p>
        </p:txBody>
      </p:sp>
      <p:sp>
        <p:nvSpPr>
          <p:cNvPr id="6" name="Slide Number Placeholder 5"/>
          <p:cNvSpPr>
            <a:spLocks noGrp="1"/>
          </p:cNvSpPr>
          <p:nvPr>
            <p:ph type="sldNum" sz="quarter" idx="12"/>
          </p:nvPr>
        </p:nvSpPr>
        <p:spPr/>
        <p:txBody>
          <a:bodyPr/>
          <a:lstStyle/>
          <a:p>
            <a:fld id="{8D76E3B0-E7CB-4A4B-BFAB-903D23419947}" type="slidenum">
              <a:rPr lang="en-IN" smtClean="0"/>
              <a:pPr/>
              <a:t>2</a:t>
            </a:fld>
            <a:endParaRPr lang="en-IN" dirty="0"/>
          </a:p>
        </p:txBody>
      </p:sp>
    </p:spTree>
    <p:extLst>
      <p:ext uri="{BB962C8B-B14F-4D97-AF65-F5344CB8AC3E}">
        <p14:creationId xmlns:p14="http://schemas.microsoft.com/office/powerpoint/2010/main" val="39176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1469-1D64-4E3C-8EC5-8828525B0F9C}"/>
              </a:ext>
            </a:extLst>
          </p:cNvPr>
          <p:cNvSpPr>
            <a:spLocks noGrp="1"/>
          </p:cNvSpPr>
          <p:nvPr>
            <p:ph type="title"/>
          </p:nvPr>
        </p:nvSpPr>
        <p:spPr>
          <a:xfrm>
            <a:off x="771088" y="18256"/>
            <a:ext cx="10515600" cy="904534"/>
          </a:xfrm>
        </p:spPr>
        <p:txBody>
          <a:bodyPr/>
          <a:lstStyle/>
          <a:p>
            <a:pPr algn="ctr"/>
            <a:r>
              <a:rPr lang="en-US" sz="4400" b="1" strike="noStrike" spc="-1" dirty="0">
                <a:solidFill>
                  <a:srgbClr val="2F5597"/>
                </a:solidFill>
                <a:latin typeface="Times New Roman"/>
              </a:rPr>
              <a:t>ABSTRACT</a:t>
            </a:r>
            <a:endParaRPr lang="en-IN" dirty="0"/>
          </a:p>
        </p:txBody>
      </p:sp>
      <p:sp>
        <p:nvSpPr>
          <p:cNvPr id="3" name="Content Placeholder 2">
            <a:extLst>
              <a:ext uri="{FF2B5EF4-FFF2-40B4-BE49-F238E27FC236}">
                <a16:creationId xmlns:a16="http://schemas.microsoft.com/office/drawing/2014/main" id="{07F1990A-86E3-4DE4-97ED-F7CF3179C572}"/>
              </a:ext>
            </a:extLst>
          </p:cNvPr>
          <p:cNvSpPr>
            <a:spLocks noGrp="1"/>
          </p:cNvSpPr>
          <p:nvPr>
            <p:ph idx="1"/>
          </p:nvPr>
        </p:nvSpPr>
        <p:spPr>
          <a:xfrm>
            <a:off x="396815" y="738864"/>
            <a:ext cx="10956985" cy="5687103"/>
          </a:xfrm>
        </p:spPr>
        <p:txBody>
          <a:bodyPr>
            <a:noAutofit/>
          </a:bodyPr>
          <a:lstStyle/>
          <a:p>
            <a:pPr>
              <a:lnSpc>
                <a:spcPct val="150000"/>
              </a:lnSpc>
            </a:pPr>
            <a:r>
              <a:rPr lang="en-IN" sz="2200" b="1" dirty="0">
                <a:solidFill>
                  <a:srgbClr val="000000"/>
                </a:solidFill>
                <a:effectLst/>
                <a:latin typeface="Times New Roman" panose="02020603050405020304" pitchFamily="18" charset="0"/>
                <a:ea typeface="Calibri" panose="020F0502020204030204" pitchFamily="34" charset="0"/>
              </a:rPr>
              <a:t>Text summarization</a:t>
            </a:r>
            <a:r>
              <a:rPr lang="en-IN" sz="2200" dirty="0">
                <a:solidFill>
                  <a:srgbClr val="252525"/>
                </a:solidFill>
                <a:effectLst/>
                <a:latin typeface="Times New Roman" panose="02020603050405020304" pitchFamily="18" charset="0"/>
                <a:ea typeface="Calibri" panose="020F0502020204030204" pitchFamily="34" charset="0"/>
              </a:rPr>
              <a:t> </a:t>
            </a:r>
            <a:r>
              <a:rPr lang="en-IN" sz="2200" dirty="0">
                <a:solidFill>
                  <a:srgbClr val="000000"/>
                </a:solidFill>
                <a:effectLst/>
                <a:latin typeface="Times New Roman" panose="02020603050405020304" pitchFamily="18" charset="0"/>
                <a:ea typeface="Calibri" panose="020F0502020204030204" pitchFamily="34" charset="0"/>
              </a:rPr>
              <a:t>is the process of reducing a text Document with a</a:t>
            </a:r>
            <a:r>
              <a:rPr lang="en-IN" sz="2200" dirty="0">
                <a:solidFill>
                  <a:srgbClr val="252525"/>
                </a:solidFill>
                <a:effectLst/>
                <a:latin typeface="Times New Roman" panose="02020603050405020304" pitchFamily="18" charset="0"/>
                <a:ea typeface="Calibri" panose="020F0502020204030204" pitchFamily="34" charset="0"/>
              </a:rPr>
              <a:t> </a:t>
            </a:r>
            <a:r>
              <a:rPr lang="en-IN" sz="2200" dirty="0">
                <a:solidFill>
                  <a:srgbClr val="000000"/>
                </a:solidFill>
                <a:effectLst/>
                <a:latin typeface="Times New Roman" panose="02020603050405020304" pitchFamily="18" charset="0"/>
                <a:ea typeface="Calibri" panose="020F0502020204030204" pitchFamily="34" charset="0"/>
              </a:rPr>
              <a:t>computer program</a:t>
            </a:r>
            <a:r>
              <a:rPr lang="en-IN" sz="2200" dirty="0">
                <a:solidFill>
                  <a:srgbClr val="252525"/>
                </a:solidFill>
                <a:effectLst/>
                <a:latin typeface="Times New Roman" panose="02020603050405020304" pitchFamily="18" charset="0"/>
                <a:ea typeface="Calibri" panose="020F0502020204030204" pitchFamily="34" charset="0"/>
              </a:rPr>
              <a:t> </a:t>
            </a:r>
            <a:r>
              <a:rPr lang="en-IN" sz="2200" dirty="0">
                <a:solidFill>
                  <a:srgbClr val="000000"/>
                </a:solidFill>
                <a:effectLst/>
                <a:latin typeface="Times New Roman" panose="02020603050405020304" pitchFamily="18" charset="0"/>
                <a:ea typeface="Calibri" panose="020F0502020204030204" pitchFamily="34" charset="0"/>
              </a:rPr>
              <a:t>in order to create a</a:t>
            </a:r>
            <a:r>
              <a:rPr lang="en-IN" sz="2200" dirty="0">
                <a:solidFill>
                  <a:srgbClr val="252525"/>
                </a:solidFill>
                <a:effectLst/>
                <a:latin typeface="Times New Roman" panose="02020603050405020304" pitchFamily="18" charset="0"/>
                <a:ea typeface="Calibri" panose="020F0502020204030204" pitchFamily="34" charset="0"/>
              </a:rPr>
              <a:t> </a:t>
            </a:r>
            <a:r>
              <a:rPr lang="en-IN" sz="2200" dirty="0">
                <a:solidFill>
                  <a:srgbClr val="000000"/>
                </a:solidFill>
                <a:effectLst/>
                <a:latin typeface="Times New Roman" panose="02020603050405020304" pitchFamily="18" charset="0"/>
                <a:ea typeface="Calibri" panose="020F0502020204030204" pitchFamily="34" charset="0"/>
              </a:rPr>
              <a:t>summary that retains the most important points of the original document. As</a:t>
            </a:r>
            <a:r>
              <a:rPr lang="en-IN" sz="2200" dirty="0">
                <a:solidFill>
                  <a:srgbClr val="252525"/>
                </a:solidFill>
                <a:effectLst/>
                <a:latin typeface="Times New Roman" panose="02020603050405020304" pitchFamily="18" charset="0"/>
                <a:ea typeface="Calibri" panose="020F0502020204030204" pitchFamily="34" charset="0"/>
              </a:rPr>
              <a:t> </a:t>
            </a:r>
            <a:r>
              <a:rPr lang="en-IN" sz="2200" dirty="0">
                <a:solidFill>
                  <a:srgbClr val="000000"/>
                </a:solidFill>
                <a:effectLst/>
                <a:latin typeface="Times New Roman" panose="02020603050405020304" pitchFamily="18" charset="0"/>
                <a:ea typeface="Calibri" panose="020F0502020204030204" pitchFamily="34" charset="0"/>
              </a:rPr>
              <a:t>The problem of</a:t>
            </a:r>
            <a:r>
              <a:rPr lang="en-IN" sz="2200" dirty="0">
                <a:solidFill>
                  <a:srgbClr val="252525"/>
                </a:solidFill>
                <a:effectLst/>
                <a:latin typeface="Times New Roman" panose="02020603050405020304" pitchFamily="18" charset="0"/>
                <a:ea typeface="Calibri" panose="020F0502020204030204" pitchFamily="34" charset="0"/>
              </a:rPr>
              <a:t> </a:t>
            </a:r>
            <a:r>
              <a:rPr lang="en-IN" sz="2200" dirty="0">
                <a:solidFill>
                  <a:srgbClr val="000000"/>
                </a:solidFill>
                <a:effectLst/>
                <a:latin typeface="Times New Roman" panose="02020603050405020304" pitchFamily="18" charset="0"/>
                <a:ea typeface="Calibri" panose="020F0502020204030204" pitchFamily="34" charset="0"/>
              </a:rPr>
              <a:t>information overload</a:t>
            </a:r>
            <a:r>
              <a:rPr lang="en-IN" sz="2200" dirty="0">
                <a:solidFill>
                  <a:srgbClr val="252525"/>
                </a:solidFill>
                <a:effectLst/>
                <a:latin typeface="Times New Roman" panose="02020603050405020304" pitchFamily="18" charset="0"/>
                <a:ea typeface="Calibri" panose="020F0502020204030204" pitchFamily="34" charset="0"/>
              </a:rPr>
              <a:t> </a:t>
            </a:r>
            <a:r>
              <a:rPr lang="en-IN" sz="2200" dirty="0">
                <a:solidFill>
                  <a:srgbClr val="000000"/>
                </a:solidFill>
                <a:effectLst/>
                <a:latin typeface="Times New Roman" panose="02020603050405020304" pitchFamily="18" charset="0"/>
                <a:ea typeface="Calibri" panose="020F0502020204030204" pitchFamily="34" charset="0"/>
              </a:rPr>
              <a:t>has grown, and as the quantity of data has in.</a:t>
            </a:r>
            <a:r>
              <a:rPr lang="en-IN" sz="2200" b="1" dirty="0">
                <a:solidFill>
                  <a:srgbClr val="000000"/>
                </a:solidFill>
                <a:effectLst/>
                <a:latin typeface="Times New Roman" panose="02020603050405020304" pitchFamily="18" charset="0"/>
                <a:ea typeface="Calibri" panose="020F0502020204030204" pitchFamily="34" charset="0"/>
              </a:rPr>
              <a:t> </a:t>
            </a:r>
            <a:r>
              <a:rPr lang="en-IN" sz="2200" dirty="0">
                <a:solidFill>
                  <a:srgbClr val="000000"/>
                </a:solidFill>
                <a:effectLst/>
                <a:latin typeface="Times New Roman" panose="02020603050405020304" pitchFamily="18" charset="0"/>
                <a:ea typeface="Calibri" panose="020F0502020204030204" pitchFamily="34" charset="0"/>
              </a:rPr>
              <a:t>It is very difficult for human beings to manually summarize large documents of text. creased, so has interest in automatic summarization</a:t>
            </a:r>
          </a:p>
          <a:p>
            <a:pPr>
              <a:lnSpc>
                <a:spcPct val="150000"/>
              </a:lnSpc>
            </a:pPr>
            <a:r>
              <a:rPr lang="en-IN" sz="2200" dirty="0">
                <a:solidFill>
                  <a:srgbClr val="000000"/>
                </a:solidFill>
                <a:effectLst/>
                <a:latin typeface="Times New Roman" panose="02020603050405020304" pitchFamily="18" charset="0"/>
                <a:ea typeface="Calibri" panose="020F0502020204030204" pitchFamily="34" charset="0"/>
              </a:rPr>
              <a:t>Text Summarization methods can be classified into extractive and abstractive summarization. An extractive summarization method consists of selecting important sentences, paragraphs etc. from the original document and concatenating them into shorter form. The importance of sentences is decided based on statistical and linguistic features of sentences.</a:t>
            </a:r>
            <a:r>
              <a:rPr lang="en-IN" sz="2200" dirty="0">
                <a:solidFill>
                  <a:srgbClr val="252525"/>
                </a:solidFill>
                <a:effectLst/>
                <a:latin typeface="Times New Roman" panose="02020603050405020304" pitchFamily="18" charset="0"/>
                <a:ea typeface="Calibri" panose="020F0502020204030204" pitchFamily="34" charset="0"/>
              </a:rPr>
              <a:t> Extractive methods work by selecting a subset of existing words, phrases, or sentences in the original text to form the summary.</a:t>
            </a:r>
            <a:endParaRPr lang="en-IN" sz="2200" dirty="0"/>
          </a:p>
        </p:txBody>
      </p:sp>
      <p:sp>
        <p:nvSpPr>
          <p:cNvPr id="4" name="Date Placeholder 3">
            <a:extLst>
              <a:ext uri="{FF2B5EF4-FFF2-40B4-BE49-F238E27FC236}">
                <a16:creationId xmlns:a16="http://schemas.microsoft.com/office/drawing/2014/main" id="{388F9B92-96E1-4C3D-A84E-016258CAFA84}"/>
              </a:ext>
            </a:extLst>
          </p:cNvPr>
          <p:cNvSpPr>
            <a:spLocks noGrp="1"/>
          </p:cNvSpPr>
          <p:nvPr>
            <p:ph type="dt" sz="half" idx="10"/>
          </p:nvPr>
        </p:nvSpPr>
        <p:spPr/>
        <p:txBody>
          <a:bodyPr/>
          <a:lstStyle/>
          <a:p>
            <a:r>
              <a:rPr lang="en-US"/>
              <a:t>VII Semester Dept. of CSE,RNSIT</a:t>
            </a:r>
            <a:endParaRPr lang="en-US" dirty="0"/>
          </a:p>
        </p:txBody>
      </p:sp>
      <p:sp>
        <p:nvSpPr>
          <p:cNvPr id="5" name="Footer Placeholder 4">
            <a:extLst>
              <a:ext uri="{FF2B5EF4-FFF2-40B4-BE49-F238E27FC236}">
                <a16:creationId xmlns:a16="http://schemas.microsoft.com/office/drawing/2014/main" id="{6A0CF95C-EF74-4F97-A4A1-A4A65E71B40C}"/>
              </a:ext>
            </a:extLst>
          </p:cNvPr>
          <p:cNvSpPr>
            <a:spLocks noGrp="1"/>
          </p:cNvSpPr>
          <p:nvPr>
            <p:ph type="ftr" sz="quarter" idx="11"/>
          </p:nvPr>
        </p:nvSpPr>
        <p:spPr/>
        <p:txBody>
          <a:bodyPr/>
          <a:lstStyle/>
          <a:p>
            <a:r>
              <a:rPr lang="en-US"/>
              <a:t>2018 - 19</a:t>
            </a:r>
          </a:p>
        </p:txBody>
      </p:sp>
      <p:sp>
        <p:nvSpPr>
          <p:cNvPr id="6" name="Slide Number Placeholder 5">
            <a:extLst>
              <a:ext uri="{FF2B5EF4-FFF2-40B4-BE49-F238E27FC236}">
                <a16:creationId xmlns:a16="http://schemas.microsoft.com/office/drawing/2014/main" id="{77C8FAD4-C9B7-4056-892A-B47B4DBA506E}"/>
              </a:ext>
            </a:extLst>
          </p:cNvPr>
          <p:cNvSpPr>
            <a:spLocks noGrp="1"/>
          </p:cNvSpPr>
          <p:nvPr>
            <p:ph type="sldNum" sz="quarter" idx="12"/>
          </p:nvPr>
        </p:nvSpPr>
        <p:spPr/>
        <p:txBody>
          <a:bodyPr/>
          <a:lstStyle/>
          <a:p>
            <a:fld id="{4C442D41-FF4A-46A6-A5B6-D9D1BC6ADE1D}" type="slidenum">
              <a:rPr lang="en-US" smtClean="0"/>
              <a:pPr/>
              <a:t>3</a:t>
            </a:fld>
            <a:endParaRPr lang="en-US"/>
          </a:p>
        </p:txBody>
      </p:sp>
    </p:spTree>
    <p:extLst>
      <p:ext uri="{BB962C8B-B14F-4D97-AF65-F5344CB8AC3E}">
        <p14:creationId xmlns:p14="http://schemas.microsoft.com/office/powerpoint/2010/main" val="316726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A055-1394-4640-B183-22CBCDDD37BC}"/>
              </a:ext>
            </a:extLst>
          </p:cNvPr>
          <p:cNvSpPr>
            <a:spLocks noGrp="1"/>
          </p:cNvSpPr>
          <p:nvPr>
            <p:ph type="title"/>
          </p:nvPr>
        </p:nvSpPr>
        <p:spPr/>
        <p:txBody>
          <a:bodyPr/>
          <a:lstStyle/>
          <a:p>
            <a:pPr algn="ctr"/>
            <a:r>
              <a:rPr lang="en-US" sz="4400" b="1" strike="noStrike" spc="-1" dirty="0">
                <a:solidFill>
                  <a:srgbClr val="2F5597"/>
                </a:solidFill>
                <a:latin typeface="Times New Roman"/>
              </a:rPr>
              <a:t>About the Company</a:t>
            </a:r>
            <a:br>
              <a:rPr lang="en-US" sz="4400" b="0" strike="noStrike" spc="-1" dirty="0">
                <a:solidFill>
                  <a:srgbClr val="000000"/>
                </a:solidFill>
                <a:latin typeface="Calibri"/>
              </a:rPr>
            </a:br>
            <a:endParaRPr lang="en-IN" dirty="0"/>
          </a:p>
        </p:txBody>
      </p:sp>
      <p:sp>
        <p:nvSpPr>
          <p:cNvPr id="3" name="Content Placeholder 2">
            <a:extLst>
              <a:ext uri="{FF2B5EF4-FFF2-40B4-BE49-F238E27FC236}">
                <a16:creationId xmlns:a16="http://schemas.microsoft.com/office/drawing/2014/main" id="{A05D1EC8-9CC7-4C9A-AE1A-5B2592336C7D}"/>
              </a:ext>
            </a:extLst>
          </p:cNvPr>
          <p:cNvSpPr>
            <a:spLocks noGrp="1"/>
          </p:cNvSpPr>
          <p:nvPr>
            <p:ph idx="1"/>
          </p:nvPr>
        </p:nvSpPr>
        <p:spPr/>
        <p:txBody>
          <a:bodyPr>
            <a:normAutofit fontScale="92500" lnSpcReduction="10000"/>
          </a:bodyPr>
          <a:lstStyle/>
          <a:p>
            <a:pPr marL="342900" indent="-342900" algn="just">
              <a:lnSpc>
                <a:spcPct val="120000"/>
              </a:lnSpc>
              <a:spcBef>
                <a:spcPts val="1001"/>
              </a:spcBef>
              <a:buFont typeface="Arial" panose="020B0604020202020204" pitchFamily="34" charset="0"/>
              <a:buChar char="•"/>
            </a:pPr>
            <a:r>
              <a:rPr lang="en-US" sz="2800" b="0" strike="noStrike" spc="-1" dirty="0">
                <a:solidFill>
                  <a:srgbClr val="000000"/>
                </a:solidFill>
                <a:latin typeface="Times New Roman"/>
              </a:rPr>
              <a:t>NASTECH is formed with the purpose of bridging the gap between Academia and Industry.</a:t>
            </a:r>
          </a:p>
          <a:p>
            <a:pPr marL="342900" indent="-342900" algn="just">
              <a:lnSpc>
                <a:spcPct val="120000"/>
              </a:lnSpc>
              <a:spcBef>
                <a:spcPts val="1001"/>
              </a:spcBef>
              <a:buFont typeface="Arial" panose="020B0604020202020204" pitchFamily="34" charset="0"/>
              <a:buChar char="•"/>
            </a:pP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Nastech</a:t>
            </a:r>
            <a:r>
              <a:rPr lang="en-US" sz="2800" b="0" strike="noStrike" spc="-1" dirty="0">
                <a:solidFill>
                  <a:srgbClr val="000000"/>
                </a:solidFill>
                <a:latin typeface="Times New Roman"/>
              </a:rPr>
              <a:t> is one of the leading Global Certification and Training service providers for technical and management programs for educational institutions. </a:t>
            </a:r>
          </a:p>
          <a:p>
            <a:pPr marL="342900" indent="-342900" algn="just">
              <a:lnSpc>
                <a:spcPct val="120000"/>
              </a:lnSpc>
              <a:spcBef>
                <a:spcPts val="1001"/>
              </a:spcBef>
              <a:buFont typeface="Arial" panose="020B0604020202020204" pitchFamily="34" charset="0"/>
              <a:buChar char="•"/>
            </a:pPr>
            <a:r>
              <a:rPr lang="en-US" sz="2800" b="0" strike="noStrike" spc="-1" dirty="0">
                <a:solidFill>
                  <a:srgbClr val="000000"/>
                </a:solidFill>
                <a:latin typeface="Times New Roman"/>
              </a:rPr>
              <a:t>We collaborate with educational institutes to understand their requirements and form a strategy in consultation with all stakeholders to fulfill those by skilling , reskilling and upskilling the students and faculties on new age skills and technologies. </a:t>
            </a:r>
            <a:endParaRPr lang="en-US" sz="2800" b="0" strike="noStrike" spc="-1" dirty="0">
              <a:solidFill>
                <a:srgbClr val="000000"/>
              </a:solidFill>
              <a:latin typeface="Calibri"/>
            </a:endParaRPr>
          </a:p>
          <a:p>
            <a:endParaRPr lang="en-IN" dirty="0"/>
          </a:p>
        </p:txBody>
      </p:sp>
      <p:sp>
        <p:nvSpPr>
          <p:cNvPr id="4" name="Date Placeholder 3">
            <a:extLst>
              <a:ext uri="{FF2B5EF4-FFF2-40B4-BE49-F238E27FC236}">
                <a16:creationId xmlns:a16="http://schemas.microsoft.com/office/drawing/2014/main" id="{4DD4ECB7-A635-4620-9BEC-36DD2B25A93B}"/>
              </a:ext>
            </a:extLst>
          </p:cNvPr>
          <p:cNvSpPr>
            <a:spLocks noGrp="1"/>
          </p:cNvSpPr>
          <p:nvPr>
            <p:ph type="dt" sz="half" idx="10"/>
          </p:nvPr>
        </p:nvSpPr>
        <p:spPr/>
        <p:txBody>
          <a:bodyPr/>
          <a:lstStyle/>
          <a:p>
            <a:r>
              <a:rPr lang="en-US"/>
              <a:t>VII Semester Dept. of CSE,RNSIT</a:t>
            </a:r>
          </a:p>
        </p:txBody>
      </p:sp>
      <p:sp>
        <p:nvSpPr>
          <p:cNvPr id="5" name="Footer Placeholder 4">
            <a:extLst>
              <a:ext uri="{FF2B5EF4-FFF2-40B4-BE49-F238E27FC236}">
                <a16:creationId xmlns:a16="http://schemas.microsoft.com/office/drawing/2014/main" id="{7EEB66F9-B63D-4AD7-A78B-32552F6834F0}"/>
              </a:ext>
            </a:extLst>
          </p:cNvPr>
          <p:cNvSpPr>
            <a:spLocks noGrp="1"/>
          </p:cNvSpPr>
          <p:nvPr>
            <p:ph type="ftr" sz="quarter" idx="11"/>
          </p:nvPr>
        </p:nvSpPr>
        <p:spPr/>
        <p:txBody>
          <a:bodyPr/>
          <a:lstStyle/>
          <a:p>
            <a:r>
              <a:rPr lang="en-US"/>
              <a:t>2018 - 19</a:t>
            </a:r>
          </a:p>
        </p:txBody>
      </p:sp>
      <p:sp>
        <p:nvSpPr>
          <p:cNvPr id="6" name="Slide Number Placeholder 5">
            <a:extLst>
              <a:ext uri="{FF2B5EF4-FFF2-40B4-BE49-F238E27FC236}">
                <a16:creationId xmlns:a16="http://schemas.microsoft.com/office/drawing/2014/main" id="{CB097C90-34B7-4496-A4CC-DED40B1D5A4C}"/>
              </a:ext>
            </a:extLst>
          </p:cNvPr>
          <p:cNvSpPr>
            <a:spLocks noGrp="1"/>
          </p:cNvSpPr>
          <p:nvPr>
            <p:ph type="sldNum" sz="quarter" idx="12"/>
          </p:nvPr>
        </p:nvSpPr>
        <p:spPr/>
        <p:txBody>
          <a:bodyPr/>
          <a:lstStyle/>
          <a:p>
            <a:fld id="{4C442D41-FF4A-46A6-A5B6-D9D1BC6ADE1D}" type="slidenum">
              <a:rPr lang="en-US" smtClean="0"/>
              <a:pPr/>
              <a:t>4</a:t>
            </a:fld>
            <a:endParaRPr lang="en-US"/>
          </a:p>
        </p:txBody>
      </p:sp>
    </p:spTree>
    <p:extLst>
      <p:ext uri="{BB962C8B-B14F-4D97-AF65-F5344CB8AC3E}">
        <p14:creationId xmlns:p14="http://schemas.microsoft.com/office/powerpoint/2010/main" val="59409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714356"/>
            <a:ext cx="8229600" cy="653050"/>
          </a:xfrm>
        </p:spPr>
        <p:txBody>
          <a:bodyPr>
            <a:noAutofit/>
          </a:bodyPr>
          <a:lstStyle/>
          <a:p>
            <a:pPr algn="ctr"/>
            <a:r>
              <a:rPr lang="en-US" sz="3600" b="1" dirty="0">
                <a:solidFill>
                  <a:srgbClr val="C00000"/>
                </a:solidFill>
                <a:latin typeface="Times New Roman" pitchFamily="18" charset="0"/>
                <a:cs typeface="Times New Roman" pitchFamily="18" charset="0"/>
              </a:rPr>
              <a:t>INTRODUCTION</a:t>
            </a:r>
            <a:endParaRPr lang="en-IN"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006679" y="1174459"/>
            <a:ext cx="10763075" cy="5259897"/>
          </a:xfrm>
        </p:spPr>
        <p:txBody>
          <a:bodyPr>
            <a:normAutofit fontScale="92500" lnSpcReduction="20000"/>
          </a:bodyPr>
          <a:lstStyle/>
          <a:p>
            <a:pPr>
              <a:lnSpc>
                <a:spcPct val="150000"/>
              </a:lnSpc>
            </a:pPr>
            <a:r>
              <a:rPr lang="en-US" sz="2400" b="0" i="0" dirty="0">
                <a:effectLst/>
                <a:latin typeface="Times New Roman" panose="02020603050405020304" pitchFamily="18" charset="0"/>
                <a:cs typeface="Times New Roman" panose="02020603050405020304" pitchFamily="18" charset="0"/>
              </a:rPr>
              <a:t>Text summarization is the problem of creating a short, accurate, and fluent summary of a longer text document. Automatic text summarization methods are greatly needed to address the ever-growing amount of text data available online to both better help discover relevant information and to consume relevant information faster.</a:t>
            </a:r>
          </a:p>
          <a:p>
            <a:pPr fontAlgn="base">
              <a:lnSpc>
                <a:spcPct val="150000"/>
              </a:lnSpc>
            </a:pPr>
            <a:r>
              <a:rPr lang="en-US" sz="2400" b="0" dirty="0">
                <a:effectLst/>
                <a:latin typeface="Times New Roman" panose="02020603050405020304" pitchFamily="18" charset="0"/>
                <a:cs typeface="Times New Roman" panose="02020603050405020304" pitchFamily="18" charset="0"/>
              </a:rPr>
              <a:t>There is an enormous amount of textual material, and it is only growing every single day. Think of the internet, comprised of web pages, news articles, status updates, blogs and so much more. The data is unstructured and the best that we can do to navigate it is to use search and skim the results. There is a great need to reduce much of this text data to shorter, focused summaries that capture the salient details, both so we can navigate it more effectively as well as check whether the larger documents contain the information that we are looking for</a:t>
            </a:r>
            <a:r>
              <a:rPr lang="en-US" sz="2000" b="0" dirty="0">
                <a:effectLst/>
                <a:latin typeface="Times New Roman" panose="02020603050405020304" pitchFamily="18" charset="0"/>
                <a:cs typeface="Times New Roman" panose="02020603050405020304" pitchFamily="18" charset="0"/>
              </a:rPr>
              <a:t>.</a:t>
            </a:r>
          </a:p>
          <a:p>
            <a:pPr lvl="1">
              <a:lnSpc>
                <a:spcPct val="150000"/>
              </a:lnSpc>
            </a:pPr>
            <a:endParaRPr lang="en-US" sz="2800" dirty="0">
              <a:latin typeface="Times New Roman" pitchFamily="18" charset="0"/>
              <a:cs typeface="Times New Roman" pitchFamily="18" charset="0"/>
            </a:endParaRPr>
          </a:p>
          <a:p>
            <a:pPr lvl="1" algn="just">
              <a:buFont typeface="Wingdings" pitchFamily="2" charset="2"/>
              <a:buChar char="§"/>
            </a:pP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a:t>VII Semester Dept. of CSE,RNSIT</a:t>
            </a:r>
            <a:endParaRPr lang="en-IN"/>
          </a:p>
        </p:txBody>
      </p:sp>
      <p:sp>
        <p:nvSpPr>
          <p:cNvPr id="6" name="Footer Placeholder 5"/>
          <p:cNvSpPr>
            <a:spLocks noGrp="1"/>
          </p:cNvSpPr>
          <p:nvPr>
            <p:ph type="ftr" sz="quarter" idx="11"/>
          </p:nvPr>
        </p:nvSpPr>
        <p:spPr/>
        <p:txBody>
          <a:bodyPr/>
          <a:lstStyle/>
          <a:p>
            <a:r>
              <a:rPr lang="en-IN"/>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5</a:t>
            </a:fld>
            <a:endParaRPr lang="en-IN"/>
          </a:p>
        </p:txBody>
      </p:sp>
    </p:spTree>
    <p:extLst>
      <p:ext uri="{BB962C8B-B14F-4D97-AF65-F5344CB8AC3E}">
        <p14:creationId xmlns:p14="http://schemas.microsoft.com/office/powerpoint/2010/main" val="312380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D28A-1716-4F98-A9BA-62CC73CE840B}"/>
              </a:ext>
            </a:extLst>
          </p:cNvPr>
          <p:cNvSpPr>
            <a:spLocks noGrp="1"/>
          </p:cNvSpPr>
          <p:nvPr>
            <p:ph type="title"/>
          </p:nvPr>
        </p:nvSpPr>
        <p:spPr/>
        <p:txBody>
          <a:bodyPr>
            <a:normAutofit/>
          </a:bodyPr>
          <a:lstStyle/>
          <a:p>
            <a:r>
              <a:rPr lang="en-US" sz="4400" b="1" dirty="0">
                <a:latin typeface="Times New Roman" pitchFamily="18" charset="0"/>
                <a:cs typeface="Times New Roman" pitchFamily="18" charset="0"/>
              </a:rPr>
              <a:t>Hardware &amp; Software Requirements:</a:t>
            </a:r>
            <a:br>
              <a:rPr lang="en-US" sz="4400" b="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05F16B8B-F29D-4931-BEF8-DC824596CB94}"/>
              </a:ext>
            </a:extLst>
          </p:cNvPr>
          <p:cNvSpPr>
            <a:spLocks noGrp="1"/>
          </p:cNvSpPr>
          <p:nvPr>
            <p:ph idx="1"/>
          </p:nvPr>
        </p:nvSpPr>
        <p:spPr/>
        <p:txBody>
          <a:bodyPr>
            <a:normAutofit fontScale="92500" lnSpcReduction="20000"/>
          </a:bodyPr>
          <a:lstStyle/>
          <a:p>
            <a:pPr marL="0" lvl="0" indent="0" algn="just" fontAlgn="base">
              <a:lnSpc>
                <a:spcPct val="120000"/>
              </a:lnSpc>
              <a:spcAft>
                <a:spcPts val="600"/>
              </a:spcAft>
              <a:buClr>
                <a:srgbClr val="000000"/>
              </a:buClr>
              <a:buSzPts val="1400"/>
              <a:buNone/>
            </a:pP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processor                :      Pentium 4 processor</a:t>
            </a:r>
          </a:p>
          <a:p>
            <a:pPr marL="0" lvl="0" indent="0" algn="just" fontAlgn="base">
              <a:lnSpc>
                <a:spcPct val="120000"/>
              </a:lnSpc>
              <a:spcAft>
                <a:spcPts val="600"/>
              </a:spcAft>
              <a:buClr>
                <a:srgbClr val="000000"/>
              </a:buClr>
              <a:buSzPts val="1400"/>
              <a:buNone/>
            </a:pP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Processor Speed     :      2.4 GHz</a:t>
            </a:r>
            <a:endParaRPr lang="en-IN"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lvl="0" indent="0" algn="just" fontAlgn="base">
              <a:lnSpc>
                <a:spcPct val="120000"/>
              </a:lnSpc>
              <a:spcAft>
                <a:spcPts val="600"/>
              </a:spcAft>
              <a:buClr>
                <a:srgbClr val="000000"/>
              </a:buClr>
              <a:buSzPts val="1400"/>
              <a:buNone/>
            </a:pP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RAM                      :      1GB</a:t>
            </a:r>
            <a:endParaRPr lang="en-IN"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lvl="0" indent="0" algn="just" fontAlgn="base">
              <a:lnSpc>
                <a:spcPct val="120000"/>
              </a:lnSpc>
              <a:spcAft>
                <a:spcPts val="600"/>
              </a:spcAft>
              <a:buClr>
                <a:srgbClr val="000000"/>
              </a:buClr>
              <a:buSzPts val="1400"/>
              <a:buNone/>
            </a:pP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Storage Space        :      40GB</a:t>
            </a:r>
            <a:endParaRPr lang="en-IN"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lvl="0" indent="0" algn="just" fontAlgn="base">
              <a:lnSpc>
                <a:spcPct val="120000"/>
              </a:lnSpc>
              <a:spcAft>
                <a:spcPts val="600"/>
              </a:spcAft>
              <a:buClr>
                <a:srgbClr val="000000"/>
              </a:buClr>
              <a:buSzPts val="1400"/>
              <a:buNone/>
            </a:pP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Monitor                  :      1024x768 or 1280x1024</a:t>
            </a:r>
          </a:p>
          <a:p>
            <a:pPr marL="0" lvl="0" indent="0" algn="just" fontAlgn="base">
              <a:lnSpc>
                <a:spcPct val="120000"/>
              </a:lnSpc>
              <a:spcAft>
                <a:spcPts val="1425"/>
              </a:spcAft>
              <a:buClr>
                <a:srgbClr val="000000"/>
              </a:buClr>
              <a:buSzPts val="1400"/>
              <a:buNone/>
            </a:pP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IDE                         :      </a:t>
            </a:r>
            <a:r>
              <a:rPr lang="en-IN" sz="2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Jupyter</a:t>
            </a: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 Notebook or Google </a:t>
            </a:r>
            <a:r>
              <a:rPr lang="en-IN" sz="2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Colab</a:t>
            </a:r>
            <a:r>
              <a:rPr lang="en-IN" sz="2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 </a:t>
            </a:r>
            <a:endParaRPr lang="en-IN" sz="2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IN" sz="2800" dirty="0">
                <a:solidFill>
                  <a:srgbClr val="000000"/>
                </a:solidFill>
                <a:effectLst/>
                <a:latin typeface="Times New Roman" panose="02020603050405020304" pitchFamily="18" charset="0"/>
                <a:ea typeface="Times New Roman" panose="02020603050405020304" pitchFamily="18" charset="0"/>
              </a:rPr>
              <a:t>Operating system    :      Windows</a:t>
            </a:r>
          </a:p>
          <a:p>
            <a:endParaRPr lang="en-IN" dirty="0"/>
          </a:p>
        </p:txBody>
      </p:sp>
      <p:sp>
        <p:nvSpPr>
          <p:cNvPr id="4" name="Date Placeholder 3">
            <a:extLst>
              <a:ext uri="{FF2B5EF4-FFF2-40B4-BE49-F238E27FC236}">
                <a16:creationId xmlns:a16="http://schemas.microsoft.com/office/drawing/2014/main" id="{38C89FDA-2818-40B7-B9F5-E46220D97F23}"/>
              </a:ext>
            </a:extLst>
          </p:cNvPr>
          <p:cNvSpPr>
            <a:spLocks noGrp="1"/>
          </p:cNvSpPr>
          <p:nvPr>
            <p:ph type="dt" sz="half" idx="10"/>
          </p:nvPr>
        </p:nvSpPr>
        <p:spPr/>
        <p:txBody>
          <a:bodyPr/>
          <a:lstStyle/>
          <a:p>
            <a:r>
              <a:rPr lang="en-US"/>
              <a:t>VII Semester Dept. of CSE,RNSIT</a:t>
            </a:r>
          </a:p>
        </p:txBody>
      </p:sp>
      <p:sp>
        <p:nvSpPr>
          <p:cNvPr id="5" name="Footer Placeholder 4">
            <a:extLst>
              <a:ext uri="{FF2B5EF4-FFF2-40B4-BE49-F238E27FC236}">
                <a16:creationId xmlns:a16="http://schemas.microsoft.com/office/drawing/2014/main" id="{A658C0AC-3045-4E6D-A26E-8901EA57B3F2}"/>
              </a:ext>
            </a:extLst>
          </p:cNvPr>
          <p:cNvSpPr>
            <a:spLocks noGrp="1"/>
          </p:cNvSpPr>
          <p:nvPr>
            <p:ph type="ftr" sz="quarter" idx="11"/>
          </p:nvPr>
        </p:nvSpPr>
        <p:spPr/>
        <p:txBody>
          <a:bodyPr/>
          <a:lstStyle/>
          <a:p>
            <a:r>
              <a:rPr lang="en-US"/>
              <a:t>2018 - 19</a:t>
            </a:r>
          </a:p>
        </p:txBody>
      </p:sp>
      <p:sp>
        <p:nvSpPr>
          <p:cNvPr id="6" name="Slide Number Placeholder 5">
            <a:extLst>
              <a:ext uri="{FF2B5EF4-FFF2-40B4-BE49-F238E27FC236}">
                <a16:creationId xmlns:a16="http://schemas.microsoft.com/office/drawing/2014/main" id="{47F74854-4749-4706-A3A1-F2BEB258093D}"/>
              </a:ext>
            </a:extLst>
          </p:cNvPr>
          <p:cNvSpPr>
            <a:spLocks noGrp="1"/>
          </p:cNvSpPr>
          <p:nvPr>
            <p:ph type="sldNum" sz="quarter" idx="12"/>
          </p:nvPr>
        </p:nvSpPr>
        <p:spPr/>
        <p:txBody>
          <a:bodyPr/>
          <a:lstStyle/>
          <a:p>
            <a:fld id="{4C442D41-FF4A-46A6-A5B6-D9D1BC6ADE1D}" type="slidenum">
              <a:rPr lang="en-US" smtClean="0"/>
              <a:pPr/>
              <a:t>6</a:t>
            </a:fld>
            <a:endParaRPr lang="en-US"/>
          </a:p>
        </p:txBody>
      </p:sp>
    </p:spTree>
    <p:extLst>
      <p:ext uri="{BB962C8B-B14F-4D97-AF65-F5344CB8AC3E}">
        <p14:creationId xmlns:p14="http://schemas.microsoft.com/office/powerpoint/2010/main" val="351188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rmAutofit fontScale="90000"/>
          </a:bodyPr>
          <a:lstStyle/>
          <a:p>
            <a:pPr marL="342900" indent="-342900" algn="ctr">
              <a:spcBef>
                <a:spcPct val="20000"/>
              </a:spcBef>
            </a:pPr>
            <a:br>
              <a:rPr lang="en-US" sz="3100" dirty="0">
                <a:solidFill>
                  <a:srgbClr val="C00000"/>
                </a:solidFill>
                <a:latin typeface="Times New Roman" pitchFamily="18" charset="0"/>
                <a:ea typeface="+mn-ea"/>
                <a:cs typeface="Times New Roman" pitchFamily="18" charset="0"/>
              </a:rPr>
            </a:br>
            <a:r>
              <a:rPr lang="en-US" sz="3600" b="1" dirty="0">
                <a:solidFill>
                  <a:srgbClr val="C00000"/>
                </a:solidFill>
                <a:latin typeface="Times New Roman" pitchFamily="18" charset="0"/>
                <a:ea typeface="+mn-ea"/>
                <a:cs typeface="Times New Roman" pitchFamily="18" charset="0"/>
              </a:rPr>
              <a:t>SYSTEM ARCHITECTURE</a:t>
            </a:r>
            <a:br>
              <a:rPr lang="en-US" sz="2400" dirty="0">
                <a:solidFill>
                  <a:prstClr val="black"/>
                </a:solidFill>
                <a:latin typeface="Times New Roman" pitchFamily="18" charset="0"/>
                <a:ea typeface="+mn-ea"/>
                <a:cs typeface="Times New Roman" pitchFamily="18" charset="0"/>
              </a:rPr>
            </a:br>
            <a:endParaRPr lang="en-US" dirty="0"/>
          </a:p>
        </p:txBody>
      </p:sp>
      <p:sp>
        <p:nvSpPr>
          <p:cNvPr id="3" name="Content Placeholder 2"/>
          <p:cNvSpPr>
            <a:spLocks noGrp="1"/>
          </p:cNvSpPr>
          <p:nvPr>
            <p:ph idx="1"/>
          </p:nvPr>
        </p:nvSpPr>
        <p:spPr>
          <a:xfrm>
            <a:off x="1378038" y="1825625"/>
            <a:ext cx="9975761" cy="3828200"/>
          </a:xfrm>
        </p:spPr>
        <p:txBody>
          <a:bodyPr>
            <a:normAutofit/>
          </a:bodyPr>
          <a:lstStyle/>
          <a:p>
            <a:pPr lvl="1"/>
            <a:r>
              <a:rPr lang="en-US" sz="2800" dirty="0">
                <a:latin typeface="Times New Roman" pitchFamily="18" charset="0"/>
                <a:cs typeface="Times New Roman" pitchFamily="18" charset="0"/>
              </a:rPr>
              <a:t>ARCHITECTURE</a:t>
            </a:r>
          </a:p>
        </p:txBody>
      </p:sp>
      <p:sp>
        <p:nvSpPr>
          <p:cNvPr id="4" name="Date Placeholder 3"/>
          <p:cNvSpPr>
            <a:spLocks noGrp="1"/>
          </p:cNvSpPr>
          <p:nvPr>
            <p:ph type="dt" sz="half" idx="10"/>
          </p:nvPr>
        </p:nvSpPr>
        <p:spPr/>
        <p:txBody>
          <a:bodyPr/>
          <a:lstStyle/>
          <a:p>
            <a:r>
              <a:rPr lang="en-US"/>
              <a:t>VII Semester Dept. of CSE,RNSIT</a:t>
            </a:r>
            <a:endParaRPr lang="en-IN"/>
          </a:p>
        </p:txBody>
      </p:sp>
      <p:sp>
        <p:nvSpPr>
          <p:cNvPr id="5" name="Footer Placeholder 4"/>
          <p:cNvSpPr>
            <a:spLocks noGrp="1"/>
          </p:cNvSpPr>
          <p:nvPr>
            <p:ph type="ftr" sz="quarter" idx="11"/>
          </p:nvPr>
        </p:nvSpPr>
        <p:spPr/>
        <p:txBody>
          <a:bodyPr/>
          <a:lstStyle/>
          <a:p>
            <a:r>
              <a:rPr lang="en-IN"/>
              <a:t>2018 - 19</a:t>
            </a:r>
            <a:endParaRPr lang="en-IN" dirty="0"/>
          </a:p>
        </p:txBody>
      </p:sp>
      <p:sp>
        <p:nvSpPr>
          <p:cNvPr id="6" name="Slide Number Placeholder 5"/>
          <p:cNvSpPr>
            <a:spLocks noGrp="1"/>
          </p:cNvSpPr>
          <p:nvPr>
            <p:ph type="sldNum" sz="quarter" idx="12"/>
          </p:nvPr>
        </p:nvSpPr>
        <p:spPr/>
        <p:txBody>
          <a:bodyPr/>
          <a:lstStyle/>
          <a:p>
            <a:fld id="{8D76E3B0-E7CB-4A4B-BFAB-903D23419947}" type="slidenum">
              <a:rPr lang="en-IN" smtClean="0"/>
              <a:pPr/>
              <a:t>7</a:t>
            </a:fld>
            <a:endParaRPr lang="en-IN"/>
          </a:p>
        </p:txBody>
      </p:sp>
      <p:pic>
        <p:nvPicPr>
          <p:cNvPr id="7" name="Picture 6">
            <a:extLst>
              <a:ext uri="{FF2B5EF4-FFF2-40B4-BE49-F238E27FC236}">
                <a16:creationId xmlns:a16="http://schemas.microsoft.com/office/drawing/2014/main" id="{CBD432F1-6B35-4014-9202-5EC86624A8E4}"/>
              </a:ext>
            </a:extLst>
          </p:cNvPr>
          <p:cNvPicPr>
            <a:picLocks noChangeAspect="1"/>
          </p:cNvPicPr>
          <p:nvPr/>
        </p:nvPicPr>
        <p:blipFill>
          <a:blip r:embed="rId2"/>
          <a:stretch>
            <a:fillRect/>
          </a:stretch>
        </p:blipFill>
        <p:spPr>
          <a:xfrm>
            <a:off x="2500128" y="2831250"/>
            <a:ext cx="7063321" cy="2822575"/>
          </a:xfrm>
          <a:prstGeom prst="rect">
            <a:avLst/>
          </a:prstGeom>
        </p:spPr>
      </p:pic>
    </p:spTree>
    <p:extLst>
      <p:ext uri="{BB962C8B-B14F-4D97-AF65-F5344CB8AC3E}">
        <p14:creationId xmlns:p14="http://schemas.microsoft.com/office/powerpoint/2010/main" val="1477564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8593"/>
            <a:ext cx="10515600" cy="826113"/>
          </a:xfrm>
        </p:spPr>
        <p:txBody>
          <a:bodyPr>
            <a:normAutofit fontScale="90000"/>
          </a:bodyPr>
          <a:lstStyle/>
          <a:p>
            <a:pPr algn="ctr"/>
            <a:br>
              <a:rPr lang="en-US"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IMPLEMENTATION</a:t>
            </a:r>
            <a:br>
              <a:rPr lang="en-US" sz="3600" b="1" dirty="0">
                <a:solidFill>
                  <a:srgbClr val="C00000"/>
                </a:solidFill>
                <a:latin typeface="Times New Roman" pitchFamily="18" charset="0"/>
                <a:cs typeface="Times New Roman" pitchFamily="18" charset="0"/>
              </a:rPr>
            </a:br>
            <a:endParaRPr lang="en-US" b="1" dirty="0">
              <a:solidFill>
                <a:srgbClr val="C00000"/>
              </a:solidFill>
            </a:endParaRPr>
          </a:p>
        </p:txBody>
      </p:sp>
      <p:sp>
        <p:nvSpPr>
          <p:cNvPr id="3" name="Content Placeholder 2"/>
          <p:cNvSpPr>
            <a:spLocks noGrp="1"/>
          </p:cNvSpPr>
          <p:nvPr>
            <p:ph idx="1"/>
          </p:nvPr>
        </p:nvSpPr>
        <p:spPr>
          <a:xfrm>
            <a:off x="947956" y="828136"/>
            <a:ext cx="10515600" cy="5658928"/>
          </a:xfrm>
        </p:spPr>
        <p:txBody>
          <a:bodyPr anchor="ctr">
            <a:normAutofit fontScale="25000" lnSpcReduction="20000"/>
          </a:bodyPr>
          <a:lstStyle/>
          <a:p>
            <a:pPr marL="6350" indent="-6350" algn="l">
              <a:lnSpc>
                <a:spcPct val="107000"/>
              </a:lnSpc>
              <a:spcBef>
                <a:spcPts val="600"/>
              </a:spcBef>
              <a:spcAft>
                <a:spcPts val="600"/>
              </a:spcAft>
            </a:pPr>
            <a:r>
              <a:rPr lang="en-US" sz="8000" b="1" dirty="0">
                <a:latin typeface="Times New Roman" pitchFamily="18" charset="0"/>
                <a:cs typeface="Times New Roman" pitchFamily="18" charset="0"/>
              </a:rPr>
              <a:t>Algorithm</a:t>
            </a:r>
            <a:r>
              <a:rPr lang="en-US" sz="8000" dirty="0">
                <a:latin typeface="Times New Roman" pitchFamily="18" charset="0"/>
                <a:cs typeface="Times New Roman" pitchFamily="18" charset="0"/>
              </a:rPr>
              <a:t>:</a:t>
            </a:r>
            <a:endParaRPr lang="en-IN" sz="7200" kern="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20000"/>
              </a:lnSpc>
              <a:spcBef>
                <a:spcPts val="600"/>
              </a:spcBef>
              <a:spcAft>
                <a:spcPts val="450"/>
              </a:spcAft>
              <a:buNone/>
            </a:pPr>
            <a:r>
              <a:rPr lang="en-IN" sz="8000" dirty="0">
                <a:solidFill>
                  <a:srgbClr val="000000"/>
                </a:solidFill>
                <a:effectLst/>
                <a:latin typeface="Times New Roman" panose="02020603050405020304" pitchFamily="18" charset="0"/>
                <a:ea typeface="Times New Roman" panose="02020603050405020304" pitchFamily="18" charset="0"/>
              </a:rPr>
              <a:t>The </a:t>
            </a:r>
            <a:r>
              <a:rPr lang="en-IN" sz="8000" dirty="0" err="1">
                <a:solidFill>
                  <a:srgbClr val="000000"/>
                </a:solidFill>
                <a:effectLst/>
                <a:latin typeface="Times New Roman" panose="02020603050405020304" pitchFamily="18" charset="0"/>
                <a:ea typeface="Times New Roman" panose="02020603050405020304" pitchFamily="18" charset="0"/>
              </a:rPr>
              <a:t>TextRank</a:t>
            </a:r>
            <a:r>
              <a:rPr lang="en-IN" sz="8000" dirty="0">
                <a:solidFill>
                  <a:srgbClr val="000000"/>
                </a:solidFill>
                <a:effectLst/>
                <a:latin typeface="Times New Roman" panose="02020603050405020304" pitchFamily="18" charset="0"/>
                <a:ea typeface="Times New Roman" panose="02020603050405020304" pitchFamily="18" charset="0"/>
              </a:rPr>
              <a:t> summarization algorithm internally uses the popular PageRank algorithm, which is used by Google for ranking websites and pages. This is used by the Google search engine when providing relevant web pages based on search queries. To understand </a:t>
            </a:r>
            <a:r>
              <a:rPr lang="en-IN" sz="8000" dirty="0" err="1">
                <a:solidFill>
                  <a:srgbClr val="000000"/>
                </a:solidFill>
                <a:effectLst/>
                <a:latin typeface="Times New Roman" panose="02020603050405020304" pitchFamily="18" charset="0"/>
                <a:ea typeface="Times New Roman" panose="02020603050405020304" pitchFamily="18" charset="0"/>
              </a:rPr>
              <a:t>TextRank</a:t>
            </a:r>
            <a:r>
              <a:rPr lang="en-IN" sz="8000" dirty="0">
                <a:solidFill>
                  <a:srgbClr val="000000"/>
                </a:solidFill>
                <a:effectLst/>
                <a:latin typeface="Times New Roman" panose="02020603050405020304" pitchFamily="18" charset="0"/>
                <a:ea typeface="Times New Roman" panose="02020603050405020304" pitchFamily="18" charset="0"/>
              </a:rPr>
              <a:t> better, we need to understand some of the concepts surrounding PageRank. The core algorithm in PageRank is a graph-based scoring or ranking algorithm, where pages are scored or ranked based on their importance  </a:t>
            </a:r>
            <a:endParaRPr lang="en-IN" sz="8000" dirty="0">
              <a:latin typeface="Times New Roman" panose="02020603050405020304" pitchFamily="18" charset="0"/>
              <a:ea typeface="Times New Roman" panose="02020603050405020304" pitchFamily="18" charset="0"/>
            </a:endParaRPr>
          </a:p>
          <a:p>
            <a:pPr marL="0" indent="0" algn="just">
              <a:lnSpc>
                <a:spcPct val="120000"/>
              </a:lnSpc>
              <a:spcBef>
                <a:spcPts val="0"/>
              </a:spcBef>
              <a:spcAft>
                <a:spcPts val="450"/>
              </a:spcAft>
              <a:buNone/>
            </a:pPr>
            <a:r>
              <a:rPr lang="en-IN" sz="8000" b="1" dirty="0">
                <a:solidFill>
                  <a:srgbClr val="000000"/>
                </a:solidFill>
                <a:effectLst/>
                <a:latin typeface="Times New Roman" panose="02020603050405020304" pitchFamily="18" charset="0"/>
                <a:ea typeface="Times New Roman" panose="02020603050405020304" pitchFamily="18" charset="0"/>
              </a:rPr>
              <a:t>Algorithm Steps :</a:t>
            </a:r>
            <a:endParaRPr lang="en-IN" sz="8000" dirty="0">
              <a:effectLst/>
              <a:latin typeface="Times New Roman" panose="02020603050405020304" pitchFamily="18" charset="0"/>
              <a:ea typeface="Times New Roman" panose="02020603050405020304" pitchFamily="18" charset="0"/>
            </a:endParaRPr>
          </a:p>
          <a:p>
            <a:pPr algn="just">
              <a:lnSpc>
                <a:spcPct val="120000"/>
              </a:lnSpc>
              <a:spcBef>
                <a:spcPts val="0"/>
              </a:spcBef>
              <a:spcAft>
                <a:spcPts val="800"/>
              </a:spcAft>
              <a:buSzPts val="1000"/>
              <a:tabLst>
                <a:tab pos="457200" algn="l"/>
              </a:tabLst>
            </a:pPr>
            <a:r>
              <a:rPr lang="en-IN" sz="8000" dirty="0">
                <a:solidFill>
                  <a:srgbClr val="000000"/>
                </a:solidFill>
                <a:effectLst/>
                <a:latin typeface="Times New Roman" panose="02020603050405020304" pitchFamily="18" charset="0"/>
                <a:ea typeface="Times New Roman" panose="02020603050405020304" pitchFamily="18" charset="0"/>
              </a:rPr>
              <a:t>Tokenize and extract sentences from the document to be summarized.</a:t>
            </a:r>
            <a:endParaRPr lang="en-IN" sz="8000" dirty="0">
              <a:solidFill>
                <a:srgbClr val="000000"/>
              </a:solidFill>
              <a:effectLst/>
              <a:latin typeface="Calibri" panose="020F0502020204030204" pitchFamily="34" charset="0"/>
              <a:ea typeface="Calibri" panose="020F0502020204030204" pitchFamily="34" charset="0"/>
            </a:endParaRPr>
          </a:p>
          <a:p>
            <a:pPr algn="just">
              <a:lnSpc>
                <a:spcPct val="120000"/>
              </a:lnSpc>
              <a:spcBef>
                <a:spcPts val="0"/>
              </a:spcBef>
              <a:spcAft>
                <a:spcPts val="800"/>
              </a:spcAft>
              <a:buSzPts val="1000"/>
              <a:tabLst>
                <a:tab pos="457200" algn="l"/>
              </a:tabLst>
            </a:pPr>
            <a:r>
              <a:rPr lang="en-IN" sz="8000" dirty="0">
                <a:solidFill>
                  <a:srgbClr val="000000"/>
                </a:solidFill>
                <a:effectLst/>
                <a:latin typeface="Times New Roman" panose="02020603050405020304" pitchFamily="18" charset="0"/>
                <a:ea typeface="Times New Roman" panose="02020603050405020304" pitchFamily="18" charset="0"/>
              </a:rPr>
              <a:t>Decide on the number of sentences, k, that we want in the final summary</a:t>
            </a:r>
            <a:endParaRPr lang="en-IN" sz="8000" dirty="0">
              <a:solidFill>
                <a:srgbClr val="000000"/>
              </a:solidFill>
              <a:effectLst/>
              <a:latin typeface="Calibri" panose="020F0502020204030204" pitchFamily="34" charset="0"/>
              <a:ea typeface="Calibri" panose="020F0502020204030204" pitchFamily="34" charset="0"/>
            </a:endParaRPr>
          </a:p>
          <a:p>
            <a:pPr algn="just">
              <a:lnSpc>
                <a:spcPct val="120000"/>
              </a:lnSpc>
              <a:spcBef>
                <a:spcPts val="0"/>
              </a:spcBef>
              <a:spcAft>
                <a:spcPts val="800"/>
              </a:spcAft>
              <a:buSzPts val="1000"/>
              <a:tabLst>
                <a:tab pos="457200" algn="l"/>
              </a:tabLst>
            </a:pPr>
            <a:r>
              <a:rPr lang="en-IN" sz="8000" dirty="0">
                <a:solidFill>
                  <a:srgbClr val="000000"/>
                </a:solidFill>
                <a:effectLst/>
                <a:latin typeface="Times New Roman" panose="02020603050405020304" pitchFamily="18" charset="0"/>
                <a:ea typeface="Times New Roman" panose="02020603050405020304" pitchFamily="18" charset="0"/>
              </a:rPr>
              <a:t>Build a document-term feature matrix using weights like TF-IDF or Bag of Words.</a:t>
            </a:r>
            <a:endParaRPr lang="en-IN" sz="8000" dirty="0">
              <a:solidFill>
                <a:srgbClr val="000000"/>
              </a:solidFill>
              <a:effectLst/>
              <a:latin typeface="Calibri" panose="020F0502020204030204" pitchFamily="34" charset="0"/>
              <a:ea typeface="Calibri" panose="020F0502020204030204" pitchFamily="34" charset="0"/>
            </a:endParaRPr>
          </a:p>
          <a:p>
            <a:pPr algn="just">
              <a:lnSpc>
                <a:spcPct val="120000"/>
              </a:lnSpc>
              <a:spcBef>
                <a:spcPts val="0"/>
              </a:spcBef>
              <a:spcAft>
                <a:spcPts val="800"/>
              </a:spcAft>
              <a:buSzPts val="1000"/>
              <a:tabLst>
                <a:tab pos="457200" algn="l"/>
              </a:tabLst>
            </a:pPr>
            <a:r>
              <a:rPr lang="en-IN" sz="8000" dirty="0">
                <a:solidFill>
                  <a:srgbClr val="000000"/>
                </a:solidFill>
                <a:effectLst/>
                <a:latin typeface="Times New Roman" panose="02020603050405020304" pitchFamily="18" charset="0"/>
                <a:ea typeface="Times New Roman" panose="02020603050405020304" pitchFamily="18" charset="0"/>
              </a:rPr>
              <a:t>Compute a document similarity matrix by multiplying the matrix by its transpose.</a:t>
            </a:r>
            <a:endParaRPr lang="en-IN" sz="8000" dirty="0">
              <a:solidFill>
                <a:srgbClr val="000000"/>
              </a:solidFill>
              <a:effectLst/>
              <a:latin typeface="Calibri" panose="020F0502020204030204" pitchFamily="34" charset="0"/>
              <a:ea typeface="Calibri" panose="020F0502020204030204" pitchFamily="34" charset="0"/>
            </a:endParaRPr>
          </a:p>
          <a:p>
            <a:pPr algn="just">
              <a:lnSpc>
                <a:spcPct val="120000"/>
              </a:lnSpc>
              <a:spcBef>
                <a:spcPts val="0"/>
              </a:spcBef>
              <a:spcAft>
                <a:spcPts val="800"/>
              </a:spcAft>
              <a:buSzPts val="1000"/>
              <a:tabLst>
                <a:tab pos="457200" algn="l"/>
              </a:tabLst>
            </a:pPr>
            <a:r>
              <a:rPr lang="en-IN" sz="8000" dirty="0">
                <a:solidFill>
                  <a:srgbClr val="000000"/>
                </a:solidFill>
                <a:effectLst/>
                <a:latin typeface="Times New Roman" panose="02020603050405020304" pitchFamily="18" charset="0"/>
                <a:ea typeface="Times New Roman" panose="02020603050405020304" pitchFamily="18" charset="0"/>
              </a:rPr>
              <a:t>Use these documents (sentences in our case) as the vertices and the similarities between each pair of documents as the weight or score coefficient we talked about earlier and feed them to the PageRank algorithm.</a:t>
            </a:r>
            <a:endParaRPr lang="en-IN" sz="8000" dirty="0">
              <a:solidFill>
                <a:srgbClr val="000000"/>
              </a:solidFill>
              <a:effectLst/>
              <a:latin typeface="Calibri" panose="020F0502020204030204" pitchFamily="34" charset="0"/>
              <a:ea typeface="Calibri" panose="020F0502020204030204" pitchFamily="34" charset="0"/>
            </a:endParaRPr>
          </a:p>
          <a:p>
            <a:pPr algn="just">
              <a:lnSpc>
                <a:spcPct val="120000"/>
              </a:lnSpc>
              <a:spcBef>
                <a:spcPts val="0"/>
              </a:spcBef>
              <a:spcAft>
                <a:spcPts val="800"/>
              </a:spcAft>
              <a:buSzPts val="1000"/>
              <a:tabLst>
                <a:tab pos="457200" algn="l"/>
              </a:tabLst>
            </a:pPr>
            <a:r>
              <a:rPr lang="en-IN" sz="8000" dirty="0">
                <a:solidFill>
                  <a:srgbClr val="000000"/>
                </a:solidFill>
                <a:effectLst/>
                <a:latin typeface="Times New Roman" panose="02020603050405020304" pitchFamily="18" charset="0"/>
                <a:ea typeface="Times New Roman" panose="02020603050405020304" pitchFamily="18" charset="0"/>
              </a:rPr>
              <a:t>Get the score for each sentence.</a:t>
            </a:r>
            <a:endParaRPr lang="en-IN" sz="8000" dirty="0">
              <a:solidFill>
                <a:srgbClr val="000000"/>
              </a:solidFill>
              <a:latin typeface="Calibri" panose="020F0502020204030204" pitchFamily="34" charset="0"/>
              <a:ea typeface="Times New Roman" panose="02020603050405020304" pitchFamily="18" charset="0"/>
            </a:endParaRPr>
          </a:p>
          <a:p>
            <a:pPr algn="just">
              <a:lnSpc>
                <a:spcPct val="120000"/>
              </a:lnSpc>
              <a:spcBef>
                <a:spcPts val="0"/>
              </a:spcBef>
              <a:spcAft>
                <a:spcPts val="800"/>
              </a:spcAft>
              <a:buSzPts val="1000"/>
              <a:tabLst>
                <a:tab pos="457200" algn="l"/>
              </a:tabLst>
            </a:pPr>
            <a:r>
              <a:rPr lang="en-IN" sz="8000" dirty="0">
                <a:solidFill>
                  <a:srgbClr val="000000"/>
                </a:solidFill>
                <a:effectLst/>
                <a:latin typeface="Times New Roman" panose="02020603050405020304" pitchFamily="18" charset="0"/>
                <a:ea typeface="Times New Roman" panose="02020603050405020304" pitchFamily="18" charset="0"/>
              </a:rPr>
              <a:t>Rank the sentences based on score and return the top k sentences</a:t>
            </a:r>
            <a:r>
              <a:rPr lang="en-IN" sz="8000" dirty="0">
                <a:solidFill>
                  <a:srgbClr val="D5D5D5"/>
                </a:solidFill>
                <a:effectLst/>
                <a:latin typeface="Times New Roman" panose="02020603050405020304" pitchFamily="18" charset="0"/>
                <a:ea typeface="Times New Roman" panose="02020603050405020304" pitchFamily="18" charset="0"/>
              </a:rPr>
              <a:t>.</a:t>
            </a:r>
            <a:endParaRPr lang="en-IN" sz="8000" dirty="0">
              <a:solidFill>
                <a:srgbClr val="D5D5D5"/>
              </a:solidFill>
              <a:effectLst/>
              <a:latin typeface="Calibri" panose="020F0502020204030204" pitchFamily="34" charset="0"/>
              <a:ea typeface="Calibri" panose="020F0502020204030204" pitchFamily="34" charset="0"/>
            </a:endParaRPr>
          </a:p>
          <a:p>
            <a:pPr lvl="1"/>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VII Semester Dept. of CSE,RNSIT</a:t>
            </a:r>
            <a:endParaRPr lang="en-IN" dirty="0"/>
          </a:p>
        </p:txBody>
      </p:sp>
      <p:sp>
        <p:nvSpPr>
          <p:cNvPr id="5" name="Footer Placeholder 4"/>
          <p:cNvSpPr>
            <a:spLocks noGrp="1"/>
          </p:cNvSpPr>
          <p:nvPr>
            <p:ph type="ftr" sz="quarter" idx="11"/>
          </p:nvPr>
        </p:nvSpPr>
        <p:spPr/>
        <p:txBody>
          <a:bodyPr/>
          <a:lstStyle/>
          <a:p>
            <a:r>
              <a:rPr lang="en-IN"/>
              <a:t>2018 - 19</a:t>
            </a:r>
            <a:endParaRPr lang="en-IN" dirty="0"/>
          </a:p>
        </p:txBody>
      </p:sp>
      <p:sp>
        <p:nvSpPr>
          <p:cNvPr id="6" name="Slide Number Placeholder 5"/>
          <p:cNvSpPr>
            <a:spLocks noGrp="1"/>
          </p:cNvSpPr>
          <p:nvPr>
            <p:ph type="sldNum" sz="quarter" idx="12"/>
          </p:nvPr>
        </p:nvSpPr>
        <p:spPr/>
        <p:txBody>
          <a:bodyPr/>
          <a:lstStyle/>
          <a:p>
            <a:fld id="{8D76E3B0-E7CB-4A4B-BFAB-903D23419947}" type="slidenum">
              <a:rPr lang="en-IN" smtClean="0"/>
              <a:pPr/>
              <a:t>8</a:t>
            </a:fld>
            <a:endParaRPr lang="en-IN"/>
          </a:p>
        </p:txBody>
      </p:sp>
    </p:spTree>
    <p:extLst>
      <p:ext uri="{BB962C8B-B14F-4D97-AF65-F5344CB8AC3E}">
        <p14:creationId xmlns:p14="http://schemas.microsoft.com/office/powerpoint/2010/main" val="125622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807D-8D2B-4BC9-AD6F-DE75D274BAEE}"/>
              </a:ext>
            </a:extLst>
          </p:cNvPr>
          <p:cNvSpPr>
            <a:spLocks noGrp="1"/>
          </p:cNvSpPr>
          <p:nvPr>
            <p:ph type="title"/>
          </p:nvPr>
        </p:nvSpPr>
        <p:spPr>
          <a:xfrm>
            <a:off x="913701" y="333462"/>
            <a:ext cx="10515600" cy="1325563"/>
          </a:xfrm>
        </p:spPr>
        <p:txBody>
          <a:bodyPr/>
          <a:lstStyle/>
          <a:p>
            <a:pPr algn="ctr"/>
            <a:r>
              <a:rPr lang="en-US" sz="4400" b="1" dirty="0">
                <a:solidFill>
                  <a:srgbClr val="C00000"/>
                </a:solidFill>
                <a:latin typeface="Times New Roman" pitchFamily="18" charset="0"/>
                <a:cs typeface="Times New Roman" pitchFamily="18" charset="0"/>
              </a:rPr>
              <a:t>IMPLEMENTATION</a:t>
            </a:r>
            <a:endParaRPr lang="en-IN" dirty="0"/>
          </a:p>
        </p:txBody>
      </p:sp>
      <p:sp>
        <p:nvSpPr>
          <p:cNvPr id="3" name="Content Placeholder 2">
            <a:extLst>
              <a:ext uri="{FF2B5EF4-FFF2-40B4-BE49-F238E27FC236}">
                <a16:creationId xmlns:a16="http://schemas.microsoft.com/office/drawing/2014/main" id="{F605C9A5-033A-4D29-BCB1-0A17D9783B55}"/>
              </a:ext>
            </a:extLst>
          </p:cNvPr>
          <p:cNvSpPr>
            <a:spLocks noGrp="1"/>
          </p:cNvSpPr>
          <p:nvPr>
            <p:ph idx="1"/>
          </p:nvPr>
        </p:nvSpPr>
        <p:spPr/>
        <p:txBody>
          <a:bodyPr/>
          <a:lstStyle/>
          <a:p>
            <a:pPr lvl="1"/>
            <a:r>
              <a:rPr lang="en-US" sz="2800" dirty="0">
                <a:latin typeface="Times New Roman" pitchFamily="18" charset="0"/>
                <a:cs typeface="Times New Roman" pitchFamily="18" charset="0"/>
              </a:rPr>
              <a:t>Libraries used :</a:t>
            </a:r>
          </a:p>
          <a:p>
            <a:pPr marL="457200" lvl="1" indent="0">
              <a:buNone/>
            </a:pPr>
            <a:r>
              <a:rPr lang="en-US" sz="2800" dirty="0">
                <a:latin typeface="Times New Roman" pitchFamily="18" charset="0"/>
                <a:cs typeface="Times New Roman" pitchFamily="18" charset="0"/>
              </a:rPr>
              <a:t> </a:t>
            </a:r>
          </a:p>
          <a:p>
            <a:pPr lvl="1"/>
            <a:endParaRPr lang="en-US" sz="2800" dirty="0">
              <a:latin typeface="Times New Roman" pitchFamily="18" charset="0"/>
              <a:cs typeface="Times New Roman" pitchFamily="18" charset="0"/>
            </a:endParaRPr>
          </a:p>
          <a:p>
            <a:pPr lvl="1"/>
            <a:endParaRPr lang="en-US" sz="2800" dirty="0">
              <a:latin typeface="Times New Roman" pitchFamily="18" charset="0"/>
              <a:cs typeface="Times New Roman" pitchFamily="18" charset="0"/>
            </a:endParaRPr>
          </a:p>
          <a:p>
            <a:pPr lvl="1"/>
            <a:endParaRPr lang="en-US" sz="2800" dirty="0">
              <a:latin typeface="Times New Roman" pitchFamily="18" charset="0"/>
              <a:cs typeface="Times New Roman" pitchFamily="18" charset="0"/>
            </a:endParaRPr>
          </a:p>
          <a:p>
            <a:pPr lvl="1"/>
            <a:endParaRPr lang="en-US" sz="2800" dirty="0">
              <a:latin typeface="Times New Roman" pitchFamily="18" charset="0"/>
              <a:cs typeface="Times New Roman" pitchFamily="18" charset="0"/>
            </a:endParaRPr>
          </a:p>
          <a:p>
            <a:pPr lvl="1"/>
            <a:endParaRPr lang="en-US" sz="2800" dirty="0">
              <a:latin typeface="Times New Roman" pitchFamily="18" charset="0"/>
              <a:cs typeface="Times New Roman"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3766A6CA-9169-4377-B8C7-DB929312AC9B}"/>
              </a:ext>
            </a:extLst>
          </p:cNvPr>
          <p:cNvSpPr>
            <a:spLocks noGrp="1"/>
          </p:cNvSpPr>
          <p:nvPr>
            <p:ph type="dt" sz="half" idx="10"/>
          </p:nvPr>
        </p:nvSpPr>
        <p:spPr/>
        <p:txBody>
          <a:bodyPr/>
          <a:lstStyle/>
          <a:p>
            <a:r>
              <a:rPr lang="en-US"/>
              <a:t>VII Semester Dept. of CSE,RNSIT</a:t>
            </a:r>
          </a:p>
        </p:txBody>
      </p:sp>
      <p:sp>
        <p:nvSpPr>
          <p:cNvPr id="5" name="Footer Placeholder 4">
            <a:extLst>
              <a:ext uri="{FF2B5EF4-FFF2-40B4-BE49-F238E27FC236}">
                <a16:creationId xmlns:a16="http://schemas.microsoft.com/office/drawing/2014/main" id="{759FF696-5FAA-4B2A-9B75-AF6768BCAD71}"/>
              </a:ext>
            </a:extLst>
          </p:cNvPr>
          <p:cNvSpPr>
            <a:spLocks noGrp="1"/>
          </p:cNvSpPr>
          <p:nvPr>
            <p:ph type="ftr" sz="quarter" idx="11"/>
          </p:nvPr>
        </p:nvSpPr>
        <p:spPr/>
        <p:txBody>
          <a:bodyPr/>
          <a:lstStyle/>
          <a:p>
            <a:r>
              <a:rPr lang="en-US"/>
              <a:t>2018 - 19</a:t>
            </a:r>
          </a:p>
        </p:txBody>
      </p:sp>
      <p:sp>
        <p:nvSpPr>
          <p:cNvPr id="6" name="Slide Number Placeholder 5">
            <a:extLst>
              <a:ext uri="{FF2B5EF4-FFF2-40B4-BE49-F238E27FC236}">
                <a16:creationId xmlns:a16="http://schemas.microsoft.com/office/drawing/2014/main" id="{8B91AE32-F6EE-4619-91A6-282D688C1CEC}"/>
              </a:ext>
            </a:extLst>
          </p:cNvPr>
          <p:cNvSpPr>
            <a:spLocks noGrp="1"/>
          </p:cNvSpPr>
          <p:nvPr>
            <p:ph type="sldNum" sz="quarter" idx="12"/>
          </p:nvPr>
        </p:nvSpPr>
        <p:spPr/>
        <p:txBody>
          <a:bodyPr/>
          <a:lstStyle/>
          <a:p>
            <a:fld id="{4C442D41-FF4A-46A6-A5B6-D9D1BC6ADE1D}" type="slidenum">
              <a:rPr lang="en-US" smtClean="0"/>
              <a:pPr/>
              <a:t>9</a:t>
            </a:fld>
            <a:endParaRPr lang="en-US"/>
          </a:p>
        </p:txBody>
      </p:sp>
      <p:sp>
        <p:nvSpPr>
          <p:cNvPr id="9" name="Rectangle 3">
            <a:extLst>
              <a:ext uri="{FF2B5EF4-FFF2-40B4-BE49-F238E27FC236}">
                <a16:creationId xmlns:a16="http://schemas.microsoft.com/office/drawing/2014/main" id="{0C1E780F-AAAA-4E1A-8B89-53DF1EA27FA1}"/>
              </a:ext>
            </a:extLst>
          </p:cNvPr>
          <p:cNvSpPr>
            <a:spLocks noChangeArrowheads="1"/>
          </p:cNvSpPr>
          <p:nvPr/>
        </p:nvSpPr>
        <p:spPr bwMode="auto">
          <a:xfrm>
            <a:off x="1496246" y="2449115"/>
            <a:ext cx="8984848"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import </a:t>
            </a:r>
            <a:r>
              <a:rPr kumimoji="0" lang="en-US" altLang="en-US" sz="2000" b="0" i="0" u="none" strike="noStrike" cap="none" normalizeH="0" baseline="0" dirty="0" err="1">
                <a:ln>
                  <a:noFill/>
                </a:ln>
                <a:solidFill>
                  <a:schemeClr val="tx1"/>
                </a:solidFill>
                <a:effectLst/>
                <a:latin typeface="Arial" panose="020B0604020202020204" pitchFamily="34" charset="0"/>
              </a:rPr>
              <a:t>numpy</a:t>
            </a:r>
            <a:r>
              <a:rPr kumimoji="0" lang="en-US" altLang="en-US" sz="2000" b="0" i="0" u="none" strike="noStrike" cap="none" normalizeH="0" baseline="0" dirty="0">
                <a:ln>
                  <a:noFill/>
                </a:ln>
                <a:solidFill>
                  <a:schemeClr val="tx1"/>
                </a:solidFill>
                <a:effectLst/>
                <a:latin typeface="Arial" panose="020B0604020202020204" pitchFamily="34" charset="0"/>
              </a:rPr>
              <a:t> as np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from </a:t>
            </a:r>
            <a:r>
              <a:rPr kumimoji="0" lang="en-US" altLang="en-US" sz="2000" b="0" i="0" u="none" strike="noStrike" cap="none" normalizeH="0" baseline="0" dirty="0" err="1">
                <a:ln>
                  <a:noFill/>
                </a:ln>
                <a:solidFill>
                  <a:schemeClr val="tx1"/>
                </a:solidFill>
                <a:effectLst/>
                <a:latin typeface="Arial" panose="020B0604020202020204" pitchFamily="34" charset="0"/>
              </a:rPr>
              <a:t>sklearn.feature_extraction.text</a:t>
            </a:r>
            <a:r>
              <a:rPr kumimoji="0" lang="en-US" altLang="en-US" sz="2000" b="0" i="0" u="none" strike="noStrike" cap="none" normalizeH="0" baseline="0" dirty="0">
                <a:ln>
                  <a:noFill/>
                </a:ln>
                <a:solidFill>
                  <a:schemeClr val="tx1"/>
                </a:solidFill>
                <a:effectLst/>
                <a:latin typeface="Arial" panose="020B0604020202020204" pitchFamily="34" charset="0"/>
              </a:rPr>
              <a:t> import </a:t>
            </a:r>
            <a:r>
              <a:rPr kumimoji="0" lang="en-US" altLang="en-US" sz="2000" b="0" i="0" u="none" strike="noStrike" cap="none" normalizeH="0" baseline="0" dirty="0" err="1">
                <a:ln>
                  <a:noFill/>
                </a:ln>
                <a:solidFill>
                  <a:schemeClr val="tx1"/>
                </a:solidFill>
                <a:effectLst/>
                <a:latin typeface="Arial" panose="020B0604020202020204" pitchFamily="34" charset="0"/>
              </a:rPr>
              <a:t>TfidfVectorizerpandas</a:t>
            </a:r>
            <a:r>
              <a:rPr kumimoji="0" lang="en-US" altLang="en-US" sz="2000" b="0" i="0" u="none" strike="noStrike" cap="none" normalizeH="0" baseline="0" dirty="0">
                <a:ln>
                  <a:noFill/>
                </a:ln>
                <a:solidFill>
                  <a:schemeClr val="tx1"/>
                </a:solidFill>
                <a:effectLst/>
                <a:latin typeface="Arial" panose="020B0604020202020204" pitchFamily="34" charset="0"/>
              </a:rPr>
              <a:t> as pd</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from </a:t>
            </a:r>
            <a:r>
              <a:rPr kumimoji="0" lang="en-US" altLang="en-US" sz="2000" b="0" i="0" u="none" strike="noStrike" cap="none" normalizeH="0" baseline="0" dirty="0" err="1">
                <a:ln>
                  <a:noFill/>
                </a:ln>
                <a:solidFill>
                  <a:schemeClr val="tx1"/>
                </a:solidFill>
                <a:effectLst/>
                <a:latin typeface="Arial" panose="020B0604020202020204" pitchFamily="34" charset="0"/>
              </a:rPr>
              <a:t>scipy.sparse.linalg</a:t>
            </a:r>
            <a:r>
              <a:rPr kumimoji="0" lang="en-US" altLang="en-US" sz="2000" b="0" i="0" u="none" strike="noStrike" cap="none" normalizeH="0" baseline="0" dirty="0">
                <a:ln>
                  <a:noFill/>
                </a:ln>
                <a:solidFill>
                  <a:schemeClr val="tx1"/>
                </a:solidFill>
                <a:effectLst/>
                <a:latin typeface="Arial" panose="020B0604020202020204" pitchFamily="34" charset="0"/>
              </a:rPr>
              <a:t> import </a:t>
            </a:r>
            <a:r>
              <a:rPr kumimoji="0" lang="en-US" altLang="en-US" sz="2000" b="0" i="0" u="none" strike="noStrike" cap="none" normalizeH="0" baseline="0" dirty="0" err="1">
                <a:ln>
                  <a:noFill/>
                </a:ln>
                <a:solidFill>
                  <a:schemeClr val="tx1"/>
                </a:solidFill>
                <a:effectLst/>
                <a:latin typeface="Arial" panose="020B0604020202020204" pitchFamily="34" charset="0"/>
              </a:rPr>
              <a:t>svds</a:t>
            </a:r>
            <a:r>
              <a:rPr kumimoji="0" lang="en-US" altLang="en-US" sz="2000" b="0" i="0" u="none" strike="noStrike" cap="none" normalizeH="0" baseline="0" dirty="0">
                <a:ln>
                  <a:noFill/>
                </a:ln>
                <a:solidFill>
                  <a:schemeClr val="tx1"/>
                </a:solidFill>
                <a:effectLst/>
                <a:latin typeface="Arial" panose="020B0604020202020204" pitchFamily="34" charset="0"/>
              </a:rPr>
              <a:t> import network</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import </a:t>
            </a:r>
            <a:r>
              <a:rPr kumimoji="0" lang="en-US" altLang="en-US" sz="2000" b="0" i="0" u="none" strike="noStrike" cap="none" normalizeH="0" baseline="0" dirty="0" err="1">
                <a:ln>
                  <a:noFill/>
                </a:ln>
                <a:solidFill>
                  <a:schemeClr val="tx1"/>
                </a:solidFill>
                <a:effectLst/>
                <a:latin typeface="Arial" panose="020B0604020202020204" pitchFamily="34" charset="0"/>
              </a:rPr>
              <a:t>matplotlib.pyplot</a:t>
            </a:r>
            <a:r>
              <a:rPr kumimoji="0" lang="en-US" altLang="en-US" sz="2000" b="0" i="0" u="none" strike="noStrike" cap="none" normalizeH="0" baseline="0" dirty="0">
                <a:ln>
                  <a:noFill/>
                </a:ln>
                <a:solidFill>
                  <a:schemeClr val="tx1"/>
                </a:solidFill>
                <a:effectLst/>
                <a:latin typeface="Arial" panose="020B0604020202020204" pitchFamily="34" charset="0"/>
              </a:rPr>
              <a:t> as </a:t>
            </a:r>
            <a:r>
              <a:rPr kumimoji="0" lang="en-US" altLang="en-US" sz="2000" b="0" i="0" u="none" strike="noStrike" cap="none" normalizeH="0" baseline="0" dirty="0" err="1">
                <a:ln>
                  <a:noFill/>
                </a:ln>
                <a:solidFill>
                  <a:schemeClr val="tx1"/>
                </a:solidFill>
                <a:effectLst/>
                <a:latin typeface="Arial" panose="020B0604020202020204" pitchFamily="34" charset="0"/>
              </a:rPr>
              <a:t>plt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import </a:t>
            </a:r>
            <a:r>
              <a:rPr kumimoji="0" lang="en-US" altLang="en-US" sz="2000" b="0" i="0" u="none" strike="noStrike" cap="none" normalizeH="0" baseline="0" dirty="0" err="1">
                <a:ln>
                  <a:noFill/>
                </a:ln>
                <a:solidFill>
                  <a:schemeClr val="tx1"/>
                </a:solidFill>
                <a:effectLst/>
                <a:latin typeface="Arial" panose="020B0604020202020204" pitchFamily="34" charset="0"/>
              </a:rPr>
              <a:t>nltk</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import re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from </a:t>
            </a:r>
            <a:r>
              <a:rPr kumimoji="0" lang="en-US" altLang="en-US" sz="2000" b="0" i="0" u="none" strike="noStrike" cap="none" normalizeH="0" baseline="0" dirty="0" err="1">
                <a:ln>
                  <a:noFill/>
                </a:ln>
                <a:solidFill>
                  <a:schemeClr val="tx1"/>
                </a:solidFill>
                <a:effectLst/>
                <a:latin typeface="Arial" panose="020B0604020202020204" pitchFamily="34" charset="0"/>
              </a:rPr>
              <a:t>gensim.summarization</a:t>
            </a:r>
            <a:r>
              <a:rPr kumimoji="0" lang="en-US" altLang="en-US" sz="2000" b="0" i="0" u="none" strike="noStrike" cap="none" normalizeH="0" baseline="0" dirty="0">
                <a:ln>
                  <a:noFill/>
                </a:ln>
                <a:solidFill>
                  <a:schemeClr val="tx1"/>
                </a:solidFill>
                <a:effectLst/>
                <a:latin typeface="Arial" panose="020B0604020202020204" pitchFamily="34" charset="0"/>
              </a:rPr>
              <a:t> import summarize</a:t>
            </a:r>
          </a:p>
        </p:txBody>
      </p:sp>
    </p:spTree>
    <p:extLst>
      <p:ext uri="{BB962C8B-B14F-4D97-AF65-F5344CB8AC3E}">
        <p14:creationId xmlns:p14="http://schemas.microsoft.com/office/powerpoint/2010/main" val="1348483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1244</Words>
  <Application>Microsoft Office PowerPoint</Application>
  <PresentationFormat>Widescreen</PresentationFormat>
  <Paragraphs>156</Paragraphs>
  <Slides>16</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Calibri Light</vt:lpstr>
      <vt:lpstr>Times New Roman</vt:lpstr>
      <vt:lpstr>Wingdings</vt:lpstr>
      <vt:lpstr>Office Theme</vt:lpstr>
      <vt:lpstr>Picture</vt:lpstr>
      <vt:lpstr>Internship / Professional Practice Presentation on  “TEXT SUMMARIZATION”</vt:lpstr>
      <vt:lpstr>CONTENTS</vt:lpstr>
      <vt:lpstr>ABSTRACT</vt:lpstr>
      <vt:lpstr>About the Company </vt:lpstr>
      <vt:lpstr>INTRODUCTION</vt:lpstr>
      <vt:lpstr>Hardware &amp; Software Requirements: </vt:lpstr>
      <vt:lpstr> SYSTEM ARCHITECTURE </vt:lpstr>
      <vt:lpstr> IMPLEMENTATION </vt:lpstr>
      <vt:lpstr>IMPLEMENTATION</vt:lpstr>
      <vt:lpstr>RESULT ANALYSIS</vt:lpstr>
      <vt:lpstr>CONCLUSION</vt:lpstr>
      <vt:lpstr>FUTURE ENHANCEMENTS</vt:lpstr>
      <vt:lpstr>REFERENCES</vt:lpstr>
      <vt:lpstr>PROJECT SETUP AND DEMONSTRATION</vt:lpstr>
      <vt:lpstr>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Screening Presentation on  “-----------------------------Title------------------------------”</dc:title>
  <dc:creator>Prof. Devaraju B M</dc:creator>
  <cp:lastModifiedBy>1RN18CS050 Karthik</cp:lastModifiedBy>
  <cp:revision>33</cp:revision>
  <dcterms:created xsi:type="dcterms:W3CDTF">2018-09-27T13:10:55Z</dcterms:created>
  <dcterms:modified xsi:type="dcterms:W3CDTF">2022-07-21T09:51:15Z</dcterms:modified>
</cp:coreProperties>
</file>