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4" r:id="rId2"/>
    <p:sldId id="385" r:id="rId3"/>
    <p:sldId id="386" r:id="rId4"/>
    <p:sldId id="387" r:id="rId5"/>
    <p:sldId id="389" r:id="rId6"/>
    <p:sldId id="388" r:id="rId7"/>
    <p:sldId id="3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40DA-BD20-41A4-954F-BC3159E1658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AE6A-FDEC-4EE7-8A4C-5B6109A3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2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40DA-BD20-41A4-954F-BC3159E1658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AE6A-FDEC-4EE7-8A4C-5B6109A3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40DA-BD20-41A4-954F-BC3159E1658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AE6A-FDEC-4EE7-8A4C-5B6109A3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62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40DA-BD20-41A4-954F-BC3159E1658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AE6A-FDEC-4EE7-8A4C-5B6109A3CA5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1643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40DA-BD20-41A4-954F-BC3159E1658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AE6A-FDEC-4EE7-8A4C-5B6109A3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92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40DA-BD20-41A4-954F-BC3159E1658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AE6A-FDEC-4EE7-8A4C-5B6109A3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89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40DA-BD20-41A4-954F-BC3159E1658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AE6A-FDEC-4EE7-8A4C-5B6109A3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02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40DA-BD20-41A4-954F-BC3159E1658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AE6A-FDEC-4EE7-8A4C-5B6109A3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31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40DA-BD20-41A4-954F-BC3159E1658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AE6A-FDEC-4EE7-8A4C-5B6109A3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3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40DA-BD20-41A4-954F-BC3159E1658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AE6A-FDEC-4EE7-8A4C-5B6109A3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0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40DA-BD20-41A4-954F-BC3159E1658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AE6A-FDEC-4EE7-8A4C-5B6109A3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9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40DA-BD20-41A4-954F-BC3159E1658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AE6A-FDEC-4EE7-8A4C-5B6109A3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2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40DA-BD20-41A4-954F-BC3159E1658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AE6A-FDEC-4EE7-8A4C-5B6109A3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7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40DA-BD20-41A4-954F-BC3159E1658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AE6A-FDEC-4EE7-8A4C-5B6109A3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1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40DA-BD20-41A4-954F-BC3159E1658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AE6A-FDEC-4EE7-8A4C-5B6109A3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4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40DA-BD20-41A4-954F-BC3159E1658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AE6A-FDEC-4EE7-8A4C-5B6109A3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1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40DA-BD20-41A4-954F-BC3159E1658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AE6A-FDEC-4EE7-8A4C-5B6109A3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8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640DA-BD20-41A4-954F-BC3159E1658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3AE6A-FDEC-4EE7-8A4C-5B6109A3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18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karthimeenarangaraja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inkedin.com/in/karthimeenarangarajan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linkedin.com/in/karthimeenarangaraja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karthimeenarangarajan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inkedin.com/in/karthimeenarangarajan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karthimeenarangarajan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linkedin.com/in/karthimeenarangarajan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BE04E-6454-7E20-CB44-557AF027F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3085D4-A08D-267A-BFC2-AFDF97D8AED7}"/>
              </a:ext>
            </a:extLst>
          </p:cNvPr>
          <p:cNvSpPr/>
          <p:nvPr/>
        </p:nvSpPr>
        <p:spPr>
          <a:xfrm>
            <a:off x="1317431" y="1573450"/>
            <a:ext cx="9434384" cy="4827350"/>
          </a:xfrm>
          <a:prstGeom prst="roundRect">
            <a:avLst>
              <a:gd name="adj" fmla="val 3984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DE09A-F5C3-D347-3B3A-B806C7E1F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696" y="273886"/>
            <a:ext cx="9001462" cy="867076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cap="small" dirty="0">
                <a:effectLst/>
                <a:latin typeface="Calibri" panose="020F0502020204030204" pitchFamily="34" charset="0"/>
                <a:cs typeface="Latha" panose="020B0604020202020204" pitchFamily="34" charset="0"/>
              </a:rPr>
              <a:t>SUMMARIZE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FF0D0-7E30-5E2A-380B-52D43B741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185" y="1641570"/>
            <a:ext cx="9205973" cy="4759230"/>
          </a:xfrm>
        </p:spPr>
        <p:txBody>
          <a:bodyPr>
            <a:normAutofit fontScale="92500" lnSpcReduction="10000"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Dubai" panose="020B0503030403030204" pitchFamily="34" charset="-78"/>
                <a:cs typeface="Dubai" panose="020B0503030403030204" pitchFamily="34" charset="-78"/>
              </a:rPr>
              <a:t>SUMMARIZE() function used to create summary table based on specific expression.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Dubai" panose="020B0503030403030204" pitchFamily="34" charset="-78"/>
                <a:cs typeface="Dubai" panose="020B0503030403030204" pitchFamily="34" charset="-78"/>
              </a:rPr>
              <a:t>You can include your expressions to calculate values for each group in the resulting summary table.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Dubai" panose="020B0503030403030204" pitchFamily="34" charset="-78"/>
                <a:cs typeface="Dubai" panose="020B0503030403030204" pitchFamily="34" charset="-78"/>
              </a:rPr>
              <a:t>It 4 different parameter. First is table expression you want to summarize.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 err="1">
                <a:latin typeface="Dubai" panose="020B0503030403030204" pitchFamily="34" charset="-78"/>
                <a:cs typeface="Dubai" panose="020B0503030403030204" pitchFamily="34" charset="-78"/>
              </a:rPr>
              <a:t>Groupby_columnname</a:t>
            </a:r>
            <a:r>
              <a:rPr lang="en-US" sz="2600" dirty="0">
                <a:latin typeface="Dubai" panose="020B0503030403030204" pitchFamily="34" charset="-78"/>
                <a:cs typeface="Dubai" panose="020B0503030403030204" pitchFamily="34" charset="-78"/>
              </a:rPr>
              <a:t> – columns which you want to group the data.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Dubai" panose="020B0503030403030204" pitchFamily="34" charset="-78"/>
                <a:cs typeface="Dubai" panose="020B0503030403030204" pitchFamily="34" charset="-78"/>
              </a:rPr>
              <a:t>Name- name of your calculated column in the summary table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Dubai" panose="020B0503030403030204" pitchFamily="34" charset="-78"/>
                <a:cs typeface="Dubai" panose="020B0503030403030204" pitchFamily="34" charset="-78"/>
              </a:rPr>
              <a:t>Expression – the expression to calculate for grouping.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51CAFE72-F1A7-DDBE-593F-7F3E23AA18DE}"/>
              </a:ext>
            </a:extLst>
          </p:cNvPr>
          <p:cNvSpPr txBox="1"/>
          <p:nvPr/>
        </p:nvSpPr>
        <p:spPr>
          <a:xfrm>
            <a:off x="9446741" y="6400800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ubai" panose="020B0503030403030204" pitchFamily="34" charset="-78"/>
                <a:ea typeface="+mn-ea"/>
                <a:cs typeface="Dubai" panose="020B0503030403030204" pitchFamily="34" charset="-78"/>
              </a:rPr>
              <a:t>Karthimeena</a:t>
            </a:r>
          </a:p>
        </p:txBody>
      </p:sp>
    </p:spTree>
    <p:extLst>
      <p:ext uri="{BB962C8B-B14F-4D97-AF65-F5344CB8AC3E}">
        <p14:creationId xmlns:p14="http://schemas.microsoft.com/office/powerpoint/2010/main" val="408173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BE04E-6454-7E20-CB44-557AF027F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3085D4-A08D-267A-BFC2-AFDF97D8AED7}"/>
              </a:ext>
            </a:extLst>
          </p:cNvPr>
          <p:cNvSpPr/>
          <p:nvPr/>
        </p:nvSpPr>
        <p:spPr>
          <a:xfrm>
            <a:off x="1317431" y="1573450"/>
            <a:ext cx="9434384" cy="4827350"/>
          </a:xfrm>
          <a:prstGeom prst="roundRect">
            <a:avLst>
              <a:gd name="adj" fmla="val 3984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DE09A-F5C3-D347-3B3A-B806C7E1F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696" y="273886"/>
            <a:ext cx="9001462" cy="867076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cap="small" dirty="0">
                <a:effectLst/>
                <a:latin typeface="Calibri" panose="020F0502020204030204" pitchFamily="34" charset="0"/>
                <a:cs typeface="Latha" panose="020B0604020202020204" pitchFamily="34" charset="0"/>
              </a:rPr>
              <a:t>SUMMARIZE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FF0D0-7E30-5E2A-380B-52D43B741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185" y="1641570"/>
            <a:ext cx="9205973" cy="4759230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Dubai" panose="020B0503030403030204" pitchFamily="34" charset="-78"/>
                <a:cs typeface="Dubai" panose="020B0503030403030204" pitchFamily="34" charset="-78"/>
              </a:rPr>
              <a:t>In the below code, grouped the table by calculating sales amount for each products in a table 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51CAFE72-F1A7-DDBE-593F-7F3E23AA18DE}"/>
              </a:ext>
            </a:extLst>
          </p:cNvPr>
          <p:cNvSpPr txBox="1"/>
          <p:nvPr/>
        </p:nvSpPr>
        <p:spPr>
          <a:xfrm>
            <a:off x="9446741" y="6400800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ubai" panose="020B0503030403030204" pitchFamily="34" charset="-78"/>
                <a:ea typeface="+mn-ea"/>
                <a:cs typeface="Dubai" panose="020B0503030403030204" pitchFamily="34" charset="-78"/>
              </a:rPr>
              <a:t>Karthimeena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2FA571-0B0E-63E5-B458-D38C70B05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28" y="3036924"/>
            <a:ext cx="7486891" cy="28128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457FAD7-452C-958A-4AC3-D78D10AC8BEB}"/>
              </a:ext>
            </a:extLst>
          </p:cNvPr>
          <p:cNvSpPr/>
          <p:nvPr/>
        </p:nvSpPr>
        <p:spPr>
          <a:xfrm>
            <a:off x="4667370" y="3036924"/>
            <a:ext cx="4955049" cy="516504"/>
          </a:xfrm>
          <a:custGeom>
            <a:avLst/>
            <a:gdLst>
              <a:gd name="connsiteX0" fmla="*/ 0 w 4955049"/>
              <a:gd name="connsiteY0" fmla="*/ 0 h 516504"/>
              <a:gd name="connsiteX1" fmla="*/ 4955049 w 4955049"/>
              <a:gd name="connsiteY1" fmla="*/ 0 h 516504"/>
              <a:gd name="connsiteX2" fmla="*/ 4955049 w 4955049"/>
              <a:gd name="connsiteY2" fmla="*/ 516504 h 516504"/>
              <a:gd name="connsiteX3" fmla="*/ 0 w 4955049"/>
              <a:gd name="connsiteY3" fmla="*/ 516504 h 516504"/>
              <a:gd name="connsiteX4" fmla="*/ 0 w 4955049"/>
              <a:gd name="connsiteY4" fmla="*/ 0 h 51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5049" h="516504" extrusionOk="0">
                <a:moveTo>
                  <a:pt x="0" y="0"/>
                </a:moveTo>
                <a:cubicBezTo>
                  <a:pt x="1218035" y="85907"/>
                  <a:pt x="3591781" y="-138608"/>
                  <a:pt x="4955049" y="0"/>
                </a:cubicBezTo>
                <a:cubicBezTo>
                  <a:pt x="4981851" y="132435"/>
                  <a:pt x="4945382" y="438489"/>
                  <a:pt x="4955049" y="516504"/>
                </a:cubicBezTo>
                <a:cubicBezTo>
                  <a:pt x="3892591" y="403769"/>
                  <a:pt x="1982077" y="356064"/>
                  <a:pt x="0" y="516504"/>
                </a:cubicBezTo>
                <a:cubicBezTo>
                  <a:pt x="8865" y="434232"/>
                  <a:pt x="-7780" y="214538"/>
                  <a:pt x="0" y="0"/>
                </a:cubicBezTo>
                <a:close/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138900056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66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BE04E-6454-7E20-CB44-557AF027F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3085D4-A08D-267A-BFC2-AFDF97D8AED7}"/>
              </a:ext>
            </a:extLst>
          </p:cNvPr>
          <p:cNvSpPr/>
          <p:nvPr/>
        </p:nvSpPr>
        <p:spPr>
          <a:xfrm>
            <a:off x="1317431" y="1573450"/>
            <a:ext cx="9434384" cy="4827350"/>
          </a:xfrm>
          <a:prstGeom prst="roundRect">
            <a:avLst>
              <a:gd name="adj" fmla="val 3984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DE09A-F5C3-D347-3B3A-B806C7E1F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696" y="273886"/>
            <a:ext cx="9001462" cy="867076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cap="small" dirty="0">
                <a:effectLst/>
                <a:latin typeface="Calibri" panose="020F0502020204030204" pitchFamily="34" charset="0"/>
                <a:cs typeface="Latha" panose="020B0604020202020204" pitchFamily="34" charset="0"/>
              </a:rPr>
              <a:t>SUMMARIZE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FF0D0-7E30-5E2A-380B-52D43B741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185" y="1641570"/>
            <a:ext cx="9205973" cy="4759230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Dubai" panose="020B0503030403030204" pitchFamily="34" charset="-78"/>
                <a:cs typeface="Dubai" panose="020B0503030403030204" pitchFamily="34" charset="-78"/>
              </a:rPr>
              <a:t>In the below code, grouped the table by calculating sales amount for each products and reseller in a table 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51CAFE72-F1A7-DDBE-593F-7F3E23AA18DE}"/>
              </a:ext>
            </a:extLst>
          </p:cNvPr>
          <p:cNvSpPr txBox="1"/>
          <p:nvPr/>
        </p:nvSpPr>
        <p:spPr>
          <a:xfrm>
            <a:off x="9446741" y="6400800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ubai" panose="020B0503030403030204" pitchFamily="34" charset="-78"/>
                <a:ea typeface="+mn-ea"/>
                <a:cs typeface="Dubai" panose="020B0503030403030204" pitchFamily="34" charset="-78"/>
              </a:rPr>
              <a:t>Karthimeena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87327A-E3E5-DB32-F005-9BF08790A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890" y="2857297"/>
            <a:ext cx="5625296" cy="34637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457FAD7-452C-958A-4AC3-D78D10AC8BEB}"/>
              </a:ext>
            </a:extLst>
          </p:cNvPr>
          <p:cNvSpPr/>
          <p:nvPr/>
        </p:nvSpPr>
        <p:spPr>
          <a:xfrm>
            <a:off x="3463603" y="2912496"/>
            <a:ext cx="4522929" cy="658294"/>
          </a:xfrm>
          <a:custGeom>
            <a:avLst/>
            <a:gdLst>
              <a:gd name="connsiteX0" fmla="*/ 0 w 4522929"/>
              <a:gd name="connsiteY0" fmla="*/ 0 h 658294"/>
              <a:gd name="connsiteX1" fmla="*/ 4522929 w 4522929"/>
              <a:gd name="connsiteY1" fmla="*/ 0 h 658294"/>
              <a:gd name="connsiteX2" fmla="*/ 4522929 w 4522929"/>
              <a:gd name="connsiteY2" fmla="*/ 658294 h 658294"/>
              <a:gd name="connsiteX3" fmla="*/ 0 w 4522929"/>
              <a:gd name="connsiteY3" fmla="*/ 658294 h 658294"/>
              <a:gd name="connsiteX4" fmla="*/ 0 w 4522929"/>
              <a:gd name="connsiteY4" fmla="*/ 0 h 65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2929" h="658294" extrusionOk="0">
                <a:moveTo>
                  <a:pt x="0" y="0"/>
                </a:moveTo>
                <a:cubicBezTo>
                  <a:pt x="1357322" y="85907"/>
                  <a:pt x="3864997" y="-138608"/>
                  <a:pt x="4522929" y="0"/>
                </a:cubicBezTo>
                <a:cubicBezTo>
                  <a:pt x="4524315" y="277212"/>
                  <a:pt x="4523035" y="355287"/>
                  <a:pt x="4522929" y="658294"/>
                </a:cubicBezTo>
                <a:cubicBezTo>
                  <a:pt x="2296918" y="545559"/>
                  <a:pt x="1540838" y="497854"/>
                  <a:pt x="0" y="658294"/>
                </a:cubicBezTo>
                <a:cubicBezTo>
                  <a:pt x="16824" y="513150"/>
                  <a:pt x="-8222" y="86119"/>
                  <a:pt x="0" y="0"/>
                </a:cubicBezTo>
                <a:close/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138900056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88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BE04E-6454-7E20-CB44-557AF027F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3085D4-A08D-267A-BFC2-AFDF97D8AED7}"/>
              </a:ext>
            </a:extLst>
          </p:cNvPr>
          <p:cNvSpPr/>
          <p:nvPr/>
        </p:nvSpPr>
        <p:spPr>
          <a:xfrm>
            <a:off x="1317431" y="1573450"/>
            <a:ext cx="9434384" cy="4827350"/>
          </a:xfrm>
          <a:prstGeom prst="roundRect">
            <a:avLst>
              <a:gd name="adj" fmla="val 3984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DE09A-F5C3-D347-3B3A-B806C7E1F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696" y="273886"/>
            <a:ext cx="9001462" cy="867076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cap="small" dirty="0">
                <a:effectLst/>
                <a:latin typeface="Calibri" panose="020F0502020204030204" pitchFamily="34" charset="0"/>
                <a:cs typeface="Latha" panose="020B0604020202020204" pitchFamily="34" charset="0"/>
              </a:rPr>
              <a:t>GROUPBY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FF0D0-7E30-5E2A-380B-52D43B741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185" y="1641570"/>
            <a:ext cx="9205973" cy="4759230"/>
          </a:xfrm>
        </p:spPr>
        <p:txBody>
          <a:bodyPr>
            <a:normAutofit fontScale="92500" lnSpcReduction="20000"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Dubai" panose="020B0503030403030204" pitchFamily="34" charset="-78"/>
                <a:cs typeface="Dubai" panose="020B0503030403030204" pitchFamily="34" charset="-78"/>
              </a:rPr>
              <a:t>GROUPBY() function used to create groups based on the values of one or more columns in a table and this allow you to perform calculations on the group.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Dubai" panose="020B0503030403030204" pitchFamily="34" charset="-78"/>
                <a:cs typeface="Dubai" panose="020B0503030403030204" pitchFamily="34" charset="-78"/>
              </a:rPr>
              <a:t>It returns a table, that containing the groups along with aggregated values of each group.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Dubai" panose="020B0503030403030204" pitchFamily="34" charset="-78"/>
                <a:cs typeface="Dubai" panose="020B0503030403030204" pitchFamily="34" charset="-78"/>
              </a:rPr>
              <a:t>It 4 different parameter. First is source table from which you want to create groups.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 err="1">
                <a:latin typeface="Dubai" panose="020B0503030403030204" pitchFamily="34" charset="-78"/>
                <a:cs typeface="Dubai" panose="020B0503030403030204" pitchFamily="34" charset="-78"/>
              </a:rPr>
              <a:t>Group_by_column</a:t>
            </a:r>
            <a:r>
              <a:rPr lang="en-US" sz="2600" dirty="0">
                <a:latin typeface="Dubai" panose="020B0503030403030204" pitchFamily="34" charset="-78"/>
                <a:cs typeface="Dubai" panose="020B0503030403030204" pitchFamily="34" charset="-78"/>
              </a:rPr>
              <a:t> – The Column which you want to create group.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Dubai" panose="020B0503030403030204" pitchFamily="34" charset="-78"/>
                <a:cs typeface="Dubai" panose="020B0503030403030204" pitchFamily="34" charset="-78"/>
              </a:rPr>
              <a:t>Name- name of your aggregated column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Dubai" panose="020B0503030403030204" pitchFamily="34" charset="-78"/>
                <a:cs typeface="Dubai" panose="020B0503030403030204" pitchFamily="34" charset="-78"/>
              </a:rPr>
              <a:t>Expression – Aggregation or calculation to be performed on the group.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51CAFE72-F1A7-DDBE-593F-7F3E23AA18DE}"/>
              </a:ext>
            </a:extLst>
          </p:cNvPr>
          <p:cNvSpPr txBox="1"/>
          <p:nvPr/>
        </p:nvSpPr>
        <p:spPr>
          <a:xfrm>
            <a:off x="9446741" y="6400800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ubai" panose="020B0503030403030204" pitchFamily="34" charset="-78"/>
                <a:ea typeface="+mn-ea"/>
                <a:cs typeface="Dubai" panose="020B0503030403030204" pitchFamily="34" charset="-78"/>
              </a:rPr>
              <a:t>Karthimeena</a:t>
            </a:r>
          </a:p>
        </p:txBody>
      </p:sp>
    </p:spTree>
    <p:extLst>
      <p:ext uri="{BB962C8B-B14F-4D97-AF65-F5344CB8AC3E}">
        <p14:creationId xmlns:p14="http://schemas.microsoft.com/office/powerpoint/2010/main" val="257517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BE04E-6454-7E20-CB44-557AF027F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3085D4-A08D-267A-BFC2-AFDF97D8AED7}"/>
              </a:ext>
            </a:extLst>
          </p:cNvPr>
          <p:cNvSpPr/>
          <p:nvPr/>
        </p:nvSpPr>
        <p:spPr>
          <a:xfrm>
            <a:off x="1317431" y="1573450"/>
            <a:ext cx="9434384" cy="4827350"/>
          </a:xfrm>
          <a:prstGeom prst="roundRect">
            <a:avLst>
              <a:gd name="adj" fmla="val 3984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8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8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8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8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8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Dubai" panose="020B0503030403030204" pitchFamily="34" charset="-78"/>
                <a:cs typeface="Dubai" panose="020B0503030403030204" pitchFamily="34" charset="-78"/>
              </a:rPr>
              <a:t>In the example, GROUPBY() function creates groups based on the category column from Product table and calculates the total sales amount for each category in the product table.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DE09A-F5C3-D347-3B3A-B806C7E1F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696" y="273886"/>
            <a:ext cx="9001462" cy="867076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cap="small" dirty="0">
                <a:effectLst/>
                <a:latin typeface="Calibri" panose="020F0502020204030204" pitchFamily="34" charset="0"/>
                <a:cs typeface="Latha" panose="020B0604020202020204" pitchFamily="34" charset="0"/>
              </a:rPr>
              <a:t>GROUPBY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51CAFE72-F1A7-DDBE-593F-7F3E23AA18DE}"/>
              </a:ext>
            </a:extLst>
          </p:cNvPr>
          <p:cNvSpPr txBox="1"/>
          <p:nvPr/>
        </p:nvSpPr>
        <p:spPr>
          <a:xfrm>
            <a:off x="9446741" y="6400800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ubai" panose="020B0503030403030204" pitchFamily="34" charset="-78"/>
                <a:ea typeface="+mn-ea"/>
                <a:cs typeface="Dubai" panose="020B0503030403030204" pitchFamily="34" charset="-78"/>
              </a:rPr>
              <a:t>Karthimeena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3FA1A0-3100-6210-C54A-839DD431B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051" y="2070895"/>
            <a:ext cx="7420518" cy="2716209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F1D9A3F-C8A3-476F-78ED-785E1C4F22E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42507" y="1822318"/>
            <a:ext cx="1005840" cy="429035"/>
          </a:xfrm>
          <a:prstGeom prst="bentConnector3">
            <a:avLst>
              <a:gd name="adj1" fmla="val 99555"/>
            </a:avLst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8">
            <a:extLst>
              <a:ext uri="{FF2B5EF4-FFF2-40B4-BE49-F238E27FC236}">
                <a16:creationId xmlns:a16="http://schemas.microsoft.com/office/drawing/2014/main" id="{A4A8F588-A47D-9BED-8455-412EBE04D52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682536" y="1667503"/>
            <a:ext cx="2125363" cy="294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effectLst/>
              </a:rPr>
              <a:t>Source table name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844621E-DA6F-B219-AB64-6C5853AACA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48347" y="2036835"/>
            <a:ext cx="1005840" cy="429035"/>
          </a:xfrm>
          <a:prstGeom prst="bentConnector3">
            <a:avLst>
              <a:gd name="adj1" fmla="val 99555"/>
            </a:avLst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ubtitle 8">
            <a:extLst>
              <a:ext uri="{FF2B5EF4-FFF2-40B4-BE49-F238E27FC236}">
                <a16:creationId xmlns:a16="http://schemas.microsoft.com/office/drawing/2014/main" id="{4D137D6B-72B7-E2E6-7E50-FD2B4670EE16}"/>
              </a:ext>
            </a:extLst>
          </p:cNvPr>
          <p:cNvSpPr txBox="1">
            <a:spLocks/>
          </p:cNvSpPr>
          <p:nvPr/>
        </p:nvSpPr>
        <p:spPr>
          <a:xfrm>
            <a:off x="7825460" y="1864310"/>
            <a:ext cx="1621282" cy="29444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effectLst/>
              </a:rPr>
              <a:t>Group by column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AE68E72-75A6-D5B6-5033-D32C65C34F57}"/>
              </a:ext>
            </a:extLst>
          </p:cNvPr>
          <p:cNvCxnSpPr>
            <a:cxnSpLocks/>
          </p:cNvCxnSpPr>
          <p:nvPr/>
        </p:nvCxnSpPr>
        <p:spPr>
          <a:xfrm rot="10800000">
            <a:off x="6682536" y="2713915"/>
            <a:ext cx="158660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Subtitle 8">
            <a:extLst>
              <a:ext uri="{FF2B5EF4-FFF2-40B4-BE49-F238E27FC236}">
                <a16:creationId xmlns:a16="http://schemas.microsoft.com/office/drawing/2014/main" id="{45FFC13D-46DE-9AD8-12EF-6DB0A2080959}"/>
              </a:ext>
            </a:extLst>
          </p:cNvPr>
          <p:cNvSpPr txBox="1">
            <a:spLocks/>
          </p:cNvSpPr>
          <p:nvPr/>
        </p:nvSpPr>
        <p:spPr>
          <a:xfrm>
            <a:off x="8267292" y="2553246"/>
            <a:ext cx="2125363" cy="29444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effectLst/>
              </a:rPr>
              <a:t>Aggregated column name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0A23253-E5EE-80AC-9CF1-6668896A544B}"/>
              </a:ext>
            </a:extLst>
          </p:cNvPr>
          <p:cNvCxnSpPr>
            <a:cxnSpLocks/>
          </p:cNvCxnSpPr>
          <p:nvPr/>
        </p:nvCxnSpPr>
        <p:spPr>
          <a:xfrm rot="10800000">
            <a:off x="5693171" y="3060684"/>
            <a:ext cx="1306935" cy="693403"/>
          </a:xfrm>
          <a:prstGeom prst="bentConnector3">
            <a:avLst>
              <a:gd name="adj1" fmla="val 100110"/>
            </a:avLst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Subtitle 8">
            <a:extLst>
              <a:ext uri="{FF2B5EF4-FFF2-40B4-BE49-F238E27FC236}">
                <a16:creationId xmlns:a16="http://schemas.microsoft.com/office/drawing/2014/main" id="{35CA7CE8-65C7-C458-3DB7-9653F92BEC7C}"/>
              </a:ext>
            </a:extLst>
          </p:cNvPr>
          <p:cNvSpPr txBox="1">
            <a:spLocks/>
          </p:cNvSpPr>
          <p:nvPr/>
        </p:nvSpPr>
        <p:spPr>
          <a:xfrm>
            <a:off x="7071157" y="3571034"/>
            <a:ext cx="1516790" cy="29442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effectLst/>
              </a:rPr>
              <a:t>Aggregation type</a:t>
            </a:r>
          </a:p>
        </p:txBody>
      </p:sp>
    </p:spTree>
    <p:extLst>
      <p:ext uri="{BB962C8B-B14F-4D97-AF65-F5344CB8AC3E}">
        <p14:creationId xmlns:p14="http://schemas.microsoft.com/office/powerpoint/2010/main" val="149843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BE04E-6454-7E20-CB44-557AF027F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3085D4-A08D-267A-BFC2-AFDF97D8AED7}"/>
              </a:ext>
            </a:extLst>
          </p:cNvPr>
          <p:cNvSpPr/>
          <p:nvPr/>
        </p:nvSpPr>
        <p:spPr>
          <a:xfrm>
            <a:off x="1317431" y="1573450"/>
            <a:ext cx="9434384" cy="4827350"/>
          </a:xfrm>
          <a:prstGeom prst="roundRect">
            <a:avLst>
              <a:gd name="adj" fmla="val 3984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DE09A-F5C3-D347-3B3A-B806C7E1F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696" y="273886"/>
            <a:ext cx="9001462" cy="867076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cap="small" dirty="0">
                <a:effectLst/>
                <a:latin typeface="Calibri" panose="020F0502020204030204" pitchFamily="34" charset="0"/>
                <a:cs typeface="Latha" panose="020B0604020202020204" pitchFamily="34" charset="0"/>
              </a:rPr>
              <a:t>GROUPBY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FF0D0-7E30-5E2A-380B-52D43B741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185" y="1641570"/>
            <a:ext cx="9205973" cy="4759230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Dubai" panose="020B0503030403030204" pitchFamily="34" charset="-78"/>
                <a:cs typeface="Dubai" panose="020B0503030403030204" pitchFamily="34" charset="-78"/>
              </a:rPr>
              <a:t>When using ‘</a:t>
            </a:r>
            <a:r>
              <a:rPr lang="en-US" sz="2400" dirty="0" err="1">
                <a:latin typeface="Dubai" panose="020B0503030403030204" pitchFamily="34" charset="-78"/>
                <a:cs typeface="Dubai" panose="020B0503030403030204" pitchFamily="34" charset="-78"/>
              </a:rPr>
              <a:t>Groupby</a:t>
            </a:r>
            <a:r>
              <a:rPr lang="en-US" sz="2400" dirty="0">
                <a:latin typeface="Dubai" panose="020B0503030403030204" pitchFamily="34" charset="-78"/>
                <a:cs typeface="Dubai" panose="020B0503030403030204" pitchFamily="34" charset="-78"/>
              </a:rPr>
              <a:t>’ in DAX, aggregation functions like SUM, MAX should operate within the context of the current group.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Dubai" panose="020B0503030403030204" pitchFamily="34" charset="-78"/>
                <a:cs typeface="Dubai" panose="020B0503030403030204" pitchFamily="34" charset="-78"/>
              </a:rPr>
              <a:t>To define the current group, here CURRENTGROUP() function used inside the SUMX().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51CAFE72-F1A7-DDBE-593F-7F3E23AA18DE}"/>
              </a:ext>
            </a:extLst>
          </p:cNvPr>
          <p:cNvSpPr txBox="1"/>
          <p:nvPr/>
        </p:nvSpPr>
        <p:spPr>
          <a:xfrm>
            <a:off x="9446741" y="6400800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ubai" panose="020B0503030403030204" pitchFamily="34" charset="-78"/>
                <a:ea typeface="+mn-ea"/>
                <a:cs typeface="Dubai" panose="020B0503030403030204" pitchFamily="34" charset="-78"/>
              </a:rPr>
              <a:t>Karthimeena</a:t>
            </a:r>
          </a:p>
        </p:txBody>
      </p:sp>
    </p:spTree>
    <p:extLst>
      <p:ext uri="{BB962C8B-B14F-4D97-AF65-F5344CB8AC3E}">
        <p14:creationId xmlns:p14="http://schemas.microsoft.com/office/powerpoint/2010/main" val="165928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BE04E-6454-7E20-CB44-557AF027F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3085D4-A08D-267A-BFC2-AFDF97D8AED7}"/>
              </a:ext>
            </a:extLst>
          </p:cNvPr>
          <p:cNvSpPr/>
          <p:nvPr/>
        </p:nvSpPr>
        <p:spPr>
          <a:xfrm>
            <a:off x="1317431" y="1573450"/>
            <a:ext cx="9434384" cy="4827350"/>
          </a:xfrm>
          <a:prstGeom prst="roundRect">
            <a:avLst>
              <a:gd name="adj" fmla="val 3984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DE09A-F5C3-D347-3B3A-B806C7E1F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696" y="273886"/>
            <a:ext cx="9001462" cy="867076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cap="small" dirty="0">
                <a:effectLst/>
                <a:latin typeface="Calibri" panose="020F0502020204030204" pitchFamily="34" charset="0"/>
                <a:cs typeface="Latha" panose="020B0604020202020204" pitchFamily="34" charset="0"/>
              </a:rPr>
              <a:t>GROUPBY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FF0D0-7E30-5E2A-380B-52D43B741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185" y="1641570"/>
            <a:ext cx="9205973" cy="4759230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Dubai" panose="020B0503030403030204" pitchFamily="34" charset="-78"/>
                <a:cs typeface="Dubai" panose="020B0503030403030204" pitchFamily="34" charset="-78"/>
              </a:rPr>
              <a:t>In this example, groups are created based on two different columns from different tables.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51CAFE72-F1A7-DDBE-593F-7F3E23AA18DE}"/>
              </a:ext>
            </a:extLst>
          </p:cNvPr>
          <p:cNvSpPr txBox="1"/>
          <p:nvPr/>
        </p:nvSpPr>
        <p:spPr>
          <a:xfrm>
            <a:off x="9446741" y="6400800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ubai" panose="020B0503030403030204" pitchFamily="34" charset="-78"/>
                <a:ea typeface="+mn-ea"/>
                <a:cs typeface="Dubai" panose="020B0503030403030204" pitchFamily="34" charset="-78"/>
              </a:rPr>
              <a:t>Karthimeena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4AE8E4-1237-54CD-0690-BD0F9FDC1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40" y="1828801"/>
            <a:ext cx="6582339" cy="250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66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324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Dubai</vt:lpstr>
      <vt:lpstr>Rockwell</vt:lpstr>
      <vt:lpstr>Damask</vt:lpstr>
      <vt:lpstr>SUMMARIZE</vt:lpstr>
      <vt:lpstr>SUMMARIZE</vt:lpstr>
      <vt:lpstr>SUMMARIZE</vt:lpstr>
      <vt:lpstr>GROUPBY</vt:lpstr>
      <vt:lpstr>GROUPBY</vt:lpstr>
      <vt:lpstr>GROUPBY</vt:lpstr>
      <vt:lpstr>GROUPBY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SUMMARIZE</dc:title>
  <dc:creator>Pirathip Subramanian</dc:creator>
  <cp:lastModifiedBy>Pirathip Subramanian</cp:lastModifiedBy>
  <cp:revision>8</cp:revision>
  <dcterms:created xsi:type="dcterms:W3CDTF">2024-03-28T05:05:44Z</dcterms:created>
  <dcterms:modified xsi:type="dcterms:W3CDTF">2024-03-28T06:07:02Z</dcterms:modified>
</cp:coreProperties>
</file>