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66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 Nataraj" userId="856f3b38e13db7b7" providerId="LiveId" clId="{E6A4CB54-7DEF-40B3-B3B7-4A22E1A02B91}"/>
    <pc:docChg chg="custSel delSld modSld">
      <pc:chgData name="Srinivasan Nataraj" userId="856f3b38e13db7b7" providerId="LiveId" clId="{E6A4CB54-7DEF-40B3-B3B7-4A22E1A02B91}" dt="2023-03-07T10:48:03.383" v="12" actId="47"/>
      <pc:docMkLst>
        <pc:docMk/>
      </pc:docMkLst>
      <pc:sldChg chg="modSp mod">
        <pc:chgData name="Srinivasan Nataraj" userId="856f3b38e13db7b7" providerId="LiveId" clId="{E6A4CB54-7DEF-40B3-B3B7-4A22E1A02B91}" dt="2023-03-07T10:31:25.382" v="0" actId="21"/>
        <pc:sldMkLst>
          <pc:docMk/>
          <pc:sldMk cId="825665832" sldId="262"/>
        </pc:sldMkLst>
        <pc:spChg chg="mod">
          <ac:chgData name="Srinivasan Nataraj" userId="856f3b38e13db7b7" providerId="LiveId" clId="{E6A4CB54-7DEF-40B3-B3B7-4A22E1A02B91}" dt="2023-03-07T10:31:25.382" v="0" actId="21"/>
          <ac:spMkLst>
            <pc:docMk/>
            <pc:sldMk cId="825665832" sldId="262"/>
            <ac:spMk id="3" creationId="{D1E61B52-3134-8599-332E-F359A8948364}"/>
          </ac:spMkLst>
        </pc:spChg>
      </pc:sldChg>
      <pc:sldChg chg="modSp mod">
        <pc:chgData name="Srinivasan Nataraj" userId="856f3b38e13db7b7" providerId="LiveId" clId="{E6A4CB54-7DEF-40B3-B3B7-4A22E1A02B91}" dt="2023-03-07T10:31:42.287" v="8" actId="27636"/>
        <pc:sldMkLst>
          <pc:docMk/>
          <pc:sldMk cId="2890523528" sldId="263"/>
        </pc:sldMkLst>
        <pc:spChg chg="mod">
          <ac:chgData name="Srinivasan Nataraj" userId="856f3b38e13db7b7" providerId="LiveId" clId="{E6A4CB54-7DEF-40B3-B3B7-4A22E1A02B91}" dt="2023-03-07T10:31:42.287" v="8" actId="27636"/>
          <ac:spMkLst>
            <pc:docMk/>
            <pc:sldMk cId="2890523528" sldId="263"/>
            <ac:spMk id="3" creationId="{512FE440-4029-7BEE-4080-B532B93F7D4A}"/>
          </ac:spMkLst>
        </pc:spChg>
      </pc:sldChg>
      <pc:sldChg chg="del">
        <pc:chgData name="Srinivasan Nataraj" userId="856f3b38e13db7b7" providerId="LiveId" clId="{E6A4CB54-7DEF-40B3-B3B7-4A22E1A02B91}" dt="2023-03-07T10:48:00.413" v="9" actId="47"/>
        <pc:sldMkLst>
          <pc:docMk/>
          <pc:sldMk cId="2285050631" sldId="267"/>
        </pc:sldMkLst>
      </pc:sldChg>
      <pc:sldChg chg="del">
        <pc:chgData name="Srinivasan Nataraj" userId="856f3b38e13db7b7" providerId="LiveId" clId="{E6A4CB54-7DEF-40B3-B3B7-4A22E1A02B91}" dt="2023-03-07T10:48:01.652" v="10" actId="47"/>
        <pc:sldMkLst>
          <pc:docMk/>
          <pc:sldMk cId="2775966317" sldId="268"/>
        </pc:sldMkLst>
      </pc:sldChg>
      <pc:sldChg chg="del">
        <pc:chgData name="Srinivasan Nataraj" userId="856f3b38e13db7b7" providerId="LiveId" clId="{E6A4CB54-7DEF-40B3-B3B7-4A22E1A02B91}" dt="2023-03-07T10:48:02.556" v="11" actId="47"/>
        <pc:sldMkLst>
          <pc:docMk/>
          <pc:sldMk cId="2663183107" sldId="269"/>
        </pc:sldMkLst>
      </pc:sldChg>
      <pc:sldChg chg="del">
        <pc:chgData name="Srinivasan Nataraj" userId="856f3b38e13db7b7" providerId="LiveId" clId="{E6A4CB54-7DEF-40B3-B3B7-4A22E1A02B91}" dt="2023-03-07T10:48:03.383" v="12" actId="47"/>
        <pc:sldMkLst>
          <pc:docMk/>
          <pc:sldMk cId="232060267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2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2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7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0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0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5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2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0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E6A11F-52D1-FE9D-03E0-7B923E847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r>
              <a:rPr lang="en-GB" sz="4600" dirty="0"/>
              <a:t>Agile Methodology</a:t>
            </a:r>
            <a:endParaRPr lang="en-SE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BA61C-AF4B-3D39-1E10-CF1A9B29E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6650" y="4283239"/>
            <a:ext cx="4025900" cy="1475177"/>
          </a:xfrm>
        </p:spPr>
        <p:txBody>
          <a:bodyPr>
            <a:normAutofit/>
          </a:bodyPr>
          <a:lstStyle/>
          <a:p>
            <a:r>
              <a:rPr lang="en-GB" dirty="0"/>
              <a:t>Agile model is an Iterative and Incremental process.</a:t>
            </a:r>
            <a:endParaRPr lang="en-SE" dirty="0"/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1A72CE9D-444D-22F5-207E-2A5FB2EBE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15" r="4687"/>
          <a:stretch/>
        </p:blipFill>
        <p:spPr>
          <a:xfrm>
            <a:off x="1" y="1"/>
            <a:ext cx="6914058" cy="685799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D077-9EBA-1DC8-658F-CBB8F317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975" y="2506384"/>
            <a:ext cx="7335835" cy="126898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Thank you</a:t>
            </a:r>
            <a:br>
              <a:rPr lang="en-SE" sz="4000" dirty="0"/>
            </a:b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949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9B15-B28B-558A-74F5-08E6CC86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Agile Principles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E9F3-F390-5618-E202-13ED4EA6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Customer doesn’t have to wait for long time to get their required feature</a:t>
            </a:r>
          </a:p>
          <a:p>
            <a:r>
              <a:rPr lang="en-GB" sz="2200" dirty="0"/>
              <a:t>Develop, test and release piece of software to the customer with few number of features from the whole product.</a:t>
            </a:r>
          </a:p>
          <a:p>
            <a:r>
              <a:rPr lang="en-GB" sz="2200" dirty="0"/>
              <a:t>Requirement changes can be accepted/accommodated in any stage</a:t>
            </a:r>
          </a:p>
          <a:p>
            <a:r>
              <a:rPr lang="en-GB" sz="2200" dirty="0"/>
              <a:t>There will be a good communication between Customer, Business Analyst, Developers &amp; Testers.</a:t>
            </a:r>
          </a:p>
          <a:p>
            <a:pPr marL="0" indent="0">
              <a:buNone/>
            </a:pPr>
            <a:endParaRPr lang="en-SE" sz="2200" dirty="0"/>
          </a:p>
        </p:txBody>
      </p:sp>
    </p:spTree>
    <p:extLst>
      <p:ext uri="{BB962C8B-B14F-4D97-AF65-F5344CB8AC3E}">
        <p14:creationId xmlns:p14="http://schemas.microsoft.com/office/powerpoint/2010/main" val="386772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1878-05CE-C3DA-AC3D-5CF4E6BC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882182"/>
            <a:ext cx="5239512" cy="823912"/>
          </a:xfrm>
        </p:spPr>
        <p:txBody>
          <a:bodyPr/>
          <a:lstStyle/>
          <a:p>
            <a:pPr algn="ctr"/>
            <a:r>
              <a:rPr lang="en-GB" dirty="0"/>
              <a:t>Advantages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46769-7981-A08A-27C4-FD8C01049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1855384"/>
            <a:ext cx="5239512" cy="257155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Requirement changes are allowed in any stage of development.</a:t>
            </a:r>
          </a:p>
          <a:p>
            <a:r>
              <a:rPr lang="en-GB" dirty="0"/>
              <a:t>Releases will be very fast(weekly)</a:t>
            </a:r>
          </a:p>
          <a:p>
            <a:r>
              <a:rPr lang="en-GB" dirty="0"/>
              <a:t>Customer doesn’t need to wait for long time</a:t>
            </a:r>
          </a:p>
          <a:p>
            <a:r>
              <a:rPr lang="en-GB" dirty="0"/>
              <a:t>Good communication between team</a:t>
            </a:r>
          </a:p>
          <a:p>
            <a:r>
              <a:rPr lang="en-GB" dirty="0"/>
              <a:t>It is very easy model to adopt.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CB817-14E5-EE1D-6973-7734EE2AD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882182"/>
            <a:ext cx="5239512" cy="823912"/>
          </a:xfrm>
        </p:spPr>
        <p:txBody>
          <a:bodyPr/>
          <a:lstStyle/>
          <a:p>
            <a:pPr algn="ctr"/>
            <a:r>
              <a:rPr lang="en-GB" dirty="0"/>
              <a:t>Disadvantages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84B80-EA35-639F-9406-84233A0CC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1855384"/>
            <a:ext cx="5239512" cy="257155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Less focus on documentation since we deliver software very faster.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385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F64EE2-E606-0D45-701D-1626F194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GB"/>
              <a:t>Scrum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D87E-0714-C26C-15CB-5B35D988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/>
              <a:t>Scrum is a framework through which we build software product by following Agile Principles.</a:t>
            </a:r>
          </a:p>
          <a:p>
            <a:pPr>
              <a:lnSpc>
                <a:spcPct val="90000"/>
              </a:lnSpc>
            </a:pPr>
            <a:r>
              <a:rPr lang="en-GB" sz="1700"/>
              <a:t>Scrum includes group of people called as Scrum team. Normally contains 5 – 9 members. 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700"/>
              <a:t>Product Owner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700"/>
              <a:t>Scrum Master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700"/>
              <a:t>Dev Team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700"/>
              <a:t>QA Team</a:t>
            </a:r>
            <a:endParaRPr lang="en-SE" sz="170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67873FC7-A1BC-2B85-B5FE-5C703DBB1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90" r="26293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2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4208-68CE-7EF3-C178-0FDD9A4F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95" y="714906"/>
            <a:ext cx="7335835" cy="451421"/>
          </a:xfrm>
        </p:spPr>
        <p:txBody>
          <a:bodyPr>
            <a:normAutofit/>
          </a:bodyPr>
          <a:lstStyle/>
          <a:p>
            <a:r>
              <a:rPr lang="en-GB" sz="2200" dirty="0"/>
              <a:t>Product Owner</a:t>
            </a:r>
            <a:endParaRPr lang="en-SE" sz="2200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3272C1A-3E08-2FE6-77D0-5506A1526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9" y="1272899"/>
            <a:ext cx="7335835" cy="1460970"/>
          </a:xfrm>
        </p:spPr>
        <p:txBody>
          <a:bodyPr>
            <a:normAutofit/>
          </a:bodyPr>
          <a:lstStyle/>
          <a:p>
            <a:r>
              <a:rPr lang="en-GB" sz="1600" dirty="0"/>
              <a:t>Collect details from customers and defines the features of the product.</a:t>
            </a:r>
          </a:p>
          <a:p>
            <a:r>
              <a:rPr lang="en-GB" sz="1600" dirty="0"/>
              <a:t>Prioritize features based on market value</a:t>
            </a:r>
          </a:p>
          <a:p>
            <a:r>
              <a:rPr lang="en-GB" sz="1600" dirty="0"/>
              <a:t>Adjust features and priority every iteration , as needed.</a:t>
            </a:r>
          </a:p>
          <a:p>
            <a:r>
              <a:rPr lang="en-GB" sz="1600" dirty="0"/>
              <a:t>Accept or reject the work results.</a:t>
            </a:r>
          </a:p>
          <a:p>
            <a:pPr marL="0" indent="0">
              <a:buNone/>
            </a:pPr>
            <a:endParaRPr lang="en-SE" sz="16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99A0D41-1874-CC4B-10A1-6CC7E4222C4C}"/>
              </a:ext>
            </a:extLst>
          </p:cNvPr>
          <p:cNvSpPr txBox="1">
            <a:spLocks/>
          </p:cNvSpPr>
          <p:nvPr/>
        </p:nvSpPr>
        <p:spPr>
          <a:xfrm>
            <a:off x="639795" y="4124132"/>
            <a:ext cx="7335835" cy="451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/>
              <a:t>Developers and QA</a:t>
            </a:r>
            <a:endParaRPr lang="en-SE" sz="22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E156D65D-4E2D-4349-1E51-06F47325639C}"/>
              </a:ext>
            </a:extLst>
          </p:cNvPr>
          <p:cNvSpPr txBox="1">
            <a:spLocks/>
          </p:cNvSpPr>
          <p:nvPr/>
        </p:nvSpPr>
        <p:spPr>
          <a:xfrm>
            <a:off x="639794" y="2840441"/>
            <a:ext cx="7335835" cy="4832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200" dirty="0"/>
          </a:p>
          <a:p>
            <a:r>
              <a:rPr lang="en-GB" dirty="0"/>
              <a:t>Scrum Master </a:t>
            </a:r>
            <a:endParaRPr lang="en-SE" dirty="0"/>
          </a:p>
        </p:txBody>
      </p:sp>
      <p:sp>
        <p:nvSpPr>
          <p:cNvPr id="32" name="Content Placeholder 27">
            <a:extLst>
              <a:ext uri="{FF2B5EF4-FFF2-40B4-BE49-F238E27FC236}">
                <a16:creationId xmlns:a16="http://schemas.microsoft.com/office/drawing/2014/main" id="{F8C128D3-8680-B03C-9E74-7D1E7A6D76BA}"/>
              </a:ext>
            </a:extLst>
          </p:cNvPr>
          <p:cNvSpPr txBox="1">
            <a:spLocks/>
          </p:cNvSpPr>
          <p:nvPr/>
        </p:nvSpPr>
        <p:spPr>
          <a:xfrm>
            <a:off x="465625" y="4701420"/>
            <a:ext cx="7335835" cy="90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Develop and test the software</a:t>
            </a:r>
            <a:endParaRPr lang="en-SE" sz="1600" dirty="0"/>
          </a:p>
        </p:txBody>
      </p:sp>
      <p:sp>
        <p:nvSpPr>
          <p:cNvPr id="33" name="Content Placeholder 27">
            <a:extLst>
              <a:ext uri="{FF2B5EF4-FFF2-40B4-BE49-F238E27FC236}">
                <a16:creationId xmlns:a16="http://schemas.microsoft.com/office/drawing/2014/main" id="{F5C7D919-9097-BECC-E739-67F50C4DB45C}"/>
              </a:ext>
            </a:extLst>
          </p:cNvPr>
          <p:cNvSpPr txBox="1">
            <a:spLocks/>
          </p:cNvSpPr>
          <p:nvPr/>
        </p:nvSpPr>
        <p:spPr>
          <a:xfrm>
            <a:off x="465625" y="3097956"/>
            <a:ext cx="7335835" cy="90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The main of the scrum master is to facilitate and drive the agile process.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79076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CB56-97A1-1761-1FC4-3F9BBB28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Scrum Terminologies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1B52-3134-8599-332E-F359A894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highlight>
                  <a:srgbClr val="00FFFF"/>
                </a:highlight>
              </a:rPr>
              <a:t>User Story </a:t>
            </a:r>
            <a:r>
              <a:rPr lang="en-GB" sz="1600" dirty="0"/>
              <a:t>- A Feature/module in a software</a:t>
            </a:r>
          </a:p>
          <a:p>
            <a:r>
              <a:rPr lang="en-GB" sz="1600" dirty="0">
                <a:highlight>
                  <a:srgbClr val="00FFFF"/>
                </a:highlight>
              </a:rPr>
              <a:t>Epic</a:t>
            </a:r>
            <a:r>
              <a:rPr lang="en-GB" sz="1600" dirty="0"/>
              <a:t> - Collection of User stories</a:t>
            </a:r>
          </a:p>
          <a:p>
            <a:r>
              <a:rPr lang="en-GB" sz="1600" dirty="0">
                <a:highlight>
                  <a:srgbClr val="00FFFF"/>
                </a:highlight>
              </a:rPr>
              <a:t>Product backlog </a:t>
            </a:r>
            <a:r>
              <a:rPr lang="en-GB" sz="1600" dirty="0"/>
              <a:t>- Contains list of user stories. Prepared by Product owner.</a:t>
            </a:r>
          </a:p>
          <a:p>
            <a:r>
              <a:rPr lang="en-GB" sz="1600" dirty="0">
                <a:highlight>
                  <a:srgbClr val="FFFF00"/>
                </a:highlight>
              </a:rPr>
              <a:t>Sprint/Iteration</a:t>
            </a:r>
            <a:r>
              <a:rPr lang="en-GB" sz="1600" dirty="0"/>
              <a:t> - Period of time to complete the user stories, decided by the product owner and team, usually 2 -4 weeks of time.</a:t>
            </a:r>
          </a:p>
          <a:p>
            <a:r>
              <a:rPr lang="en-GB" sz="1600" dirty="0">
                <a:highlight>
                  <a:srgbClr val="00FFFF"/>
                </a:highlight>
              </a:rPr>
              <a:t>Sprint Backlog</a:t>
            </a:r>
            <a:r>
              <a:rPr lang="en-GB" sz="1600" dirty="0"/>
              <a:t> – List of committed stories by Dev/QA team for specific Sprint</a:t>
            </a:r>
          </a:p>
          <a:p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82566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FAF8-5CB9-A234-1557-BC768EA0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Scrum Terminologies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E440-4029-7BEE-4080-B532B93F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51518"/>
            <a:ext cx="7869723" cy="41097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highlight>
                  <a:srgbClr val="00FF00"/>
                </a:highlight>
              </a:rPr>
              <a:t>Sprint Planning meeting </a:t>
            </a:r>
            <a:r>
              <a:rPr lang="en-GB" sz="1800" dirty="0"/>
              <a:t>- Meeting conducts with the team to define what can be delivered in the sprint and duration .</a:t>
            </a:r>
          </a:p>
          <a:p>
            <a:pPr>
              <a:lnSpc>
                <a:spcPct val="120000"/>
              </a:lnSpc>
            </a:pPr>
            <a:r>
              <a:rPr lang="en-GB" sz="1700" dirty="0">
                <a:highlight>
                  <a:srgbClr val="00FF00"/>
                </a:highlight>
              </a:rPr>
              <a:t>Scrum Meeting </a:t>
            </a:r>
            <a:r>
              <a:rPr lang="en-GB" sz="1700" dirty="0"/>
              <a:t>– Meeting conducted by Scrum master everyday for 15 minutes. Called as Scrum call/Stand up meeting.</a:t>
            </a:r>
          </a:p>
          <a:p>
            <a:pPr marL="685800" lvl="2">
              <a:lnSpc>
                <a:spcPct val="120000"/>
              </a:lnSpc>
            </a:pPr>
            <a:r>
              <a:rPr lang="en-GB" sz="1500" dirty="0"/>
              <a:t>What did you do yesterday?</a:t>
            </a:r>
          </a:p>
          <a:p>
            <a:pPr marL="685800" lvl="2">
              <a:lnSpc>
                <a:spcPct val="120000"/>
              </a:lnSpc>
            </a:pPr>
            <a:r>
              <a:rPr lang="en-GB" sz="1500" dirty="0"/>
              <a:t>What will you do today?</a:t>
            </a:r>
          </a:p>
          <a:p>
            <a:pPr marL="685800" lvl="2">
              <a:lnSpc>
                <a:spcPct val="120000"/>
              </a:lnSpc>
            </a:pPr>
            <a:r>
              <a:rPr lang="en-GB" sz="1500" dirty="0"/>
              <a:t>Are there any impediments in your way?</a:t>
            </a:r>
          </a:p>
          <a:p>
            <a:pPr>
              <a:lnSpc>
                <a:spcPct val="120000"/>
              </a:lnSpc>
            </a:pPr>
            <a:r>
              <a:rPr lang="en-GB" sz="1700" dirty="0">
                <a:highlight>
                  <a:srgbClr val="00FF00"/>
                </a:highlight>
              </a:rPr>
              <a:t>Sprint Retrospective meeting</a:t>
            </a:r>
            <a:r>
              <a:rPr lang="en-GB" sz="1700" dirty="0"/>
              <a:t> -  Meeting conducted after completion of the sprint. Entire team should participate .</a:t>
            </a:r>
          </a:p>
          <a:p>
            <a:pPr>
              <a:lnSpc>
                <a:spcPct val="120000"/>
              </a:lnSpc>
            </a:pPr>
            <a:r>
              <a:rPr lang="en-GB" sz="1700" dirty="0">
                <a:highlight>
                  <a:srgbClr val="FFFF00"/>
                </a:highlight>
              </a:rPr>
              <a:t>Story Point </a:t>
            </a:r>
            <a:r>
              <a:rPr lang="en-GB" sz="1700" dirty="0"/>
              <a:t>– Rough estimation for user stories will be given by Dev and QA team in the form of Fibonacci  series.</a:t>
            </a:r>
          </a:p>
          <a:p>
            <a:pPr>
              <a:lnSpc>
                <a:spcPct val="120000"/>
              </a:lnSpc>
            </a:pPr>
            <a:r>
              <a:rPr lang="en-GB" sz="1700" dirty="0"/>
              <a:t>Burn down chart – Graphical representation shown how much work completed on day to day basis. Maintained by Scrum Master</a:t>
            </a:r>
          </a:p>
          <a:p>
            <a:endParaRPr lang="en-GB" dirty="0"/>
          </a:p>
          <a:p>
            <a:pPr marL="457200" lvl="1" indent="0">
              <a:buNone/>
            </a:pP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289052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Placeholder 5" descr="Diagram, timeline&#10;&#10;Description automatically generated">
            <a:extLst>
              <a:ext uri="{FF2B5EF4-FFF2-40B4-BE49-F238E27FC236}">
                <a16:creationId xmlns:a16="http://schemas.microsoft.com/office/drawing/2014/main" id="{5BF21CD0-0FE1-8622-5C68-8B3A39795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2394"/>
          <a:stretch/>
        </p:blipFill>
        <p:spPr>
          <a:xfrm>
            <a:off x="415867" y="448599"/>
            <a:ext cx="11121242" cy="56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4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97B1-4A2E-0A2E-9030-86BA3A76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9" y="564932"/>
            <a:ext cx="5910295" cy="325884"/>
          </a:xfrm>
        </p:spPr>
        <p:txBody>
          <a:bodyPr>
            <a:normAutofit fontScale="90000"/>
          </a:bodyPr>
          <a:lstStyle/>
          <a:p>
            <a:r>
              <a:rPr lang="en-GB" dirty="0"/>
              <a:t>Sample Screenshot - JIRA</a:t>
            </a:r>
            <a:endParaRPr lang="en-SE" dirty="0"/>
          </a:p>
        </p:txBody>
      </p:sp>
      <p:pic>
        <p:nvPicPr>
          <p:cNvPr id="5122" name="Picture 2" descr="Jira Software agile board">
            <a:extLst>
              <a:ext uri="{FF2B5EF4-FFF2-40B4-BE49-F238E27FC236}">
                <a16:creationId xmlns:a16="http://schemas.microsoft.com/office/drawing/2014/main" id="{95EC2B14-3C19-E4AB-0DD4-98DFA7127D8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" b="4462"/>
          <a:stretch>
            <a:fillRect/>
          </a:stretch>
        </p:blipFill>
        <p:spPr bwMode="auto">
          <a:xfrm>
            <a:off x="1304925" y="1179513"/>
            <a:ext cx="922020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95245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0271B"/>
      </a:dk2>
      <a:lt2>
        <a:srgbClr val="F1F0F3"/>
      </a:lt2>
      <a:accent1>
        <a:srgbClr val="89AD44"/>
      </a:accent1>
      <a:accent2>
        <a:srgbClr val="ACA339"/>
      </a:accent2>
      <a:accent3>
        <a:srgbClr val="C3894D"/>
      </a:accent3>
      <a:accent4>
        <a:srgbClr val="B1463B"/>
      </a:accent4>
      <a:accent5>
        <a:srgbClr val="C34D73"/>
      </a:accent5>
      <a:accent6>
        <a:srgbClr val="B13B93"/>
      </a:accent6>
      <a:hlink>
        <a:srgbClr val="C2485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438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PunchcardVTI</vt:lpstr>
      <vt:lpstr>Agile Methodology</vt:lpstr>
      <vt:lpstr>Agile Principles</vt:lpstr>
      <vt:lpstr>PowerPoint Presentation</vt:lpstr>
      <vt:lpstr>Scrum</vt:lpstr>
      <vt:lpstr>Product Owner</vt:lpstr>
      <vt:lpstr>Scrum Terminologies</vt:lpstr>
      <vt:lpstr>Scrum Terminologies</vt:lpstr>
      <vt:lpstr>PowerPoint Presentation</vt:lpstr>
      <vt:lpstr>Sample Screenshot - JIRA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Methodology /Model/Process</dc:title>
  <dc:creator>Srinivasan Nataraj</dc:creator>
  <cp:lastModifiedBy>Srinivasan Nataraj</cp:lastModifiedBy>
  <cp:revision>9</cp:revision>
  <dcterms:created xsi:type="dcterms:W3CDTF">2022-11-30T12:44:49Z</dcterms:created>
  <dcterms:modified xsi:type="dcterms:W3CDTF">2023-03-07T10:48:09Z</dcterms:modified>
</cp:coreProperties>
</file>