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98" r:id="rId5"/>
    <p:sldId id="301" r:id="rId6"/>
    <p:sldId id="306" r:id="rId7"/>
    <p:sldId id="323" r:id="rId8"/>
    <p:sldId id="304" r:id="rId9"/>
    <p:sldId id="313" r:id="rId10"/>
    <p:sldId id="314" r:id="rId11"/>
    <p:sldId id="308" r:id="rId12"/>
    <p:sldId id="302" r:id="rId13"/>
    <p:sldId id="309" r:id="rId14"/>
    <p:sldId id="315" r:id="rId15"/>
    <p:sldId id="310" r:id="rId16"/>
    <p:sldId id="311" r:id="rId17"/>
    <p:sldId id="321" r:id="rId18"/>
    <p:sldId id="322" r:id="rId19"/>
    <p:sldId id="320" r:id="rId20"/>
    <p:sldId id="32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 S" initials="KS" lastIdx="1" clrIdx="0">
    <p:extLst>
      <p:ext uri="{19B8F6BF-5375-455C-9EA6-DF929625EA0E}">
        <p15:presenceInfo xmlns:p15="http://schemas.microsoft.com/office/powerpoint/2012/main" userId="8fd9baa6cb7114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2A857-EB17-490E-92CE-75F92CB3A05A}" type="datetimeFigureOut">
              <a:rPr lang="en-IN" smtClean="0"/>
              <a:t>23-06-2023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6D4A2-23A8-4664-9048-B89541304ECE}" type="slidenum">
              <a:rPr lang="en-IN" smtClean="0"/>
              <a:t>‹#›</a:t>
            </a:fld>
            <a:endParaRPr lang="en-IN" dirty="0"/>
          </a:p>
        </p:txBody>
      </p:sp>
    </p:spTree>
    <p:extLst>
      <p:ext uri="{BB962C8B-B14F-4D97-AF65-F5344CB8AC3E}">
        <p14:creationId xmlns:p14="http://schemas.microsoft.com/office/powerpoint/2010/main" val="154070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Adult Income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Karthikeyan 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6CE0-9932-BB13-623A-E7BDF219AF94}"/>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02B604D5-0C81-F3E1-FA1D-73DF3EF48AF8}"/>
              </a:ext>
            </a:extLst>
          </p:cNvPr>
          <p:cNvSpPr>
            <a:spLocks noGrp="1"/>
          </p:cNvSpPr>
          <p:nvPr>
            <p:ph idx="1"/>
          </p:nvPr>
        </p:nvSpPr>
        <p:spPr>
          <a:xfrm>
            <a:off x="1097280" y="1864660"/>
            <a:ext cx="10058400" cy="4616822"/>
          </a:xfrm>
        </p:spPr>
        <p:txBody>
          <a:bodyPr>
            <a:normAutofit fontScale="70000" lnSpcReduction="20000"/>
          </a:bodyPr>
          <a:lstStyle/>
          <a:p>
            <a:pPr>
              <a:buFont typeface="Wingdings" panose="05000000000000000000" pitchFamily="2" charset="2"/>
              <a:buChar char="§"/>
            </a:pPr>
            <a:r>
              <a:rPr lang="en-US" sz="2200" dirty="0"/>
              <a:t>66% Male and 40% them are husbands and some 18% of them belong to &gt;50K class. Out of those 18%, 13% have education-num greater than 12 and majority of this 13% belongs to &gt;50K class. Therefore, Education num is an important feature.</a:t>
            </a:r>
          </a:p>
          <a:p>
            <a:pPr>
              <a:buFont typeface="Wingdings" panose="05000000000000000000" pitchFamily="2" charset="2"/>
              <a:buChar char="§"/>
            </a:pPr>
            <a:r>
              <a:rPr lang="en-US" sz="2200" dirty="0"/>
              <a:t>3% of female has income &gt;50K and 2% of them are wives.</a:t>
            </a:r>
          </a:p>
          <a:p>
            <a:pPr>
              <a:buFont typeface="Wingdings" panose="05000000000000000000" pitchFamily="2" charset="2"/>
              <a:buChar char="§"/>
            </a:pPr>
            <a:r>
              <a:rPr lang="en-US" sz="2200" dirty="0"/>
              <a:t>Also keeping the above points in mind, people in the age of 40-55 tends to be in class &gt;50K</a:t>
            </a:r>
          </a:p>
          <a:p>
            <a:pPr>
              <a:buFont typeface="Wingdings" panose="05000000000000000000" pitchFamily="2" charset="2"/>
              <a:buChar char="§"/>
            </a:pPr>
            <a:r>
              <a:rPr lang="en-US" sz="2200" dirty="0"/>
              <a:t>Major contributors to the &gt;50K class are Married-civ-spouse, Not-in-family,  with more than 12 years of education and with average age around 40.</a:t>
            </a:r>
          </a:p>
          <a:p>
            <a:pPr>
              <a:buFont typeface="Wingdings" panose="05000000000000000000" pitchFamily="2" charset="2"/>
              <a:buChar char="§"/>
            </a:pPr>
            <a:r>
              <a:rPr lang="en-US" sz="2200" dirty="0"/>
              <a:t>Similarly, Exec-manager, Prof-specialty, Tech support occupation have most people with average of 12 years education.</a:t>
            </a:r>
          </a:p>
          <a:p>
            <a:pPr>
              <a:buFont typeface="Wingdings" panose="05000000000000000000" pitchFamily="2" charset="2"/>
              <a:buChar char="§"/>
            </a:pPr>
            <a:r>
              <a:rPr lang="en-US" sz="2200" dirty="0"/>
              <a:t>Husband's second highest common job 'Exec-manager’. Prof-specialty is one of the top most common job for wives and Not in family category.</a:t>
            </a:r>
          </a:p>
          <a:p>
            <a:pPr>
              <a:buFont typeface="Wingdings" panose="05000000000000000000" pitchFamily="2" charset="2"/>
              <a:buChar char="§"/>
            </a:pPr>
            <a:r>
              <a:rPr lang="en-US" sz="2200" dirty="0"/>
              <a:t>People having the above mentioned features only tend to have capital-gain and capital-loss. Those also have an impact on our dependent variable.</a:t>
            </a:r>
          </a:p>
          <a:p>
            <a:pPr marL="0" indent="0">
              <a:buNone/>
            </a:pPr>
            <a:r>
              <a:rPr lang="en-US" sz="2600" b="1" dirty="0"/>
              <a:t>People with age in 35-55 who are married-civ-spouse or not-in-family (male) with more than 12 years of education whose occupation is Exec-Manager or Prof-specialty or Tech Support  and  they work around 40-60 hours per week have a higher chance to be in &gt;50K class</a:t>
            </a:r>
          </a:p>
          <a:p>
            <a:pPr marL="0" indent="0">
              <a:buNone/>
            </a:pPr>
            <a:endParaRPr lang="en-IN" sz="2600" dirty="0"/>
          </a:p>
        </p:txBody>
      </p:sp>
    </p:spTree>
    <p:extLst>
      <p:ext uri="{BB962C8B-B14F-4D97-AF65-F5344CB8AC3E}">
        <p14:creationId xmlns:p14="http://schemas.microsoft.com/office/powerpoint/2010/main" val="249565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F5EFA7-E65B-69EE-6D20-C47D5D46A5B0}"/>
              </a:ext>
            </a:extLst>
          </p:cNvPr>
          <p:cNvPicPr>
            <a:picLocks noChangeAspect="1"/>
          </p:cNvPicPr>
          <p:nvPr/>
        </p:nvPicPr>
        <p:blipFill>
          <a:blip r:embed="rId2"/>
          <a:stretch>
            <a:fillRect/>
          </a:stretch>
        </p:blipFill>
        <p:spPr>
          <a:xfrm>
            <a:off x="0" y="-17483"/>
            <a:ext cx="12192000" cy="6892966"/>
          </a:xfrm>
          <a:prstGeom prst="rect">
            <a:avLst/>
          </a:prstGeom>
        </p:spPr>
      </p:pic>
    </p:spTree>
    <p:extLst>
      <p:ext uri="{BB962C8B-B14F-4D97-AF65-F5344CB8AC3E}">
        <p14:creationId xmlns:p14="http://schemas.microsoft.com/office/powerpoint/2010/main" val="375936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DAEA-E50D-CA7E-1642-CE1E427A97B3}"/>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7B850D08-E02B-D8C5-2E24-C67F8DE6A2C8}"/>
              </a:ext>
            </a:extLst>
          </p:cNvPr>
          <p:cNvSpPr>
            <a:spLocks noGrp="1"/>
          </p:cNvSpPr>
          <p:nvPr>
            <p:ph idx="1"/>
          </p:nvPr>
        </p:nvSpPr>
        <p:spPr/>
        <p:txBody>
          <a:bodyPr/>
          <a:lstStyle/>
          <a:p>
            <a:r>
              <a:rPr lang="en-US" dirty="0"/>
              <a:t>Algorithms Used: </a:t>
            </a:r>
            <a:r>
              <a:rPr lang="en-US" dirty="0" err="1"/>
              <a:t>RandomForest</a:t>
            </a:r>
            <a:r>
              <a:rPr lang="en-US" dirty="0"/>
              <a:t> Classifier, </a:t>
            </a:r>
            <a:r>
              <a:rPr lang="en-US" dirty="0" err="1"/>
              <a:t>XGBoost</a:t>
            </a:r>
            <a:r>
              <a:rPr lang="en-US" dirty="0"/>
              <a:t> Classifier, Bagging Classifier, K-Nearest </a:t>
            </a:r>
            <a:r>
              <a:rPr lang="en-US" dirty="0" err="1"/>
              <a:t>Neighbour</a:t>
            </a:r>
            <a:r>
              <a:rPr lang="en-US" dirty="0"/>
              <a:t>, Logistic Regression.</a:t>
            </a:r>
          </a:p>
          <a:p>
            <a:endParaRPr lang="en-IN" dirty="0"/>
          </a:p>
        </p:txBody>
      </p:sp>
      <p:graphicFrame>
        <p:nvGraphicFramePr>
          <p:cNvPr id="6" name="Table 6">
            <a:extLst>
              <a:ext uri="{FF2B5EF4-FFF2-40B4-BE49-F238E27FC236}">
                <a16:creationId xmlns:a16="http://schemas.microsoft.com/office/drawing/2014/main" id="{F15CFD8F-8178-D31B-F6A4-2ABDEDAA3100}"/>
              </a:ext>
            </a:extLst>
          </p:cNvPr>
          <p:cNvGraphicFramePr>
            <a:graphicFrameLocks noGrp="1"/>
          </p:cNvGraphicFramePr>
          <p:nvPr>
            <p:extLst>
              <p:ext uri="{D42A27DB-BD31-4B8C-83A1-F6EECF244321}">
                <p14:modId xmlns:p14="http://schemas.microsoft.com/office/powerpoint/2010/main" val="371941815"/>
              </p:ext>
            </p:extLst>
          </p:nvPr>
        </p:nvGraphicFramePr>
        <p:xfrm>
          <a:off x="1739153" y="3077383"/>
          <a:ext cx="8761506" cy="3009654"/>
        </p:xfrm>
        <a:graphic>
          <a:graphicData uri="http://schemas.openxmlformats.org/drawingml/2006/table">
            <a:tbl>
              <a:tblPr firstRow="1" bandRow="1">
                <a:tableStyleId>{5C22544A-7EE6-4342-B048-85BDC9FD1C3A}</a:tableStyleId>
              </a:tblPr>
              <a:tblGrid>
                <a:gridCol w="2920502">
                  <a:extLst>
                    <a:ext uri="{9D8B030D-6E8A-4147-A177-3AD203B41FA5}">
                      <a16:colId xmlns:a16="http://schemas.microsoft.com/office/drawing/2014/main" val="2734963612"/>
                    </a:ext>
                  </a:extLst>
                </a:gridCol>
                <a:gridCol w="2920502">
                  <a:extLst>
                    <a:ext uri="{9D8B030D-6E8A-4147-A177-3AD203B41FA5}">
                      <a16:colId xmlns:a16="http://schemas.microsoft.com/office/drawing/2014/main" val="3452950628"/>
                    </a:ext>
                  </a:extLst>
                </a:gridCol>
                <a:gridCol w="2920502">
                  <a:extLst>
                    <a:ext uri="{9D8B030D-6E8A-4147-A177-3AD203B41FA5}">
                      <a16:colId xmlns:a16="http://schemas.microsoft.com/office/drawing/2014/main" val="2048720046"/>
                    </a:ext>
                  </a:extLst>
                </a:gridCol>
              </a:tblGrid>
              <a:tr h="501609">
                <a:tc>
                  <a:txBody>
                    <a:bodyPr/>
                    <a:lstStyle/>
                    <a:p>
                      <a:r>
                        <a:rPr lang="en-US" dirty="0"/>
                        <a:t>ALGORITHM</a:t>
                      </a:r>
                      <a:endParaRPr lang="en-IN" dirty="0"/>
                    </a:p>
                  </a:txBody>
                  <a:tcPr/>
                </a:tc>
                <a:tc>
                  <a:txBody>
                    <a:bodyPr/>
                    <a:lstStyle/>
                    <a:p>
                      <a:r>
                        <a:rPr lang="en-US" dirty="0"/>
                        <a:t>TRAINING ACCURACY</a:t>
                      </a:r>
                      <a:endParaRPr lang="en-IN" dirty="0"/>
                    </a:p>
                  </a:txBody>
                  <a:tcPr/>
                </a:tc>
                <a:tc>
                  <a:txBody>
                    <a:bodyPr/>
                    <a:lstStyle/>
                    <a:p>
                      <a:r>
                        <a:rPr lang="en-US" dirty="0"/>
                        <a:t>TESTING ACCURACY</a:t>
                      </a:r>
                      <a:endParaRPr lang="en-IN" dirty="0"/>
                    </a:p>
                  </a:txBody>
                  <a:tcPr/>
                </a:tc>
                <a:extLst>
                  <a:ext uri="{0D108BD9-81ED-4DB2-BD59-A6C34878D82A}">
                    <a16:rowId xmlns:a16="http://schemas.microsoft.com/office/drawing/2014/main" val="188872012"/>
                  </a:ext>
                </a:extLst>
              </a:tr>
              <a:tr h="501609">
                <a:tc>
                  <a:txBody>
                    <a:bodyPr/>
                    <a:lstStyle/>
                    <a:p>
                      <a:r>
                        <a:rPr lang="en-US" dirty="0"/>
                        <a:t>RANDOMFOREST</a:t>
                      </a:r>
                      <a:endParaRPr lang="en-IN" dirty="0"/>
                    </a:p>
                  </a:txBody>
                  <a:tcPr/>
                </a:tc>
                <a:tc>
                  <a:txBody>
                    <a:bodyPr/>
                    <a:lstStyle/>
                    <a:p>
                      <a:r>
                        <a:rPr lang="en-US" dirty="0"/>
                        <a:t>0.8959</a:t>
                      </a:r>
                      <a:endParaRPr lang="en-IN" dirty="0"/>
                    </a:p>
                  </a:txBody>
                  <a:tcPr/>
                </a:tc>
                <a:tc>
                  <a:txBody>
                    <a:bodyPr/>
                    <a:lstStyle/>
                    <a:p>
                      <a:r>
                        <a:rPr lang="en-US" dirty="0"/>
                        <a:t>0.8727</a:t>
                      </a:r>
                      <a:endParaRPr lang="en-IN" dirty="0"/>
                    </a:p>
                  </a:txBody>
                  <a:tcPr/>
                </a:tc>
                <a:extLst>
                  <a:ext uri="{0D108BD9-81ED-4DB2-BD59-A6C34878D82A}">
                    <a16:rowId xmlns:a16="http://schemas.microsoft.com/office/drawing/2014/main" val="3761991584"/>
                  </a:ext>
                </a:extLst>
              </a:tr>
              <a:tr h="501609">
                <a:tc>
                  <a:txBody>
                    <a:bodyPr/>
                    <a:lstStyle/>
                    <a:p>
                      <a:r>
                        <a:rPr lang="en-US" dirty="0"/>
                        <a:t>XGBOOST</a:t>
                      </a:r>
                      <a:endParaRPr lang="en-IN" dirty="0"/>
                    </a:p>
                  </a:txBody>
                  <a:tcPr/>
                </a:tc>
                <a:tc>
                  <a:txBody>
                    <a:bodyPr/>
                    <a:lstStyle/>
                    <a:p>
                      <a:r>
                        <a:rPr lang="en-US" dirty="0"/>
                        <a:t>0.8875</a:t>
                      </a:r>
                      <a:endParaRPr lang="en-IN" dirty="0"/>
                    </a:p>
                  </a:txBody>
                  <a:tcPr/>
                </a:tc>
                <a:tc>
                  <a:txBody>
                    <a:bodyPr/>
                    <a:lstStyle/>
                    <a:p>
                      <a:r>
                        <a:rPr lang="en-US" dirty="0"/>
                        <a:t>0.8761</a:t>
                      </a:r>
                      <a:endParaRPr lang="en-IN" dirty="0"/>
                    </a:p>
                  </a:txBody>
                  <a:tcPr/>
                </a:tc>
                <a:extLst>
                  <a:ext uri="{0D108BD9-81ED-4DB2-BD59-A6C34878D82A}">
                    <a16:rowId xmlns:a16="http://schemas.microsoft.com/office/drawing/2014/main" val="3022774010"/>
                  </a:ext>
                </a:extLst>
              </a:tr>
              <a:tr h="501609">
                <a:tc>
                  <a:txBody>
                    <a:bodyPr/>
                    <a:lstStyle/>
                    <a:p>
                      <a:r>
                        <a:rPr lang="en-US" dirty="0"/>
                        <a:t>BAGGING CLASSIFIER</a:t>
                      </a:r>
                      <a:endParaRPr lang="en-IN" dirty="0"/>
                    </a:p>
                  </a:txBody>
                  <a:tcPr/>
                </a:tc>
                <a:tc>
                  <a:txBody>
                    <a:bodyPr/>
                    <a:lstStyle/>
                    <a:p>
                      <a:r>
                        <a:rPr lang="en-US" dirty="0"/>
                        <a:t>0.8838</a:t>
                      </a:r>
                      <a:endParaRPr lang="en-IN" dirty="0"/>
                    </a:p>
                  </a:txBody>
                  <a:tcPr/>
                </a:tc>
                <a:tc>
                  <a:txBody>
                    <a:bodyPr/>
                    <a:lstStyle/>
                    <a:p>
                      <a:r>
                        <a:rPr lang="en-US" dirty="0"/>
                        <a:t>0.8701</a:t>
                      </a:r>
                      <a:endParaRPr lang="en-IN" dirty="0"/>
                    </a:p>
                  </a:txBody>
                  <a:tcPr/>
                </a:tc>
                <a:extLst>
                  <a:ext uri="{0D108BD9-81ED-4DB2-BD59-A6C34878D82A}">
                    <a16:rowId xmlns:a16="http://schemas.microsoft.com/office/drawing/2014/main" val="954734475"/>
                  </a:ext>
                </a:extLst>
              </a:tr>
              <a:tr h="501609">
                <a:tc>
                  <a:txBody>
                    <a:bodyPr/>
                    <a:lstStyle/>
                    <a:p>
                      <a:r>
                        <a:rPr lang="en-US" dirty="0"/>
                        <a:t>LOGISTIC REGRESSION</a:t>
                      </a:r>
                      <a:endParaRPr lang="en-IN" dirty="0"/>
                    </a:p>
                  </a:txBody>
                  <a:tcPr/>
                </a:tc>
                <a:tc>
                  <a:txBody>
                    <a:bodyPr/>
                    <a:lstStyle/>
                    <a:p>
                      <a:r>
                        <a:rPr lang="en-US" dirty="0"/>
                        <a:t>0.8478</a:t>
                      </a:r>
                      <a:endParaRPr lang="en-IN" dirty="0"/>
                    </a:p>
                  </a:txBody>
                  <a:tcPr/>
                </a:tc>
                <a:tc>
                  <a:txBody>
                    <a:bodyPr/>
                    <a:lstStyle/>
                    <a:p>
                      <a:r>
                        <a:rPr lang="en-US" dirty="0"/>
                        <a:t>0.8505</a:t>
                      </a:r>
                      <a:endParaRPr lang="en-IN" dirty="0"/>
                    </a:p>
                  </a:txBody>
                  <a:tcPr/>
                </a:tc>
                <a:extLst>
                  <a:ext uri="{0D108BD9-81ED-4DB2-BD59-A6C34878D82A}">
                    <a16:rowId xmlns:a16="http://schemas.microsoft.com/office/drawing/2014/main" val="4116570452"/>
                  </a:ext>
                </a:extLst>
              </a:tr>
              <a:tr h="501609">
                <a:tc>
                  <a:txBody>
                    <a:bodyPr/>
                    <a:lstStyle/>
                    <a:p>
                      <a:r>
                        <a:rPr lang="en-US" dirty="0"/>
                        <a:t>K-NEAREST NEIGHBOUR</a:t>
                      </a:r>
                      <a:endParaRPr lang="en-IN" dirty="0"/>
                    </a:p>
                  </a:txBody>
                  <a:tcPr/>
                </a:tc>
                <a:tc>
                  <a:txBody>
                    <a:bodyPr/>
                    <a:lstStyle/>
                    <a:p>
                      <a:r>
                        <a:rPr lang="en-US" dirty="0"/>
                        <a:t>0.8724</a:t>
                      </a:r>
                      <a:endParaRPr lang="en-IN" dirty="0"/>
                    </a:p>
                  </a:txBody>
                  <a:tcPr/>
                </a:tc>
                <a:tc>
                  <a:txBody>
                    <a:bodyPr/>
                    <a:lstStyle/>
                    <a:p>
                      <a:r>
                        <a:rPr lang="en-US" dirty="0"/>
                        <a:t>0.8566</a:t>
                      </a:r>
                      <a:endParaRPr lang="en-IN" dirty="0"/>
                    </a:p>
                  </a:txBody>
                  <a:tcPr/>
                </a:tc>
                <a:extLst>
                  <a:ext uri="{0D108BD9-81ED-4DB2-BD59-A6C34878D82A}">
                    <a16:rowId xmlns:a16="http://schemas.microsoft.com/office/drawing/2014/main" val="1118820308"/>
                  </a:ext>
                </a:extLst>
              </a:tr>
            </a:tbl>
          </a:graphicData>
        </a:graphic>
      </p:graphicFrame>
    </p:spTree>
    <p:extLst>
      <p:ext uri="{BB962C8B-B14F-4D97-AF65-F5344CB8AC3E}">
        <p14:creationId xmlns:p14="http://schemas.microsoft.com/office/powerpoint/2010/main" val="381641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2812-11CB-DA6E-A4CE-C2C58BC8A626}"/>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3930DBC8-556F-96A2-DCF3-2257ADBBE0F6}"/>
              </a:ext>
            </a:extLst>
          </p:cNvPr>
          <p:cNvSpPr>
            <a:spLocks noGrp="1"/>
          </p:cNvSpPr>
          <p:nvPr>
            <p:ph idx="1"/>
          </p:nvPr>
        </p:nvSpPr>
        <p:spPr/>
        <p:txBody>
          <a:bodyPr/>
          <a:lstStyle/>
          <a:p>
            <a:pPr>
              <a:buFont typeface="Wingdings" panose="05000000000000000000" pitchFamily="2" charset="2"/>
              <a:buChar char="§"/>
            </a:pPr>
            <a:r>
              <a:rPr lang="en-US" dirty="0"/>
              <a:t>Since it is a slightly Imbalanced Dataset, we tried applying some of the Balancing Techniques. The result in the previous page is without any balancing technique. But after applying some of the Balancing techniques like SMOTE, </a:t>
            </a:r>
            <a:r>
              <a:rPr lang="en-US" dirty="0" err="1"/>
              <a:t>UnderSampler</a:t>
            </a:r>
            <a:r>
              <a:rPr lang="en-US" dirty="0"/>
              <a:t>, the models’ test accuracy didn’t improve much.</a:t>
            </a:r>
          </a:p>
          <a:p>
            <a:pPr>
              <a:buFont typeface="Wingdings" panose="05000000000000000000" pitchFamily="2" charset="2"/>
              <a:buChar char="§"/>
            </a:pPr>
            <a:r>
              <a:rPr lang="en-US" b="1" dirty="0"/>
              <a:t>So, we choose the </a:t>
            </a:r>
            <a:r>
              <a:rPr lang="en-US" b="1" dirty="0" err="1"/>
              <a:t>XGBoost</a:t>
            </a:r>
            <a:r>
              <a:rPr lang="en-US" b="1" dirty="0"/>
              <a:t> model with 88% accuracy as our final model.</a:t>
            </a:r>
          </a:p>
          <a:p>
            <a:pPr>
              <a:buFont typeface="Wingdings" panose="05000000000000000000" pitchFamily="2" charset="2"/>
              <a:buChar char="§"/>
            </a:pPr>
            <a:r>
              <a:rPr lang="en-IN" dirty="0"/>
              <a:t>We used a </a:t>
            </a:r>
            <a:r>
              <a:rPr lang="en-IN" dirty="0" err="1"/>
              <a:t>XGBoost</a:t>
            </a:r>
            <a:r>
              <a:rPr lang="en-IN" dirty="0"/>
              <a:t> model with default parameters and specified learning rate=0.1 and </a:t>
            </a:r>
            <a:r>
              <a:rPr lang="en-IN" dirty="0" err="1"/>
              <a:t>n_estimators</a:t>
            </a:r>
            <a:r>
              <a:rPr lang="en-IN" dirty="0"/>
              <a:t> = 500. And while fitting the model we passed a validation set and early stopping parameters as 20 which will help the model to stop when there is no significant improvement for continuously 20 rounds. Though we have given 500 estimators, we would stop at some estimator in between if there is no improvement for some time. This will eventually avoid overfitting problem.</a:t>
            </a:r>
          </a:p>
        </p:txBody>
      </p:sp>
    </p:spTree>
    <p:extLst>
      <p:ext uri="{BB962C8B-B14F-4D97-AF65-F5344CB8AC3E}">
        <p14:creationId xmlns:p14="http://schemas.microsoft.com/office/powerpoint/2010/main" val="66498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8030-47FC-89D2-7EDB-2C11EF63DF85}"/>
              </a:ext>
            </a:extLst>
          </p:cNvPr>
          <p:cNvSpPr>
            <a:spLocks noGrp="1"/>
          </p:cNvSpPr>
          <p:nvPr>
            <p:ph type="title"/>
          </p:nvPr>
        </p:nvSpPr>
        <p:spPr>
          <a:xfrm>
            <a:off x="1102658" y="286603"/>
            <a:ext cx="10053021" cy="1461515"/>
          </a:xfrm>
        </p:spPr>
        <p:txBody>
          <a:bodyPr/>
          <a:lstStyle/>
          <a:p>
            <a:r>
              <a:rPr lang="en-US"/>
              <a:t>Model Interpretation</a:t>
            </a:r>
            <a:endParaRPr lang="en-IN" dirty="0"/>
          </a:p>
        </p:txBody>
      </p:sp>
      <p:pic>
        <p:nvPicPr>
          <p:cNvPr id="7" name="Content Placeholder 6">
            <a:extLst>
              <a:ext uri="{FF2B5EF4-FFF2-40B4-BE49-F238E27FC236}">
                <a16:creationId xmlns:a16="http://schemas.microsoft.com/office/drawing/2014/main" id="{7FFFA129-A69E-EF85-3EA8-E6120976C960}"/>
              </a:ext>
            </a:extLst>
          </p:cNvPr>
          <p:cNvPicPr>
            <a:picLocks noGrp="1" noChangeAspect="1"/>
          </p:cNvPicPr>
          <p:nvPr>
            <p:ph idx="1"/>
          </p:nvPr>
        </p:nvPicPr>
        <p:blipFill rotWithShape="1">
          <a:blip r:embed="rId2"/>
          <a:srcRect b="62226"/>
          <a:stretch/>
        </p:blipFill>
        <p:spPr>
          <a:xfrm>
            <a:off x="339934" y="2142882"/>
            <a:ext cx="11512131" cy="3657283"/>
          </a:xfrm>
        </p:spPr>
      </p:pic>
    </p:spTree>
    <p:extLst>
      <p:ext uri="{BB962C8B-B14F-4D97-AF65-F5344CB8AC3E}">
        <p14:creationId xmlns:p14="http://schemas.microsoft.com/office/powerpoint/2010/main" val="1604069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6B9BA35B-CEA8-F5D7-23BE-6F4543C8298C}"/>
              </a:ext>
            </a:extLst>
          </p:cNvPr>
          <p:cNvPicPr>
            <a:picLocks noChangeAspect="1"/>
          </p:cNvPicPr>
          <p:nvPr/>
        </p:nvPicPr>
        <p:blipFill>
          <a:blip r:embed="rId2"/>
          <a:stretch>
            <a:fillRect/>
          </a:stretch>
        </p:blipFill>
        <p:spPr>
          <a:xfrm>
            <a:off x="-1" y="-1"/>
            <a:ext cx="12181805" cy="4598895"/>
          </a:xfrm>
          <a:prstGeom prst="rect">
            <a:avLst/>
          </a:prstGeom>
        </p:spPr>
      </p:pic>
      <p:sp>
        <p:nvSpPr>
          <p:cNvPr id="3" name="TextBox 2">
            <a:extLst>
              <a:ext uri="{FF2B5EF4-FFF2-40B4-BE49-F238E27FC236}">
                <a16:creationId xmlns:a16="http://schemas.microsoft.com/office/drawing/2014/main" id="{FADA7D3D-08DC-945A-2B91-6F27C0755F18}"/>
              </a:ext>
            </a:extLst>
          </p:cNvPr>
          <p:cNvSpPr txBox="1"/>
          <p:nvPr/>
        </p:nvSpPr>
        <p:spPr>
          <a:xfrm>
            <a:off x="10196" y="4966448"/>
            <a:ext cx="12181804" cy="923330"/>
          </a:xfrm>
          <a:prstGeom prst="rect">
            <a:avLst/>
          </a:prstGeom>
          <a:noFill/>
        </p:spPr>
        <p:txBody>
          <a:bodyPr wrap="square" rtlCol="0">
            <a:spAutoFit/>
          </a:bodyPr>
          <a:lstStyle/>
          <a:p>
            <a:r>
              <a:rPr lang="en-US" dirty="0"/>
              <a:t>Partial Dependence plot allows us to get even more insights about our models and our Data Features. The above plot tells us how much how Age, Education-num has solely impacted our dependent variable. The graph on the right tells how both impact the dependent variable together.</a:t>
            </a:r>
            <a:endParaRPr lang="en-IN" dirty="0"/>
          </a:p>
        </p:txBody>
      </p:sp>
    </p:spTree>
    <p:extLst>
      <p:ext uri="{BB962C8B-B14F-4D97-AF65-F5344CB8AC3E}">
        <p14:creationId xmlns:p14="http://schemas.microsoft.com/office/powerpoint/2010/main" val="192046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D4D32-B95B-989A-E04C-F7C7C7464A8B}"/>
              </a:ext>
            </a:extLst>
          </p:cNvPr>
          <p:cNvPicPr>
            <a:picLocks noChangeAspect="1"/>
          </p:cNvPicPr>
          <p:nvPr/>
        </p:nvPicPr>
        <p:blipFill>
          <a:blip r:embed="rId2"/>
          <a:stretch>
            <a:fillRect/>
          </a:stretch>
        </p:blipFill>
        <p:spPr>
          <a:xfrm>
            <a:off x="-1" y="-53788"/>
            <a:ext cx="7046260" cy="3285544"/>
          </a:xfrm>
          <a:prstGeom prst="rect">
            <a:avLst/>
          </a:prstGeom>
        </p:spPr>
      </p:pic>
      <p:pic>
        <p:nvPicPr>
          <p:cNvPr id="7" name="Picture 6">
            <a:extLst>
              <a:ext uri="{FF2B5EF4-FFF2-40B4-BE49-F238E27FC236}">
                <a16:creationId xmlns:a16="http://schemas.microsoft.com/office/drawing/2014/main" id="{8C2C17AA-3817-A30B-CB1C-5B2BF05FE327}"/>
              </a:ext>
            </a:extLst>
          </p:cNvPr>
          <p:cNvPicPr>
            <a:picLocks noChangeAspect="1"/>
          </p:cNvPicPr>
          <p:nvPr/>
        </p:nvPicPr>
        <p:blipFill>
          <a:blip r:embed="rId3"/>
          <a:stretch>
            <a:fillRect/>
          </a:stretch>
        </p:blipFill>
        <p:spPr>
          <a:xfrm>
            <a:off x="4096871" y="1828801"/>
            <a:ext cx="8032375" cy="4696022"/>
          </a:xfrm>
          <a:prstGeom prst="rect">
            <a:avLst/>
          </a:prstGeom>
        </p:spPr>
      </p:pic>
      <p:graphicFrame>
        <p:nvGraphicFramePr>
          <p:cNvPr id="8" name="Table 8">
            <a:extLst>
              <a:ext uri="{FF2B5EF4-FFF2-40B4-BE49-F238E27FC236}">
                <a16:creationId xmlns:a16="http://schemas.microsoft.com/office/drawing/2014/main" id="{7E791D60-37A5-C57F-C421-788DC35FB6E4}"/>
              </a:ext>
            </a:extLst>
          </p:cNvPr>
          <p:cNvGraphicFramePr>
            <a:graphicFrameLocks noGrp="1"/>
          </p:cNvGraphicFramePr>
          <p:nvPr>
            <p:extLst>
              <p:ext uri="{D42A27DB-BD31-4B8C-83A1-F6EECF244321}">
                <p14:modId xmlns:p14="http://schemas.microsoft.com/office/powerpoint/2010/main" val="3374019785"/>
              </p:ext>
            </p:extLst>
          </p:nvPr>
        </p:nvGraphicFramePr>
        <p:xfrm>
          <a:off x="7368988" y="0"/>
          <a:ext cx="4760258" cy="869576"/>
        </p:xfrm>
        <a:graphic>
          <a:graphicData uri="http://schemas.openxmlformats.org/drawingml/2006/table">
            <a:tbl>
              <a:tblPr firstRow="1" bandRow="1">
                <a:tableStyleId>{073A0DAA-6AF3-43AB-8588-CEC1D06C72B9}</a:tableStyleId>
              </a:tblPr>
              <a:tblGrid>
                <a:gridCol w="2290043">
                  <a:extLst>
                    <a:ext uri="{9D8B030D-6E8A-4147-A177-3AD203B41FA5}">
                      <a16:colId xmlns:a16="http://schemas.microsoft.com/office/drawing/2014/main" val="3749902511"/>
                    </a:ext>
                  </a:extLst>
                </a:gridCol>
                <a:gridCol w="2470215">
                  <a:extLst>
                    <a:ext uri="{9D8B030D-6E8A-4147-A177-3AD203B41FA5}">
                      <a16:colId xmlns:a16="http://schemas.microsoft.com/office/drawing/2014/main" val="3561719384"/>
                    </a:ext>
                  </a:extLst>
                </a:gridCol>
              </a:tblGrid>
              <a:tr h="434788">
                <a:tc>
                  <a:txBody>
                    <a:bodyPr/>
                    <a:lstStyle/>
                    <a:p>
                      <a:r>
                        <a:rPr lang="en-US" dirty="0"/>
                        <a:t>Prediction</a:t>
                      </a:r>
                      <a:endParaRPr lang="en-IN" dirty="0"/>
                    </a:p>
                  </a:txBody>
                  <a:tcPr/>
                </a:tc>
                <a:tc>
                  <a:txBody>
                    <a:bodyPr/>
                    <a:lstStyle/>
                    <a:p>
                      <a:r>
                        <a:rPr lang="en-IN" dirty="0"/>
                        <a:t>0.034038</a:t>
                      </a:r>
                    </a:p>
                  </a:txBody>
                  <a:tcPr/>
                </a:tc>
                <a:extLst>
                  <a:ext uri="{0D108BD9-81ED-4DB2-BD59-A6C34878D82A}">
                    <a16:rowId xmlns:a16="http://schemas.microsoft.com/office/drawing/2014/main" val="2906527015"/>
                  </a:ext>
                </a:extLst>
              </a:tr>
              <a:tr h="434788">
                <a:tc>
                  <a:txBody>
                    <a:bodyPr/>
                    <a:lstStyle/>
                    <a:p>
                      <a:r>
                        <a:rPr lang="en-US" dirty="0"/>
                        <a:t>Bias</a:t>
                      </a:r>
                      <a:endParaRPr lang="en-IN" dirty="0"/>
                    </a:p>
                  </a:txBody>
                  <a:tcPr/>
                </a:tc>
                <a:tc>
                  <a:txBody>
                    <a:bodyPr/>
                    <a:lstStyle/>
                    <a:p>
                      <a:r>
                        <a:rPr lang="en-IN" dirty="0"/>
                        <a:t>0.240908</a:t>
                      </a:r>
                    </a:p>
                  </a:txBody>
                  <a:tcPr/>
                </a:tc>
                <a:extLst>
                  <a:ext uri="{0D108BD9-81ED-4DB2-BD59-A6C34878D82A}">
                    <a16:rowId xmlns:a16="http://schemas.microsoft.com/office/drawing/2014/main" val="2958730900"/>
                  </a:ext>
                </a:extLst>
              </a:tr>
            </a:tbl>
          </a:graphicData>
        </a:graphic>
      </p:graphicFrame>
      <p:sp>
        <p:nvSpPr>
          <p:cNvPr id="9" name="TextBox 8">
            <a:extLst>
              <a:ext uri="{FF2B5EF4-FFF2-40B4-BE49-F238E27FC236}">
                <a16:creationId xmlns:a16="http://schemas.microsoft.com/office/drawing/2014/main" id="{9004D402-D172-BA76-CADC-060F7F56DD56}"/>
              </a:ext>
            </a:extLst>
          </p:cNvPr>
          <p:cNvSpPr txBox="1"/>
          <p:nvPr/>
        </p:nvSpPr>
        <p:spPr>
          <a:xfrm>
            <a:off x="62754" y="3834409"/>
            <a:ext cx="3899646" cy="2585323"/>
          </a:xfrm>
          <a:prstGeom prst="rect">
            <a:avLst/>
          </a:prstGeom>
          <a:noFill/>
        </p:spPr>
        <p:txBody>
          <a:bodyPr wrap="square" rtlCol="0">
            <a:spAutoFit/>
          </a:bodyPr>
          <a:lstStyle/>
          <a:p>
            <a:pPr algn="ctr"/>
            <a:r>
              <a:rPr lang="en-US" dirty="0"/>
              <a:t>From the above waterfall chart we can interpret how each feature has impacted a particular row’s prediction. Basically, which features contributed in what way for it to go from Bias to the model’s prediction. </a:t>
            </a:r>
          </a:p>
          <a:p>
            <a:pPr algn="ctr"/>
            <a:r>
              <a:rPr lang="en-US" dirty="0"/>
              <a:t>This gives us more insights/clarity about how our model is making our predictions.</a:t>
            </a:r>
            <a:endParaRPr lang="en-IN" dirty="0"/>
          </a:p>
        </p:txBody>
      </p:sp>
    </p:spTree>
    <p:extLst>
      <p:ext uri="{BB962C8B-B14F-4D97-AF65-F5344CB8AC3E}">
        <p14:creationId xmlns:p14="http://schemas.microsoft.com/office/powerpoint/2010/main" val="3071487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5ED6-3CAB-E4AC-49EF-531848514E82}"/>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647DC317-BEF2-517A-EACC-BB3B14CDEFE1}"/>
              </a:ext>
            </a:extLst>
          </p:cNvPr>
          <p:cNvSpPr>
            <a:spLocks noGrp="1"/>
          </p:cNvSpPr>
          <p:nvPr>
            <p:ph type="body" idx="1"/>
          </p:nvPr>
        </p:nvSpPr>
        <p:spPr/>
        <p:txBody>
          <a:bodyPr/>
          <a:lstStyle/>
          <a:p>
            <a:r>
              <a:rPr lang="en-US" dirty="0"/>
              <a:t>KARTHIKEYAN s</a:t>
            </a:r>
            <a:endParaRPr lang="en-IN" dirty="0"/>
          </a:p>
        </p:txBody>
      </p:sp>
    </p:spTree>
    <p:extLst>
      <p:ext uri="{BB962C8B-B14F-4D97-AF65-F5344CB8AC3E}">
        <p14:creationId xmlns:p14="http://schemas.microsoft.com/office/powerpoint/2010/main" val="113352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C4BE-02AF-0FB1-985C-D0176C81192D}"/>
              </a:ext>
            </a:extLst>
          </p:cNvPr>
          <p:cNvSpPr>
            <a:spLocks noGrp="1"/>
          </p:cNvSpPr>
          <p:nvPr>
            <p:ph type="title"/>
          </p:nvPr>
        </p:nvSpPr>
        <p:spPr/>
        <p:txBody>
          <a:bodyPr/>
          <a:lstStyle/>
          <a:p>
            <a:r>
              <a:rPr lang="en-US" dirty="0"/>
              <a:t>PROBLE STATEMENT:</a:t>
            </a:r>
            <a:endParaRPr lang="en-IN" dirty="0"/>
          </a:p>
        </p:txBody>
      </p:sp>
      <p:sp>
        <p:nvSpPr>
          <p:cNvPr id="3" name="Content Placeholder 2">
            <a:extLst>
              <a:ext uri="{FF2B5EF4-FFF2-40B4-BE49-F238E27FC236}">
                <a16:creationId xmlns:a16="http://schemas.microsoft.com/office/drawing/2014/main" id="{C433D8B1-73BB-908D-1DAE-512B0D35A2EC}"/>
              </a:ext>
            </a:extLst>
          </p:cNvPr>
          <p:cNvSpPr>
            <a:spLocks noGrp="1"/>
          </p:cNvSpPr>
          <p:nvPr>
            <p:ph idx="1"/>
          </p:nvPr>
        </p:nvSpPr>
        <p:spPr/>
        <p:txBody>
          <a:bodyPr/>
          <a:lstStyle/>
          <a:p>
            <a:r>
              <a:rPr lang="en-US" dirty="0"/>
              <a:t>This is the data of Income evaluation for different countries. Based on the available features, build a model to predict whether a person's income exceeds a certain threshold (e.g., &lt;=50K or &gt;50K), Which will help to identify the factors that contribute to higher incomes</a:t>
            </a:r>
            <a:r>
              <a:rPr lang="en-US" sz="2400" dirty="0"/>
              <a:t>.</a:t>
            </a:r>
            <a:endParaRPr lang="en-IN" sz="2400" dirty="0"/>
          </a:p>
          <a:p>
            <a:endParaRPr lang="en-IN" sz="2400" dirty="0"/>
          </a:p>
          <a:p>
            <a:r>
              <a:rPr lang="en-US" sz="2400" b="1" dirty="0"/>
              <a:t>OBJECTIVE </a:t>
            </a:r>
            <a:r>
              <a:rPr lang="en-US" sz="2400" dirty="0"/>
              <a:t>:</a:t>
            </a:r>
            <a:r>
              <a:rPr lang="en-US" dirty="0"/>
              <a:t>  </a:t>
            </a:r>
          </a:p>
          <a:p>
            <a:r>
              <a:rPr lang="en-US" dirty="0"/>
              <a:t>To build a model that predicts whether a person's income is above or below 50000 given some information like Age, Education Qualification, etc.</a:t>
            </a:r>
            <a:endParaRPr lang="en-IN" dirty="0"/>
          </a:p>
        </p:txBody>
      </p:sp>
    </p:spTree>
    <p:extLst>
      <p:ext uri="{BB962C8B-B14F-4D97-AF65-F5344CB8AC3E}">
        <p14:creationId xmlns:p14="http://schemas.microsoft.com/office/powerpoint/2010/main" val="24305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7C516-1F79-D9F0-3091-C92869BF493E}"/>
              </a:ext>
            </a:extLst>
          </p:cNvPr>
          <p:cNvSpPr txBox="1"/>
          <p:nvPr/>
        </p:nvSpPr>
        <p:spPr>
          <a:xfrm>
            <a:off x="0" y="679095"/>
            <a:ext cx="12192000" cy="58585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Age​: the age of an individual. (Integer greater than 0)</a:t>
            </a:r>
          </a:p>
          <a:p>
            <a:pPr marL="285750" indent="-285750">
              <a:lnSpc>
                <a:spcPct val="150000"/>
              </a:lnSpc>
              <a:buFont typeface="Arial" panose="020B0604020202020204" pitchFamily="34" charset="0"/>
              <a:buChar char="•"/>
            </a:pPr>
            <a:r>
              <a:rPr lang="en-US" dirty="0" err="1"/>
              <a:t>Workclass</a:t>
            </a:r>
            <a:r>
              <a:rPr lang="en-US" dirty="0"/>
              <a:t>​: a general term to represent the employment status of an individual. (Private, </a:t>
            </a:r>
            <a:r>
              <a:rPr lang="en-US" dirty="0" err="1"/>
              <a:t>Self­emp­not­inc</a:t>
            </a:r>
            <a:r>
              <a:rPr lang="en-US" dirty="0"/>
              <a:t>, </a:t>
            </a:r>
            <a:r>
              <a:rPr lang="en-US" dirty="0" err="1"/>
              <a:t>Self­emp­inc</a:t>
            </a:r>
            <a:r>
              <a:rPr lang="en-US" dirty="0"/>
              <a:t>, </a:t>
            </a:r>
            <a:r>
              <a:rPr lang="en-US" dirty="0" err="1"/>
              <a:t>Federal­gov</a:t>
            </a:r>
            <a:r>
              <a:rPr lang="en-US" dirty="0"/>
              <a:t>, </a:t>
            </a:r>
            <a:r>
              <a:rPr lang="en-US" dirty="0" err="1"/>
              <a:t>Local­gov</a:t>
            </a:r>
            <a:r>
              <a:rPr lang="en-US" dirty="0"/>
              <a:t>, </a:t>
            </a:r>
            <a:r>
              <a:rPr lang="en-US" dirty="0" err="1"/>
              <a:t>State­gov</a:t>
            </a:r>
            <a:r>
              <a:rPr lang="en-US" dirty="0"/>
              <a:t>, </a:t>
            </a:r>
            <a:r>
              <a:rPr lang="en-US" dirty="0" err="1"/>
              <a:t>Without­pay</a:t>
            </a:r>
            <a:r>
              <a:rPr lang="en-US" dirty="0"/>
              <a:t>, </a:t>
            </a:r>
            <a:r>
              <a:rPr lang="en-US" dirty="0" err="1"/>
              <a:t>Never­worked</a:t>
            </a:r>
            <a:r>
              <a:rPr lang="en-US" dirty="0"/>
              <a:t>) </a:t>
            </a:r>
          </a:p>
          <a:p>
            <a:pPr marL="285750" indent="-285750">
              <a:lnSpc>
                <a:spcPct val="150000"/>
              </a:lnSpc>
              <a:buFont typeface="Arial" panose="020B0604020202020204" pitchFamily="34" charset="0"/>
              <a:buChar char="•"/>
            </a:pPr>
            <a:r>
              <a:rPr lang="en-US" dirty="0" err="1"/>
              <a:t>Final_census</a:t>
            </a:r>
            <a:r>
              <a:rPr lang="en-US" dirty="0"/>
              <a:t>: final weight. In other words, this is the number of people the census believes the entry represents. </a:t>
            </a:r>
          </a:p>
          <a:p>
            <a:pPr marL="285750" indent="-285750">
              <a:lnSpc>
                <a:spcPct val="150000"/>
              </a:lnSpc>
              <a:buFont typeface="Arial" panose="020B0604020202020204" pitchFamily="34" charset="0"/>
              <a:buChar char="•"/>
            </a:pPr>
            <a:r>
              <a:rPr lang="en-US" dirty="0"/>
              <a:t>Education​: the highest level of education achieved by an individual. (Bachelors, </a:t>
            </a:r>
            <a:r>
              <a:rPr lang="en-US" dirty="0" err="1"/>
              <a:t>Some­college</a:t>
            </a:r>
            <a:r>
              <a:rPr lang="en-US" dirty="0"/>
              <a:t>, 11th, </a:t>
            </a:r>
            <a:r>
              <a:rPr lang="en-US" dirty="0" err="1"/>
              <a:t>HS­grad</a:t>
            </a:r>
            <a:r>
              <a:rPr lang="en-US" dirty="0"/>
              <a:t>, </a:t>
            </a:r>
            <a:r>
              <a:rPr lang="en-US" dirty="0" err="1"/>
              <a:t>Prof­school</a:t>
            </a:r>
            <a:r>
              <a:rPr lang="en-US" dirty="0"/>
              <a:t>, </a:t>
            </a:r>
            <a:r>
              <a:rPr lang="en-US" dirty="0" err="1"/>
              <a:t>Assoc­acdm</a:t>
            </a:r>
            <a:r>
              <a:rPr lang="en-US" dirty="0"/>
              <a:t>, </a:t>
            </a:r>
            <a:r>
              <a:rPr lang="en-US" dirty="0" err="1"/>
              <a:t>Assoc­voc</a:t>
            </a:r>
            <a:r>
              <a:rPr lang="en-US" dirty="0"/>
              <a:t>, 9th, 7th­8th, 12th, Masters, 1st­4th, 10th, Doctorate, 5th­6th, Preschool)</a:t>
            </a:r>
          </a:p>
          <a:p>
            <a:pPr marL="285750" indent="-285750">
              <a:lnSpc>
                <a:spcPct val="150000"/>
              </a:lnSpc>
              <a:buFont typeface="Arial" panose="020B0604020202020204" pitchFamily="34" charset="0"/>
              <a:buChar char="•"/>
            </a:pPr>
            <a:r>
              <a:rPr lang="en-US" dirty="0"/>
              <a:t>Education­-num​: The highest level of education achieved in numerical form. ○ Integer greater than 0 </a:t>
            </a:r>
          </a:p>
          <a:p>
            <a:pPr marL="285750" indent="-285750">
              <a:lnSpc>
                <a:spcPct val="150000"/>
              </a:lnSpc>
              <a:buFont typeface="Arial" panose="020B0604020202020204" pitchFamily="34" charset="0"/>
              <a:buChar char="•"/>
            </a:pPr>
            <a:r>
              <a:rPr lang="en-US" dirty="0"/>
              <a:t>Marital-­status​: marital status of an individual. </a:t>
            </a:r>
            <a:r>
              <a:rPr lang="en-US" dirty="0" err="1"/>
              <a:t>Married­civ­spouse</a:t>
            </a:r>
            <a:r>
              <a:rPr lang="en-US" dirty="0"/>
              <a:t> corresponds to a civilian spouse while Married-­AF-­spouse is a spouse in the Armed Forces. (Married-­civ-­spouse, Divorced, Never-­married, Separated, Widowed, </a:t>
            </a:r>
            <a:r>
              <a:rPr lang="en-US" dirty="0" err="1"/>
              <a:t>Married-­spouse­absent</a:t>
            </a:r>
            <a:r>
              <a:rPr lang="en-US" dirty="0"/>
              <a:t>, Married-­AF­-spouse.)</a:t>
            </a:r>
          </a:p>
          <a:p>
            <a:pPr marL="285750" indent="-285750">
              <a:lnSpc>
                <a:spcPct val="150000"/>
              </a:lnSpc>
              <a:buFont typeface="Arial" panose="020B0604020202020204" pitchFamily="34" charset="0"/>
              <a:buChar char="•"/>
            </a:pPr>
            <a:r>
              <a:rPr lang="en-US" dirty="0"/>
              <a:t>Occupation​: the general type of occupation of an individual. (Tech­-support, </a:t>
            </a:r>
            <a:r>
              <a:rPr lang="en-US" dirty="0" err="1"/>
              <a:t>Craft­repair</a:t>
            </a:r>
            <a:r>
              <a:rPr lang="en-US" dirty="0"/>
              <a:t>, Other­-service, Sales, </a:t>
            </a:r>
            <a:r>
              <a:rPr lang="en-US" dirty="0" err="1"/>
              <a:t>Exec­managerial</a:t>
            </a:r>
            <a:r>
              <a:rPr lang="en-US" dirty="0"/>
              <a:t>, Prof-­specialty, </a:t>
            </a:r>
            <a:r>
              <a:rPr lang="en-US" dirty="0" err="1"/>
              <a:t>Handlers­cleaners</a:t>
            </a:r>
            <a:r>
              <a:rPr lang="en-US" dirty="0"/>
              <a:t>, Machine­-op-­</a:t>
            </a:r>
            <a:r>
              <a:rPr lang="en-US" dirty="0" err="1"/>
              <a:t>inspct</a:t>
            </a:r>
            <a:r>
              <a:rPr lang="en-US" dirty="0"/>
              <a:t>, Adm­-clerical, </a:t>
            </a:r>
            <a:r>
              <a:rPr lang="en-US" dirty="0" err="1"/>
              <a:t>Farming­fishing</a:t>
            </a:r>
            <a:r>
              <a:rPr lang="en-US" dirty="0"/>
              <a:t>, </a:t>
            </a:r>
            <a:r>
              <a:rPr lang="en-US" dirty="0" err="1"/>
              <a:t>Transport­moving</a:t>
            </a:r>
            <a:r>
              <a:rPr lang="en-US" dirty="0"/>
              <a:t>, </a:t>
            </a:r>
            <a:r>
              <a:rPr lang="en-US" dirty="0" err="1"/>
              <a:t>Priv­house­serv</a:t>
            </a:r>
            <a:r>
              <a:rPr lang="en-US" dirty="0"/>
              <a:t>, Protective-­serv, </a:t>
            </a:r>
            <a:r>
              <a:rPr lang="en-US" dirty="0" err="1"/>
              <a:t>Armed­Forces</a:t>
            </a:r>
            <a:r>
              <a:rPr lang="en-US" dirty="0"/>
              <a:t>)</a:t>
            </a:r>
          </a:p>
          <a:p>
            <a:pPr marL="285750" indent="-285750">
              <a:lnSpc>
                <a:spcPct val="150000"/>
              </a:lnSpc>
              <a:buFont typeface="Arial" panose="020B0604020202020204" pitchFamily="34" charset="0"/>
              <a:buChar char="•"/>
            </a:pPr>
            <a:endParaRPr lang="en-GB" dirty="0"/>
          </a:p>
        </p:txBody>
      </p:sp>
      <p:sp>
        <p:nvSpPr>
          <p:cNvPr id="4" name="TextBox 3">
            <a:extLst>
              <a:ext uri="{FF2B5EF4-FFF2-40B4-BE49-F238E27FC236}">
                <a16:creationId xmlns:a16="http://schemas.microsoft.com/office/drawing/2014/main" id="{3AB4780C-F4AB-9DFD-9A2A-321123996BCB}"/>
              </a:ext>
            </a:extLst>
          </p:cNvPr>
          <p:cNvSpPr txBox="1"/>
          <p:nvPr/>
        </p:nvSpPr>
        <p:spPr>
          <a:xfrm>
            <a:off x="3675528" y="94320"/>
            <a:ext cx="4885765" cy="584775"/>
          </a:xfrm>
          <a:prstGeom prst="rect">
            <a:avLst/>
          </a:prstGeom>
          <a:noFill/>
        </p:spPr>
        <p:txBody>
          <a:bodyPr wrap="square" rtlCol="0">
            <a:spAutoFit/>
          </a:bodyPr>
          <a:lstStyle/>
          <a:p>
            <a:pPr algn="ctr"/>
            <a:r>
              <a:rPr lang="en-US" sz="3200" b="1" dirty="0"/>
              <a:t>DATA DESCRIPTION</a:t>
            </a:r>
            <a:endParaRPr lang="en-IN" sz="3200" b="1" dirty="0"/>
          </a:p>
        </p:txBody>
      </p:sp>
    </p:spTree>
    <p:extLst>
      <p:ext uri="{BB962C8B-B14F-4D97-AF65-F5344CB8AC3E}">
        <p14:creationId xmlns:p14="http://schemas.microsoft.com/office/powerpoint/2010/main" val="3549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FB45D-8B35-90A3-8A72-00915824C3E3}"/>
              </a:ext>
            </a:extLst>
          </p:cNvPr>
          <p:cNvSpPr txBox="1"/>
          <p:nvPr/>
        </p:nvSpPr>
        <p:spPr>
          <a:xfrm>
            <a:off x="1" y="-1"/>
            <a:ext cx="12192000" cy="585839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Relationship​: represents what this individual is relative to others. For example an individual could be a Husband. (Wife, </a:t>
            </a:r>
            <a:r>
              <a:rPr lang="en-US" dirty="0" err="1"/>
              <a:t>Own­child</a:t>
            </a:r>
            <a:r>
              <a:rPr lang="en-US" dirty="0"/>
              <a:t>, Husband, </a:t>
            </a:r>
            <a:r>
              <a:rPr lang="en-US" dirty="0" err="1"/>
              <a:t>Not­in­family</a:t>
            </a:r>
            <a:r>
              <a:rPr lang="en-US" dirty="0"/>
              <a:t>, </a:t>
            </a:r>
            <a:r>
              <a:rPr lang="en-US" dirty="0" err="1"/>
              <a:t>Other­relative</a:t>
            </a:r>
            <a:r>
              <a:rPr lang="en-US" dirty="0"/>
              <a:t>, Unmarried)</a:t>
            </a:r>
          </a:p>
          <a:p>
            <a:pPr marL="285750" indent="-285750">
              <a:lnSpc>
                <a:spcPct val="150000"/>
              </a:lnSpc>
              <a:buFont typeface="Arial" panose="020B0604020202020204" pitchFamily="34" charset="0"/>
              <a:buChar char="•"/>
            </a:pPr>
            <a:r>
              <a:rPr lang="en-US" dirty="0"/>
              <a:t>Race​: Descriptions of an individual’s race. (White, </a:t>
            </a:r>
            <a:r>
              <a:rPr lang="en-US" dirty="0" err="1"/>
              <a:t>Asian­Pac­Islander</a:t>
            </a:r>
            <a:r>
              <a:rPr lang="en-US" dirty="0"/>
              <a:t>, </a:t>
            </a:r>
            <a:r>
              <a:rPr lang="en-US" dirty="0" err="1"/>
              <a:t>Amer­Indian­Eskimo</a:t>
            </a:r>
            <a:r>
              <a:rPr lang="en-US" dirty="0"/>
              <a:t>, Other, Black. </a:t>
            </a:r>
          </a:p>
          <a:p>
            <a:pPr marL="285750" indent="-285750">
              <a:lnSpc>
                <a:spcPct val="150000"/>
              </a:lnSpc>
              <a:buFont typeface="Arial" panose="020B0604020202020204" pitchFamily="34" charset="0"/>
              <a:buChar char="•"/>
            </a:pPr>
            <a:r>
              <a:rPr lang="en-US" dirty="0"/>
              <a:t>Sex​: the biological sex of the individual. (Male, Female)</a:t>
            </a:r>
          </a:p>
          <a:p>
            <a:pPr marL="285750" indent="-285750">
              <a:lnSpc>
                <a:spcPct val="150000"/>
              </a:lnSpc>
              <a:buFont typeface="Arial" panose="020B0604020202020204" pitchFamily="34" charset="0"/>
              <a:buChar char="•"/>
            </a:pPr>
            <a:r>
              <a:rPr lang="en-US" dirty="0"/>
              <a:t>Capital­-gain​: capital gains for an individual. (Integer greater than or equal to 0) </a:t>
            </a:r>
          </a:p>
          <a:p>
            <a:pPr marL="285750" indent="-285750">
              <a:lnSpc>
                <a:spcPct val="150000"/>
              </a:lnSpc>
              <a:buFont typeface="Arial" panose="020B0604020202020204" pitchFamily="34" charset="0"/>
              <a:buChar char="•"/>
            </a:pPr>
            <a:r>
              <a:rPr lang="en-US" dirty="0"/>
              <a:t>Capital­-loss​: capital loss for an individual.(Integer greater than or equal to 0 )</a:t>
            </a:r>
          </a:p>
          <a:p>
            <a:pPr marL="285750" indent="-285750">
              <a:lnSpc>
                <a:spcPct val="150000"/>
              </a:lnSpc>
              <a:buFont typeface="Arial" panose="020B0604020202020204" pitchFamily="34" charset="0"/>
              <a:buChar char="•"/>
            </a:pPr>
            <a:r>
              <a:rPr lang="en-US" dirty="0" err="1"/>
              <a:t>Hours­per­week</a:t>
            </a:r>
            <a:r>
              <a:rPr lang="en-US" dirty="0"/>
              <a:t>​: the hours an individual has reported to work per week. </a:t>
            </a:r>
          </a:p>
          <a:p>
            <a:pPr marL="285750" indent="-285750">
              <a:lnSpc>
                <a:spcPct val="150000"/>
              </a:lnSpc>
              <a:buFont typeface="Arial" panose="020B0604020202020204" pitchFamily="34" charset="0"/>
              <a:buChar char="•"/>
            </a:pPr>
            <a:r>
              <a:rPr lang="en-US" dirty="0" err="1"/>
              <a:t>Native­country</a:t>
            </a:r>
            <a:r>
              <a:rPr lang="en-US" dirty="0"/>
              <a:t>​: country of origin for an individual. (</a:t>
            </a:r>
            <a:r>
              <a:rPr lang="en-US" dirty="0" err="1"/>
              <a:t>United­States</a:t>
            </a:r>
            <a:r>
              <a:rPr lang="en-US" dirty="0"/>
              <a:t>, Cambodia, England, </a:t>
            </a:r>
            <a:r>
              <a:rPr lang="en-US" dirty="0" err="1"/>
              <a:t>Puerto­Rico</a:t>
            </a:r>
            <a:r>
              <a:rPr lang="en-US" dirty="0"/>
              <a:t>, Canada, Germany, </a:t>
            </a:r>
            <a:r>
              <a:rPr lang="en-US" dirty="0" err="1"/>
              <a:t>Outlying­US</a:t>
            </a:r>
            <a:r>
              <a:rPr lang="en-US" dirty="0"/>
              <a:t>(</a:t>
            </a:r>
            <a:r>
              <a:rPr lang="en-US" dirty="0" err="1"/>
              <a:t>Guam­USVI­etc</a:t>
            </a:r>
            <a:r>
              <a:rPr lang="en-US" dirty="0"/>
              <a:t>), India, Japan, Greece, South, China, Cuba, Iran, Honduras, Philippines, Italy, Poland, Jamaica, Vietnam, Mexico, Portugal, Ireland, France, </a:t>
            </a:r>
            <a:r>
              <a:rPr lang="en-US" dirty="0" err="1"/>
              <a:t>Dominican­Republic</a:t>
            </a:r>
            <a:r>
              <a:rPr lang="en-US" dirty="0"/>
              <a:t>, Laos, Ecuador, Taiwan, Haiti, Columbia, Hungary, Guatemala, Nicaragua, Scotland, Thailand, Yugoslavia, </a:t>
            </a:r>
            <a:r>
              <a:rPr lang="en-US" dirty="0" err="1"/>
              <a:t>El­Salvador</a:t>
            </a:r>
            <a:r>
              <a:rPr lang="en-US" dirty="0"/>
              <a:t>, </a:t>
            </a:r>
            <a:r>
              <a:rPr lang="en-US" dirty="0" err="1"/>
              <a:t>Trinadad&amp;Tobago</a:t>
            </a:r>
            <a:r>
              <a:rPr lang="en-US" dirty="0"/>
              <a:t>, Peru, Hong, </a:t>
            </a:r>
            <a:r>
              <a:rPr lang="en-US" dirty="0" err="1"/>
              <a:t>Holand­Netherlands</a:t>
            </a:r>
            <a:r>
              <a:rPr lang="en-US" dirty="0"/>
              <a:t>)</a:t>
            </a:r>
          </a:p>
          <a:p>
            <a:pPr marL="285750" indent="-285750">
              <a:lnSpc>
                <a:spcPct val="150000"/>
              </a:lnSpc>
              <a:buFont typeface="Arial" panose="020B0604020202020204" pitchFamily="34" charset="0"/>
              <a:buChar char="•"/>
            </a:pPr>
            <a:endParaRPr lang="en-US" dirty="0"/>
          </a:p>
          <a:p>
            <a:pPr>
              <a:lnSpc>
                <a:spcPct val="150000"/>
              </a:lnSpc>
            </a:pPr>
            <a:endParaRPr lang="en-US" dirty="0"/>
          </a:p>
          <a:p>
            <a:pPr>
              <a:lnSpc>
                <a:spcPct val="150000"/>
              </a:lnSpc>
            </a:pPr>
            <a:r>
              <a:rPr lang="en-US" dirty="0"/>
              <a:t>● The target​: whether or not an individual makes more than $50,000 annually. ○ &lt;=50k, &gt;50k</a:t>
            </a:r>
            <a:endParaRPr lang="en-GB" dirty="0"/>
          </a:p>
        </p:txBody>
      </p:sp>
    </p:spTree>
    <p:extLst>
      <p:ext uri="{BB962C8B-B14F-4D97-AF65-F5344CB8AC3E}">
        <p14:creationId xmlns:p14="http://schemas.microsoft.com/office/powerpoint/2010/main" val="42373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C9F9CD-E5C5-6EB1-ADDC-AE5556A5DE31}"/>
              </a:ext>
            </a:extLst>
          </p:cNvPr>
          <p:cNvPicPr>
            <a:picLocks noChangeAspect="1"/>
          </p:cNvPicPr>
          <p:nvPr/>
        </p:nvPicPr>
        <p:blipFill rotWithShape="1">
          <a:blip r:embed="rId2"/>
          <a:srcRect l="4974"/>
          <a:stretch/>
        </p:blipFill>
        <p:spPr>
          <a:xfrm>
            <a:off x="-62753" y="654421"/>
            <a:ext cx="7105808" cy="5638804"/>
          </a:xfrm>
          <a:prstGeom prst="rect">
            <a:avLst/>
          </a:prstGeom>
        </p:spPr>
      </p:pic>
      <p:graphicFrame>
        <p:nvGraphicFramePr>
          <p:cNvPr id="16" name="Table 16">
            <a:extLst>
              <a:ext uri="{FF2B5EF4-FFF2-40B4-BE49-F238E27FC236}">
                <a16:creationId xmlns:a16="http://schemas.microsoft.com/office/drawing/2014/main" id="{33DA93F2-F0AC-F0BA-4B48-7BCEC13B8BC8}"/>
              </a:ext>
            </a:extLst>
          </p:cNvPr>
          <p:cNvGraphicFramePr>
            <a:graphicFrameLocks noGrp="1"/>
          </p:cNvGraphicFramePr>
          <p:nvPr>
            <p:extLst>
              <p:ext uri="{D42A27DB-BD31-4B8C-83A1-F6EECF244321}">
                <p14:modId xmlns:p14="http://schemas.microsoft.com/office/powerpoint/2010/main" val="1719962537"/>
              </p:ext>
            </p:extLst>
          </p:nvPr>
        </p:nvGraphicFramePr>
        <p:xfrm>
          <a:off x="0" y="0"/>
          <a:ext cx="6956614" cy="731520"/>
        </p:xfrm>
        <a:graphic>
          <a:graphicData uri="http://schemas.openxmlformats.org/drawingml/2006/table">
            <a:tbl>
              <a:tblPr firstRow="1" bandRow="1">
                <a:tableStyleId>{073A0DAA-6AF3-43AB-8588-CEC1D06C72B9}</a:tableStyleId>
              </a:tblPr>
              <a:tblGrid>
                <a:gridCol w="3478307">
                  <a:extLst>
                    <a:ext uri="{9D8B030D-6E8A-4147-A177-3AD203B41FA5}">
                      <a16:colId xmlns:a16="http://schemas.microsoft.com/office/drawing/2014/main" val="4126474659"/>
                    </a:ext>
                  </a:extLst>
                </a:gridCol>
                <a:gridCol w="3478307">
                  <a:extLst>
                    <a:ext uri="{9D8B030D-6E8A-4147-A177-3AD203B41FA5}">
                      <a16:colId xmlns:a16="http://schemas.microsoft.com/office/drawing/2014/main" val="4148730520"/>
                    </a:ext>
                  </a:extLst>
                </a:gridCol>
              </a:tblGrid>
              <a:tr h="118185">
                <a:tc>
                  <a:txBody>
                    <a:bodyPr/>
                    <a:lstStyle/>
                    <a:p>
                      <a:r>
                        <a:rPr lang="en-US" dirty="0"/>
                        <a:t>WHITE RACE</a:t>
                      </a:r>
                      <a:endParaRPr lang="en-IN" dirty="0"/>
                    </a:p>
                  </a:txBody>
                  <a:tcPr/>
                </a:tc>
                <a:tc>
                  <a:txBody>
                    <a:bodyPr/>
                    <a:lstStyle/>
                    <a:p>
                      <a:r>
                        <a:rPr lang="en-US" dirty="0"/>
                        <a:t>85.43%</a:t>
                      </a:r>
                      <a:endParaRPr lang="en-IN" dirty="0"/>
                    </a:p>
                  </a:txBody>
                  <a:tcPr/>
                </a:tc>
                <a:extLst>
                  <a:ext uri="{0D108BD9-81ED-4DB2-BD59-A6C34878D82A}">
                    <a16:rowId xmlns:a16="http://schemas.microsoft.com/office/drawing/2014/main" val="1304545640"/>
                  </a:ext>
                </a:extLst>
              </a:tr>
              <a:tr h="118185">
                <a:tc>
                  <a:txBody>
                    <a:bodyPr/>
                    <a:lstStyle/>
                    <a:p>
                      <a:r>
                        <a:rPr lang="en-US" dirty="0"/>
                        <a:t>OTHERS</a:t>
                      </a:r>
                      <a:endParaRPr lang="en-IN" dirty="0"/>
                    </a:p>
                  </a:txBody>
                  <a:tcPr/>
                </a:tc>
                <a:tc>
                  <a:txBody>
                    <a:bodyPr/>
                    <a:lstStyle/>
                    <a:p>
                      <a:r>
                        <a:rPr lang="en-US" dirty="0"/>
                        <a:t>14.57%</a:t>
                      </a:r>
                      <a:endParaRPr lang="en-IN" dirty="0"/>
                    </a:p>
                  </a:txBody>
                  <a:tcPr/>
                </a:tc>
                <a:extLst>
                  <a:ext uri="{0D108BD9-81ED-4DB2-BD59-A6C34878D82A}">
                    <a16:rowId xmlns:a16="http://schemas.microsoft.com/office/drawing/2014/main" val="2174643459"/>
                  </a:ext>
                </a:extLst>
              </a:tr>
            </a:tbl>
          </a:graphicData>
        </a:graphic>
      </p:graphicFrame>
      <p:graphicFrame>
        <p:nvGraphicFramePr>
          <p:cNvPr id="17" name="Table 17">
            <a:extLst>
              <a:ext uri="{FF2B5EF4-FFF2-40B4-BE49-F238E27FC236}">
                <a16:creationId xmlns:a16="http://schemas.microsoft.com/office/drawing/2014/main" id="{F267099F-DDE3-C4F3-3453-0D3A742D9138}"/>
              </a:ext>
            </a:extLst>
          </p:cNvPr>
          <p:cNvGraphicFramePr>
            <a:graphicFrameLocks noGrp="1"/>
          </p:cNvGraphicFramePr>
          <p:nvPr>
            <p:extLst>
              <p:ext uri="{D42A27DB-BD31-4B8C-83A1-F6EECF244321}">
                <p14:modId xmlns:p14="http://schemas.microsoft.com/office/powerpoint/2010/main" val="2301865010"/>
              </p:ext>
            </p:extLst>
          </p:nvPr>
        </p:nvGraphicFramePr>
        <p:xfrm>
          <a:off x="6956613" y="2683"/>
          <a:ext cx="5235388" cy="731520"/>
        </p:xfrm>
        <a:graphic>
          <a:graphicData uri="http://schemas.openxmlformats.org/drawingml/2006/table">
            <a:tbl>
              <a:tblPr firstRow="1" bandRow="1">
                <a:tableStyleId>{00A15C55-8517-42AA-B614-E9B94910E393}</a:tableStyleId>
              </a:tblPr>
              <a:tblGrid>
                <a:gridCol w="2617694">
                  <a:extLst>
                    <a:ext uri="{9D8B030D-6E8A-4147-A177-3AD203B41FA5}">
                      <a16:colId xmlns:a16="http://schemas.microsoft.com/office/drawing/2014/main" val="1407129053"/>
                    </a:ext>
                  </a:extLst>
                </a:gridCol>
                <a:gridCol w="2617694">
                  <a:extLst>
                    <a:ext uri="{9D8B030D-6E8A-4147-A177-3AD203B41FA5}">
                      <a16:colId xmlns:a16="http://schemas.microsoft.com/office/drawing/2014/main" val="2570517291"/>
                    </a:ext>
                  </a:extLst>
                </a:gridCol>
              </a:tblGrid>
              <a:tr h="325869">
                <a:tc>
                  <a:txBody>
                    <a:bodyPr/>
                    <a:lstStyle/>
                    <a:p>
                      <a:r>
                        <a:rPr lang="en-US" dirty="0"/>
                        <a:t>United-States</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3879805558"/>
                  </a:ext>
                </a:extLst>
              </a:tr>
              <a:tr h="325869">
                <a:tc>
                  <a:txBody>
                    <a:bodyPr/>
                    <a:lstStyle/>
                    <a:p>
                      <a:r>
                        <a:rPr lang="en-US" dirty="0"/>
                        <a:t>Other countries</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442069359"/>
                  </a:ext>
                </a:extLst>
              </a:tr>
            </a:tbl>
          </a:graphicData>
        </a:graphic>
      </p:graphicFrame>
      <p:pic>
        <p:nvPicPr>
          <p:cNvPr id="3" name="Picture 2">
            <a:extLst>
              <a:ext uri="{FF2B5EF4-FFF2-40B4-BE49-F238E27FC236}">
                <a16:creationId xmlns:a16="http://schemas.microsoft.com/office/drawing/2014/main" id="{26EDC178-A1DE-4D5B-F802-62E5418277F0}"/>
              </a:ext>
            </a:extLst>
          </p:cNvPr>
          <p:cNvPicPr>
            <a:picLocks noChangeAspect="1"/>
          </p:cNvPicPr>
          <p:nvPr/>
        </p:nvPicPr>
        <p:blipFill rotWithShape="1">
          <a:blip r:embed="rId3"/>
          <a:srcRect l="5274" t="1502" r="67532"/>
          <a:stretch/>
        </p:blipFill>
        <p:spPr>
          <a:xfrm>
            <a:off x="6956613" y="731520"/>
            <a:ext cx="1900516" cy="5264525"/>
          </a:xfrm>
          <a:prstGeom prst="rect">
            <a:avLst/>
          </a:prstGeom>
        </p:spPr>
      </p:pic>
      <p:pic>
        <p:nvPicPr>
          <p:cNvPr id="5" name="Picture 4">
            <a:extLst>
              <a:ext uri="{FF2B5EF4-FFF2-40B4-BE49-F238E27FC236}">
                <a16:creationId xmlns:a16="http://schemas.microsoft.com/office/drawing/2014/main" id="{D638DBA0-9043-58BF-4DA1-7FD4DA0DF548}"/>
              </a:ext>
            </a:extLst>
          </p:cNvPr>
          <p:cNvPicPr>
            <a:picLocks noChangeAspect="1"/>
          </p:cNvPicPr>
          <p:nvPr/>
        </p:nvPicPr>
        <p:blipFill rotWithShape="1">
          <a:blip r:embed="rId3"/>
          <a:srcRect l="38963" t="2489" r="33836"/>
          <a:stretch/>
        </p:blipFill>
        <p:spPr>
          <a:xfrm>
            <a:off x="8857128" y="731520"/>
            <a:ext cx="1766047" cy="5317861"/>
          </a:xfrm>
          <a:prstGeom prst="rect">
            <a:avLst/>
          </a:prstGeom>
        </p:spPr>
      </p:pic>
      <p:pic>
        <p:nvPicPr>
          <p:cNvPr id="7" name="Picture 6">
            <a:extLst>
              <a:ext uri="{FF2B5EF4-FFF2-40B4-BE49-F238E27FC236}">
                <a16:creationId xmlns:a16="http://schemas.microsoft.com/office/drawing/2014/main" id="{CD9CD79D-1E4F-8264-B111-AFD267D6DEBA}"/>
              </a:ext>
            </a:extLst>
          </p:cNvPr>
          <p:cNvPicPr>
            <a:picLocks noChangeAspect="1"/>
          </p:cNvPicPr>
          <p:nvPr/>
        </p:nvPicPr>
        <p:blipFill rotWithShape="1">
          <a:blip r:embed="rId3"/>
          <a:srcRect l="72799" t="1830" r="639" b="4705"/>
          <a:stretch/>
        </p:blipFill>
        <p:spPr>
          <a:xfrm>
            <a:off x="10623175" y="731521"/>
            <a:ext cx="1568825" cy="5050714"/>
          </a:xfrm>
          <a:prstGeom prst="rect">
            <a:avLst/>
          </a:prstGeom>
        </p:spPr>
      </p:pic>
    </p:spTree>
    <p:extLst>
      <p:ext uri="{BB962C8B-B14F-4D97-AF65-F5344CB8AC3E}">
        <p14:creationId xmlns:p14="http://schemas.microsoft.com/office/powerpoint/2010/main" val="345723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3D29DD-C9D0-0772-A2A3-FB999C3B79AA}"/>
              </a:ext>
            </a:extLst>
          </p:cNvPr>
          <p:cNvPicPr>
            <a:picLocks noChangeAspect="1"/>
          </p:cNvPicPr>
          <p:nvPr/>
        </p:nvPicPr>
        <p:blipFill>
          <a:blip r:embed="rId2"/>
          <a:stretch>
            <a:fillRect/>
          </a:stretch>
        </p:blipFill>
        <p:spPr>
          <a:xfrm>
            <a:off x="0" y="0"/>
            <a:ext cx="12192000" cy="6832534"/>
          </a:xfrm>
          <a:prstGeom prst="rect">
            <a:avLst/>
          </a:prstGeom>
        </p:spPr>
      </p:pic>
    </p:spTree>
    <p:extLst>
      <p:ext uri="{BB962C8B-B14F-4D97-AF65-F5344CB8AC3E}">
        <p14:creationId xmlns:p14="http://schemas.microsoft.com/office/powerpoint/2010/main" val="360905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D504FD-DD3C-9DF2-4FA6-DA8D93CB009B}"/>
              </a:ext>
            </a:extLst>
          </p:cNvPr>
          <p:cNvPicPr>
            <a:picLocks noChangeAspect="1"/>
          </p:cNvPicPr>
          <p:nvPr/>
        </p:nvPicPr>
        <p:blipFill>
          <a:blip r:embed="rId2"/>
          <a:stretch>
            <a:fillRect/>
          </a:stretch>
        </p:blipFill>
        <p:spPr>
          <a:xfrm>
            <a:off x="0" y="9165"/>
            <a:ext cx="12208337" cy="6848835"/>
          </a:xfrm>
          <a:prstGeom prst="rect">
            <a:avLst/>
          </a:prstGeom>
        </p:spPr>
      </p:pic>
    </p:spTree>
    <p:extLst>
      <p:ext uri="{BB962C8B-B14F-4D97-AF65-F5344CB8AC3E}">
        <p14:creationId xmlns:p14="http://schemas.microsoft.com/office/powerpoint/2010/main" val="114962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E81875-D6D6-A078-2B77-39E80E6E9E22}"/>
              </a:ext>
            </a:extLst>
          </p:cNvPr>
          <p:cNvPicPr>
            <a:picLocks noChangeAspect="1"/>
          </p:cNvPicPr>
          <p:nvPr/>
        </p:nvPicPr>
        <p:blipFill rotWithShape="1">
          <a:blip r:embed="rId2"/>
          <a:srcRect l="-292" t="4227" b="1023"/>
          <a:stretch/>
        </p:blipFill>
        <p:spPr>
          <a:xfrm>
            <a:off x="-1" y="97217"/>
            <a:ext cx="12192000" cy="3361765"/>
          </a:xfrm>
          <a:prstGeom prst="rect">
            <a:avLst/>
          </a:prstGeom>
        </p:spPr>
      </p:pic>
      <p:sp>
        <p:nvSpPr>
          <p:cNvPr id="12" name="TextBox 11">
            <a:extLst>
              <a:ext uri="{FF2B5EF4-FFF2-40B4-BE49-F238E27FC236}">
                <a16:creationId xmlns:a16="http://schemas.microsoft.com/office/drawing/2014/main" id="{17073355-05BC-9024-4FE9-69FF0E689EBC}"/>
              </a:ext>
            </a:extLst>
          </p:cNvPr>
          <p:cNvSpPr txBox="1"/>
          <p:nvPr/>
        </p:nvSpPr>
        <p:spPr>
          <a:xfrm>
            <a:off x="7575176" y="3801036"/>
            <a:ext cx="4616823" cy="646331"/>
          </a:xfrm>
          <a:prstGeom prst="rect">
            <a:avLst/>
          </a:prstGeom>
          <a:noFill/>
        </p:spPr>
        <p:txBody>
          <a:bodyPr wrap="square" rtlCol="0">
            <a:spAutoFit/>
          </a:bodyPr>
          <a:lstStyle/>
          <a:p>
            <a:endParaRPr lang="en-US" dirty="0"/>
          </a:p>
          <a:p>
            <a:endParaRPr lang="en-IN" dirty="0"/>
          </a:p>
        </p:txBody>
      </p:sp>
      <p:sp>
        <p:nvSpPr>
          <p:cNvPr id="2" name="TextBox 1">
            <a:extLst>
              <a:ext uri="{FF2B5EF4-FFF2-40B4-BE49-F238E27FC236}">
                <a16:creationId xmlns:a16="http://schemas.microsoft.com/office/drawing/2014/main" id="{ADC40866-4D9C-8FA3-2E59-2A231C699249}"/>
              </a:ext>
            </a:extLst>
          </p:cNvPr>
          <p:cNvSpPr txBox="1"/>
          <p:nvPr/>
        </p:nvSpPr>
        <p:spPr>
          <a:xfrm>
            <a:off x="309281" y="4007226"/>
            <a:ext cx="11573435" cy="2031325"/>
          </a:xfrm>
          <a:prstGeom prst="rect">
            <a:avLst/>
          </a:prstGeom>
          <a:noFill/>
        </p:spPr>
        <p:txBody>
          <a:bodyPr wrap="square" rtlCol="0">
            <a:spAutoFit/>
          </a:bodyPr>
          <a:lstStyle/>
          <a:p>
            <a:r>
              <a:rPr lang="en-US" dirty="0"/>
              <a:t>We could see Exec-managerial and Prof-specialty has high average Education-num. These are also the most common jobs for married people apart from Craft-Repair. </a:t>
            </a:r>
          </a:p>
          <a:p>
            <a:endParaRPr lang="en-US" dirty="0"/>
          </a:p>
          <a:p>
            <a:r>
              <a:rPr lang="en-US" dirty="0"/>
              <a:t>From this, we could say, Married Status, Education-num, Age, Occupation and Hours per week are the most important features.</a:t>
            </a:r>
          </a:p>
          <a:p>
            <a:endParaRPr lang="en-US" dirty="0"/>
          </a:p>
          <a:p>
            <a:r>
              <a:rPr lang="en-US" dirty="0"/>
              <a:t> </a:t>
            </a:r>
            <a:endParaRPr lang="en-IN" dirty="0"/>
          </a:p>
        </p:txBody>
      </p:sp>
    </p:spTree>
    <p:extLst>
      <p:ext uri="{BB962C8B-B14F-4D97-AF65-F5344CB8AC3E}">
        <p14:creationId xmlns:p14="http://schemas.microsoft.com/office/powerpoint/2010/main" val="230420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6CE0-9932-BB13-623A-E7BDF219AF94}"/>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02B604D5-0C81-F3E1-FA1D-73DF3EF48AF8}"/>
              </a:ext>
            </a:extLst>
          </p:cNvPr>
          <p:cNvSpPr>
            <a:spLocks noGrp="1"/>
          </p:cNvSpPr>
          <p:nvPr>
            <p:ph idx="1"/>
          </p:nvPr>
        </p:nvSpPr>
        <p:spPr>
          <a:xfrm>
            <a:off x="1097280" y="2108201"/>
            <a:ext cx="10058400" cy="4086411"/>
          </a:xfrm>
        </p:spPr>
        <p:txBody>
          <a:bodyPr>
            <a:normAutofit fontScale="92500" lnSpcReduction="10000"/>
          </a:bodyPr>
          <a:lstStyle/>
          <a:p>
            <a:pPr>
              <a:buFont typeface="Wingdings" panose="05000000000000000000" pitchFamily="2" charset="2"/>
              <a:buChar char="§"/>
            </a:pPr>
            <a:r>
              <a:rPr lang="en-US" dirty="0"/>
              <a:t>Private professional class simply dominates other profession classes.</a:t>
            </a:r>
          </a:p>
          <a:p>
            <a:pPr>
              <a:buFont typeface="Wingdings" panose="05000000000000000000" pitchFamily="2" charset="2"/>
              <a:buChar char="§"/>
            </a:pPr>
            <a:r>
              <a:rPr lang="en-US" dirty="0"/>
              <a:t>Top 3 Education levels: HS-Grad, Some college, Bachelors(Around 70% of the people have </a:t>
            </a:r>
            <a:r>
              <a:rPr lang="en-US" dirty="0" err="1"/>
              <a:t>atleast</a:t>
            </a:r>
            <a:r>
              <a:rPr lang="en-US" dirty="0"/>
              <a:t> 1 of these education)</a:t>
            </a:r>
          </a:p>
          <a:p>
            <a:pPr>
              <a:buFont typeface="Wingdings" panose="05000000000000000000" pitchFamily="2" charset="2"/>
              <a:buChar char="§"/>
            </a:pPr>
            <a:r>
              <a:rPr lang="en-US" dirty="0"/>
              <a:t>20% of male has income &gt;50K and 18% of them are husbands and the remaining 2% would be from Not-in-family. </a:t>
            </a:r>
          </a:p>
          <a:p>
            <a:pPr>
              <a:buFont typeface="Wingdings" panose="05000000000000000000" pitchFamily="2" charset="2"/>
              <a:buChar char="§"/>
            </a:pPr>
            <a:r>
              <a:rPr lang="en-US" dirty="0"/>
              <a:t>20% of the females are not-in-family or unmarried. 55% of Males are Husbands and Not-in-Family Male</a:t>
            </a:r>
          </a:p>
          <a:p>
            <a:pPr>
              <a:buFont typeface="Wingdings" panose="05000000000000000000" pitchFamily="2" charset="2"/>
              <a:buChar char="§"/>
            </a:pPr>
            <a:r>
              <a:rPr lang="en-US" dirty="0"/>
              <a:t>White race people and USA have dominated other categories in Race and Country variable respectively.</a:t>
            </a:r>
          </a:p>
          <a:p>
            <a:pPr>
              <a:buFont typeface="Wingdings" panose="05000000000000000000" pitchFamily="2" charset="2"/>
              <a:buChar char="§"/>
            </a:pPr>
            <a:r>
              <a:rPr lang="en-US" dirty="0"/>
              <a:t>We also have a class imbalance in our target variable</a:t>
            </a:r>
          </a:p>
          <a:p>
            <a:pPr>
              <a:buFont typeface="Wingdings" panose="05000000000000000000" pitchFamily="2" charset="2"/>
              <a:buChar char="§"/>
            </a:pPr>
            <a:r>
              <a:rPr lang="en-US" sz="2000" dirty="0"/>
              <a:t>Out of 24% &gt;50K income people, 20% are married civ-spouse. And people in the &gt;50K class have higher average Education-num when compared to &lt;50K class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59279153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{DF2529E9-45CF-4889-9BE6-A18FE9DE509C}tf22712842_win32</Template>
  <TotalTime>458</TotalTime>
  <Words>1427</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Wingdings</vt:lpstr>
      <vt:lpstr>1_RetrospectVTI</vt:lpstr>
      <vt:lpstr>Adult Income Prediction</vt:lpstr>
      <vt:lpstr>PROBLE STATEMENT:</vt:lpstr>
      <vt:lpstr>PowerPoint Presentation</vt:lpstr>
      <vt:lpstr>PowerPoint Presentation</vt:lpstr>
      <vt:lpstr>PowerPoint Presentation</vt:lpstr>
      <vt:lpstr>PowerPoint Presentation</vt:lpstr>
      <vt:lpstr>PowerPoint Presentation</vt:lpstr>
      <vt:lpstr>PowerPoint Presentation</vt:lpstr>
      <vt:lpstr>INSIGHTS:</vt:lpstr>
      <vt:lpstr>INSIGHTS:</vt:lpstr>
      <vt:lpstr>PowerPoint Presentation</vt:lpstr>
      <vt:lpstr>MODEL BUILDING</vt:lpstr>
      <vt:lpstr>MODEL BUILDING</vt:lpstr>
      <vt:lpstr>Model Interpretation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Income Prediction</dc:title>
  <dc:creator>Karthi S</dc:creator>
  <cp:lastModifiedBy>Karthikeyan S</cp:lastModifiedBy>
  <cp:revision>26</cp:revision>
  <dcterms:created xsi:type="dcterms:W3CDTF">2023-06-12T19:45:24Z</dcterms:created>
  <dcterms:modified xsi:type="dcterms:W3CDTF">2023-06-23T03:47:30Z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