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8" r:id="rId3"/>
    <p:sldId id="290" r:id="rId4"/>
    <p:sldId id="291" r:id="rId5"/>
    <p:sldId id="308" r:id="rId6"/>
    <p:sldId id="292" r:id="rId7"/>
    <p:sldId id="293" r:id="rId8"/>
    <p:sldId id="289" r:id="rId9"/>
    <p:sldId id="275" r:id="rId10"/>
    <p:sldId id="263" r:id="rId11"/>
    <p:sldId id="264" r:id="rId12"/>
    <p:sldId id="265" r:id="rId13"/>
    <p:sldId id="257" r:id="rId14"/>
    <p:sldId id="258" r:id="rId15"/>
    <p:sldId id="259" r:id="rId16"/>
    <p:sldId id="261" r:id="rId17"/>
    <p:sldId id="260" r:id="rId18"/>
    <p:sldId id="262" r:id="rId19"/>
    <p:sldId id="266" r:id="rId20"/>
    <p:sldId id="267" r:id="rId21"/>
    <p:sldId id="325"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031240"/>
          </a:xfrm>
        </p:spPr>
        <p:txBody>
          <a:bodyPr/>
          <a:lstStyle/>
          <a:p>
            <a:r>
              <a:rPr lang="en-US" dirty="0">
                <a:ln w="22225">
                  <a:solidFill>
                    <a:schemeClr val="accent2"/>
                  </a:solidFill>
                  <a:prstDash val="solid"/>
                </a:ln>
                <a:solidFill>
                  <a:schemeClr val="accent2">
                    <a:lumMod val="40000"/>
                    <a:lumOff val="60000"/>
                  </a:schemeClr>
                </a:solidFill>
                <a:effectLst/>
              </a:rPr>
              <a:t>Cloud Computing</a:t>
            </a:r>
          </a:p>
        </p:txBody>
      </p:sp>
      <p:sp>
        <p:nvSpPr>
          <p:cNvPr id="3" name="Subtitle 2"/>
          <p:cNvSpPr>
            <a:spLocks noGrp="1"/>
          </p:cNvSpPr>
          <p:nvPr>
            <p:ph type="subTitle" idx="1"/>
          </p:nvPr>
        </p:nvSpPr>
        <p:spPr>
          <a:xfrm>
            <a:off x="1524000" y="2153920"/>
            <a:ext cx="9144000" cy="3103880"/>
          </a:xfrm>
        </p:spPr>
        <p:txBody>
          <a:bodyPr/>
          <a:lstStyle/>
          <a:p>
            <a:r>
              <a:rPr lang="en-US">
                <a:solidFill>
                  <a:schemeClr val="accent1"/>
                </a:solidFill>
                <a:effectLst>
                  <a:outerShdw blurRad="38100" dist="25400" dir="5400000" algn="ctr" rotWithShape="0">
                    <a:srgbClr val="6E747A">
                      <a:alpha val="43000"/>
                    </a:srgbClr>
                  </a:outerShdw>
                </a:effectLst>
              </a:rPr>
              <a:t>AWS(AMAZON WEB SERVICE)</a:t>
            </a:r>
          </a:p>
          <a:p>
            <a:r>
              <a:rPr lang="en-US">
                <a:solidFill>
                  <a:schemeClr val="accent1"/>
                </a:solidFill>
                <a:effectLst>
                  <a:outerShdw blurRad="38100" dist="25400" dir="5400000" algn="ctr" rotWithShape="0">
                    <a:srgbClr val="6E747A">
                      <a:alpha val="43000"/>
                    </a:srgbClr>
                  </a:outerShdw>
                </a:effectLst>
              </a:rPr>
              <a:t>Requirements:AWS FREE TIER ACCOUNT</a:t>
            </a:r>
          </a:p>
          <a:p>
            <a:r>
              <a:rPr lang="en-US">
                <a:solidFill>
                  <a:schemeClr val="accent1"/>
                </a:solidFill>
                <a:effectLst>
                  <a:outerShdw blurRad="38100" dist="25400" dir="5400000" algn="ctr" rotWithShape="0">
                    <a:srgbClr val="6E747A">
                      <a:alpha val="43000"/>
                    </a:srgbClr>
                  </a:outerShdw>
                </a:effectLst>
              </a:rPr>
              <a:t>For creating AWS account  debit or credit card is needed which can be used for international transaction.(VISA,MASTERCARD,RUPAY)</a:t>
            </a:r>
          </a:p>
          <a:p>
            <a:r>
              <a:rPr lang="en-US">
                <a:solidFill>
                  <a:schemeClr val="accent1"/>
                </a:solidFill>
                <a:effectLst>
                  <a:outerShdw blurRad="38100" dist="25400" dir="5400000" algn="ctr" rotWithShape="0">
                    <a:srgbClr val="6E747A">
                      <a:alpha val="43000"/>
                    </a:srgbClr>
                  </a:outerShdw>
                </a:effectLst>
              </a:rPr>
              <a:t>SOFTWARE NEEDED:PUTTY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Load Balancer</a:t>
            </a:r>
          </a:p>
        </p:txBody>
      </p:sp>
      <p:sp>
        <p:nvSpPr>
          <p:cNvPr id="3" name="Content Placeholder 2"/>
          <p:cNvSpPr>
            <a:spLocks noGrp="1"/>
          </p:cNvSpPr>
          <p:nvPr>
            <p:ph idx="1"/>
          </p:nvPr>
        </p:nvSpPr>
        <p:spPr/>
        <p:txBody>
          <a:bodyPr/>
          <a:lstStyle/>
          <a:p>
            <a:pPr marL="0" indent="0">
              <a:buNone/>
            </a:pPr>
            <a:r>
              <a:rPr lang="en-US">
                <a:solidFill>
                  <a:schemeClr val="accent1"/>
                </a:solidFill>
                <a:effectLst>
                  <a:outerShdw blurRad="38100" dist="25400" dir="5400000" algn="ctr" rotWithShape="0">
                    <a:srgbClr val="6E747A">
                      <a:alpha val="43000"/>
                    </a:srgbClr>
                  </a:outerShdw>
                </a:effectLst>
              </a:rPr>
              <a:t>A load balancer is a device that acts as a reverse proxy and distributes network or application traffic across a number of servers.</a:t>
            </a:r>
          </a:p>
          <a:p>
            <a:pPr marL="0" indent="0">
              <a:buNone/>
            </a:pPr>
            <a:r>
              <a:rPr lang="en-US">
                <a:ln w="22225">
                  <a:solidFill>
                    <a:schemeClr val="accent2"/>
                  </a:solidFill>
                  <a:prstDash val="solid"/>
                </a:ln>
                <a:solidFill>
                  <a:schemeClr val="accent2">
                    <a:lumMod val="40000"/>
                    <a:lumOff val="60000"/>
                  </a:schemeClr>
                </a:solidFill>
                <a:effectLst/>
              </a:rPr>
              <a:t>Load balancer types:</a:t>
            </a:r>
          </a:p>
          <a:p>
            <a:pPr marL="0" indent="0">
              <a:buNone/>
            </a:pPr>
            <a:r>
              <a:rPr lang="en-US">
                <a:solidFill>
                  <a:schemeClr val="accent1"/>
                </a:solidFill>
                <a:effectLst>
                  <a:outerShdw blurRad="38100" dist="25400" dir="5400000" algn="ctr" rotWithShape="0">
                    <a:srgbClr val="6E747A">
                      <a:alpha val="43000"/>
                    </a:srgbClr>
                  </a:outerShdw>
                </a:effectLst>
              </a:rPr>
              <a:t>Application Load Balancer.</a:t>
            </a:r>
          </a:p>
          <a:p>
            <a:pPr marL="0" indent="0">
              <a:buNone/>
            </a:pPr>
            <a:r>
              <a:rPr lang="en-US">
                <a:solidFill>
                  <a:schemeClr val="accent1"/>
                </a:solidFill>
                <a:effectLst>
                  <a:outerShdw blurRad="38100" dist="25400" dir="5400000" algn="ctr" rotWithShape="0">
                    <a:srgbClr val="6E747A">
                      <a:alpha val="43000"/>
                    </a:srgbClr>
                  </a:outerShdw>
                </a:effectLst>
              </a:rPr>
              <a:t>Network Load Balancer.</a:t>
            </a:r>
          </a:p>
          <a:p>
            <a:pPr marL="0" indent="0">
              <a:buNone/>
            </a:pPr>
            <a:r>
              <a:rPr lang="en-US">
                <a:solidFill>
                  <a:schemeClr val="accent1"/>
                </a:solidFill>
                <a:effectLst>
                  <a:outerShdw blurRad="38100" dist="25400" dir="5400000" algn="ctr" rotWithShape="0">
                    <a:srgbClr val="6E747A">
                      <a:alpha val="43000"/>
                    </a:srgbClr>
                  </a:outerShdw>
                </a:effectLst>
              </a:rPr>
              <a:t>Application Load Balancer and Network Load Balancer considerations.</a:t>
            </a:r>
          </a:p>
          <a:p>
            <a:pPr marL="0" indent="0">
              <a:buNone/>
            </a:pPr>
            <a:r>
              <a:rPr lang="en-US">
                <a:solidFill>
                  <a:schemeClr val="accent1"/>
                </a:solidFill>
                <a:effectLst>
                  <a:outerShdw blurRad="38100" dist="25400" dir="5400000" algn="ctr" rotWithShape="0">
                    <a:srgbClr val="6E747A">
                      <a:alpha val="43000"/>
                    </a:srgbClr>
                  </a:outerShdw>
                </a:effectLst>
              </a:rPr>
              <a:t>Classic Load Balancer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Load Balancer</a:t>
            </a:r>
          </a:p>
        </p:txBody>
      </p:sp>
      <p:pic>
        <p:nvPicPr>
          <p:cNvPr id="4" name="Content Placeholder 3" descr="77772load balancer"/>
          <p:cNvPicPr>
            <a:picLocks noGrp="1" noChangeAspect="1"/>
          </p:cNvPicPr>
          <p:nvPr>
            <p:ph idx="1"/>
          </p:nvPr>
        </p:nvPicPr>
        <p:blipFill>
          <a:blip r:embed="rId2"/>
          <a:stretch>
            <a:fillRect/>
          </a:stretch>
        </p:blipFill>
        <p:spPr>
          <a:xfrm>
            <a:off x="1649095" y="1825625"/>
            <a:ext cx="8893175" cy="43516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a:ln w="22225">
                  <a:solidFill>
                    <a:schemeClr val="accent2"/>
                  </a:solidFill>
                  <a:prstDash val="solid"/>
                </a:ln>
                <a:solidFill>
                  <a:schemeClr val="accent2">
                    <a:lumMod val="40000"/>
                    <a:lumOff val="60000"/>
                  </a:schemeClr>
                </a:solidFill>
                <a:effectLst/>
              </a:rPr>
              <a:t>What is Cloud Computing</a:t>
            </a:r>
          </a:p>
        </p:txBody>
      </p:sp>
      <p:sp>
        <p:nvSpPr>
          <p:cNvPr id="3" name="Content Placeholder 2"/>
          <p:cNvSpPr>
            <a:spLocks noGrp="1"/>
          </p:cNvSpPr>
          <p:nvPr>
            <p:ph sz="half" idx="1"/>
          </p:nvPr>
        </p:nvSpPr>
        <p:spPr/>
        <p:txBody>
          <a:bodyPr>
            <a:scene3d>
              <a:camera prst="orthographicFront"/>
              <a:lightRig rig="threePt" dir="t"/>
            </a:scene3d>
          </a:bodyPr>
          <a:lstStyle/>
          <a:p>
            <a:pPr marL="0" indent="0">
              <a:buNone/>
            </a:pPr>
            <a:r>
              <a:rPr lang="en-US">
                <a:solidFill>
                  <a:schemeClr val="accent1"/>
                </a:solidFill>
                <a:effectLst>
                  <a:outerShdw blurRad="38100" dist="25400" dir="5400000" algn="ctr" rotWithShape="0">
                    <a:srgbClr val="6E747A">
                      <a:alpha val="43000"/>
                    </a:srgbClr>
                  </a:outerShdw>
                </a:effectLst>
              </a:rPr>
              <a:t>Cloud computing is the delivery of computing services—including servers, storage, databases, networking, software, analytics, and intelligence—over the internet (“the cloud”) to offer faster innovation, flexible resources, and economies of scale.</a:t>
            </a:r>
          </a:p>
          <a:p>
            <a:pPr marL="0" indent="0">
              <a:buNone/>
            </a:pPr>
            <a:endParaRPr 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cloud-computing-4199287-f346729f8f574000a3058b9ad69e9a41"/>
          <p:cNvPicPr>
            <a:picLocks noGrp="1" noChangeAspect="1"/>
          </p:cNvPicPr>
          <p:nvPr>
            <p:ph sz="half" idx="2"/>
          </p:nvPr>
        </p:nvPicPr>
        <p:blipFill>
          <a:blip r:embed="rId2"/>
          <a:stretch>
            <a:fillRect/>
          </a:stretch>
        </p:blipFill>
        <p:spPr>
          <a:xfrm>
            <a:off x="6172200" y="2273935"/>
            <a:ext cx="5181600" cy="3454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Services Provided By Cloud Computing</a:t>
            </a:r>
          </a:p>
        </p:txBody>
      </p:sp>
      <p:sp>
        <p:nvSpPr>
          <p:cNvPr id="3" name="Content Placeholder 2"/>
          <p:cNvSpPr>
            <a:spLocks noGrp="1"/>
          </p:cNvSpPr>
          <p:nvPr>
            <p:ph sz="half" idx="1"/>
          </p:nvPr>
        </p:nvSpPr>
        <p:spPr/>
        <p:txBody>
          <a:bodyPr/>
          <a:lstStyle/>
          <a:p>
            <a:pPr marL="0" indent="0">
              <a:buNone/>
            </a:pPr>
            <a:r>
              <a:rPr lang="en-US"/>
              <a:t>The wide range of services offered by cloud computing service providers can be categorized into three basic types:</a:t>
            </a:r>
          </a:p>
          <a:p>
            <a:r>
              <a:rPr lang="en-US"/>
              <a:t>Infrastructure as a service (IaaS).</a:t>
            </a:r>
          </a:p>
          <a:p>
            <a:r>
              <a:rPr lang="en-US"/>
              <a:t>Platform as a service (PaaS).</a:t>
            </a:r>
          </a:p>
          <a:p>
            <a:r>
              <a:rPr lang="en-US"/>
              <a:t>Software as a service (SaaS).</a:t>
            </a:r>
          </a:p>
        </p:txBody>
      </p:sp>
      <p:pic>
        <p:nvPicPr>
          <p:cNvPr id="8" name="Content Placeholder 7" descr="Screenshot 2023-04-23 221746"/>
          <p:cNvPicPr>
            <a:picLocks noGrp="1" noChangeAspect="1"/>
          </p:cNvPicPr>
          <p:nvPr>
            <p:ph sz="half" idx="2"/>
          </p:nvPr>
        </p:nvPicPr>
        <p:blipFill>
          <a:blip r:embed="rId2"/>
          <a:stretch>
            <a:fillRect/>
          </a:stretch>
        </p:blipFill>
        <p:spPr>
          <a:xfrm>
            <a:off x="6172200" y="2342515"/>
            <a:ext cx="5181600" cy="331660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Types of Cloud</a:t>
            </a:r>
          </a:p>
        </p:txBody>
      </p:sp>
      <p:sp>
        <p:nvSpPr>
          <p:cNvPr id="7" name="Content Placeholder 6"/>
          <p:cNvSpPr>
            <a:spLocks noGrp="1"/>
          </p:cNvSpPr>
          <p:nvPr>
            <p:ph sz="half" idx="2"/>
          </p:nvPr>
        </p:nvSpPr>
        <p:spPr/>
        <p:txBody>
          <a:bodyPr/>
          <a:lstStyle/>
          <a:p>
            <a:pPr marL="0" indent="0">
              <a:buNone/>
            </a:pPr>
            <a:r>
              <a:rPr lang="en-US" sz="1600">
                <a:solidFill>
                  <a:schemeClr val="accent1"/>
                </a:solidFill>
                <a:effectLst>
                  <a:outerShdw blurRad="38100" dist="25400" dir="5400000" algn="ctr" rotWithShape="0">
                    <a:srgbClr val="6E747A">
                      <a:alpha val="43000"/>
                    </a:srgbClr>
                  </a:outerShdw>
                </a:effectLst>
              </a:rPr>
              <a:t>Examples of Private Cloud Providers</a:t>
            </a:r>
          </a:p>
          <a:p>
            <a:r>
              <a:rPr lang="en-US" sz="1600"/>
              <a:t>HPE. Hewlett Packard Enterprise (HPE) </a:t>
            </a:r>
          </a:p>
          <a:p>
            <a:r>
              <a:rPr lang="en-US" sz="1600"/>
              <a:t>VMware. VMware offers two types of private cloud solutions.</a:t>
            </a:r>
          </a:p>
          <a:p>
            <a:r>
              <a:rPr lang="en-US" sz="1600"/>
              <a:t>Dell. Dell EMC offers two private cloud products. </a:t>
            </a:r>
          </a:p>
          <a:p>
            <a:r>
              <a:rPr lang="en-US" sz="1600"/>
              <a:t>Oracle. </a:t>
            </a:r>
          </a:p>
          <a:p>
            <a:r>
              <a:rPr lang="en-US" sz="1600"/>
              <a:t>IBM.</a:t>
            </a:r>
          </a:p>
          <a:p>
            <a:r>
              <a:rPr lang="en-US" sz="1600">
                <a:solidFill>
                  <a:schemeClr val="accent1"/>
                </a:solidFill>
                <a:effectLst>
                  <a:outerShdw blurRad="38100" dist="25400" dir="5400000" algn="ctr" rotWithShape="0">
                    <a:srgbClr val="6E747A">
                      <a:alpha val="43000"/>
                    </a:srgbClr>
                  </a:outerShdw>
                </a:effectLst>
                <a:sym typeface="+mn-ea"/>
              </a:rPr>
              <a:t>Examples of Public Cloud Providers</a:t>
            </a:r>
            <a:endParaRPr lang="en-US" sz="1600">
              <a:solidFill>
                <a:schemeClr val="accent1"/>
              </a:solidFill>
              <a:effectLst>
                <a:outerShdw blurRad="38100" dist="25400" dir="5400000" algn="ctr" rotWithShape="0">
                  <a:srgbClr val="6E747A">
                    <a:alpha val="43000"/>
                  </a:srgbClr>
                </a:outerShdw>
              </a:effectLst>
            </a:endParaRPr>
          </a:p>
          <a:p>
            <a:r>
              <a:rPr lang="en-US" sz="1600"/>
              <a:t>Amazon Web Services (AWS), Microsoft Azure, and Google Cloud Platform (GCP) </a:t>
            </a:r>
          </a:p>
        </p:txBody>
      </p:sp>
      <p:pic>
        <p:nvPicPr>
          <p:cNvPr id="5" name="Content Placeholder 4" descr="Screenshot 2023-04-23 222003"/>
          <p:cNvPicPr>
            <a:picLocks noGrp="1" noChangeAspect="1"/>
          </p:cNvPicPr>
          <p:nvPr>
            <p:ph sz="half" idx="1"/>
          </p:nvPr>
        </p:nvPicPr>
        <p:blipFill>
          <a:blip r:embed="rId2"/>
          <a:stretch>
            <a:fillRect/>
          </a:stretch>
        </p:blipFill>
        <p:spPr>
          <a:xfrm>
            <a:off x="838200" y="2537460"/>
            <a:ext cx="5181600" cy="29273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a:ln w="22225">
                  <a:solidFill>
                    <a:schemeClr val="accent2"/>
                  </a:solidFill>
                  <a:prstDash val="solid"/>
                </a:ln>
                <a:solidFill>
                  <a:schemeClr val="accent2">
                    <a:lumMod val="40000"/>
                    <a:lumOff val="60000"/>
                  </a:schemeClr>
                </a:solidFill>
                <a:effectLst/>
              </a:rPr>
              <a:t>Services We will Learn About in AWS</a:t>
            </a:r>
          </a:p>
        </p:txBody>
      </p:sp>
      <p:sp>
        <p:nvSpPr>
          <p:cNvPr id="6" name="Content Placeholder 5"/>
          <p:cNvSpPr>
            <a:spLocks noGrp="1"/>
          </p:cNvSpPr>
          <p:nvPr>
            <p:ph sz="half" idx="2"/>
          </p:nvPr>
        </p:nvSpPr>
        <p:spPr/>
        <p:txBody>
          <a:bodyPr/>
          <a:lstStyle/>
          <a:p>
            <a:r>
              <a:rPr lang="en-US"/>
              <a:t>EC2</a:t>
            </a:r>
          </a:p>
          <a:p>
            <a:pPr marL="0" indent="0">
              <a:buNone/>
            </a:pPr>
            <a:r>
              <a:rPr lang="en-US"/>
              <a:t>Service----&gt;Compute----&gt;EC2</a:t>
            </a:r>
          </a:p>
          <a:p>
            <a:pPr marL="0" indent="0">
              <a:buNone/>
            </a:pPr>
            <a:r>
              <a:rPr lang="en-US"/>
              <a:t>(To create virtual machine in window and Linux)</a:t>
            </a:r>
          </a:p>
          <a:p>
            <a:pPr marL="0" indent="0">
              <a:buNone/>
            </a:pPr>
            <a:r>
              <a:rPr lang="en-US">
                <a:solidFill>
                  <a:schemeClr val="tx1"/>
                </a:solidFill>
                <a:effectLst>
                  <a:outerShdw blurRad="38100" dist="19050" dir="2700000" algn="tl" rotWithShape="0">
                    <a:schemeClr val="dk1">
                      <a:alpha val="40000"/>
                    </a:schemeClr>
                  </a:outerShdw>
                </a:effectLst>
              </a:rPr>
              <a:t>t2.micro:</a:t>
            </a:r>
            <a:r>
              <a:rPr lang="en-US">
                <a:solidFill>
                  <a:schemeClr val="accent1"/>
                </a:solidFill>
                <a:effectLst>
                  <a:outerShdw blurRad="38100" dist="25400" dir="5400000" algn="ctr" rotWithShape="0">
                    <a:srgbClr val="6E747A">
                      <a:alpha val="43000"/>
                    </a:srgbClr>
                  </a:outerShdw>
                </a:effectLst>
              </a:rPr>
              <a:t>T2 instances are Burstable Performance Instances that provide a baseline level of CPU performance with the ability to burst above the baseline.</a:t>
            </a:r>
          </a:p>
        </p:txBody>
      </p:sp>
      <p:pic>
        <p:nvPicPr>
          <p:cNvPr id="5" name="Content Placeholder 4" descr="Screenshot 2023-04-23 223427"/>
          <p:cNvPicPr>
            <a:picLocks noGrp="1" noChangeAspect="1"/>
          </p:cNvPicPr>
          <p:nvPr>
            <p:ph sz="half" idx="1"/>
          </p:nvPr>
        </p:nvPicPr>
        <p:blipFill>
          <a:blip r:embed="rId2"/>
          <a:stretch>
            <a:fillRect/>
          </a:stretch>
        </p:blipFill>
        <p:spPr>
          <a:xfrm>
            <a:off x="1185545" y="2591435"/>
            <a:ext cx="4486275" cy="2819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ln w="22225">
                  <a:solidFill>
                    <a:schemeClr val="accent2"/>
                  </a:solidFill>
                  <a:prstDash val="solid"/>
                </a:ln>
                <a:solidFill>
                  <a:schemeClr val="accent2">
                    <a:lumMod val="40000"/>
                    <a:lumOff val="60000"/>
                  </a:schemeClr>
                </a:solidFill>
                <a:effectLst/>
              </a:rPr>
              <a:t>Difference Between AWS,MICROSOFT AZURE,GOGLE CLOUD</a:t>
            </a:r>
          </a:p>
        </p:txBody>
      </p:sp>
      <p:pic>
        <p:nvPicPr>
          <p:cNvPr id="5" name="Content Placeholder 4" descr="Screenshot 2023-04-23 222919"/>
          <p:cNvPicPr>
            <a:picLocks noGrp="1" noChangeAspect="1"/>
          </p:cNvPicPr>
          <p:nvPr>
            <p:ph sz="half" idx="1"/>
          </p:nvPr>
        </p:nvPicPr>
        <p:blipFill>
          <a:blip r:embed="rId2"/>
          <a:stretch>
            <a:fillRect/>
          </a:stretch>
        </p:blipFill>
        <p:spPr>
          <a:xfrm>
            <a:off x="838200" y="2590165"/>
            <a:ext cx="5181600" cy="2821305"/>
          </a:xfrm>
          <a:prstGeom prst="rect">
            <a:avLst/>
          </a:prstGeom>
        </p:spPr>
      </p:pic>
      <p:pic>
        <p:nvPicPr>
          <p:cNvPr id="8" name="Content Placeholder 7" descr="Screenshot 2023-04-23 223137"/>
          <p:cNvPicPr>
            <a:picLocks noGrp="1" noChangeAspect="1"/>
          </p:cNvPicPr>
          <p:nvPr>
            <p:ph sz="half" idx="2"/>
          </p:nvPr>
        </p:nvPicPr>
        <p:blipFill>
          <a:blip r:embed="rId3"/>
          <a:stretch>
            <a:fillRect/>
          </a:stretch>
        </p:blipFill>
        <p:spPr>
          <a:xfrm>
            <a:off x="6172200" y="2384425"/>
            <a:ext cx="5181600" cy="323278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linux Command</a:t>
            </a:r>
          </a:p>
        </p:txBody>
      </p:sp>
      <p:sp>
        <p:nvSpPr>
          <p:cNvPr id="3" name="Content Placeholder 2"/>
          <p:cNvSpPr>
            <a:spLocks noGrp="1"/>
          </p:cNvSpPr>
          <p:nvPr>
            <p:ph sz="half" idx="1"/>
          </p:nvPr>
        </p:nvSpPr>
        <p:spPr/>
        <p:txBody>
          <a:bodyPr>
            <a:normAutofit fontScale="60000"/>
          </a:bodyPr>
          <a:lstStyle/>
          <a:p>
            <a:r>
              <a:rPr lang="en-US"/>
              <a:t>sudo yum install httpd</a:t>
            </a:r>
          </a:p>
          <a:p>
            <a:r>
              <a:rPr lang="en-US"/>
              <a:t>y</a:t>
            </a:r>
          </a:p>
          <a:p>
            <a:r>
              <a:rPr lang="en-US"/>
              <a:t>sudo vi /var/www/html/index.html</a:t>
            </a:r>
          </a:p>
          <a:p>
            <a:r>
              <a:rPr lang="en-US"/>
              <a:t>i</a:t>
            </a:r>
          </a:p>
          <a:p>
            <a:r>
              <a:rPr lang="en-US"/>
              <a:t>&lt;html&gt;</a:t>
            </a:r>
          </a:p>
          <a:p>
            <a:r>
              <a:rPr lang="en-US"/>
              <a:t>&lt;h1&gt;</a:t>
            </a:r>
          </a:p>
          <a:p>
            <a:r>
              <a:rPr lang="en-US"/>
              <a:t>hello world</a:t>
            </a:r>
          </a:p>
          <a:p>
            <a:r>
              <a:rPr lang="en-US"/>
              <a:t>&lt;/html&gt;</a:t>
            </a:r>
          </a:p>
          <a:p>
            <a:r>
              <a:rPr lang="en-US"/>
              <a:t>&lt;/h1&gt;</a:t>
            </a:r>
          </a:p>
          <a:p>
            <a:r>
              <a:rPr lang="en-US"/>
              <a:t>esc</a:t>
            </a:r>
          </a:p>
          <a:p>
            <a:r>
              <a:rPr lang="en-US"/>
              <a:t>:wq</a:t>
            </a:r>
          </a:p>
          <a:p>
            <a:r>
              <a:rPr lang="en-US"/>
              <a:t>sudo service httpd start</a:t>
            </a:r>
          </a:p>
        </p:txBody>
      </p:sp>
      <p:sp>
        <p:nvSpPr>
          <p:cNvPr id="4" name="Content Placeholder 3"/>
          <p:cNvSpPr>
            <a:spLocks noGrp="1"/>
          </p:cNvSpPr>
          <p:nvPr>
            <p:ph sz="half" idx="2"/>
          </p:nvPr>
        </p:nvSpPr>
        <p:spPr/>
        <p:txBody>
          <a:bodyPr/>
          <a:lstStyle/>
          <a:p>
            <a:pPr marL="0" indent="0">
              <a:buNone/>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Load Balancer</a:t>
            </a:r>
          </a:p>
        </p:txBody>
      </p:sp>
      <p:sp>
        <p:nvSpPr>
          <p:cNvPr id="3" name="Content Placeholder 2"/>
          <p:cNvSpPr>
            <a:spLocks noGrp="1"/>
          </p:cNvSpPr>
          <p:nvPr>
            <p:ph sz="half" idx="1"/>
          </p:nvPr>
        </p:nvSpPr>
        <p:spPr/>
        <p:txBody>
          <a:bodyPr/>
          <a:lstStyle/>
          <a:p>
            <a:r>
              <a:rPr lang="en-US">
                <a:solidFill>
                  <a:schemeClr val="accent1"/>
                </a:solidFill>
                <a:effectLst>
                  <a:outerShdw blurRad="38100" dist="25400" dir="5400000" algn="ctr" rotWithShape="0">
                    <a:srgbClr val="6E747A">
                      <a:alpha val="43000"/>
                    </a:srgbClr>
                  </a:outerShdw>
                </a:effectLst>
              </a:rPr>
              <a:t>A load balancer is a device that acts as a reverse proxy and distributes network or application traffic across a number of servers.</a:t>
            </a:r>
          </a:p>
        </p:txBody>
      </p:sp>
      <p:pic>
        <p:nvPicPr>
          <p:cNvPr id="5" name="Content Placeholder 4" descr="77772load balancer"/>
          <p:cNvPicPr>
            <a:picLocks noGrp="1" noChangeAspect="1"/>
          </p:cNvPicPr>
          <p:nvPr>
            <p:ph sz="half" idx="2"/>
          </p:nvPr>
        </p:nvPicPr>
        <p:blipFill>
          <a:blip r:embed="rId2"/>
          <a:stretch>
            <a:fillRect/>
          </a:stretch>
        </p:blipFill>
        <p:spPr>
          <a:xfrm>
            <a:off x="6172200" y="1825625"/>
            <a:ext cx="5181600" cy="34429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Cloud front</a:t>
            </a:r>
          </a:p>
        </p:txBody>
      </p:sp>
      <p:sp>
        <p:nvSpPr>
          <p:cNvPr id="3" name="Content Placeholder 2"/>
          <p:cNvSpPr>
            <a:spLocks noGrp="1"/>
          </p:cNvSpPr>
          <p:nvPr>
            <p:ph idx="1"/>
          </p:nvPr>
        </p:nvSpPr>
        <p:spPr/>
        <p:txBody>
          <a:bodyPr/>
          <a:lstStyle/>
          <a:p>
            <a:r>
              <a:rPr lang="en-US"/>
              <a:t>Amazon CloudFront is a web service that speeds up distribution of your static and dynamic web content, such as .html, .css, .js, and image files, to your users. CloudFront delivers your content through a worldwide network of data centers called edge locations. When a user requests content that you're serving with CloudFront, the request is routed to the edge location that provides the lowest latency (time delay), so that content is delivered with the best possible performance.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solidFill>
                <a:effectLst>
                  <a:outerShdw blurRad="38100" dist="25400" dir="5400000" algn="ctr" rotWithShape="0">
                    <a:srgbClr val="6E747A">
                      <a:alpha val="43000"/>
                    </a:srgbClr>
                  </a:outerShdw>
                </a:effectLst>
              </a:rPr>
              <a:t>Load Balancer</a:t>
            </a:r>
          </a:p>
        </p:txBody>
      </p:sp>
      <p:sp>
        <p:nvSpPr>
          <p:cNvPr id="3" name="Content Placeholder 2"/>
          <p:cNvSpPr>
            <a:spLocks noGrp="1"/>
          </p:cNvSpPr>
          <p:nvPr>
            <p:ph sz="half" idx="1"/>
          </p:nvPr>
        </p:nvSpPr>
        <p:spPr/>
        <p:txBody>
          <a:bodyPr/>
          <a:lstStyle/>
          <a:p>
            <a:r>
              <a:rPr lang="en-US"/>
              <a:t>Load balancer types</a:t>
            </a:r>
          </a:p>
          <a:p>
            <a:r>
              <a:rPr lang="en-US"/>
              <a:t>Application Load Balancer.</a:t>
            </a:r>
          </a:p>
          <a:p>
            <a:r>
              <a:rPr lang="en-US"/>
              <a:t>Network Load Balancer.</a:t>
            </a:r>
          </a:p>
          <a:p>
            <a:r>
              <a:rPr lang="en-US"/>
              <a:t>Application Load Balancer and Network Load Balancer considerations.</a:t>
            </a:r>
          </a:p>
          <a:p>
            <a:r>
              <a:rPr lang="en-US"/>
              <a:t>Classic Load Balancer</a:t>
            </a:r>
          </a:p>
        </p:txBody>
      </p:sp>
      <p:pic>
        <p:nvPicPr>
          <p:cNvPr id="5" name="Content Placeholder 4" descr="maxresdefault (2)"/>
          <p:cNvPicPr>
            <a:picLocks noGrp="1" noChangeAspect="1"/>
          </p:cNvPicPr>
          <p:nvPr>
            <p:ph sz="half" idx="2"/>
          </p:nvPr>
        </p:nvPicPr>
        <p:blipFill>
          <a:blip r:embed="rId2"/>
          <a:stretch>
            <a:fillRect/>
          </a:stretch>
        </p:blipFill>
        <p:spPr>
          <a:xfrm>
            <a:off x="6172200" y="1825625"/>
            <a:ext cx="5181600" cy="363283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a:ln w="22225">
                  <a:solidFill>
                    <a:schemeClr val="accent2"/>
                  </a:solidFill>
                  <a:prstDash val="solid"/>
                </a:ln>
                <a:solidFill>
                  <a:schemeClr val="accent2">
                    <a:lumMod val="40000"/>
                    <a:lumOff val="60000"/>
                  </a:schemeClr>
                </a:solidFill>
                <a:effectLst/>
              </a:rPr>
              <a:t>Load Balancer In AWS</a:t>
            </a:r>
          </a:p>
        </p:txBody>
      </p:sp>
      <p:sp>
        <p:nvSpPr>
          <p:cNvPr id="3" name="Content Placeholder 2"/>
          <p:cNvSpPr>
            <a:spLocks noGrp="1"/>
          </p:cNvSpPr>
          <p:nvPr>
            <p:ph sz="half" idx="1"/>
          </p:nvPr>
        </p:nvSpPr>
        <p:spPr/>
        <p:txBody>
          <a:bodyPr/>
          <a:lstStyle/>
          <a:p>
            <a:r>
              <a:rPr lang="en-US"/>
              <a:t>In AWS load balancer there will be 2 or more than two servers and the load will be balanced simulteneously between servers.</a:t>
            </a:r>
          </a:p>
        </p:txBody>
      </p:sp>
      <p:pic>
        <p:nvPicPr>
          <p:cNvPr id="5" name="Content Placeholder 4" descr="1-simple-elb"/>
          <p:cNvPicPr>
            <a:picLocks noGrp="1" noChangeAspect="1"/>
          </p:cNvPicPr>
          <p:nvPr>
            <p:ph sz="half" idx="2"/>
          </p:nvPr>
        </p:nvPicPr>
        <p:blipFill>
          <a:blip r:embed="rId2"/>
          <a:stretch>
            <a:fillRect/>
          </a:stretch>
        </p:blipFill>
        <p:spPr>
          <a:xfrm>
            <a:off x="6948170" y="1295400"/>
            <a:ext cx="4519295" cy="42341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cloudfront-function-and-lambda-edge-2"/>
          <p:cNvPicPr>
            <a:picLocks noGrp="1" noChangeAspect="1"/>
          </p:cNvPicPr>
          <p:nvPr>
            <p:ph idx="1"/>
          </p:nvPr>
        </p:nvPicPr>
        <p:blipFill>
          <a:blip r:embed="rId2"/>
          <a:stretch>
            <a:fillRect/>
          </a:stretch>
        </p:blipFill>
        <p:spPr>
          <a:xfrm>
            <a:off x="1190625" y="1825625"/>
            <a:ext cx="9810115" cy="43516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1__DZVKOF4ZSDO2-Kl05Ieew"/>
          <p:cNvPicPr>
            <a:picLocks noGrp="1" noChangeAspect="1"/>
          </p:cNvPicPr>
          <p:nvPr>
            <p:ph idx="1"/>
          </p:nvPr>
        </p:nvPicPr>
        <p:blipFill>
          <a:blip r:embed="rId2"/>
          <a:stretch>
            <a:fillRect/>
          </a:stretch>
        </p:blipFill>
        <p:spPr>
          <a:xfrm>
            <a:off x="2425065" y="2121535"/>
            <a:ext cx="7340600" cy="3759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a:t>Amazon Route 53 is a highly available and scalable Domain Name System (DNS) web service. Route 53 connects user requests to internet applications running on AWS or on-premises.</a:t>
            </a:r>
          </a:p>
          <a:p>
            <a:endParaRPr lang="en-US"/>
          </a:p>
        </p:txBody>
      </p:sp>
      <p:pic>
        <p:nvPicPr>
          <p:cNvPr id="4" name="Content Placeholder 3" descr="download (12)"/>
          <p:cNvPicPr>
            <a:picLocks noGrp="1" noChangeAspect="1"/>
          </p:cNvPicPr>
          <p:nvPr>
            <p:ph sz="half" idx="2"/>
          </p:nvPr>
        </p:nvPicPr>
        <p:blipFill>
          <a:blip r:embed="rId2"/>
          <a:stretch>
            <a:fillRect/>
          </a:stretch>
        </p:blipFill>
        <p:spPr>
          <a:xfrm>
            <a:off x="6019800" y="2940685"/>
            <a:ext cx="5334000" cy="30105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r>
              <a:rPr lang="en-US"/>
              <a:t>What is Lambda used for in AWS?</a:t>
            </a:r>
          </a:p>
          <a:p>
            <a:r>
              <a:rPr lang="en-US"/>
              <a:t>AWS Lambda is a serverless compute service that runs your code in response to events and automatically manages the underlying compute resources for you. These events may include changes in state or an update, such as a user placing an item in a shopping cart on an ecommerce website</a:t>
            </a:r>
          </a:p>
        </p:txBody>
      </p:sp>
      <p:sp>
        <p:nvSpPr>
          <p:cNvPr id="4" name="Content Placeholder 3"/>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Cloud Front</a:t>
            </a:r>
          </a:p>
        </p:txBody>
      </p:sp>
      <p:sp>
        <p:nvSpPr>
          <p:cNvPr id="3" name="Content Placeholder 2"/>
          <p:cNvSpPr>
            <a:spLocks noGrp="1"/>
          </p:cNvSpPr>
          <p:nvPr>
            <p:ph idx="1"/>
          </p:nvPr>
        </p:nvSpPr>
        <p:spPr/>
        <p:txBody>
          <a:bodyPr/>
          <a:lstStyle/>
          <a:p>
            <a:r>
              <a:rPr lang="en-US"/>
              <a:t>f the content is already in the edge location with the lowest latency, CloudFront delivers it immediately.</a:t>
            </a:r>
          </a:p>
          <a:p>
            <a:endParaRPr lang="en-US"/>
          </a:p>
          <a:p>
            <a:r>
              <a:rPr lang="en-US"/>
              <a:t>If the content is not in that edge location, CloudFront retrieves it from an origin that you've defined—such as an Amazon S3 bucket, a MediaPackage channel, or an HTTP server (for example, a web server) that you have identified as the source for the definitive version of your content.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How to build network in cloud.</a:t>
            </a:r>
          </a:p>
          <a:p>
            <a:r>
              <a:rPr lang="en-US"/>
              <a:t>VPC--virtual private cloud</a:t>
            </a:r>
          </a:p>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671</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Cloud Computing</vt:lpstr>
      <vt:lpstr>Cloud front</vt:lpstr>
      <vt:lpstr>PowerPoint Presentation</vt:lpstr>
      <vt:lpstr>PowerPoint Presentation</vt:lpstr>
      <vt:lpstr>PowerPoint Presentation</vt:lpstr>
      <vt:lpstr>PowerPoint Presentation</vt:lpstr>
      <vt:lpstr>PowerPoint Presentation</vt:lpstr>
      <vt:lpstr>Cloud Front</vt:lpstr>
      <vt:lpstr>PowerPoint Presentation</vt:lpstr>
      <vt:lpstr>Load Balancer</vt:lpstr>
      <vt:lpstr>Load Balancer</vt:lpstr>
      <vt:lpstr>PowerPoint Presentation</vt:lpstr>
      <vt:lpstr>What is Cloud Computing</vt:lpstr>
      <vt:lpstr>Services Provided By Cloud Computing</vt:lpstr>
      <vt:lpstr>Types of Cloud</vt:lpstr>
      <vt:lpstr>Services We will Learn About in AWS</vt:lpstr>
      <vt:lpstr>Difference Between AWS,MICROSOFT AZURE,GOGLE CLOUD</vt:lpstr>
      <vt:lpstr>linux Command</vt:lpstr>
      <vt:lpstr>Load Balancer</vt:lpstr>
      <vt:lpstr>Load Balancer</vt:lpstr>
      <vt:lpstr>PowerPoint Presentation</vt:lpstr>
      <vt:lpstr>Load Balancer In AWS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HARINI</dc:creator>
  <cp:lastModifiedBy>Windows User</cp:lastModifiedBy>
  <cp:revision>11</cp:revision>
  <dcterms:created xsi:type="dcterms:W3CDTF">2023-04-23T17:09:00Z</dcterms:created>
  <dcterms:modified xsi:type="dcterms:W3CDTF">2025-04-09T09:25:09Z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13EB179B88BB4D3FBFA3CA68228620F7</vt:lpwstr>
  </property>
  <property fmtid="{D5CDD505-2E9C-101B-9397-08002B2CF9AE}" pid="3" name="KSOProductBuildVer">
    <vt:lpwstr>1033-12.2.0.13359</vt:lpwstr>
  </property>
</Properties>
</file>