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8.xm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DFDFE0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079069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Heritage Haven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3128010"/>
            <a:ext cx="7556421" cy="195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Preserving Culture, Enabling Discovery</a:t>
            </a:r>
            <a:endParaRPr lang="en-US" sz="6150" dirty="0"/>
          </a:p>
        </p:txBody>
      </p:sp>
      <p:sp>
        <p:nvSpPr>
          <p:cNvPr id="6" name="Text 3"/>
          <p:cNvSpPr/>
          <p:nvPr/>
        </p:nvSpPr>
        <p:spPr>
          <a:xfrm>
            <a:off x="793790" y="5743377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/>
              <a:t>Created by </a:t>
            </a:r>
            <a:r>
              <a:rPr lang="en-US" sz="2400" b="1" dirty="0"/>
              <a:t>Namaste Techies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b="1" dirty="0"/>
              <a:t>Culture Se Judne Ka Naya Tarika...</a:t>
            </a:r>
          </a:p>
        </p:txBody>
      </p:sp>
      <p:pic>
        <p:nvPicPr>
          <p:cNvPr id="8" name="Picture 7" descr="main page"/>
          <p:cNvPicPr>
            <a:picLocks noChangeAspect="1"/>
          </p:cNvPicPr>
          <p:nvPr/>
        </p:nvPicPr>
        <p:blipFill>
          <a:blip r:embed="rId4"/>
          <a:srcRect b="6931"/>
          <a:stretch>
            <a:fillRect/>
          </a:stretch>
        </p:blipFill>
        <p:spPr>
          <a:xfrm>
            <a:off x="8625840" y="32385"/>
            <a:ext cx="6054090" cy="8181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55765"/>
            <a:ext cx="7984212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Challenge We're Solving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18172"/>
            <a:ext cx="4196358" cy="3136702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752606"/>
            <a:ext cx="334303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Fragmented Information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243024"/>
            <a:ext cx="3727490" cy="2177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Heritage lovers struggle to find consolidated, reliable details on monuments, their history, and nearby services — everything is scattered across multiple apps and websites.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518172"/>
            <a:ext cx="4196358" cy="3136702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275260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Inefficient Planning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243024"/>
            <a:ext cx="3727490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Planning an itinerary combining multiple sites is time-consuming and complex, with no intelligent tools to optimize routes or discover hidden gems.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518172"/>
            <a:ext cx="4196358" cy="3136702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275260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Limited Discovery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243024"/>
            <a:ext cx="3727490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 travelers only visit famous landmarks, missing out on lesser-known heritage spots that offer equally rich cultural experiences and stories.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910024"/>
            <a:ext cx="13042821" cy="963811"/>
          </a:xfrm>
          <a:prstGeom prst="roundRect">
            <a:avLst>
              <a:gd name="adj" fmla="val 9884"/>
            </a:avLst>
          </a:prstGeom>
          <a:solidFill>
            <a:srgbClr val="C7C9EA"/>
          </a:solidFill>
        </p:spPr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6254115"/>
            <a:ext cx="283488" cy="226814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1530906" y="6193512"/>
            <a:ext cx="1207889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gap is clear: there's no unified, intelligent platform designed specifically for cultural tourism in India.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95187"/>
            <a:ext cx="760940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Introducing Heritage Haven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70942"/>
            <a:ext cx="6298644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 Unified Heritage Discovery Platform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423047"/>
            <a:ext cx="7604284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Heritage Haven is a comprehensive web-based solution that transforms how people explore India's cultural treasures. We bring together detailed heritage site profiles, interactive mapping, intelligent itinerary planning, and local recommendations — all in one seamless experience.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441633"/>
            <a:ext cx="7604284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Whether you're a history enthusiast, a curious tourist, or a local explorer, Heritage Haven empowers you to discover, plan, and navigate India's rich cultural landscape with confidence and ease.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096" y="2799278"/>
            <a:ext cx="4082891" cy="2268260"/>
          </a:xfrm>
          <a:prstGeom prst="rect">
            <a:avLst/>
          </a:prstGeom>
        </p:spPr>
      </p:pic>
      <p:pic>
        <p:nvPicPr>
          <p:cNvPr id="7" name="Picture 6" descr="heritage haven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365" y="2285365"/>
            <a:ext cx="5219065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6224"/>
            <a:ext cx="1129748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Features That Empower Exploration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338632"/>
            <a:ext cx="4158615" cy="1828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748326"/>
            <a:ext cx="299382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Rich Heritage Profiles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238744"/>
            <a:ext cx="4158615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site features comprehensive historical facts, stunning imagery, architectural insights, and practical visitor tips to enhance your experience.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93" y="3338632"/>
            <a:ext cx="4158615" cy="1828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3748326"/>
            <a:ext cx="3601641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Interactive Maps &amp; Routes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4238744"/>
            <a:ext cx="4158615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spatial relationships between sites with integrated geolocation, smart routing, and real-time navigation to plan your journey efficiently.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338632"/>
            <a:ext cx="4158615" cy="1828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3748326"/>
            <a:ext cx="348746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Smart Recommendations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4238744"/>
            <a:ext cx="4158615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nearby restaurants, hotels, and transport hubs through integrated map APIs, making your cultural tour seamless from start to finish.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DFDFE0"/>
          </a:solidFill>
        </p:spPr>
        <p:txBody>
          <a:bodyPr/>
          <a:lstStyle/>
          <a:p>
            <a:endParaRPr lang="en-GB" altLang="en-US"/>
          </a:p>
        </p:txBody>
      </p:sp>
      <p:sp>
        <p:nvSpPr>
          <p:cNvPr id="4" name="Text 1"/>
          <p:cNvSpPr/>
          <p:nvPr/>
        </p:nvSpPr>
        <p:spPr>
          <a:xfrm>
            <a:off x="693063" y="853916"/>
            <a:ext cx="7177445" cy="6187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More Ways to Discover &amp; Plan</a:t>
            </a:r>
            <a:endParaRPr lang="en-US" sz="3850" dirty="0"/>
          </a:p>
        </p:txBody>
      </p:sp>
      <p:sp>
        <p:nvSpPr>
          <p:cNvPr id="5" name="Shape 2"/>
          <p:cNvSpPr/>
          <p:nvPr/>
        </p:nvSpPr>
        <p:spPr>
          <a:xfrm>
            <a:off x="693063" y="2066568"/>
            <a:ext cx="3779877" cy="3036808"/>
          </a:xfrm>
          <a:prstGeom prst="roundRect">
            <a:avLst>
              <a:gd name="adj" fmla="val 3613"/>
            </a:avLst>
          </a:prstGeom>
          <a:solidFill>
            <a:srgbClr val="FFFFFF"/>
          </a:solidFill>
        </p:spPr>
      </p:sp>
      <p:sp>
        <p:nvSpPr>
          <p:cNvPr id="6" name="Shape 3"/>
          <p:cNvSpPr/>
          <p:nvPr/>
        </p:nvSpPr>
        <p:spPr>
          <a:xfrm>
            <a:off x="693063" y="2043708"/>
            <a:ext cx="3779877" cy="91440"/>
          </a:xfrm>
          <a:prstGeom prst="roundRect">
            <a:avLst>
              <a:gd name="adj" fmla="val 90961"/>
            </a:avLst>
          </a:prstGeom>
          <a:solidFill>
            <a:srgbClr val="4950BC"/>
          </a:solidFill>
        </p:spPr>
      </p:sp>
      <p:sp>
        <p:nvSpPr>
          <p:cNvPr id="7" name="Shape 4"/>
          <p:cNvSpPr/>
          <p:nvPr/>
        </p:nvSpPr>
        <p:spPr>
          <a:xfrm>
            <a:off x="2285940" y="1769626"/>
            <a:ext cx="594003" cy="594003"/>
          </a:xfrm>
          <a:prstGeom prst="roundRect">
            <a:avLst>
              <a:gd name="adj" fmla="val 153939"/>
            </a:avLst>
          </a:prstGeom>
          <a:solidFill>
            <a:srgbClr val="4950BC"/>
          </a:solidFill>
        </p:spPr>
      </p:sp>
      <p:sp>
        <p:nvSpPr>
          <p:cNvPr id="8" name="Text 5"/>
          <p:cNvSpPr/>
          <p:nvPr/>
        </p:nvSpPr>
        <p:spPr>
          <a:xfrm>
            <a:off x="2464177" y="1918097"/>
            <a:ext cx="237530" cy="2969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913924" y="2561630"/>
            <a:ext cx="3279696" cy="3093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Intelligent Itinerary Planner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913924" y="2989659"/>
            <a:ext cx="3338155" cy="15835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multiple sites and let our smart algorithm generate an optimized day-wise plan that maximizes your time and minimizes travel distance.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4670941" y="2066568"/>
            <a:ext cx="3779996" cy="3036808"/>
          </a:xfrm>
          <a:prstGeom prst="roundRect">
            <a:avLst>
              <a:gd name="adj" fmla="val 3613"/>
            </a:avLst>
          </a:prstGeom>
          <a:solidFill>
            <a:srgbClr val="FFFFFF"/>
          </a:solidFill>
        </p:spPr>
      </p:sp>
      <p:sp>
        <p:nvSpPr>
          <p:cNvPr id="12" name="Shape 9"/>
          <p:cNvSpPr/>
          <p:nvPr/>
        </p:nvSpPr>
        <p:spPr>
          <a:xfrm>
            <a:off x="4670941" y="2043708"/>
            <a:ext cx="3779996" cy="91440"/>
          </a:xfrm>
          <a:prstGeom prst="roundRect">
            <a:avLst>
              <a:gd name="adj" fmla="val 90961"/>
            </a:avLst>
          </a:prstGeom>
          <a:solidFill>
            <a:srgbClr val="4950BC"/>
          </a:solidFill>
        </p:spPr>
      </p:sp>
      <p:sp>
        <p:nvSpPr>
          <p:cNvPr id="13" name="Shape 10"/>
          <p:cNvSpPr/>
          <p:nvPr/>
        </p:nvSpPr>
        <p:spPr>
          <a:xfrm>
            <a:off x="6263938" y="1769626"/>
            <a:ext cx="594003" cy="594003"/>
          </a:xfrm>
          <a:prstGeom prst="roundRect">
            <a:avLst>
              <a:gd name="adj" fmla="val 153939"/>
            </a:avLst>
          </a:prstGeom>
          <a:solidFill>
            <a:srgbClr val="4950BC"/>
          </a:solidFill>
        </p:spPr>
      </p:sp>
      <p:sp>
        <p:nvSpPr>
          <p:cNvPr id="14" name="Text 11"/>
          <p:cNvSpPr/>
          <p:nvPr/>
        </p:nvSpPr>
        <p:spPr>
          <a:xfrm>
            <a:off x="6442174" y="1918097"/>
            <a:ext cx="237530" cy="2969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4891802" y="2561630"/>
            <a:ext cx="3338274" cy="6186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 Search &amp; Filtering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4891802" y="3298984"/>
            <a:ext cx="3338274" cy="15835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 exactly what you're looking for by filtering sites by region, historical era, type (temple, fort, museum), or architectural style — making discovery intuitive.</a:t>
            </a:r>
            <a:endParaRPr lang="en-US" sz="1550" dirty="0"/>
          </a:p>
        </p:txBody>
      </p:sp>
      <p:sp>
        <p:nvSpPr>
          <p:cNvPr id="17" name="Shape 14"/>
          <p:cNvSpPr/>
          <p:nvPr/>
        </p:nvSpPr>
        <p:spPr>
          <a:xfrm>
            <a:off x="693063" y="5598319"/>
            <a:ext cx="7757874" cy="1777365"/>
          </a:xfrm>
          <a:prstGeom prst="roundRect">
            <a:avLst>
              <a:gd name="adj" fmla="val 6174"/>
            </a:avLst>
          </a:prstGeom>
          <a:solidFill>
            <a:srgbClr val="FFFFFF"/>
          </a:solidFill>
        </p:spPr>
      </p:sp>
      <p:sp>
        <p:nvSpPr>
          <p:cNvPr id="18" name="Shape 15"/>
          <p:cNvSpPr/>
          <p:nvPr/>
        </p:nvSpPr>
        <p:spPr>
          <a:xfrm>
            <a:off x="693063" y="5575459"/>
            <a:ext cx="7757874" cy="91440"/>
          </a:xfrm>
          <a:prstGeom prst="roundRect">
            <a:avLst>
              <a:gd name="adj" fmla="val 90961"/>
            </a:avLst>
          </a:prstGeom>
          <a:solidFill>
            <a:srgbClr val="4950BC"/>
          </a:solidFill>
        </p:spPr>
      </p:sp>
      <p:sp>
        <p:nvSpPr>
          <p:cNvPr id="19" name="Shape 16"/>
          <p:cNvSpPr/>
          <p:nvPr/>
        </p:nvSpPr>
        <p:spPr>
          <a:xfrm>
            <a:off x="4274999" y="5301377"/>
            <a:ext cx="594003" cy="594003"/>
          </a:xfrm>
          <a:prstGeom prst="roundRect">
            <a:avLst>
              <a:gd name="adj" fmla="val 153939"/>
            </a:avLst>
          </a:prstGeom>
          <a:solidFill>
            <a:srgbClr val="4950BC"/>
          </a:solidFill>
        </p:spPr>
      </p:sp>
      <p:sp>
        <p:nvSpPr>
          <p:cNvPr id="20" name="Text 17"/>
          <p:cNvSpPr/>
          <p:nvPr/>
        </p:nvSpPr>
        <p:spPr>
          <a:xfrm>
            <a:off x="4453235" y="5449848"/>
            <a:ext cx="237530" cy="2969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850" dirty="0"/>
          </a:p>
        </p:txBody>
      </p:sp>
      <p:sp>
        <p:nvSpPr>
          <p:cNvPr id="21" name="Text 18"/>
          <p:cNvSpPr/>
          <p:nvPr/>
        </p:nvSpPr>
        <p:spPr>
          <a:xfrm>
            <a:off x="913924" y="6093381"/>
            <a:ext cx="3670697" cy="3093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Community Reviews &amp; Ratings</a:t>
            </a:r>
            <a:endParaRPr lang="en-US" sz="1900" dirty="0"/>
          </a:p>
        </p:txBody>
      </p:sp>
      <p:sp>
        <p:nvSpPr>
          <p:cNvPr id="22" name="Text 19"/>
          <p:cNvSpPr/>
          <p:nvPr/>
        </p:nvSpPr>
        <p:spPr>
          <a:xfrm>
            <a:off x="913924" y="6521410"/>
            <a:ext cx="7316152" cy="6334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from fellow travelers through authentic user feedback, ratings, and tips that help you make informed decisions about which sites to visit.</a:t>
            </a:r>
            <a:endParaRPr lang="en-US" sz="155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-635"/>
            <a:ext cx="5459095" cy="8208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38118"/>
            <a:ext cx="6290786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Technical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13873"/>
            <a:ext cx="3926205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Modern, Scalable Stack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065978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Frontend: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React-based responsive UI for seamless cross-device experiences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71079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Node.js/Express API handling business logic and data processing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7618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MongoDB for flexible site data, user profiles, and itineraries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128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Third-party APIs: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Maps/Places API for location services, directions, and nearby amenities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286381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Deployment: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Cloud-hosted with scalable infrastructure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413873"/>
            <a:ext cx="3402330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Architecture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7599521" y="3065978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structured data model ensures fast queries and rich relationships: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3995857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Heritage site profiles with metadata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438055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accounts and preferences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880253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Reviews and ratings system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322451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Itinerary planning and routing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576464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Geospatial indexing for proximity searches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971" y="1032828"/>
            <a:ext cx="11007804" cy="6331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Journey: From Discovery to Experience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136" y="237279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>
            <p:custDataLst>
              <p:tags r:id="rId1"/>
            </p:custDataLst>
          </p:nvPr>
        </p:nvSpPr>
        <p:spPr>
          <a:xfrm>
            <a:off x="1924764" y="2477532"/>
            <a:ext cx="2532817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Search &amp; Browse</a:t>
            </a:r>
            <a:endParaRPr lang="en-US" sz="1950" dirty="0"/>
          </a:p>
        </p:txBody>
      </p:sp>
      <p:sp>
        <p:nvSpPr>
          <p:cNvPr id="5" name="Text 2"/>
          <p:cNvSpPr/>
          <p:nvPr>
            <p:custDataLst>
              <p:tags r:id="rId2"/>
            </p:custDataLst>
          </p:nvPr>
        </p:nvSpPr>
        <p:spPr>
          <a:xfrm>
            <a:off x="1924764" y="2920643"/>
            <a:ext cx="11996499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explore heritage sites through intuitive search and filtering options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136" y="355552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>
            <p:custDataLst>
              <p:tags r:id="rId3"/>
            </p:custDataLst>
          </p:nvPr>
        </p:nvSpPr>
        <p:spPr>
          <a:xfrm>
            <a:off x="1924764" y="3605649"/>
            <a:ext cx="2532817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Learn &amp; Explore</a:t>
            </a:r>
            <a:endParaRPr lang="en-US" sz="1950" dirty="0"/>
          </a:p>
        </p:txBody>
      </p:sp>
      <p:sp>
        <p:nvSpPr>
          <p:cNvPr id="8" name="Text 4"/>
          <p:cNvSpPr/>
          <p:nvPr>
            <p:custDataLst>
              <p:tags r:id="rId4"/>
            </p:custDataLst>
          </p:nvPr>
        </p:nvSpPr>
        <p:spPr>
          <a:xfrm>
            <a:off x="1924764" y="4081780"/>
            <a:ext cx="11996499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profiles reveal the history, architecture, and cultural significance of each site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136" y="477162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>
            <p:custDataLst>
              <p:tags r:id="rId5"/>
            </p:custDataLst>
          </p:nvPr>
        </p:nvSpPr>
        <p:spPr>
          <a:xfrm>
            <a:off x="1924764" y="4905573"/>
            <a:ext cx="2532817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Navigate &amp; Visit</a:t>
            </a:r>
            <a:endParaRPr lang="en-US" sz="1950" dirty="0"/>
          </a:p>
        </p:txBody>
      </p:sp>
      <p:sp>
        <p:nvSpPr>
          <p:cNvPr id="14" name="Text 8"/>
          <p:cNvSpPr/>
          <p:nvPr>
            <p:custDataLst>
              <p:tags r:id="rId6"/>
            </p:custDataLst>
          </p:nvPr>
        </p:nvSpPr>
        <p:spPr>
          <a:xfrm>
            <a:off x="1924764" y="5323284"/>
            <a:ext cx="11996499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maps guide travelers with routes and nearby service recommendations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9136" y="598737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>
            <p:custDataLst>
              <p:tags r:id="rId7"/>
            </p:custDataLst>
          </p:nvPr>
        </p:nvSpPr>
        <p:spPr>
          <a:xfrm>
            <a:off x="1924764" y="6037501"/>
            <a:ext cx="2532817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Review &amp; Share</a:t>
            </a:r>
            <a:endParaRPr lang="en-US" sz="1950" dirty="0"/>
          </a:p>
        </p:txBody>
      </p:sp>
      <p:sp>
        <p:nvSpPr>
          <p:cNvPr id="17" name="Text 10"/>
          <p:cNvSpPr/>
          <p:nvPr>
            <p:custDataLst>
              <p:tags r:id="rId8"/>
            </p:custDataLst>
          </p:nvPr>
        </p:nvSpPr>
        <p:spPr>
          <a:xfrm>
            <a:off x="1924764" y="6564432"/>
            <a:ext cx="11996499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Travelers contribute reviews and ratings to help the community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7180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Impact &amp; Vision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1824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968710"/>
            <a:ext cx="379642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Promoting Cultural Tourism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459129"/>
            <a:ext cx="4158615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Heritage Haven shines a spotlight on lesser-known heritage sites across India, driving tourism to regions beyond the typical tourist circuit and supporting local economies.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11824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3968710"/>
            <a:ext cx="320063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Empowering Discovery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4459129"/>
            <a:ext cx="4158615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Both locals and international travelers gain the tools to explore heritage in their vicinity, fostering deeper connections with India's diverse cultural landscape.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11824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3968710"/>
            <a:ext cx="347364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Conservation Awareness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4459129"/>
            <a:ext cx="4158615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educating visitors about the historical and architectural significance of sites, we cultivate a community committed to heritage preservation and protection.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33172"/>
          </a:xfrm>
          <a:prstGeom prst="rect">
            <a:avLst/>
          </a:prstGeom>
          <a:solidFill>
            <a:srgbClr val="DFDFE0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75903" y="620316"/>
            <a:ext cx="7564993" cy="14098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1100"/>
              </a:lnSpc>
              <a:buNone/>
            </a:pPr>
            <a:r>
              <a:rPr lang="en-US" sz="8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Thank You</a:t>
            </a:r>
            <a:endParaRPr lang="en-US" sz="8850" dirty="0"/>
          </a:p>
        </p:txBody>
      </p:sp>
      <p:sp>
        <p:nvSpPr>
          <p:cNvPr id="5" name="Text 2"/>
          <p:cNvSpPr/>
          <p:nvPr/>
        </p:nvSpPr>
        <p:spPr>
          <a:xfrm>
            <a:off x="6275903" y="2419191"/>
            <a:ext cx="7564993" cy="11277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Let's Preserve Culture, Enable Discovery</a:t>
            </a:r>
            <a:endParaRPr lang="en-US" sz="3550" dirty="0"/>
          </a:p>
        </p:txBody>
      </p:sp>
      <p:sp>
        <p:nvSpPr>
          <p:cNvPr id="6" name="Text 3"/>
          <p:cNvSpPr/>
          <p:nvPr/>
        </p:nvSpPr>
        <p:spPr>
          <a:xfrm>
            <a:off x="6276538" y="3936008"/>
            <a:ext cx="7564993" cy="108299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Heritage Haven is more than a platform — it's a movement to make India's rich cultural heritage accessible, discoverable, and beloved by all.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75903" y="5654993"/>
            <a:ext cx="7564993" cy="1680567"/>
          </a:xfrm>
          <a:prstGeom prst="roundRect">
            <a:avLst>
              <a:gd name="adj" fmla="val 5637"/>
            </a:avLst>
          </a:prstGeom>
          <a:solidFill>
            <a:srgbClr val="C7C9EA"/>
          </a:solidFill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408" y="5954038"/>
            <a:ext cx="281940" cy="22550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008852" y="5864423"/>
            <a:ext cx="6606540" cy="108299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Ready to explore the demo? Check out our GitHub repository and live prototype. We welcome your questions and feedback!</a:t>
            </a:r>
            <a:endParaRPr lang="en-US" sz="1750" dirty="0"/>
          </a:p>
        </p:txBody>
      </p:sp>
      <p:pic>
        <p:nvPicPr>
          <p:cNvPr id="11" name="Picture 10" descr="thankyo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547995" cy="81705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42.93125984251964,&quot;left&quot;:151.55622047244094,&quot;top&quot;:141.5812598425197,&quot;width&quot;:944.606220472440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42.93125984251964,&quot;left&quot;:151.55622047244094,&quot;top&quot;:141.5812598425197,&quot;width&quot;:944.606220472440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42.93125984251964,&quot;left&quot;:151.55622047244094,&quot;top&quot;:141.5812598425197,&quot;width&quot;:944.606220472440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42.93125984251964,&quot;left&quot;:151.55622047244094,&quot;top&quot;:141.5812598425197,&quot;width&quot;:944.6062204724409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42.93125984251964,&quot;left&quot;:151.55622047244094,&quot;top&quot;:141.5812598425197,&quot;width&quot;:944.6062204724409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42.93125984251964,&quot;left&quot;:151.55622047244094,&quot;top&quot;:141.5812598425197,&quot;width&quot;:944.6062204724409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42.93125984251964,&quot;left&quot;:151.55622047244094,&quot;top&quot;:141.5812598425197,&quot;width&quot;:944.6062204724409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42.93125984251964,&quot;left&quot;:151.55622047244094,&quot;top&quot;:141.5812598425197,&quot;width&quot;:944.606220472440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692</Words>
  <Application>Microsoft Office PowerPoint</Application>
  <PresentationFormat>Custom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VRIDDHI KAKKAR</cp:lastModifiedBy>
  <cp:revision>4</cp:revision>
  <dcterms:created xsi:type="dcterms:W3CDTF">2025-10-04T02:21:00Z</dcterms:created>
  <dcterms:modified xsi:type="dcterms:W3CDTF">2025-10-04T02:51:03Z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2991A5BBE98745E0ACDA9D73CE40FFC2_13</vt:lpwstr>
  </property>
  <property fmtid="{D5CDD505-2E9C-101B-9397-08002B2CF9AE}" pid="3" name="KSOProductBuildVer">
    <vt:lpwstr>2057-12.2.0.22556</vt:lpwstr>
  </property>
</Properties>
</file>