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477" r:id="rId2"/>
    <p:sldId id="2478" r:id="rId3"/>
    <p:sldId id="2479" r:id="rId4"/>
    <p:sldId id="2485" r:id="rId5"/>
    <p:sldId id="2480" r:id="rId6"/>
    <p:sldId id="2481" r:id="rId7"/>
    <p:sldId id="2482" r:id="rId8"/>
    <p:sldId id="2483" r:id="rId9"/>
    <p:sldId id="2484" r:id="rId10"/>
    <p:sldId id="2486" r:id="rId11"/>
    <p:sldId id="2487" r:id="rId12"/>
    <p:sldId id="2488" r:id="rId13"/>
    <p:sldId id="2474" r:id="rId1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452"/>
    <a:srgbClr val="E3E4E6"/>
    <a:srgbClr val="583F52"/>
    <a:srgbClr val="000C28"/>
    <a:srgbClr val="000820"/>
    <a:srgbClr val="001334"/>
    <a:srgbClr val="F52552"/>
    <a:srgbClr val="FFC737"/>
    <a:srgbClr val="D2D3D5"/>
    <a:srgbClr val="EC7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83516" autoAdjust="0"/>
  </p:normalViewPr>
  <p:slideViewPr>
    <p:cSldViewPr snapToGrid="0" snapToObjects="1">
      <p:cViewPr>
        <p:scale>
          <a:sx n="33" d="100"/>
          <a:sy n="33" d="100"/>
        </p:scale>
        <p:origin x="1147" y="130"/>
      </p:cViewPr>
      <p:guideLst>
        <p:guide orient="horz" pos="432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8/23/2021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Download more minimal templates here: https://</a:t>
            </a:r>
            <a:r>
              <a:rPr lang="en-US" dirty="0" err="1"/>
              <a:t>crmrkt.com</a:t>
            </a:r>
            <a:r>
              <a:rPr lang="en-US" dirty="0"/>
              <a:t>/GK9Dwa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41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5790412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0256392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1319509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536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6623824"/>
            <a:ext cx="12188825" cy="7092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2188825" y="6623824"/>
            <a:ext cx="12188825" cy="7092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598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9274"/>
            <a:ext cx="24377650" cy="1536171"/>
          </a:xfrm>
          <a:prstGeom prst="rect">
            <a:avLst/>
          </a:prstGeom>
        </p:spPr>
        <p:txBody>
          <a:bodyPr lIns="243797" tIns="121899" rIns="243797" bIns="121899" anchor="ctr"/>
          <a:lstStyle>
            <a:lvl1pPr marL="0" indent="0" algn="ctr">
              <a:buNone/>
              <a:defRPr sz="9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865446"/>
            <a:ext cx="24377650" cy="768085"/>
          </a:xfrm>
          <a:prstGeom prst="rect">
            <a:avLst/>
          </a:prstGeom>
        </p:spPr>
        <p:txBody>
          <a:bodyPr lIns="243797" tIns="121899" rIns="243797" bIns="121899" anchor="ctr"/>
          <a:lstStyle>
            <a:lvl1pPr marL="0" indent="0" algn="ctr">
              <a:buNone/>
              <a:defRPr sz="3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13194704"/>
            <a:ext cx="2437765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21332154" y="10506864"/>
            <a:ext cx="3045497" cy="3170843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266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 userDrawn="1"/>
        </p:nvSpPr>
        <p:spPr>
          <a:xfrm rot="5400000">
            <a:off x="22455818" y="535452"/>
            <a:ext cx="658368" cy="6583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2425294" y="596900"/>
            <a:ext cx="877410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‹#›</a:t>
            </a:fld>
            <a:r>
              <a:rPr lang="id-ID" sz="2400" b="1" i="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34" r:id="rId2"/>
    <p:sldLayoutId id="2147484046" r:id="rId3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640665-C309-406C-9825-6A918A3334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7508"/>
            <a:ext cx="24377650" cy="1536171"/>
          </a:xfrm>
        </p:spPr>
        <p:txBody>
          <a:bodyPr/>
          <a:lstStyle/>
          <a:p>
            <a:r>
              <a:rPr lang="en-IN" sz="10000" b="1" dirty="0">
                <a:solidFill>
                  <a:schemeClr val="tx2"/>
                </a:solidFill>
              </a:rPr>
              <a:t>CV hackathon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5F1AA-614E-4964-9D39-44BAF5FB8D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63140" y="4105726"/>
            <a:ext cx="22114510" cy="768085"/>
          </a:xfrm>
        </p:spPr>
        <p:txBody>
          <a:bodyPr/>
          <a:lstStyle/>
          <a:p>
            <a:pPr algn="l"/>
            <a:r>
              <a:rPr lang="en-IN" b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Problem statement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A622F1B-96AB-4D5B-982E-FA540E27FA37}"/>
              </a:ext>
            </a:extLst>
          </p:cNvPr>
          <p:cNvSpPr txBox="1">
            <a:spLocks/>
          </p:cNvSpPr>
          <p:nvPr/>
        </p:nvSpPr>
        <p:spPr>
          <a:xfrm>
            <a:off x="2263140" y="5337178"/>
            <a:ext cx="22114510" cy="3578222"/>
          </a:xfrm>
          <a:prstGeom prst="rect">
            <a:avLst/>
          </a:prstGeom>
        </p:spPr>
        <p:txBody>
          <a:bodyPr lIns="243797" tIns="121899" rIns="243797" bIns="121899" anchor="ctr"/>
          <a:lstStyle>
            <a:lvl1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700" b="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Lato Light" charset="0"/>
                <a:cs typeface="Arial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85000"/>
                    <a:lumOff val="15000"/>
                  </a:schemeClr>
                </a:solidFill>
              </a:rPr>
              <a:t>To classify the given fabric image as defected or not defected </a:t>
            </a:r>
          </a:p>
          <a:p>
            <a:pPr algn="l"/>
            <a:r>
              <a:rPr lang="en-IN" dirty="0">
                <a:solidFill>
                  <a:schemeClr val="tx2">
                    <a:lumMod val="85000"/>
                    <a:lumOff val="15000"/>
                  </a:schemeClr>
                </a:solidFill>
              </a:rPr>
              <a:t>     and create a bounding box around the defect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85000"/>
                    <a:lumOff val="15000"/>
                  </a:schemeClr>
                </a:solidFill>
              </a:rPr>
              <a:t>Solved as an Object Detection problem</a:t>
            </a:r>
          </a:p>
        </p:txBody>
      </p:sp>
    </p:spTree>
    <p:extLst>
      <p:ext uri="{BB962C8B-B14F-4D97-AF65-F5344CB8AC3E}">
        <p14:creationId xmlns:p14="http://schemas.microsoft.com/office/powerpoint/2010/main" val="1879576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FE0DC0A-5908-4DF0-BCDA-52D45E370802}"/>
              </a:ext>
            </a:extLst>
          </p:cNvPr>
          <p:cNvSpPr txBox="1">
            <a:spLocks/>
          </p:cNvSpPr>
          <p:nvPr/>
        </p:nvSpPr>
        <p:spPr>
          <a:xfrm>
            <a:off x="1131570" y="512454"/>
            <a:ext cx="22114510" cy="1887846"/>
          </a:xfrm>
          <a:prstGeom prst="rect">
            <a:avLst/>
          </a:prstGeom>
        </p:spPr>
        <p:txBody>
          <a:bodyPr lIns="243797" tIns="121899" rIns="243797" bIns="121899" anchor="ctr"/>
          <a:lstStyle>
            <a:lvl1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700" b="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Lato Light" charset="0"/>
                <a:cs typeface="Arial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Final Approach used – YOLOv5</a:t>
            </a:r>
            <a:endParaRPr lang="en-IN" sz="54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3A368D6-ABFE-4535-BD81-0FE7065167F8}"/>
              </a:ext>
            </a:extLst>
          </p:cNvPr>
          <p:cNvSpPr txBox="1">
            <a:spLocks/>
          </p:cNvSpPr>
          <p:nvPr/>
        </p:nvSpPr>
        <p:spPr>
          <a:xfrm>
            <a:off x="1131570" y="1793877"/>
            <a:ext cx="8583930" cy="8630283"/>
          </a:xfrm>
          <a:prstGeom prst="rect">
            <a:avLst/>
          </a:prstGeom>
        </p:spPr>
        <p:txBody>
          <a:bodyPr lIns="243797" tIns="121899" rIns="243797" bIns="121899" anchor="ctr"/>
          <a:lstStyle>
            <a:lvl1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700" b="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Lato Light" charset="0"/>
                <a:cs typeface="Arial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</a:rPr>
              <a:t>Yolo is an object detection algorithm, open sourced by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</a:rPr>
              <a:t>ultralytics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</a:rPr>
              <a:t>This method gives high accuracy and is computationally effective than most of the other object detection algorithms (r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</a:rPr>
              <a:t>cnn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</a:rPr>
              <a:t>, F-r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</a:rPr>
              <a:t>cnn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2186BC-E374-481A-ACC0-083D6764CCE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930" y="3882213"/>
            <a:ext cx="13519150" cy="431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7676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FE0DC0A-5908-4DF0-BCDA-52D45E370802}"/>
              </a:ext>
            </a:extLst>
          </p:cNvPr>
          <p:cNvSpPr txBox="1">
            <a:spLocks/>
          </p:cNvSpPr>
          <p:nvPr/>
        </p:nvSpPr>
        <p:spPr>
          <a:xfrm>
            <a:off x="1131570" y="512454"/>
            <a:ext cx="22114510" cy="1887846"/>
          </a:xfrm>
          <a:prstGeom prst="rect">
            <a:avLst/>
          </a:prstGeom>
        </p:spPr>
        <p:txBody>
          <a:bodyPr lIns="243797" tIns="121899" rIns="243797" bIns="121899" anchor="ctr"/>
          <a:lstStyle>
            <a:lvl1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700" b="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Lato Light" charset="0"/>
                <a:cs typeface="Arial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48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3A368D6-ABFE-4535-BD81-0FE7065167F8}"/>
              </a:ext>
            </a:extLst>
          </p:cNvPr>
          <p:cNvSpPr txBox="1">
            <a:spLocks/>
          </p:cNvSpPr>
          <p:nvPr/>
        </p:nvSpPr>
        <p:spPr>
          <a:xfrm>
            <a:off x="1131570" y="1793877"/>
            <a:ext cx="8583930" cy="6069963"/>
          </a:xfrm>
          <a:prstGeom prst="rect">
            <a:avLst/>
          </a:prstGeom>
        </p:spPr>
        <p:txBody>
          <a:bodyPr lIns="243797" tIns="121899" rIns="243797" bIns="121899" anchor="ctr"/>
          <a:lstStyle>
            <a:lvl1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700" b="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Lato Light" charset="0"/>
                <a:cs typeface="Arial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Advantages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85000"/>
                    <a:lumOff val="15000"/>
                  </a:schemeClr>
                </a:solidFill>
              </a:rPr>
              <a:t>Outputs high accuracy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85000"/>
                    <a:lumOff val="15000"/>
                  </a:schemeClr>
                </a:solidFill>
              </a:rPr>
              <a:t>Efficient than other object detection method available like </a:t>
            </a:r>
            <a:r>
              <a:rPr lang="en-IN" dirty="0" err="1">
                <a:solidFill>
                  <a:schemeClr val="tx2">
                    <a:lumMod val="85000"/>
                    <a:lumOff val="15000"/>
                  </a:schemeClr>
                </a:solidFill>
              </a:rPr>
              <a:t>rcnn</a:t>
            </a:r>
            <a:r>
              <a:rPr lang="en-IN" dirty="0">
                <a:solidFill>
                  <a:schemeClr val="tx2">
                    <a:lumMod val="85000"/>
                    <a:lumOff val="15000"/>
                  </a:schemeClr>
                </a:solidFill>
              </a:rPr>
              <a:t>, F-</a:t>
            </a:r>
            <a:r>
              <a:rPr lang="en-IN" dirty="0" err="1">
                <a:solidFill>
                  <a:schemeClr val="tx2">
                    <a:lumMod val="85000"/>
                    <a:lumOff val="15000"/>
                  </a:schemeClr>
                </a:solidFill>
              </a:rPr>
              <a:t>rcnn</a:t>
            </a:r>
            <a:endParaRPr lang="en-IN" dirty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85000"/>
                    <a:lumOff val="15000"/>
                  </a:schemeClr>
                </a:solidFill>
              </a:rPr>
              <a:t>Self-Adversarial training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85000"/>
                    <a:lumOff val="15000"/>
                  </a:schemeClr>
                </a:solidFill>
              </a:rPr>
              <a:t>Single shot detector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2389677-0700-47E3-972B-67AD7671E3E8}"/>
              </a:ext>
            </a:extLst>
          </p:cNvPr>
          <p:cNvSpPr txBox="1">
            <a:spLocks/>
          </p:cNvSpPr>
          <p:nvPr/>
        </p:nvSpPr>
        <p:spPr>
          <a:xfrm>
            <a:off x="11868150" y="1963660"/>
            <a:ext cx="8583930" cy="5730395"/>
          </a:xfrm>
          <a:prstGeom prst="rect">
            <a:avLst/>
          </a:prstGeom>
        </p:spPr>
        <p:txBody>
          <a:bodyPr lIns="243797" tIns="121899" rIns="243797" bIns="121899" anchor="ctr"/>
          <a:lstStyle>
            <a:lvl1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700" b="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Lato Light" charset="0"/>
                <a:cs typeface="Arial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Disadvantages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85000"/>
                    <a:lumOff val="15000"/>
                  </a:schemeClr>
                </a:solidFill>
              </a:rPr>
              <a:t>Required hardware accelerated machines for training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85000"/>
                    <a:lumOff val="15000"/>
                  </a:schemeClr>
                </a:solidFill>
              </a:rPr>
              <a:t>Requires bounding box coordinates for training dataset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85000"/>
                    <a:lumOff val="15000"/>
                  </a:schemeClr>
                </a:solidFill>
              </a:rPr>
              <a:t>Requires high training time</a:t>
            </a:r>
          </a:p>
        </p:txBody>
      </p:sp>
    </p:spTree>
    <p:extLst>
      <p:ext uri="{BB962C8B-B14F-4D97-AF65-F5344CB8AC3E}">
        <p14:creationId xmlns:p14="http://schemas.microsoft.com/office/powerpoint/2010/main" val="315615655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FE0DC0A-5908-4DF0-BCDA-52D45E370802}"/>
              </a:ext>
            </a:extLst>
          </p:cNvPr>
          <p:cNvSpPr txBox="1">
            <a:spLocks/>
          </p:cNvSpPr>
          <p:nvPr/>
        </p:nvSpPr>
        <p:spPr>
          <a:xfrm>
            <a:off x="1131570" y="512454"/>
            <a:ext cx="22114510" cy="1887846"/>
          </a:xfrm>
          <a:prstGeom prst="rect">
            <a:avLst/>
          </a:prstGeom>
        </p:spPr>
        <p:txBody>
          <a:bodyPr lIns="243797" tIns="121899" rIns="243797" bIns="121899" anchor="ctr"/>
          <a:lstStyle>
            <a:lvl1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700" b="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Lato Light" charset="0"/>
                <a:cs typeface="Arial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Scope of Improvement</a:t>
            </a:r>
            <a:endParaRPr lang="en-IN" sz="54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3A368D6-ABFE-4535-BD81-0FE7065167F8}"/>
              </a:ext>
            </a:extLst>
          </p:cNvPr>
          <p:cNvSpPr txBox="1">
            <a:spLocks/>
          </p:cNvSpPr>
          <p:nvPr/>
        </p:nvSpPr>
        <p:spPr>
          <a:xfrm>
            <a:off x="1131570" y="1793877"/>
            <a:ext cx="22114510" cy="8836023"/>
          </a:xfrm>
          <a:prstGeom prst="rect">
            <a:avLst/>
          </a:prstGeom>
        </p:spPr>
        <p:txBody>
          <a:bodyPr lIns="243797" tIns="121899" rIns="243797" bIns="121899" anchor="ctr"/>
          <a:lstStyle>
            <a:lvl1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700" b="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Lato Light" charset="0"/>
                <a:cs typeface="Arial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</a:rPr>
              <a:t>In our solution, yolo alone is used finally to detect and classify the images.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</a:rPr>
              <a:t>But the 3 approaches discussed can be applied to images in the preprocessing stage before feeding them to yolo. This would increase the accuracy by highlighting the defects.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</a:rPr>
              <a:t>All the methods can be applied simultaneously and the region common among output of all the methods can the considered as the final defect region.</a:t>
            </a:r>
          </a:p>
        </p:txBody>
      </p:sp>
    </p:spTree>
    <p:extLst>
      <p:ext uri="{BB962C8B-B14F-4D97-AF65-F5344CB8AC3E}">
        <p14:creationId xmlns:p14="http://schemas.microsoft.com/office/powerpoint/2010/main" val="357457652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>
            <a:cxnSpLocks/>
          </p:cNvCxnSpPr>
          <p:nvPr/>
        </p:nvCxnSpPr>
        <p:spPr>
          <a:xfrm>
            <a:off x="7531366" y="8766764"/>
            <a:ext cx="9398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E868CD-3022-7541-B0B9-7FF9CAF7A4E1}"/>
              </a:ext>
            </a:extLst>
          </p:cNvPr>
          <p:cNvCxnSpPr>
            <a:cxnSpLocks/>
          </p:cNvCxnSpPr>
          <p:nvPr/>
        </p:nvCxnSpPr>
        <p:spPr>
          <a:xfrm>
            <a:off x="7531366" y="4067764"/>
            <a:ext cx="9398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80981" y="2664395"/>
            <a:ext cx="998722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Thank You</a:t>
            </a:r>
          </a:p>
        </p:txBody>
      </p:sp>
      <p:sp>
        <p:nvSpPr>
          <p:cNvPr id="2" name="Rectangle 1"/>
          <p:cNvSpPr/>
          <p:nvPr/>
        </p:nvSpPr>
        <p:spPr>
          <a:xfrm>
            <a:off x="6122988" y="6743611"/>
            <a:ext cx="12188825" cy="298543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8000" dirty="0"/>
              <a:t>Team – </a:t>
            </a:r>
            <a:r>
              <a:rPr lang="en-US" sz="8000" dirty="0" err="1"/>
              <a:t>AlphaQ</a:t>
            </a:r>
            <a:endParaRPr lang="en-US" sz="8000" dirty="0"/>
          </a:p>
          <a:p>
            <a:pPr algn="ctr"/>
            <a:r>
              <a:rPr lang="en-US" sz="5400" dirty="0"/>
              <a:t>Kartik Aggarwal</a:t>
            </a:r>
          </a:p>
          <a:p>
            <a:pPr algn="ctr"/>
            <a:r>
              <a:rPr lang="en-US" sz="5400" dirty="0"/>
              <a:t>Aryan Garg</a:t>
            </a:r>
          </a:p>
        </p:txBody>
      </p:sp>
    </p:spTree>
    <p:extLst>
      <p:ext uri="{BB962C8B-B14F-4D97-AF65-F5344CB8AC3E}">
        <p14:creationId xmlns:p14="http://schemas.microsoft.com/office/powerpoint/2010/main" val="60717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FE0DC0A-5908-4DF0-BCDA-52D45E370802}"/>
              </a:ext>
            </a:extLst>
          </p:cNvPr>
          <p:cNvSpPr txBox="1">
            <a:spLocks/>
          </p:cNvSpPr>
          <p:nvPr/>
        </p:nvSpPr>
        <p:spPr>
          <a:xfrm>
            <a:off x="1131570" y="512454"/>
            <a:ext cx="22114510" cy="1887846"/>
          </a:xfrm>
          <a:prstGeom prst="rect">
            <a:avLst/>
          </a:prstGeom>
        </p:spPr>
        <p:txBody>
          <a:bodyPr lIns="243797" tIns="121899" rIns="243797" bIns="121899" anchor="ctr"/>
          <a:lstStyle>
            <a:lvl1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700" b="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Lato Light" charset="0"/>
                <a:cs typeface="Arial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Approach 1 - using Morphological Operators</a:t>
            </a:r>
            <a:endParaRPr lang="en-IN" sz="48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3A368D6-ABFE-4535-BD81-0FE7065167F8}"/>
              </a:ext>
            </a:extLst>
          </p:cNvPr>
          <p:cNvSpPr txBox="1">
            <a:spLocks/>
          </p:cNvSpPr>
          <p:nvPr/>
        </p:nvSpPr>
        <p:spPr>
          <a:xfrm>
            <a:off x="1131570" y="1793877"/>
            <a:ext cx="8583930" cy="10895399"/>
          </a:xfrm>
          <a:prstGeom prst="rect">
            <a:avLst/>
          </a:prstGeom>
        </p:spPr>
        <p:txBody>
          <a:bodyPr lIns="243797" tIns="121899" rIns="243797" bIns="121899" anchor="ctr"/>
          <a:lstStyle>
            <a:lvl1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700" b="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Lato Light" charset="0"/>
                <a:cs typeface="Arial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</a:rPr>
              <a:t>This approach takes advantage of the fact that the fabric is textured as "small dots" where as the defect is textured as "horizontal lines“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</a:rPr>
              <a:t>First figure is the original image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</a:rPr>
              <a:t>Second image is obtained by applying closing morphological operation over a blended image of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</a:rPr>
              <a:t>sobelx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</a:rPr>
              <a:t>sobely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</a:rPr>
              <a:t> filter.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</a:rPr>
              <a:t>Last image is obtained the applying binary thresholding.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</a:rPr>
              <a:t>A very clear line can be seen across the image.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</a:rPr>
              <a:t>This is the defect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8FA4D8-60B5-44A3-B652-00F53B959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2400300"/>
            <a:ext cx="12501880" cy="3058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3A053D-6B69-4530-8D2A-8F355E9D3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6026947"/>
            <a:ext cx="12501880" cy="30458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9581EB-EFF0-490E-8D68-AEB1ECF85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00" y="9641433"/>
            <a:ext cx="12501880" cy="304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1706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FE0DC0A-5908-4DF0-BCDA-52D45E370802}"/>
              </a:ext>
            </a:extLst>
          </p:cNvPr>
          <p:cNvSpPr txBox="1">
            <a:spLocks/>
          </p:cNvSpPr>
          <p:nvPr/>
        </p:nvSpPr>
        <p:spPr>
          <a:xfrm>
            <a:off x="1131570" y="512454"/>
            <a:ext cx="22114510" cy="1887846"/>
          </a:xfrm>
          <a:prstGeom prst="rect">
            <a:avLst/>
          </a:prstGeom>
        </p:spPr>
        <p:txBody>
          <a:bodyPr lIns="243797" tIns="121899" rIns="243797" bIns="121899" anchor="ctr"/>
          <a:lstStyle>
            <a:lvl1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700" b="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Lato Light" charset="0"/>
                <a:cs typeface="Arial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48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3A368D6-ABFE-4535-BD81-0FE7065167F8}"/>
              </a:ext>
            </a:extLst>
          </p:cNvPr>
          <p:cNvSpPr txBox="1">
            <a:spLocks/>
          </p:cNvSpPr>
          <p:nvPr/>
        </p:nvSpPr>
        <p:spPr>
          <a:xfrm>
            <a:off x="1131570" y="1793877"/>
            <a:ext cx="8583930" cy="10895399"/>
          </a:xfrm>
          <a:prstGeom prst="rect">
            <a:avLst/>
          </a:prstGeom>
        </p:spPr>
        <p:txBody>
          <a:bodyPr lIns="243797" tIns="121899" rIns="243797" bIns="121899" anchor="ctr"/>
          <a:lstStyle>
            <a:lvl1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700" b="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Lato Light" charset="0"/>
                <a:cs typeface="Arial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</a:rPr>
              <a:t>Since we have noise on the border of the image, a center portion is taken out as ROI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</a:rPr>
              <a:t>Now the image is divided into several rectangles and intensity of pixels is noted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85000"/>
                    <a:lumOff val="15000"/>
                  </a:schemeClr>
                </a:solidFill>
              </a:rPr>
              <a:t>The intensity is maximum at the defect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85000"/>
                    <a:lumOff val="15000"/>
                  </a:schemeClr>
                </a:solidFill>
              </a:rPr>
              <a:t>Thus we find the bounding box of the defect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77705D-A334-445A-8C8A-D6576BF33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5660" y="1056592"/>
            <a:ext cx="5958055" cy="2979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983B72-D73F-487B-8761-8D1FCCEBF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5659" y="4579758"/>
            <a:ext cx="5958056" cy="3678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06CF27-14B6-44CD-8997-3C05C3BE1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6857" y="8692058"/>
            <a:ext cx="7896858" cy="39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5317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FE0DC0A-5908-4DF0-BCDA-52D45E370802}"/>
              </a:ext>
            </a:extLst>
          </p:cNvPr>
          <p:cNvSpPr txBox="1">
            <a:spLocks/>
          </p:cNvSpPr>
          <p:nvPr/>
        </p:nvSpPr>
        <p:spPr>
          <a:xfrm>
            <a:off x="1131570" y="512454"/>
            <a:ext cx="22114510" cy="1887846"/>
          </a:xfrm>
          <a:prstGeom prst="rect">
            <a:avLst/>
          </a:prstGeom>
        </p:spPr>
        <p:txBody>
          <a:bodyPr lIns="243797" tIns="121899" rIns="243797" bIns="121899" anchor="ctr"/>
          <a:lstStyle>
            <a:lvl1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700" b="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Lato Light" charset="0"/>
                <a:cs typeface="Arial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48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3A368D6-ABFE-4535-BD81-0FE7065167F8}"/>
              </a:ext>
            </a:extLst>
          </p:cNvPr>
          <p:cNvSpPr txBox="1">
            <a:spLocks/>
          </p:cNvSpPr>
          <p:nvPr/>
        </p:nvSpPr>
        <p:spPr>
          <a:xfrm>
            <a:off x="1131570" y="903183"/>
            <a:ext cx="21088350" cy="2979029"/>
          </a:xfrm>
          <a:prstGeom prst="rect">
            <a:avLst/>
          </a:prstGeom>
        </p:spPr>
        <p:txBody>
          <a:bodyPr lIns="243797" tIns="121899" rIns="243797" bIns="121899" anchor="ctr"/>
          <a:lstStyle>
            <a:lvl1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700" b="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Lato Light" charset="0"/>
                <a:cs typeface="Arial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>
                <a:solidFill>
                  <a:schemeClr val="tx2">
                    <a:lumMod val="85000"/>
                    <a:lumOff val="15000"/>
                  </a:schemeClr>
                </a:solidFill>
              </a:rPr>
              <a:t>Following are some of the instances which shows the method works with high accuracy in most of the cases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EFBD2-D09E-4C10-9FCF-4DEB59C854A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55" y="3882211"/>
            <a:ext cx="9930129" cy="2424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A1E088-03FB-4DC0-BCB1-9EEFF478966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363" y="3882210"/>
            <a:ext cx="9930132" cy="24243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646618-8734-4BD9-B97D-2386BF6E928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55" y="6740797"/>
            <a:ext cx="9930129" cy="24243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CBACB0-29AE-46D5-8554-7FE92F6999F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364" y="9650822"/>
            <a:ext cx="9930132" cy="24243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2A0E852-E32D-43EB-82A8-E919C8601E5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55" y="9718962"/>
            <a:ext cx="9930129" cy="24243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18DA92-CB80-4321-87CE-35E6F92662B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364" y="6740796"/>
            <a:ext cx="9930132" cy="242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7451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FE0DC0A-5908-4DF0-BCDA-52D45E370802}"/>
              </a:ext>
            </a:extLst>
          </p:cNvPr>
          <p:cNvSpPr txBox="1">
            <a:spLocks/>
          </p:cNvSpPr>
          <p:nvPr/>
        </p:nvSpPr>
        <p:spPr>
          <a:xfrm>
            <a:off x="1131570" y="512454"/>
            <a:ext cx="22114510" cy="1887846"/>
          </a:xfrm>
          <a:prstGeom prst="rect">
            <a:avLst/>
          </a:prstGeom>
        </p:spPr>
        <p:txBody>
          <a:bodyPr lIns="243797" tIns="121899" rIns="243797" bIns="121899" anchor="ctr"/>
          <a:lstStyle>
            <a:lvl1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700" b="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Lato Light" charset="0"/>
                <a:cs typeface="Arial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48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3A368D6-ABFE-4535-BD81-0FE7065167F8}"/>
              </a:ext>
            </a:extLst>
          </p:cNvPr>
          <p:cNvSpPr txBox="1">
            <a:spLocks/>
          </p:cNvSpPr>
          <p:nvPr/>
        </p:nvSpPr>
        <p:spPr>
          <a:xfrm>
            <a:off x="1131570" y="1793877"/>
            <a:ext cx="8583930" cy="6069963"/>
          </a:xfrm>
          <a:prstGeom prst="rect">
            <a:avLst/>
          </a:prstGeom>
        </p:spPr>
        <p:txBody>
          <a:bodyPr lIns="243797" tIns="121899" rIns="243797" bIns="121899" anchor="ctr"/>
          <a:lstStyle>
            <a:lvl1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700" b="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Lato Light" charset="0"/>
                <a:cs typeface="Arial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Advantages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85000"/>
                    <a:lumOff val="15000"/>
                  </a:schemeClr>
                </a:solidFill>
              </a:rPr>
              <a:t>Very high accuracy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85000"/>
                    <a:lumOff val="15000"/>
                  </a:schemeClr>
                </a:solidFill>
              </a:rPr>
              <a:t>The method is very computationally effective.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85000"/>
                    <a:lumOff val="15000"/>
                  </a:schemeClr>
                </a:solidFill>
              </a:rPr>
              <a:t>No pre-training is required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85000"/>
                    <a:lumOff val="15000"/>
                  </a:schemeClr>
                </a:solidFill>
              </a:rPr>
              <a:t>The detection is done on the spot without the need of training dataset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85000"/>
                    <a:lumOff val="15000"/>
                  </a:schemeClr>
                </a:solidFill>
              </a:rPr>
              <a:t>The method is memory efficient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2389677-0700-47E3-972B-67AD7671E3E8}"/>
              </a:ext>
            </a:extLst>
          </p:cNvPr>
          <p:cNvSpPr txBox="1">
            <a:spLocks/>
          </p:cNvSpPr>
          <p:nvPr/>
        </p:nvSpPr>
        <p:spPr>
          <a:xfrm>
            <a:off x="11868150" y="1078555"/>
            <a:ext cx="8583930" cy="5390825"/>
          </a:xfrm>
          <a:prstGeom prst="rect">
            <a:avLst/>
          </a:prstGeom>
        </p:spPr>
        <p:txBody>
          <a:bodyPr lIns="243797" tIns="121899" rIns="243797" bIns="121899" anchor="ctr"/>
          <a:lstStyle>
            <a:lvl1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700" b="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Lato Light" charset="0"/>
                <a:cs typeface="Arial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Disadvantages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85000"/>
                    <a:lumOff val="15000"/>
                  </a:schemeClr>
                </a:solidFill>
              </a:rPr>
              <a:t>The method fails in case of multiple defects as it targets ROI with maximum intensity.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85000"/>
                    <a:lumOff val="15000"/>
                  </a:schemeClr>
                </a:solidFill>
              </a:rPr>
              <a:t>This method is prone to noise</a:t>
            </a:r>
          </a:p>
        </p:txBody>
      </p:sp>
    </p:spTree>
    <p:extLst>
      <p:ext uri="{BB962C8B-B14F-4D97-AF65-F5344CB8AC3E}">
        <p14:creationId xmlns:p14="http://schemas.microsoft.com/office/powerpoint/2010/main" val="147058514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FE0DC0A-5908-4DF0-BCDA-52D45E370802}"/>
              </a:ext>
            </a:extLst>
          </p:cNvPr>
          <p:cNvSpPr txBox="1">
            <a:spLocks/>
          </p:cNvSpPr>
          <p:nvPr/>
        </p:nvSpPr>
        <p:spPr>
          <a:xfrm>
            <a:off x="1131570" y="512454"/>
            <a:ext cx="22114510" cy="1887846"/>
          </a:xfrm>
          <a:prstGeom prst="rect">
            <a:avLst/>
          </a:prstGeom>
        </p:spPr>
        <p:txBody>
          <a:bodyPr lIns="243797" tIns="121899" rIns="243797" bIns="121899" anchor="ctr"/>
          <a:lstStyle>
            <a:lvl1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700" b="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Lato Light" charset="0"/>
                <a:cs typeface="Arial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Approach 2 - Feature Matching</a:t>
            </a:r>
            <a:endParaRPr lang="en-IN" sz="54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3A368D6-ABFE-4535-BD81-0FE7065167F8}"/>
              </a:ext>
            </a:extLst>
          </p:cNvPr>
          <p:cNvSpPr txBox="1">
            <a:spLocks/>
          </p:cNvSpPr>
          <p:nvPr/>
        </p:nvSpPr>
        <p:spPr>
          <a:xfrm>
            <a:off x="1131570" y="1793877"/>
            <a:ext cx="8583930" cy="7670163"/>
          </a:xfrm>
          <a:prstGeom prst="rect">
            <a:avLst/>
          </a:prstGeom>
        </p:spPr>
        <p:txBody>
          <a:bodyPr lIns="243797" tIns="121899" rIns="243797" bIns="121899" anchor="ctr"/>
          <a:lstStyle>
            <a:lvl1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700" b="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Lato Light" charset="0"/>
                <a:cs typeface="Arial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</a:rPr>
              <a:t>This approach matches the feature of defect in an image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</a:rPr>
              <a:t>A defect image is taken and using SIFT descriptors, similar features are searched within the image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</a:rPr>
              <a:t>Figure3 shows the match found</a:t>
            </a:r>
            <a:endParaRPr lang="en-IN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B0C7DE-87E5-4BDE-B68F-1FF6FF370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6365" y="2566987"/>
            <a:ext cx="10877550" cy="2638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C0E473-E3AD-4E63-A9D5-8875D9A50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5902871"/>
            <a:ext cx="12211050" cy="933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E47EC1-8FE8-40DF-8559-C0BAAD9BE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860" y="10060376"/>
            <a:ext cx="1636522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6412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FE0DC0A-5908-4DF0-BCDA-52D45E370802}"/>
              </a:ext>
            </a:extLst>
          </p:cNvPr>
          <p:cNvSpPr txBox="1">
            <a:spLocks/>
          </p:cNvSpPr>
          <p:nvPr/>
        </p:nvSpPr>
        <p:spPr>
          <a:xfrm>
            <a:off x="1131570" y="512454"/>
            <a:ext cx="22114510" cy="1887846"/>
          </a:xfrm>
          <a:prstGeom prst="rect">
            <a:avLst/>
          </a:prstGeom>
        </p:spPr>
        <p:txBody>
          <a:bodyPr lIns="243797" tIns="121899" rIns="243797" bIns="121899" anchor="ctr"/>
          <a:lstStyle>
            <a:lvl1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700" b="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Lato Light" charset="0"/>
                <a:cs typeface="Arial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48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3A368D6-ABFE-4535-BD81-0FE7065167F8}"/>
              </a:ext>
            </a:extLst>
          </p:cNvPr>
          <p:cNvSpPr txBox="1">
            <a:spLocks/>
          </p:cNvSpPr>
          <p:nvPr/>
        </p:nvSpPr>
        <p:spPr>
          <a:xfrm>
            <a:off x="1131570" y="1793877"/>
            <a:ext cx="8583930" cy="6069963"/>
          </a:xfrm>
          <a:prstGeom prst="rect">
            <a:avLst/>
          </a:prstGeom>
        </p:spPr>
        <p:txBody>
          <a:bodyPr lIns="243797" tIns="121899" rIns="243797" bIns="121899" anchor="ctr"/>
          <a:lstStyle>
            <a:lvl1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700" b="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Lato Light" charset="0"/>
                <a:cs typeface="Arial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Advantages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85000"/>
                    <a:lumOff val="15000"/>
                  </a:schemeClr>
                </a:solidFill>
              </a:rPr>
              <a:t>The method is very computationally effective.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85000"/>
                    <a:lumOff val="15000"/>
                  </a:schemeClr>
                </a:solidFill>
              </a:rPr>
              <a:t>No pre-training is required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85000"/>
                    <a:lumOff val="15000"/>
                  </a:schemeClr>
                </a:solidFill>
              </a:rPr>
              <a:t>A few images of defects are required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85000"/>
                    <a:lumOff val="15000"/>
                  </a:schemeClr>
                </a:solidFill>
              </a:rPr>
              <a:t>Able to detect multiple defects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2389677-0700-47E3-972B-67AD7671E3E8}"/>
              </a:ext>
            </a:extLst>
          </p:cNvPr>
          <p:cNvSpPr txBox="1">
            <a:spLocks/>
          </p:cNvSpPr>
          <p:nvPr/>
        </p:nvSpPr>
        <p:spPr>
          <a:xfrm>
            <a:off x="11868150" y="2133445"/>
            <a:ext cx="8583930" cy="5390825"/>
          </a:xfrm>
          <a:prstGeom prst="rect">
            <a:avLst/>
          </a:prstGeom>
        </p:spPr>
        <p:txBody>
          <a:bodyPr lIns="243797" tIns="121899" rIns="243797" bIns="121899" anchor="ctr"/>
          <a:lstStyle>
            <a:lvl1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700" b="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Lato Light" charset="0"/>
                <a:cs typeface="Arial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Disadvantages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85000"/>
                    <a:lumOff val="15000"/>
                  </a:schemeClr>
                </a:solidFill>
              </a:rPr>
              <a:t>This method specifies only the single point the location of the defect.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85000"/>
                    <a:lumOff val="15000"/>
                  </a:schemeClr>
                </a:solidFill>
              </a:rPr>
              <a:t>Parameters like x, y, w, h are not obtained.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85000"/>
                    <a:lumOff val="15000"/>
                  </a:schemeClr>
                </a:solidFill>
              </a:rPr>
              <a:t>It is assumed that all defects will have uniform pattern</a:t>
            </a:r>
          </a:p>
        </p:txBody>
      </p:sp>
    </p:spTree>
    <p:extLst>
      <p:ext uri="{BB962C8B-B14F-4D97-AF65-F5344CB8AC3E}">
        <p14:creationId xmlns:p14="http://schemas.microsoft.com/office/powerpoint/2010/main" val="190851544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FE0DC0A-5908-4DF0-BCDA-52D45E370802}"/>
              </a:ext>
            </a:extLst>
          </p:cNvPr>
          <p:cNvSpPr txBox="1">
            <a:spLocks/>
          </p:cNvSpPr>
          <p:nvPr/>
        </p:nvSpPr>
        <p:spPr>
          <a:xfrm>
            <a:off x="1131570" y="512454"/>
            <a:ext cx="22114510" cy="1887846"/>
          </a:xfrm>
          <a:prstGeom prst="rect">
            <a:avLst/>
          </a:prstGeom>
        </p:spPr>
        <p:txBody>
          <a:bodyPr lIns="243797" tIns="121899" rIns="243797" bIns="121899" anchor="ctr"/>
          <a:lstStyle>
            <a:lvl1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700" b="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Lato Light" charset="0"/>
                <a:cs typeface="Arial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Approach 3 - Classification using Linear Binary Patterns (</a:t>
            </a:r>
            <a:r>
              <a:rPr lang="en-US" sz="5400" dirty="0" err="1">
                <a:solidFill>
                  <a:schemeClr val="tx2">
                    <a:lumMod val="85000"/>
                    <a:lumOff val="15000"/>
                  </a:schemeClr>
                </a:solidFill>
              </a:rPr>
              <a:t>lbp</a:t>
            </a:r>
            <a:r>
              <a:rPr lang="en-US" sz="5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)</a:t>
            </a:r>
            <a:endParaRPr lang="en-IN" sz="54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3A368D6-ABFE-4535-BD81-0FE7065167F8}"/>
              </a:ext>
            </a:extLst>
          </p:cNvPr>
          <p:cNvSpPr txBox="1">
            <a:spLocks/>
          </p:cNvSpPr>
          <p:nvPr/>
        </p:nvSpPr>
        <p:spPr>
          <a:xfrm>
            <a:off x="1131570" y="1793877"/>
            <a:ext cx="8583930" cy="10367643"/>
          </a:xfrm>
          <a:prstGeom prst="rect">
            <a:avLst/>
          </a:prstGeom>
        </p:spPr>
        <p:txBody>
          <a:bodyPr lIns="243797" tIns="121899" rIns="243797" bIns="121899" anchor="ctr"/>
          <a:lstStyle>
            <a:lvl1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700" b="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Lato Light" charset="0"/>
                <a:cs typeface="Arial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</a:rPr>
              <a:t>This feature exploits the fact the non-defected fabric has a unique uniform pattern and the defect has its own unique pattern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</a:rPr>
              <a:t>That pattern is computed as local binary pattern and a histogram of patterns is formed. Then these histograms are fed to SVM Classifier for classification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</a:rPr>
              <a:t>Then while testing, the input image is divided into several rectangular sections and each of which is fed into SVM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</a:rPr>
              <a:t>clalssifier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</a:rPr>
              <a:t>The final ROI is taken as the intersection of all ROIs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254AB-F31A-471B-8F04-8863B96D386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4460" y="2857594"/>
            <a:ext cx="10707369" cy="9028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034649-F2EE-4592-B7EA-401B7720C74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4459" y="4276981"/>
            <a:ext cx="10707370" cy="902876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10F6276-4B23-4039-8FB9-06C7003C8DFE}"/>
              </a:ext>
            </a:extLst>
          </p:cNvPr>
          <p:cNvSpPr txBox="1">
            <a:spLocks/>
          </p:cNvSpPr>
          <p:nvPr/>
        </p:nvSpPr>
        <p:spPr>
          <a:xfrm>
            <a:off x="17287875" y="3598112"/>
            <a:ext cx="2943225" cy="902876"/>
          </a:xfrm>
          <a:prstGeom prst="rect">
            <a:avLst/>
          </a:prstGeom>
        </p:spPr>
        <p:txBody>
          <a:bodyPr lIns="243797" tIns="121899" rIns="243797" bIns="121899" anchor="ctr"/>
          <a:lstStyle>
            <a:lvl1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700" b="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Lato Light" charset="0"/>
                <a:cs typeface="Arial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Defect label</a:t>
            </a:r>
            <a:endParaRPr lang="en-IN" sz="28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38BAA00-354F-4B61-AF34-449B6B4AE525}"/>
              </a:ext>
            </a:extLst>
          </p:cNvPr>
          <p:cNvSpPr txBox="1">
            <a:spLocks/>
          </p:cNvSpPr>
          <p:nvPr/>
        </p:nvSpPr>
        <p:spPr>
          <a:xfrm>
            <a:off x="17287874" y="5059240"/>
            <a:ext cx="2943225" cy="902876"/>
          </a:xfrm>
          <a:prstGeom prst="rect">
            <a:avLst/>
          </a:prstGeom>
        </p:spPr>
        <p:txBody>
          <a:bodyPr lIns="243797" tIns="121899" rIns="243797" bIns="121899" anchor="ctr"/>
          <a:lstStyle>
            <a:lvl1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700" b="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Lato Light" charset="0"/>
                <a:cs typeface="Arial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No defect label</a:t>
            </a:r>
            <a:endParaRPr lang="en-IN" sz="28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649739-2DCE-49FF-A730-734D61190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7353" y="5962116"/>
            <a:ext cx="11358728" cy="34319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898EFF-12ED-4674-A9AF-88CAE48F8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7352" y="9856291"/>
            <a:ext cx="11358726" cy="27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2484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FE0DC0A-5908-4DF0-BCDA-52D45E370802}"/>
              </a:ext>
            </a:extLst>
          </p:cNvPr>
          <p:cNvSpPr txBox="1">
            <a:spLocks/>
          </p:cNvSpPr>
          <p:nvPr/>
        </p:nvSpPr>
        <p:spPr>
          <a:xfrm>
            <a:off x="1131570" y="512454"/>
            <a:ext cx="22114510" cy="1887846"/>
          </a:xfrm>
          <a:prstGeom prst="rect">
            <a:avLst/>
          </a:prstGeom>
        </p:spPr>
        <p:txBody>
          <a:bodyPr lIns="243797" tIns="121899" rIns="243797" bIns="121899" anchor="ctr"/>
          <a:lstStyle>
            <a:lvl1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700" b="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Lato Light" charset="0"/>
                <a:cs typeface="Arial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48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3A368D6-ABFE-4535-BD81-0FE7065167F8}"/>
              </a:ext>
            </a:extLst>
          </p:cNvPr>
          <p:cNvSpPr txBox="1">
            <a:spLocks/>
          </p:cNvSpPr>
          <p:nvPr/>
        </p:nvSpPr>
        <p:spPr>
          <a:xfrm>
            <a:off x="1131570" y="1793877"/>
            <a:ext cx="8583930" cy="6069963"/>
          </a:xfrm>
          <a:prstGeom prst="rect">
            <a:avLst/>
          </a:prstGeom>
        </p:spPr>
        <p:txBody>
          <a:bodyPr lIns="243797" tIns="121899" rIns="243797" bIns="121899" anchor="ctr"/>
          <a:lstStyle>
            <a:lvl1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700" b="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Lato Light" charset="0"/>
                <a:cs typeface="Arial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Advantages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85000"/>
                    <a:lumOff val="15000"/>
                  </a:schemeClr>
                </a:solidFill>
              </a:rPr>
              <a:t>Very high accuracy obtained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85000"/>
                    <a:lumOff val="15000"/>
                  </a:schemeClr>
                </a:solidFill>
              </a:rPr>
              <a:t>This method is memory effective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2389677-0700-47E3-972B-67AD7671E3E8}"/>
              </a:ext>
            </a:extLst>
          </p:cNvPr>
          <p:cNvSpPr txBox="1">
            <a:spLocks/>
          </p:cNvSpPr>
          <p:nvPr/>
        </p:nvSpPr>
        <p:spPr>
          <a:xfrm>
            <a:off x="11868150" y="2133445"/>
            <a:ext cx="8583930" cy="5730395"/>
          </a:xfrm>
          <a:prstGeom prst="rect">
            <a:avLst/>
          </a:prstGeom>
        </p:spPr>
        <p:txBody>
          <a:bodyPr lIns="243797" tIns="121899" rIns="243797" bIns="121899" anchor="ctr"/>
          <a:lstStyle>
            <a:lvl1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700" b="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Lato Light" charset="0"/>
                <a:cs typeface="Arial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Disadvantages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85000"/>
                    <a:lumOff val="15000"/>
                  </a:schemeClr>
                </a:solidFill>
              </a:rPr>
              <a:t>You need to create the dataset for LBP before training.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85000"/>
                    <a:lumOff val="15000"/>
                  </a:schemeClr>
                </a:solidFill>
              </a:rPr>
              <a:t>Training of Linear SVM on images takes long time as images are high featured data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6327ED3-04C5-4FAD-8A12-42AE304D9825}"/>
              </a:ext>
            </a:extLst>
          </p:cNvPr>
          <p:cNvSpPr txBox="1">
            <a:spLocks/>
          </p:cNvSpPr>
          <p:nvPr/>
        </p:nvSpPr>
        <p:spPr>
          <a:xfrm>
            <a:off x="12188825" y="8276983"/>
            <a:ext cx="9916796" cy="2415695"/>
          </a:xfrm>
          <a:prstGeom prst="rect">
            <a:avLst/>
          </a:prstGeom>
        </p:spPr>
        <p:txBody>
          <a:bodyPr lIns="243797" tIns="121899" rIns="243797" bIns="121899" anchor="ctr"/>
          <a:lstStyle>
            <a:lvl1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700" b="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Lato Light" charset="0"/>
                <a:cs typeface="Arial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*Note</a:t>
            </a:r>
          </a:p>
          <a:p>
            <a:pPr algn="l"/>
            <a:r>
              <a:rPr lang="en-IN" sz="2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Creating dataset can be very tedious task.</a:t>
            </a:r>
          </a:p>
          <a:p>
            <a:pPr algn="l"/>
            <a:r>
              <a:rPr lang="en-IN" sz="2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So a program is made to ease and speed up the process.</a:t>
            </a:r>
          </a:p>
          <a:p>
            <a:pPr algn="l"/>
            <a:r>
              <a:rPr lang="en-IN" sz="2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Code file of which is in the main repository</a:t>
            </a:r>
          </a:p>
        </p:txBody>
      </p:sp>
    </p:spTree>
    <p:extLst>
      <p:ext uri="{BB962C8B-B14F-4D97-AF65-F5344CB8AC3E}">
        <p14:creationId xmlns:p14="http://schemas.microsoft.com/office/powerpoint/2010/main" val="15076667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Theme">
  <a:themeElements>
    <a:clrScheme name="Custom 3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ECDDD6"/>
      </a:accent1>
      <a:accent2>
        <a:srgbClr val="000000"/>
      </a:accent2>
      <a:accent3>
        <a:srgbClr val="ECDDD6"/>
      </a:accent3>
      <a:accent4>
        <a:srgbClr val="000000"/>
      </a:accent4>
      <a:accent5>
        <a:srgbClr val="ECDDD6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36105</TotalTime>
  <Words>678</Words>
  <Application>Microsoft Office PowerPoint</Application>
  <PresentationFormat>Custom</PresentationFormat>
  <Paragraphs>78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 Light</vt:lpstr>
      <vt:lpstr>Lato</vt:lpstr>
      <vt:lpstr>Lato Black</vt:lpstr>
      <vt:lpstr>Lato Light</vt:lpstr>
      <vt:lpstr>Poppins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Powerpointify</dc:title>
  <dc:creator>Manpreet Bhatia</dc:creator>
  <cp:lastModifiedBy>Kartik Aggarwal</cp:lastModifiedBy>
  <cp:revision>6180</cp:revision>
  <cp:lastPrinted>2018-10-04T13:38:44Z</cp:lastPrinted>
  <dcterms:created xsi:type="dcterms:W3CDTF">2014-11-12T21:47:38Z</dcterms:created>
  <dcterms:modified xsi:type="dcterms:W3CDTF">2021-08-23T06:56:45Z</dcterms:modified>
</cp:coreProperties>
</file>