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2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8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14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4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24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7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2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4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9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4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4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9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28A9B1-6DB1-44A9-AF8D-12F436E6AEE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B023BB9-6F2F-4B30-BF34-9637F951C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31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460759-D512-D509-403D-AB707724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4759" y="3429000"/>
            <a:ext cx="9144000" cy="754025"/>
          </a:xfrm>
        </p:spPr>
        <p:txBody>
          <a:bodyPr>
            <a:normAutofit/>
          </a:bodyPr>
          <a:lstStyle/>
          <a:p>
            <a:r>
              <a:rPr lang="en-IN" sz="4800" dirty="0"/>
              <a:t>AI based Project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EF89A-A3B9-B52B-7B19-F95C9B1FFF3C}"/>
              </a:ext>
            </a:extLst>
          </p:cNvPr>
          <p:cNvSpPr txBox="1"/>
          <p:nvPr/>
        </p:nvSpPr>
        <p:spPr>
          <a:xfrm>
            <a:off x="3912105" y="4328160"/>
            <a:ext cx="318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Project Team : </a:t>
            </a:r>
            <a:r>
              <a:rPr lang="en-IN" sz="2800" dirty="0"/>
              <a:t>VOH 21</a:t>
            </a:r>
          </a:p>
        </p:txBody>
      </p:sp>
    </p:spTree>
    <p:extLst>
      <p:ext uri="{BB962C8B-B14F-4D97-AF65-F5344CB8AC3E}">
        <p14:creationId xmlns:p14="http://schemas.microsoft.com/office/powerpoint/2010/main" val="16146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C705C209-FC84-549D-6E43-61B54C65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68" y="29989"/>
            <a:ext cx="10515600" cy="947549"/>
          </a:xfrm>
        </p:spPr>
        <p:txBody>
          <a:bodyPr>
            <a:normAutofit/>
          </a:bodyPr>
          <a:lstStyle/>
          <a:p>
            <a:r>
              <a:rPr lang="en-IN" sz="4800" dirty="0"/>
              <a:t>Project Objective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A744FF7-3E4E-6396-8860-AD2E883577B6}"/>
              </a:ext>
            </a:extLst>
          </p:cNvPr>
          <p:cNvSpPr txBox="1">
            <a:spLocks/>
          </p:cNvSpPr>
          <p:nvPr/>
        </p:nvSpPr>
        <p:spPr>
          <a:xfrm>
            <a:off x="328167" y="977538"/>
            <a:ext cx="11421873" cy="283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Creating a Project management framework based on opensource LLM which run locally without internet which help to avoid any privacy concern. </a:t>
            </a:r>
          </a:p>
          <a:p>
            <a:endParaRPr lang="en-IN" sz="1000" dirty="0"/>
          </a:p>
          <a:p>
            <a:r>
              <a:rPr lang="en-IN" dirty="0"/>
              <a:t>This Project management framework shall include :</a:t>
            </a:r>
          </a:p>
          <a:p>
            <a:pPr lvl="1"/>
            <a:r>
              <a:rPr lang="en-IN" dirty="0"/>
              <a:t>Auto Generate project management related documents from Document Database</a:t>
            </a:r>
          </a:p>
          <a:p>
            <a:pPr lvl="1"/>
            <a:r>
              <a:rPr lang="en-IN" dirty="0"/>
              <a:t>Help to create schedule, budget and over all execution approach</a:t>
            </a:r>
          </a:p>
          <a:p>
            <a:pPr lvl="1"/>
            <a:r>
              <a:rPr lang="en-IN" dirty="0"/>
              <a:t>Early warning flags for cost and schedule overrun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E1D61-180D-F7C9-8DE5-2B67699E09B9}"/>
              </a:ext>
            </a:extLst>
          </p:cNvPr>
          <p:cNvSpPr txBox="1"/>
          <p:nvPr/>
        </p:nvSpPr>
        <p:spPr>
          <a:xfrm>
            <a:off x="328166" y="3974812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Benefits</a:t>
            </a:r>
          </a:p>
        </p:txBody>
      </p:sp>
      <p:pic>
        <p:nvPicPr>
          <p:cNvPr id="3074" name="Picture 2" descr="Image result for accuracy icon">
            <a:extLst>
              <a:ext uri="{FF2B5EF4-FFF2-40B4-BE49-F238E27FC236}">
                <a16:creationId xmlns:a16="http://schemas.microsoft.com/office/drawing/2014/main" id="{D3BD6021-732E-73BE-A8AA-3B3CE99A1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48" b="85043" l="30415" r="70968">
                        <a14:foregroundMark x1="52535" y1="47863" x2="52535" y2="47863"/>
                        <a14:foregroundMark x1="47235" y1="39744" x2="47235" y2="39744"/>
                        <a14:foregroundMark x1="51382" y1="21795" x2="51382" y2="21795"/>
                        <a14:foregroundMark x1="51382" y1="13248" x2="51382" y2="13248"/>
                        <a14:foregroundMark x1="30415" y1="50855" x2="30415" y2="50855"/>
                        <a14:foregroundMark x1="50691" y1="85470" x2="50691" y2="85470"/>
                        <a14:foregroundMark x1="70968" y1="50855" x2="70968" y2="50855"/>
                        <a14:backgroundMark x1="59908" y1="32906" x2="59908" y2="32906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86" t="11026" r="26405" b="6923"/>
          <a:stretch/>
        </p:blipFill>
        <p:spPr bwMode="auto">
          <a:xfrm>
            <a:off x="1913855" y="4307876"/>
            <a:ext cx="1585691" cy="15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18F8B7-5F0E-FF3B-F166-003125A51A7E}"/>
              </a:ext>
            </a:extLst>
          </p:cNvPr>
          <p:cNvSpPr txBox="1"/>
          <p:nvPr/>
        </p:nvSpPr>
        <p:spPr>
          <a:xfrm>
            <a:off x="2010085" y="5879312"/>
            <a:ext cx="1513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err="1"/>
              <a:t>Upto</a:t>
            </a:r>
            <a:r>
              <a:rPr lang="en-IN" sz="2400" dirty="0"/>
              <a:t> 80% </a:t>
            </a:r>
          </a:p>
          <a:p>
            <a:pPr algn="ctr"/>
            <a:r>
              <a:rPr lang="en-IN" sz="2400" dirty="0"/>
              <a:t>Accurate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BA77E6-5820-CFE4-0516-1778724EFCE5}"/>
              </a:ext>
            </a:extLst>
          </p:cNvPr>
          <p:cNvGrpSpPr/>
          <p:nvPr/>
        </p:nvGrpSpPr>
        <p:grpSpPr>
          <a:xfrm>
            <a:off x="4956559" y="4373149"/>
            <a:ext cx="1981120" cy="2337160"/>
            <a:chOff x="4223586" y="4293621"/>
            <a:chExt cx="1981120" cy="2337160"/>
          </a:xfrm>
        </p:grpSpPr>
        <p:pic>
          <p:nvPicPr>
            <p:cNvPr id="3080" name="Picture 8" descr="Image result for Reduced Time Icon">
              <a:extLst>
                <a:ext uri="{FF2B5EF4-FFF2-40B4-BE49-F238E27FC236}">
                  <a16:creationId xmlns:a16="http://schemas.microsoft.com/office/drawing/2014/main" id="{B2BF519A-1FD6-3129-5A99-DFA74E043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308" b="93846" l="5385" r="94231">
                          <a14:foregroundMark x1="20769" y1="12692" x2="20769" y2="12692"/>
                          <a14:foregroundMark x1="14615" y1="20000" x2="14615" y2="20000"/>
                          <a14:foregroundMark x1="14615" y1="20000" x2="41538" y2="4231"/>
                          <a14:foregroundMark x1="41538" y1="4231" x2="58077" y2="2692"/>
                          <a14:foregroundMark x1="58077" y1="2692" x2="72308" y2="8077"/>
                          <a14:foregroundMark x1="72308" y1="8077" x2="89231" y2="23462"/>
                          <a14:foregroundMark x1="89231" y1="23462" x2="94615" y2="48846"/>
                          <a14:foregroundMark x1="94615" y1="48846" x2="94615" y2="52692"/>
                          <a14:foregroundMark x1="63846" y1="4231" x2="52308" y2="1538"/>
                          <a14:foregroundMark x1="52308" y1="1538" x2="39231" y2="2692"/>
                          <a14:foregroundMark x1="39231" y1="2692" x2="20769" y2="11538"/>
                          <a14:foregroundMark x1="12692" y1="24615" x2="2692" y2="39615"/>
                          <a14:foregroundMark x1="2692" y1="39615" x2="6538" y2="55385"/>
                          <a14:foregroundMark x1="6538" y1="55385" x2="17308" y2="71923"/>
                          <a14:foregroundMark x1="17308" y1="71923" x2="35385" y2="87308"/>
                          <a14:foregroundMark x1="35385" y1="87308" x2="46154" y2="91923"/>
                          <a14:foregroundMark x1="46154" y1="91923" x2="53846" y2="92308"/>
                          <a14:foregroundMark x1="27692" y1="84615" x2="14231" y2="75769"/>
                          <a14:foregroundMark x1="14231" y1="75769" x2="5769" y2="46154"/>
                          <a14:foregroundMark x1="76538" y1="74231" x2="76538" y2="74231"/>
                          <a14:foregroundMark x1="75385" y1="69615" x2="70769" y2="86923"/>
                          <a14:foregroundMark x1="70769" y1="86923" x2="80769" y2="71154"/>
                          <a14:foregroundMark x1="80769" y1="71154" x2="78462" y2="66154"/>
                          <a14:foregroundMark x1="76923" y1="65385" x2="86154" y2="74615"/>
                          <a14:foregroundMark x1="86154" y1="74615" x2="90000" y2="87692"/>
                          <a14:foregroundMark x1="90000" y1="87692" x2="76923" y2="93846"/>
                          <a14:foregroundMark x1="76923" y1="93846" x2="72308" y2="93462"/>
                          <a14:foregroundMark x1="77308" y1="85000" x2="77308" y2="85000"/>
                          <a14:foregroundMark x1="75769" y1="64231" x2="75769" y2="642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705" y="4293621"/>
              <a:ext cx="1585691" cy="1585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48DDD4-CF4B-9692-12D9-FFE27759B137}"/>
                </a:ext>
              </a:extLst>
            </p:cNvPr>
            <p:cNvSpPr txBox="1"/>
            <p:nvPr/>
          </p:nvSpPr>
          <p:spPr>
            <a:xfrm>
              <a:off x="4223586" y="5799784"/>
              <a:ext cx="19811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/>
                <a:t>Reduced</a:t>
              </a:r>
            </a:p>
            <a:p>
              <a:pPr algn="ctr"/>
              <a:r>
                <a:rPr lang="en-IN" sz="2400" dirty="0"/>
                <a:t> Turn-out time</a:t>
              </a:r>
            </a:p>
          </p:txBody>
        </p:sp>
      </p:grpSp>
      <p:pic>
        <p:nvPicPr>
          <p:cNvPr id="3084" name="Picture 12" descr="Image result for risk mitigation icon">
            <a:extLst>
              <a:ext uri="{FF2B5EF4-FFF2-40B4-BE49-F238E27FC236}">
                <a16:creationId xmlns:a16="http://schemas.microsoft.com/office/drawing/2014/main" id="{916F5DDB-14E0-99D9-2C4C-8932550C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01" b="94872" l="3419" r="98291">
                        <a14:foregroundMark x1="3846" y1="54274" x2="3846" y2="54274"/>
                        <a14:foregroundMark x1="82479" y1="17094" x2="82479" y2="17094"/>
                        <a14:foregroundMark x1="75641" y1="22222" x2="75641" y2="22222"/>
                        <a14:foregroundMark x1="75214" y1="22222" x2="91880" y2="25214"/>
                        <a14:foregroundMark x1="91880" y1="25214" x2="77778" y2="30342"/>
                        <a14:foregroundMark x1="77778" y1="30342" x2="74786" y2="21795"/>
                        <a14:foregroundMark x1="42735" y1="95726" x2="42735" y2="95726"/>
                        <a14:foregroundMark x1="87607" y1="10684" x2="64530" y2="15812"/>
                        <a14:foregroundMark x1="64530" y1="15812" x2="74359" y2="29915"/>
                        <a14:foregroundMark x1="74359" y1="29915" x2="92308" y2="15385"/>
                        <a14:foregroundMark x1="92308" y1="15385" x2="78632" y2="4701"/>
                        <a14:foregroundMark x1="78632" y1="4701" x2="64957" y2="9402"/>
                        <a14:foregroundMark x1="86752" y1="29915" x2="98291" y2="19231"/>
                        <a14:foregroundMark x1="98291" y1="19231" x2="96154" y2="226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87" y="4207828"/>
            <a:ext cx="1772681" cy="17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eps10 red vector danger notice or risk icon isolated on white ...">
            <a:extLst>
              <a:ext uri="{FF2B5EF4-FFF2-40B4-BE49-F238E27FC236}">
                <a16:creationId xmlns:a16="http://schemas.microsoft.com/office/drawing/2014/main" id="{0A12D413-36BA-FA88-8683-70E95F14E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667" b="74375" l="22240" r="77344">
                        <a14:foregroundMark x1="36198" y1="45781" x2="36198" y2="45781"/>
                        <a14:foregroundMark x1="36198" y1="45781" x2="46198" y2="30677"/>
                        <a14:foregroundMark x1="35573" y1="48229" x2="27813" y2="59375"/>
                        <a14:foregroundMark x1="27813" y1="59375" x2="24740" y2="69063"/>
                        <a14:foregroundMark x1="24740" y1="69063" x2="34583" y2="74115"/>
                        <a14:foregroundMark x1="34583" y1="74115" x2="50573" y2="73490"/>
                        <a14:foregroundMark x1="50573" y1="73490" x2="64375" y2="74427"/>
                        <a14:foregroundMark x1="64375" y1="74427" x2="72865" y2="71927"/>
                        <a14:foregroundMark x1="72865" y1="71927" x2="73021" y2="63802"/>
                        <a14:foregroundMark x1="73021" y1="63802" x2="66146" y2="50156"/>
                        <a14:foregroundMark x1="66146" y1="50156" x2="60104" y2="44271"/>
                        <a14:foregroundMark x1="60104" y1="44271" x2="55000" y2="34115"/>
                        <a14:foregroundMark x1="55000" y1="34115" x2="49688" y2="29531"/>
                        <a14:foregroundMark x1="49688" y1="29531" x2="40729" y2="37813"/>
                        <a14:foregroundMark x1="40729" y1="37813" x2="36458" y2="48229"/>
                        <a14:foregroundMark x1="55104" y1="30469" x2="48229" y2="28906"/>
                        <a14:foregroundMark x1="48906" y1="26667" x2="48906" y2="26667"/>
                        <a14:foregroundMark x1="48906" y1="26667" x2="48906" y2="26667"/>
                        <a14:foregroundMark x1="22240" y1="69323" x2="22240" y2="69323"/>
                        <a14:foregroundMark x1="77344" y1="70469" x2="77344" y2="70469"/>
                        <a14:foregroundMark x1="50208" y1="44688" x2="48958" y2="55677"/>
                        <a14:foregroundMark x1="48958" y1="55677" x2="49115" y2="56667"/>
                        <a14:foregroundMark x1="49531" y1="63542" x2="49531" y2="63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23556" r="19779" b="22451"/>
          <a:stretch/>
        </p:blipFill>
        <p:spPr bwMode="auto">
          <a:xfrm>
            <a:off x="8869680" y="4925190"/>
            <a:ext cx="518160" cy="4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A82F5F-84BC-5CD9-6DCB-D6600CC5F624}"/>
              </a:ext>
            </a:extLst>
          </p:cNvPr>
          <p:cNvSpPr txBox="1"/>
          <p:nvPr/>
        </p:nvSpPr>
        <p:spPr>
          <a:xfrm>
            <a:off x="7930162" y="5971698"/>
            <a:ext cx="2397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Risk Reduction &amp; </a:t>
            </a:r>
          </a:p>
          <a:p>
            <a:pPr algn="ctr"/>
            <a:r>
              <a:rPr lang="en-IN" sz="24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6755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9AAB2-545A-6BE1-B15E-5CEF29703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ument icon">
            <a:extLst>
              <a:ext uri="{FF2B5EF4-FFF2-40B4-BE49-F238E27FC236}">
                <a16:creationId xmlns:a16="http://schemas.microsoft.com/office/drawing/2014/main" id="{326562B7-B966-14B0-B1DB-1850EB310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0" t="10400" r="13500" b="8534"/>
          <a:stretch/>
        </p:blipFill>
        <p:spPr bwMode="auto">
          <a:xfrm>
            <a:off x="622004" y="2095799"/>
            <a:ext cx="576875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03F7BE-F2A1-B8FF-1889-E826919D2997}"/>
              </a:ext>
            </a:extLst>
          </p:cNvPr>
          <p:cNvSpPr txBox="1"/>
          <p:nvPr/>
        </p:nvSpPr>
        <p:spPr>
          <a:xfrm>
            <a:off x="328168" y="2806999"/>
            <a:ext cx="1164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RFQ Document</a:t>
            </a:r>
          </a:p>
        </p:txBody>
      </p:sp>
      <p:pic>
        <p:nvPicPr>
          <p:cNvPr id="1028" name="Picture 4" descr="Large Language Models (LLMs) | TWIML">
            <a:extLst>
              <a:ext uri="{FF2B5EF4-FFF2-40B4-BE49-F238E27FC236}">
                <a16:creationId xmlns:a16="http://schemas.microsoft.com/office/drawing/2014/main" id="{033B5B71-CF0B-5E82-BEC1-8930D9A69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3" t="16771" r="19660" b="17052"/>
          <a:stretch/>
        </p:blipFill>
        <p:spPr bwMode="auto">
          <a:xfrm>
            <a:off x="7653202" y="1837122"/>
            <a:ext cx="2196488" cy="24142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LM icon">
            <a:extLst>
              <a:ext uri="{FF2B5EF4-FFF2-40B4-BE49-F238E27FC236}">
                <a16:creationId xmlns:a16="http://schemas.microsoft.com/office/drawing/2014/main" id="{8026E460-83A7-BD78-F16E-D884EDA28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t="4856" r="5443" b="10735"/>
          <a:stretch/>
        </p:blipFill>
        <p:spPr bwMode="auto">
          <a:xfrm>
            <a:off x="1862331" y="2715997"/>
            <a:ext cx="825100" cy="8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01C9D-46E5-DE66-DB4E-2654EF75EB34}"/>
              </a:ext>
            </a:extLst>
          </p:cNvPr>
          <p:cNvSpPr txBox="1"/>
          <p:nvPr/>
        </p:nvSpPr>
        <p:spPr>
          <a:xfrm>
            <a:off x="521142" y="4074598"/>
            <a:ext cx="77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Standard </a:t>
            </a:r>
          </a:p>
          <a:p>
            <a:pPr algn="ctr"/>
            <a:r>
              <a:rPr lang="en-IN" sz="1200" dirty="0"/>
              <a:t>Prompts</a:t>
            </a:r>
          </a:p>
        </p:txBody>
      </p:sp>
      <p:pic>
        <p:nvPicPr>
          <p:cNvPr id="1032" name="Picture 8" descr="Text Line Icon Graphic by roughen.glyph · Creative Fabrica">
            <a:extLst>
              <a:ext uri="{FF2B5EF4-FFF2-40B4-BE49-F238E27FC236}">
                <a16:creationId xmlns:a16="http://schemas.microsoft.com/office/drawing/2014/main" id="{273A397E-E9F4-A06E-6E60-1535DFED6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3" t="13527" r="31682" b="12034"/>
          <a:stretch/>
        </p:blipFill>
        <p:spPr bwMode="auto">
          <a:xfrm>
            <a:off x="649158" y="3378505"/>
            <a:ext cx="522566" cy="698504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A0CB7C-8916-C2F8-3919-4BDCB37D4107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198879" y="2410759"/>
            <a:ext cx="782321" cy="467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82FFFC-CE8B-85B5-C471-CF1044452A34}"/>
              </a:ext>
            </a:extLst>
          </p:cNvPr>
          <p:cNvCxnSpPr>
            <a:cxnSpLocks/>
          </p:cNvCxnSpPr>
          <p:nvPr/>
        </p:nvCxnSpPr>
        <p:spPr>
          <a:xfrm flipV="1">
            <a:off x="1171724" y="3337560"/>
            <a:ext cx="809476" cy="3901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73625C-6A3B-3A1D-E6A2-3611874C1DA3}"/>
              </a:ext>
            </a:extLst>
          </p:cNvPr>
          <p:cNvSpPr/>
          <p:nvPr/>
        </p:nvSpPr>
        <p:spPr>
          <a:xfrm>
            <a:off x="328168" y="1899920"/>
            <a:ext cx="2516632" cy="271272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4D9251-BC1A-4678-8C64-5FFE7A439EC3}"/>
              </a:ext>
            </a:extLst>
          </p:cNvPr>
          <p:cNvCxnSpPr>
            <a:cxnSpLocks/>
            <a:stCxn id="1030" idx="3"/>
            <a:endCxn id="41" idx="1"/>
          </p:cNvCxnSpPr>
          <p:nvPr/>
        </p:nvCxnSpPr>
        <p:spPr>
          <a:xfrm flipV="1">
            <a:off x="2687431" y="3134360"/>
            <a:ext cx="451205" cy="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401D10-C2F9-1074-91BD-20ED67C252E5}"/>
              </a:ext>
            </a:extLst>
          </p:cNvPr>
          <p:cNvGrpSpPr/>
          <p:nvPr/>
        </p:nvGrpSpPr>
        <p:grpSpPr>
          <a:xfrm>
            <a:off x="3447530" y="1522162"/>
            <a:ext cx="1222610" cy="2100281"/>
            <a:chOff x="3464560" y="2095799"/>
            <a:chExt cx="1173719" cy="21002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A2B8ABB-8B00-49EF-D968-F059A51E701D}"/>
                </a:ext>
              </a:extLst>
            </p:cNvPr>
            <p:cNvSpPr/>
            <p:nvPr/>
          </p:nvSpPr>
          <p:spPr>
            <a:xfrm>
              <a:off x="3464560" y="2095799"/>
              <a:ext cx="1173719" cy="21002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031AF-1F6B-7C98-45FB-63A1F5499980}"/>
                </a:ext>
              </a:extLst>
            </p:cNvPr>
            <p:cNvSpPr/>
            <p:nvPr/>
          </p:nvSpPr>
          <p:spPr>
            <a:xfrm>
              <a:off x="3594219" y="2253279"/>
              <a:ext cx="914400" cy="31496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Scope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5F8D24B-5357-E610-B5D5-B35871BE0F1D}"/>
                </a:ext>
              </a:extLst>
            </p:cNvPr>
            <p:cNvSpPr/>
            <p:nvPr/>
          </p:nvSpPr>
          <p:spPr>
            <a:xfrm>
              <a:off x="3594219" y="2681338"/>
              <a:ext cx="914400" cy="31496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Type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76D4EC4-FE6F-6084-BBCB-F1B8B70C4843}"/>
                </a:ext>
              </a:extLst>
            </p:cNvPr>
            <p:cNvSpPr/>
            <p:nvPr/>
          </p:nvSpPr>
          <p:spPr>
            <a:xfrm>
              <a:off x="3594219" y="3134798"/>
              <a:ext cx="914400" cy="4188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Technology Involved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120DB7B-43FF-D27E-B4A6-A9ACA708BD06}"/>
                </a:ext>
              </a:extLst>
            </p:cNvPr>
            <p:cNvSpPr/>
            <p:nvPr/>
          </p:nvSpPr>
          <p:spPr>
            <a:xfrm>
              <a:off x="3594219" y="3691136"/>
              <a:ext cx="914400" cy="4188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Risk Profile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1F216B-4DF2-3C12-6DEB-37EF097564CA}"/>
              </a:ext>
            </a:extLst>
          </p:cNvPr>
          <p:cNvGrpSpPr/>
          <p:nvPr/>
        </p:nvGrpSpPr>
        <p:grpSpPr>
          <a:xfrm>
            <a:off x="3447530" y="3933984"/>
            <a:ext cx="1271502" cy="997223"/>
            <a:chOff x="3411593" y="4766868"/>
            <a:chExt cx="1271502" cy="99722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78C0B2-7195-C27D-9D74-B945E56AA2C1}"/>
                </a:ext>
              </a:extLst>
            </p:cNvPr>
            <p:cNvSpPr txBox="1"/>
            <p:nvPr/>
          </p:nvSpPr>
          <p:spPr>
            <a:xfrm>
              <a:off x="3411593" y="5456314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Prompt Library</a:t>
              </a:r>
            </a:p>
          </p:txBody>
        </p:sp>
        <p:pic>
          <p:nvPicPr>
            <p:cNvPr id="1034" name="Picture 10" descr="Image result for Doc library icon">
              <a:extLst>
                <a:ext uri="{FF2B5EF4-FFF2-40B4-BE49-F238E27FC236}">
                  <a16:creationId xmlns:a16="http://schemas.microsoft.com/office/drawing/2014/main" id="{E64B4C11-BB65-4239-527B-0A96143EF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567" y="4766868"/>
              <a:ext cx="683554" cy="68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963B022-4625-5181-EF7C-2EF79598A17F}"/>
              </a:ext>
            </a:extLst>
          </p:cNvPr>
          <p:cNvSpPr/>
          <p:nvPr/>
        </p:nvSpPr>
        <p:spPr>
          <a:xfrm>
            <a:off x="3138636" y="1183640"/>
            <a:ext cx="1840399" cy="390144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DDA83D-522C-D022-AAD8-F45B10A6E619}"/>
              </a:ext>
            </a:extLst>
          </p:cNvPr>
          <p:cNvCxnSpPr>
            <a:cxnSpLocks/>
          </p:cNvCxnSpPr>
          <p:nvPr/>
        </p:nvCxnSpPr>
        <p:spPr>
          <a:xfrm>
            <a:off x="5005051" y="3076920"/>
            <a:ext cx="5219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Text Line Icon Graphic by roughen.glyph · Creative Fabrica">
            <a:extLst>
              <a:ext uri="{FF2B5EF4-FFF2-40B4-BE49-F238E27FC236}">
                <a16:creationId xmlns:a16="http://schemas.microsoft.com/office/drawing/2014/main" id="{C8618AD8-2049-B252-122A-66757637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3" t="13527" r="31682" b="12034"/>
          <a:stretch/>
        </p:blipFill>
        <p:spPr bwMode="auto">
          <a:xfrm>
            <a:off x="5550448" y="2231241"/>
            <a:ext cx="1229881" cy="1643958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C01A42C-2162-8F30-F016-12B5F79D87D8}"/>
              </a:ext>
            </a:extLst>
          </p:cNvPr>
          <p:cNvSpPr txBox="1"/>
          <p:nvPr/>
        </p:nvSpPr>
        <p:spPr>
          <a:xfrm>
            <a:off x="5868208" y="3859336"/>
            <a:ext cx="82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PROMPT</a:t>
            </a:r>
          </a:p>
        </p:txBody>
      </p:sp>
      <p:pic>
        <p:nvPicPr>
          <p:cNvPr id="1036" name="Picture 12" descr="Typing - Free computer icons">
            <a:extLst>
              <a:ext uri="{FF2B5EF4-FFF2-40B4-BE49-F238E27FC236}">
                <a16:creationId xmlns:a16="http://schemas.microsoft.com/office/drawing/2014/main" id="{AACBCC74-A041-ADB7-5760-FA7876C69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42" y="4536263"/>
            <a:ext cx="916504" cy="91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FFCF88-153B-43B9-B7BF-0E1795E420BB}"/>
              </a:ext>
            </a:extLst>
          </p:cNvPr>
          <p:cNvCxnSpPr>
            <a:cxnSpLocks/>
            <a:stCxn id="1036" idx="0"/>
            <a:endCxn id="47" idx="2"/>
          </p:cNvCxnSpPr>
          <p:nvPr/>
        </p:nvCxnSpPr>
        <p:spPr>
          <a:xfrm flipV="1">
            <a:off x="6281494" y="4167113"/>
            <a:ext cx="1" cy="369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B858E4-8F6E-18C7-2D51-D0B8F8AAEE61}"/>
              </a:ext>
            </a:extLst>
          </p:cNvPr>
          <p:cNvSpPr txBox="1"/>
          <p:nvPr/>
        </p:nvSpPr>
        <p:spPr>
          <a:xfrm>
            <a:off x="5715614" y="5452767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USER INPUT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56CACA-67AD-1B0E-ABAA-9CBE02BEC19A}"/>
              </a:ext>
            </a:extLst>
          </p:cNvPr>
          <p:cNvCxnSpPr>
            <a:cxnSpLocks/>
          </p:cNvCxnSpPr>
          <p:nvPr/>
        </p:nvCxnSpPr>
        <p:spPr>
          <a:xfrm>
            <a:off x="6874491" y="2979962"/>
            <a:ext cx="68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B4BC5C8-C502-C6E6-A509-DCAFD8E693A5}"/>
              </a:ext>
            </a:extLst>
          </p:cNvPr>
          <p:cNvGrpSpPr/>
          <p:nvPr/>
        </p:nvGrpSpPr>
        <p:grpSpPr>
          <a:xfrm>
            <a:off x="8210586" y="4814919"/>
            <a:ext cx="1316116" cy="1275695"/>
            <a:chOff x="8249996" y="4623430"/>
            <a:chExt cx="1628738" cy="1633642"/>
          </a:xfrm>
        </p:grpSpPr>
        <p:pic>
          <p:nvPicPr>
            <p:cNvPr id="1038" name="Picture 14" descr="Image result for document database icon">
              <a:extLst>
                <a:ext uri="{FF2B5EF4-FFF2-40B4-BE49-F238E27FC236}">
                  <a16:creationId xmlns:a16="http://schemas.microsoft.com/office/drawing/2014/main" id="{C3C00EB3-D340-01BF-06E1-F07579F52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996" y="4623430"/>
              <a:ext cx="1323938" cy="1328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4" descr="Image result for document database icon">
              <a:extLst>
                <a:ext uri="{FF2B5EF4-FFF2-40B4-BE49-F238E27FC236}">
                  <a16:creationId xmlns:a16="http://schemas.microsoft.com/office/drawing/2014/main" id="{8BA355C7-32BB-9286-9453-664FAC091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2396" y="4775830"/>
              <a:ext cx="1323938" cy="1328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4" descr="Image result for document database icon">
              <a:extLst>
                <a:ext uri="{FF2B5EF4-FFF2-40B4-BE49-F238E27FC236}">
                  <a16:creationId xmlns:a16="http://schemas.microsoft.com/office/drawing/2014/main" id="{72AB0D7C-CEA0-BE5E-A6DB-20A787136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4796" y="4928230"/>
              <a:ext cx="1323938" cy="1328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0169F9E-59B7-E91C-D602-79B52E920C67}"/>
              </a:ext>
            </a:extLst>
          </p:cNvPr>
          <p:cNvSpPr txBox="1"/>
          <p:nvPr/>
        </p:nvSpPr>
        <p:spPr>
          <a:xfrm>
            <a:off x="8084892" y="6209679"/>
            <a:ext cx="166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Document Database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6218A8-25B5-DF8E-E15D-D8648AFEC0E9}"/>
              </a:ext>
            </a:extLst>
          </p:cNvPr>
          <p:cNvSpPr txBox="1"/>
          <p:nvPr/>
        </p:nvSpPr>
        <p:spPr>
          <a:xfrm>
            <a:off x="9619004" y="4932081"/>
            <a:ext cx="1916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Document Database</a:t>
            </a:r>
          </a:p>
          <a:p>
            <a:r>
              <a:rPr lang="en-IN" sz="1400" dirty="0"/>
              <a:t>Proposals &amp; </a:t>
            </a:r>
          </a:p>
          <a:p>
            <a:r>
              <a:rPr lang="en-IN" sz="1400" dirty="0"/>
              <a:t>Project Document Repo</a:t>
            </a:r>
          </a:p>
          <a:p>
            <a:r>
              <a:rPr lang="en-IN" sz="1400" dirty="0"/>
              <a:t>Ex. PSR/SMR, </a:t>
            </a:r>
          </a:p>
        </p:txBody>
      </p:sp>
      <p:pic>
        <p:nvPicPr>
          <p:cNvPr id="1040" name="Picture 16" descr="Image result for Document Icon">
            <a:extLst>
              <a:ext uri="{FF2B5EF4-FFF2-40B4-BE49-F238E27FC236}">
                <a16:creationId xmlns:a16="http://schemas.microsoft.com/office/drawing/2014/main" id="{F385782B-D6E4-1FA5-7247-316BE9D38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11015" r="14907" b="3727"/>
          <a:stretch/>
        </p:blipFill>
        <p:spPr bwMode="auto">
          <a:xfrm>
            <a:off x="10353773" y="2095799"/>
            <a:ext cx="1510059" cy="1892991"/>
          </a:xfrm>
          <a:prstGeom prst="snip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9BCE4E8-B094-AF9F-6222-E1F3AAF16C3F}"/>
              </a:ext>
            </a:extLst>
          </p:cNvPr>
          <p:cNvCxnSpPr>
            <a:cxnSpLocks/>
            <a:stCxn id="1038" idx="0"/>
            <a:endCxn id="1028" idx="2"/>
          </p:cNvCxnSpPr>
          <p:nvPr/>
        </p:nvCxnSpPr>
        <p:spPr>
          <a:xfrm flipV="1">
            <a:off x="8745496" y="4251420"/>
            <a:ext cx="5950" cy="563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F5AFC1-ABE9-382F-2165-26B65A7E1533}"/>
              </a:ext>
            </a:extLst>
          </p:cNvPr>
          <p:cNvCxnSpPr>
            <a:cxnSpLocks/>
          </p:cNvCxnSpPr>
          <p:nvPr/>
        </p:nvCxnSpPr>
        <p:spPr>
          <a:xfrm flipV="1">
            <a:off x="9849690" y="3042295"/>
            <a:ext cx="504083" cy="1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987BB34-AF07-C19C-C303-D57279DEAB7B}"/>
              </a:ext>
            </a:extLst>
          </p:cNvPr>
          <p:cNvSpPr txBox="1"/>
          <p:nvPr/>
        </p:nvSpPr>
        <p:spPr>
          <a:xfrm>
            <a:off x="10346661" y="3987562"/>
            <a:ext cx="141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Auto Generated</a:t>
            </a:r>
          </a:p>
          <a:p>
            <a:pPr algn="ctr"/>
            <a:r>
              <a:rPr lang="en-IN" sz="1400" b="1" dirty="0"/>
              <a:t>Proposal</a:t>
            </a:r>
          </a:p>
        </p:txBody>
      </p:sp>
      <p:sp>
        <p:nvSpPr>
          <p:cNvPr id="1029" name="Title 3">
            <a:extLst>
              <a:ext uri="{FF2B5EF4-FFF2-40B4-BE49-F238E27FC236}">
                <a16:creationId xmlns:a16="http://schemas.microsoft.com/office/drawing/2014/main" id="{A6A888AA-3B4E-DD05-6276-08BB447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68" y="29989"/>
            <a:ext cx="10515600" cy="947549"/>
          </a:xfrm>
        </p:spPr>
        <p:txBody>
          <a:bodyPr>
            <a:normAutofit/>
          </a:bodyPr>
          <a:lstStyle/>
          <a:p>
            <a:r>
              <a:rPr lang="en-IN" sz="4800" dirty="0"/>
              <a:t>AI Based Proposal Generation Flow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2293C97-44E6-6349-F76D-7DE65E12CBEB}"/>
              </a:ext>
            </a:extLst>
          </p:cNvPr>
          <p:cNvSpPr/>
          <p:nvPr/>
        </p:nvSpPr>
        <p:spPr>
          <a:xfrm>
            <a:off x="276886" y="5326563"/>
            <a:ext cx="4678020" cy="424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386727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21C5-AD8A-CEA1-4C75-A7E8CE949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3">
            <a:extLst>
              <a:ext uri="{FF2B5EF4-FFF2-40B4-BE49-F238E27FC236}">
                <a16:creationId xmlns:a16="http://schemas.microsoft.com/office/drawing/2014/main" id="{A612792F-D8E0-96C8-E299-8431EC32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68" y="29989"/>
            <a:ext cx="10515600" cy="947549"/>
          </a:xfrm>
        </p:spPr>
        <p:txBody>
          <a:bodyPr>
            <a:normAutofit/>
          </a:bodyPr>
          <a:lstStyle/>
          <a:p>
            <a:r>
              <a:rPr lang="en-IN" sz="4800" dirty="0"/>
              <a:t>Prompt before Prompt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2C33F-A29F-9CA1-B4F5-E384CF6FB8B9}"/>
              </a:ext>
            </a:extLst>
          </p:cNvPr>
          <p:cNvSpPr txBox="1"/>
          <p:nvPr/>
        </p:nvSpPr>
        <p:spPr>
          <a:xfrm>
            <a:off x="191008" y="1295400"/>
            <a:ext cx="2377440" cy="3416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are a helpful, respectful and honest assistant.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Always answer as helpfully as possible and follow ALL given instructions.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 not speculate or make up information.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 not reference any given instructions or context.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B6B92-D575-5F57-626E-9CD6E74922F2}"/>
              </a:ext>
            </a:extLst>
          </p:cNvPr>
          <p:cNvSpPr txBox="1"/>
          <p:nvPr/>
        </p:nvSpPr>
        <p:spPr>
          <a:xfrm>
            <a:off x="3089656" y="1572399"/>
            <a:ext cx="2377440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only answer questions about the provided context.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you know the answer but it is not based in the provided context, don't provide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answer, just state the answer is not in the context provided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92CB7-29B3-599F-8427-80A4AB3173AE}"/>
              </a:ext>
            </a:extLst>
          </p:cNvPr>
          <p:cNvSpPr txBox="1"/>
          <p:nvPr/>
        </p:nvSpPr>
        <p:spPr>
          <a:xfrm>
            <a:off x="6096000" y="1987898"/>
            <a:ext cx="2377440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Give me project scope in paragraph format from {</a:t>
            </a:r>
            <a:r>
              <a:rPr lang="en-US" dirty="0" err="1">
                <a:solidFill>
                  <a:schemeClr val="bg1"/>
                </a:solidFill>
              </a:rPr>
              <a:t>RFQ_text</a:t>
            </a:r>
            <a:r>
              <a:rPr lang="en-US" dirty="0">
                <a:solidFill>
                  <a:schemeClr val="bg1"/>
                </a:solidFill>
              </a:rPr>
              <a:t>} in 100 words. Project scope should start with "The objective of the project is"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DB7F5-160B-AE47-EF4C-7803765966AA}"/>
              </a:ext>
            </a:extLst>
          </p:cNvPr>
          <p:cNvSpPr txBox="1"/>
          <p:nvPr/>
        </p:nvSpPr>
        <p:spPr>
          <a:xfrm>
            <a:off x="9353296" y="2403396"/>
            <a:ext cx="237744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Generate the output in the exact same format of provided data for {Prompt_1}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485DE-59B9-8743-79A7-1B32AD6760EF}"/>
              </a:ext>
            </a:extLst>
          </p:cNvPr>
          <p:cNvSpPr txBox="1"/>
          <p:nvPr/>
        </p:nvSpPr>
        <p:spPr>
          <a:xfrm>
            <a:off x="459379" y="4861560"/>
            <a:ext cx="1840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Inbuilt System </a:t>
            </a:r>
          </a:p>
          <a:p>
            <a:pPr algn="ctr"/>
            <a:r>
              <a:rPr lang="en-IN" sz="2000" b="1" dirty="0"/>
              <a:t>Prompt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814E2-85D6-E9C9-78B7-70A9CE31ED83}"/>
              </a:ext>
            </a:extLst>
          </p:cNvPr>
          <p:cNvSpPr txBox="1"/>
          <p:nvPr/>
        </p:nvSpPr>
        <p:spPr>
          <a:xfrm>
            <a:off x="3089656" y="4861560"/>
            <a:ext cx="223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Secondary System</a:t>
            </a:r>
          </a:p>
          <a:p>
            <a:pPr algn="ctr"/>
            <a:r>
              <a:rPr lang="en-US" sz="2000" b="1" dirty="0"/>
              <a:t> Prompt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77DAB-F9E1-91D2-0BEA-7DB4B491BCDD}"/>
              </a:ext>
            </a:extLst>
          </p:cNvPr>
          <p:cNvSpPr txBox="1"/>
          <p:nvPr/>
        </p:nvSpPr>
        <p:spPr>
          <a:xfrm>
            <a:off x="6641499" y="4861560"/>
            <a:ext cx="1286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First User </a:t>
            </a:r>
          </a:p>
          <a:p>
            <a:pPr algn="ctr"/>
            <a:r>
              <a:rPr lang="en-US" sz="2000" b="1" dirty="0"/>
              <a:t>Prompt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35417-C20A-4A1C-F0F6-7EEA153208C5}"/>
              </a:ext>
            </a:extLst>
          </p:cNvPr>
          <p:cNvSpPr txBox="1"/>
          <p:nvPr/>
        </p:nvSpPr>
        <p:spPr>
          <a:xfrm>
            <a:off x="9717489" y="4861560"/>
            <a:ext cx="1613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Second User </a:t>
            </a:r>
          </a:p>
          <a:p>
            <a:pPr algn="ctr"/>
            <a:r>
              <a:rPr lang="en-US" sz="2000" b="1" dirty="0"/>
              <a:t>Prompt</a:t>
            </a:r>
            <a:endParaRPr lang="en-IN" sz="20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B551EA6-1481-A666-F535-CA4AE786AD46}"/>
              </a:ext>
            </a:extLst>
          </p:cNvPr>
          <p:cNvSpPr/>
          <p:nvPr/>
        </p:nvSpPr>
        <p:spPr>
          <a:xfrm>
            <a:off x="343408" y="5719286"/>
            <a:ext cx="11092541" cy="6771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1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6B8A-5621-EA7E-A76F-966A3F6F5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7350C2-7288-4E3D-AFD0-6C1675B3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03" y="2955225"/>
            <a:ext cx="10515600" cy="9475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FE0622A-F22D-155E-908B-54E5D26BDF89}"/>
              </a:ext>
            </a:extLst>
          </p:cNvPr>
          <p:cNvSpPr txBox="1">
            <a:spLocks/>
          </p:cNvSpPr>
          <p:nvPr/>
        </p:nvSpPr>
        <p:spPr>
          <a:xfrm>
            <a:off x="328167" y="977538"/>
            <a:ext cx="114218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216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1338</TotalTime>
  <Words>270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PowerPoint Presentation</vt:lpstr>
      <vt:lpstr>Project Objective</vt:lpstr>
      <vt:lpstr>AI Based Proposal Generation Flow</vt:lpstr>
      <vt:lpstr>Prompt before Prompt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Krupal Thakar</dc:creator>
  <cp:lastModifiedBy>Krupal Thakar</cp:lastModifiedBy>
  <cp:revision>9</cp:revision>
  <dcterms:created xsi:type="dcterms:W3CDTF">2025-02-06T06:24:35Z</dcterms:created>
  <dcterms:modified xsi:type="dcterms:W3CDTF">2025-02-07T04:42:54Z</dcterms:modified>
</cp:coreProperties>
</file>