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Fira Sans"/>
      <p:regular r:id="rId33"/>
      <p:bold r:id="rId34"/>
      <p:italic r:id="rId35"/>
      <p:boldItalic r:id="rId36"/>
    </p:embeddedFont>
    <p:embeddedFont>
      <p:font typeface="Fira Sans Extra Condensed"/>
      <p:regular r:id="rId37"/>
      <p:bold r:id="rId38"/>
      <p:italic r:id="rId39"/>
      <p:boldItalic r:id="rId40"/>
    </p:embeddedFont>
    <p:embeddedFont>
      <p:font typeface="Fira Sans Extra Condensed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j+b4gwkzlORgiJdPC+U03l63Ty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C3948E-ADB0-4082-ABD4-5C06628765F8}">
  <a:tblStyle styleId="{66C3948E-ADB0-4082-ABD4-5C06628765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Italic.fntdata"/><Relationship Id="rId20" Type="http://schemas.openxmlformats.org/officeDocument/2006/relationships/slide" Target="slides/slide15.xml"/><Relationship Id="rId42" Type="http://schemas.openxmlformats.org/officeDocument/2006/relationships/font" Target="fonts/FiraSansExtraCondensedSemiBold-bold.fntdata"/><Relationship Id="rId41" Type="http://schemas.openxmlformats.org/officeDocument/2006/relationships/font" Target="fonts/FiraSansExtraCondensedSemiBold-regular.fntdata"/><Relationship Id="rId22" Type="http://schemas.openxmlformats.org/officeDocument/2006/relationships/slide" Target="slides/slide17.xml"/><Relationship Id="rId44" Type="http://schemas.openxmlformats.org/officeDocument/2006/relationships/font" Target="fonts/FiraSansExtraCondensedSemiBold-boldItalic.fntdata"/><Relationship Id="rId21" Type="http://schemas.openxmlformats.org/officeDocument/2006/relationships/slide" Target="slides/slide16.xml"/><Relationship Id="rId43" Type="http://schemas.openxmlformats.org/officeDocument/2006/relationships/font" Target="fonts/FiraSansExtraCondensedSemiBold-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Fira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FiraSans-italic.fntdata"/><Relationship Id="rId12" Type="http://schemas.openxmlformats.org/officeDocument/2006/relationships/slide" Target="slides/slide7.xml"/><Relationship Id="rId34" Type="http://schemas.openxmlformats.org/officeDocument/2006/relationships/font" Target="fonts/FiraSans-bold.fntdata"/><Relationship Id="rId15" Type="http://schemas.openxmlformats.org/officeDocument/2006/relationships/slide" Target="slides/slide10.xml"/><Relationship Id="rId37" Type="http://schemas.openxmlformats.org/officeDocument/2006/relationships/font" Target="fonts/FiraSansExtraCondensed-regular.fntdata"/><Relationship Id="rId14" Type="http://schemas.openxmlformats.org/officeDocument/2006/relationships/slide" Target="slides/slide9.xml"/><Relationship Id="rId36" Type="http://schemas.openxmlformats.org/officeDocument/2006/relationships/font" Target="fonts/FiraSans-boldItalic.fntdata"/><Relationship Id="rId17" Type="http://schemas.openxmlformats.org/officeDocument/2006/relationships/slide" Target="slides/slide12.xml"/><Relationship Id="rId39" Type="http://schemas.openxmlformats.org/officeDocument/2006/relationships/font" Target="fonts/FiraSansExtraCondensed-italic.fntdata"/><Relationship Id="rId16" Type="http://schemas.openxmlformats.org/officeDocument/2006/relationships/slide" Target="slides/slide11.xml"/><Relationship Id="rId38" Type="http://schemas.openxmlformats.org/officeDocument/2006/relationships/font" Target="fonts/FiraSansExtra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9daff3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29daff3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298094c4c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298094c4c3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98094c4c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3298094c4c3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98094c4c3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3298094c4c3_2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a:solidFill>
                  <a:schemeClr val="dk1"/>
                </a:solidFill>
              </a:rPr>
              <a:t>CFOs manage grants efficiently</a:t>
            </a:r>
            <a:r>
              <a:rPr lang="en">
                <a:solidFill>
                  <a:schemeClr val="dk1"/>
                </a:solidFill>
              </a:rPr>
              <a:t>, with a </a:t>
            </a:r>
            <a:r>
              <a:rPr b="1" lang="en">
                <a:solidFill>
                  <a:schemeClr val="dk1"/>
                </a:solidFill>
              </a:rPr>
              <a:t>Extreme Grants-to-Compensation Ratio for Certain Roles</a:t>
            </a:r>
            <a:r>
              <a:rPr lang="en">
                <a:solidFill>
                  <a:schemeClr val="dk1"/>
                </a:solidFill>
              </a:rPr>
              <a:t> – The "chief, bus/fin/ops (until 1/6/23)" position has an exceptionally high grants-to-compensation ratio compared to all other job titles, indicating that this role received significantly more in grants relative to compensation.</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Chief Financial Officer Stands Out</a:t>
            </a:r>
            <a:r>
              <a:rPr lang="en">
                <a:solidFill>
                  <a:schemeClr val="dk1"/>
                </a:solidFill>
              </a:rPr>
              <a:t> – The "chief financial officer (as of 10/17/22)" position also has a much higher grants-to-compensation ratio compared to other roles, though it is still far below the "chief, bus/fin/ops" role. This suggests that CFOs, in general, receive a substantial portion of grants in addition to their compensation.</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Most Other Roles Have Negligible Grants-to-Compensation Ratios</a:t>
            </a:r>
            <a:r>
              <a:rPr lang="en">
                <a:solidFill>
                  <a:schemeClr val="dk1"/>
                </a:solidFill>
              </a:rPr>
              <a:t> – Apart from the two roles mentioned above, the majority of job titles have a very low ratio, indicating that they receive little to no grants in comparison to their compensation.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98094c4c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3298094c4c3_2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98094c4c3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298094c4c3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98094c4c3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3298094c4c3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98094c4c3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3298094c4c3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f60503b1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af60503b1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29daff37e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29daff37e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2b3ce4e3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2b3ce4e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feature importance analysis for our model, which predicts </a:t>
            </a:r>
            <a:r>
              <a:rPr b="1" lang="en">
                <a:solidFill>
                  <a:schemeClr val="dk1"/>
                </a:solidFill>
              </a:rPr>
              <a:t>executive compensation</a:t>
            </a:r>
            <a:r>
              <a:rPr lang="en">
                <a:solidFill>
                  <a:schemeClr val="dk1"/>
                </a:solidFill>
              </a:rPr>
              <a:t>, highlights that </a:t>
            </a:r>
            <a:r>
              <a:rPr b="1" lang="en">
                <a:solidFill>
                  <a:schemeClr val="dk1"/>
                </a:solidFill>
              </a:rPr>
              <a:t>job title (expanded_job_title)</a:t>
            </a:r>
            <a:r>
              <a:rPr lang="en">
                <a:solidFill>
                  <a:schemeClr val="dk1"/>
                </a:solidFill>
              </a:rPr>
              <a:t> is the most significant factor. This suggests that an executive's role within a company is the strongest predictor of their total compensation.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Additionally, the amount of </a:t>
            </a:r>
            <a:r>
              <a:rPr b="1" lang="en">
                <a:solidFill>
                  <a:schemeClr val="dk1"/>
                </a:solidFill>
              </a:rPr>
              <a:t>federal grants received</a:t>
            </a:r>
            <a:r>
              <a:rPr lang="en">
                <a:solidFill>
                  <a:schemeClr val="dk1"/>
                </a:solidFill>
              </a:rPr>
              <a:t> by the company plays a crucial role, indicating that organizations with higher federal funding may offer greater compensation to their executives.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 the other hand, while </a:t>
            </a:r>
            <a:r>
              <a:rPr b="1" lang="en">
                <a:solidFill>
                  <a:schemeClr val="dk1"/>
                </a:solidFill>
              </a:rPr>
              <a:t>business type (decoded_business_type)</a:t>
            </a:r>
            <a:r>
              <a:rPr lang="en">
                <a:solidFill>
                  <a:schemeClr val="dk1"/>
                </a:solidFill>
              </a:rPr>
              <a:t> and </a:t>
            </a:r>
            <a:r>
              <a:rPr b="1" lang="en">
                <a:solidFill>
                  <a:schemeClr val="dk1"/>
                </a:solidFill>
              </a:rPr>
              <a:t>purpose of registration</a:t>
            </a:r>
            <a:r>
              <a:rPr lang="en">
                <a:solidFill>
                  <a:schemeClr val="dk1"/>
                </a:solidFill>
              </a:rPr>
              <a:t> do contribute, their impact is relatively lower. This suggests that while the industry sector and the company’s intent to obtain grants have some influence, they are not as strong as direct role-based or funding-based factors.</a:t>
            </a:r>
            <a:endParaRPr>
              <a:solidFill>
                <a:schemeClr val="dk1"/>
              </a:solidFill>
            </a:endParaRPr>
          </a:p>
          <a:p>
            <a:pPr indent="0" lvl="0" marL="0" rtl="0" algn="l">
              <a:lnSpc>
                <a:spcPct val="115000"/>
              </a:lnSpc>
              <a:spcBef>
                <a:spcPts val="1200"/>
              </a:spcBef>
              <a:spcAft>
                <a:spcPts val="1200"/>
              </a:spcAft>
              <a:buSzPts val="1100"/>
              <a:buNone/>
            </a:pPr>
            <a:r>
              <a:rPr lang="en">
                <a:solidFill>
                  <a:schemeClr val="dk1"/>
                </a:solidFill>
              </a:rPr>
              <a:t>Overall, our findings emphasize that </a:t>
            </a:r>
            <a:r>
              <a:rPr b="1" lang="en">
                <a:solidFill>
                  <a:schemeClr val="dk1"/>
                </a:solidFill>
              </a:rPr>
              <a:t>leadership position and financial backing (grants) are key determinants of executive pay, while industry type and registration purpose have a lesser impact</a:t>
            </a:r>
            <a:r>
              <a:rPr lang="en">
                <a:solidFill>
                  <a:schemeClr val="dk1"/>
                </a:solidFill>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f60503b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af60503b1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98094c4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3298094c4c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98094c4c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298094c4c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98094c4c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3298094c4c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987356" y="1629550"/>
            <a:ext cx="3422400" cy="15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987356" y="3147050"/>
            <a:ext cx="3607200" cy="366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600">
                <a:solidFill>
                  <a:schemeClr val="dk1"/>
                </a:solidFill>
                <a:latin typeface="Roboto"/>
                <a:ea typeface="Roboto"/>
                <a:cs typeface="Roboto"/>
                <a:sym typeface="Roboto"/>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5" name="Google Shape;45;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6" name="Google Shape;4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7"/>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9" name="Google Shape;29;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7" name="Google Shape;37;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2" name="Google Shape;42;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1pPr>
            <a:lvl2pPr lvl="1"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2pPr>
            <a:lvl3pPr lvl="2"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3pPr>
            <a:lvl4pPr lvl="3"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4pPr>
            <a:lvl5pPr lvl="4"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5pPr>
            <a:lvl6pPr lvl="5"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6pPr>
            <a:lvl7pPr lvl="6"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7pPr>
            <a:lvl8pPr lvl="7"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8pPr>
            <a:lvl9pPr lvl="8"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1pPr>
            <a:lvl2pPr indent="-317500" lvl="1" marL="914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2pPr>
            <a:lvl3pPr indent="-317500" lvl="2" marL="1371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pi.usaspending.gov/api/v2/recipient"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987350" y="664700"/>
            <a:ext cx="3422400" cy="935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DataTerps</a:t>
            </a:r>
            <a:endParaRPr/>
          </a:p>
        </p:txBody>
      </p:sp>
      <p:sp>
        <p:nvSpPr>
          <p:cNvPr id="54" name="Google Shape;54;p1"/>
          <p:cNvSpPr txBox="1"/>
          <p:nvPr>
            <p:ph idx="1" type="subTitle"/>
          </p:nvPr>
        </p:nvSpPr>
        <p:spPr>
          <a:xfrm>
            <a:off x="987250" y="3111000"/>
            <a:ext cx="3845700" cy="181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Team Members</a:t>
            </a:r>
            <a:r>
              <a:rPr lang="en" sz="1400"/>
              <a:t>:</a:t>
            </a:r>
            <a:endParaRPr sz="1400"/>
          </a:p>
          <a:p>
            <a:pPr indent="-317500" lvl="0" marL="457200" rtl="0" algn="l">
              <a:lnSpc>
                <a:spcPct val="100000"/>
              </a:lnSpc>
              <a:spcBef>
                <a:spcPts val="0"/>
              </a:spcBef>
              <a:spcAft>
                <a:spcPts val="0"/>
              </a:spcAft>
              <a:buClr>
                <a:schemeClr val="dk1"/>
              </a:buClr>
              <a:buSzPts val="1400"/>
              <a:buFont typeface="Roboto"/>
              <a:buChar char="➔"/>
            </a:pPr>
            <a:r>
              <a:rPr lang="en" sz="1400"/>
              <a:t>Shyam Solanke</a:t>
            </a:r>
            <a:endParaRPr sz="1400"/>
          </a:p>
          <a:p>
            <a:pPr indent="-317500" lvl="0" marL="457200" rtl="0" algn="l">
              <a:lnSpc>
                <a:spcPct val="100000"/>
              </a:lnSpc>
              <a:spcBef>
                <a:spcPts val="0"/>
              </a:spcBef>
              <a:spcAft>
                <a:spcPts val="0"/>
              </a:spcAft>
              <a:buClr>
                <a:schemeClr val="dk1"/>
              </a:buClr>
              <a:buSzPts val="1400"/>
              <a:buFont typeface="Roboto"/>
              <a:buChar char="➔"/>
            </a:pPr>
            <a:r>
              <a:rPr lang="en" sz="1400"/>
              <a:t>Shreeshail Gupte</a:t>
            </a:r>
            <a:endParaRPr sz="1400"/>
          </a:p>
          <a:p>
            <a:pPr indent="-317500" lvl="0" marL="457200" rtl="0" algn="l">
              <a:lnSpc>
                <a:spcPct val="100000"/>
              </a:lnSpc>
              <a:spcBef>
                <a:spcPts val="0"/>
              </a:spcBef>
              <a:spcAft>
                <a:spcPts val="0"/>
              </a:spcAft>
              <a:buClr>
                <a:schemeClr val="dk1"/>
              </a:buClr>
              <a:buSzPts val="1400"/>
              <a:buFont typeface="Arial"/>
              <a:buChar char="➔"/>
            </a:pPr>
            <a:r>
              <a:rPr lang="en" sz="1400"/>
              <a:t>Kartik Hirijaganer</a:t>
            </a:r>
            <a:endParaRPr sz="1400"/>
          </a:p>
          <a:p>
            <a:pPr indent="-317500" lvl="0" marL="457200" rtl="0" algn="l">
              <a:lnSpc>
                <a:spcPct val="100000"/>
              </a:lnSpc>
              <a:spcBef>
                <a:spcPts val="0"/>
              </a:spcBef>
              <a:spcAft>
                <a:spcPts val="0"/>
              </a:spcAft>
              <a:buClr>
                <a:schemeClr val="dk1"/>
              </a:buClr>
              <a:buSzPts val="1400"/>
              <a:buFont typeface="Arial"/>
              <a:buChar char="➔"/>
            </a:pPr>
            <a:r>
              <a:rPr lang="en" sz="1400"/>
              <a:t>Samarth Parasnis</a:t>
            </a:r>
            <a:endParaRPr sz="1400"/>
          </a:p>
          <a:p>
            <a:pPr indent="-317500" lvl="0" marL="457200" rtl="0" algn="l">
              <a:lnSpc>
                <a:spcPct val="100000"/>
              </a:lnSpc>
              <a:spcBef>
                <a:spcPts val="0"/>
              </a:spcBef>
              <a:spcAft>
                <a:spcPts val="0"/>
              </a:spcAft>
              <a:buClr>
                <a:schemeClr val="dk1"/>
              </a:buClr>
              <a:buSzPts val="1400"/>
              <a:buFont typeface="Arial"/>
              <a:buChar char="➔"/>
            </a:pPr>
            <a:r>
              <a:rPr lang="en" sz="1400"/>
              <a:t>Dhruv Vaghani</a:t>
            </a:r>
            <a:endParaRPr sz="1400"/>
          </a:p>
          <a:p>
            <a:pPr indent="0" lvl="0" marL="0" rtl="0" algn="l">
              <a:lnSpc>
                <a:spcPct val="50000"/>
              </a:lnSpc>
              <a:spcBef>
                <a:spcPts val="0"/>
              </a:spcBef>
              <a:spcAft>
                <a:spcPts val="1600"/>
              </a:spcAft>
              <a:buNone/>
            </a:pPr>
            <a:r>
              <a:t/>
            </a:r>
            <a:endParaRPr sz="1400"/>
          </a:p>
        </p:txBody>
      </p:sp>
      <p:sp>
        <p:nvSpPr>
          <p:cNvPr id="55" name="Google Shape;55;p1"/>
          <p:cNvSpPr/>
          <p:nvPr/>
        </p:nvSpPr>
        <p:spPr>
          <a:xfrm rot="5400000">
            <a:off x="7464244" y="3469259"/>
            <a:ext cx="692400" cy="6924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56" name="Google Shape;56;p1"/>
          <p:cNvSpPr/>
          <p:nvPr/>
        </p:nvSpPr>
        <p:spPr>
          <a:xfrm rot="5400000">
            <a:off x="6633319" y="3469259"/>
            <a:ext cx="692400" cy="692400"/>
          </a:xfrm>
          <a:prstGeom prst="ellipse">
            <a:avLst/>
          </a:prstGeom>
          <a:solidFill>
            <a:srgbClr val="FFFFFF"/>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57" name="Google Shape;57;p1"/>
          <p:cNvSpPr/>
          <p:nvPr/>
        </p:nvSpPr>
        <p:spPr>
          <a:xfrm rot="5400000">
            <a:off x="5802394" y="3469259"/>
            <a:ext cx="692400" cy="692400"/>
          </a:xfrm>
          <a:prstGeom prst="ellipse">
            <a:avLst/>
          </a:prstGeom>
          <a:solidFill>
            <a:srgbClr val="FFFFFF"/>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58" name="Google Shape;58;p1"/>
          <p:cNvSpPr/>
          <p:nvPr/>
        </p:nvSpPr>
        <p:spPr>
          <a:xfrm rot="5400000">
            <a:off x="4971469" y="3469259"/>
            <a:ext cx="692400" cy="6924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59" name="Google Shape;59;p1"/>
          <p:cNvSpPr/>
          <p:nvPr/>
        </p:nvSpPr>
        <p:spPr>
          <a:xfrm rot="5400000">
            <a:off x="5980990" y="962641"/>
            <a:ext cx="1230000" cy="12684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
          <p:cNvGrpSpPr/>
          <p:nvPr/>
        </p:nvGrpSpPr>
        <p:grpSpPr>
          <a:xfrm>
            <a:off x="6373463" y="1220354"/>
            <a:ext cx="379746" cy="379756"/>
            <a:chOff x="-2571737" y="2403625"/>
            <a:chExt cx="292225" cy="291425"/>
          </a:xfrm>
        </p:grpSpPr>
        <p:sp>
          <p:nvSpPr>
            <p:cNvPr id="61" name="Google Shape;61;p1"/>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
          <p:cNvSpPr/>
          <p:nvPr/>
        </p:nvSpPr>
        <p:spPr>
          <a:xfrm>
            <a:off x="5838205" y="1687645"/>
            <a:ext cx="1450500" cy="2856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900" u="none" cap="none" strike="noStrike">
              <a:solidFill>
                <a:schemeClr val="dk1"/>
              </a:solidFill>
              <a:latin typeface="Fira Sans Extra Condensed"/>
              <a:ea typeface="Fira Sans Extra Condensed"/>
              <a:cs typeface="Fira Sans Extra Condensed"/>
              <a:sym typeface="Fira Sans Extra Condensed"/>
            </a:endParaRPr>
          </a:p>
        </p:txBody>
      </p:sp>
      <p:cxnSp>
        <p:nvCxnSpPr>
          <p:cNvPr id="69" name="Google Shape;69;p1"/>
          <p:cNvCxnSpPr>
            <a:stCxn id="59" idx="3"/>
            <a:endCxn id="58" idx="2"/>
          </p:cNvCxnSpPr>
          <p:nvPr/>
        </p:nvCxnSpPr>
        <p:spPr>
          <a:xfrm rot="5400000">
            <a:off x="5328190" y="2201341"/>
            <a:ext cx="1257300" cy="1278300"/>
          </a:xfrm>
          <a:prstGeom prst="bentConnector3">
            <a:avLst>
              <a:gd fmla="val 50004" name="adj1"/>
            </a:avLst>
          </a:prstGeom>
          <a:noFill/>
          <a:ln cap="flat" cmpd="sng" w="28575">
            <a:solidFill>
              <a:schemeClr val="accent6"/>
            </a:solidFill>
            <a:prstDash val="solid"/>
            <a:round/>
            <a:headEnd len="sm" w="sm" type="none"/>
            <a:tailEnd len="sm" w="sm" type="none"/>
          </a:ln>
        </p:spPr>
      </p:cxnSp>
      <p:cxnSp>
        <p:nvCxnSpPr>
          <p:cNvPr id="70" name="Google Shape;70;p1"/>
          <p:cNvCxnSpPr>
            <a:stCxn id="59" idx="3"/>
            <a:endCxn id="57" idx="2"/>
          </p:cNvCxnSpPr>
          <p:nvPr/>
        </p:nvCxnSpPr>
        <p:spPr>
          <a:xfrm rot="5400000">
            <a:off x="5743690" y="2616841"/>
            <a:ext cx="1257300" cy="447300"/>
          </a:xfrm>
          <a:prstGeom prst="bentConnector3">
            <a:avLst>
              <a:gd fmla="val 50004" name="adj1"/>
            </a:avLst>
          </a:prstGeom>
          <a:noFill/>
          <a:ln cap="flat" cmpd="sng" w="28575">
            <a:solidFill>
              <a:schemeClr val="accent6"/>
            </a:solidFill>
            <a:prstDash val="solid"/>
            <a:round/>
            <a:headEnd len="sm" w="sm" type="none"/>
            <a:tailEnd len="sm" w="sm" type="none"/>
          </a:ln>
        </p:spPr>
      </p:cxnSp>
      <p:cxnSp>
        <p:nvCxnSpPr>
          <p:cNvPr id="71" name="Google Shape;71;p1"/>
          <p:cNvCxnSpPr>
            <a:stCxn id="59" idx="3"/>
            <a:endCxn id="56" idx="2"/>
          </p:cNvCxnSpPr>
          <p:nvPr/>
        </p:nvCxnSpPr>
        <p:spPr>
          <a:xfrm flipH="1" rot="-5400000">
            <a:off x="6159040" y="2648791"/>
            <a:ext cx="1257300" cy="383400"/>
          </a:xfrm>
          <a:prstGeom prst="bentConnector3">
            <a:avLst>
              <a:gd fmla="val 50004" name="adj1"/>
            </a:avLst>
          </a:prstGeom>
          <a:noFill/>
          <a:ln cap="flat" cmpd="sng" w="28575">
            <a:solidFill>
              <a:schemeClr val="accent6"/>
            </a:solidFill>
            <a:prstDash val="solid"/>
            <a:round/>
            <a:headEnd len="sm" w="sm" type="none"/>
            <a:tailEnd len="sm" w="sm" type="none"/>
          </a:ln>
        </p:spPr>
      </p:cxnSp>
      <p:cxnSp>
        <p:nvCxnSpPr>
          <p:cNvPr id="72" name="Google Shape;72;p1"/>
          <p:cNvCxnSpPr>
            <a:stCxn id="59" idx="3"/>
            <a:endCxn id="55" idx="2"/>
          </p:cNvCxnSpPr>
          <p:nvPr/>
        </p:nvCxnSpPr>
        <p:spPr>
          <a:xfrm flipH="1" rot="-5400000">
            <a:off x="6574540" y="2233291"/>
            <a:ext cx="1257300" cy="1214400"/>
          </a:xfrm>
          <a:prstGeom prst="bentConnector3">
            <a:avLst>
              <a:gd fmla="val 50004" name="adj1"/>
            </a:avLst>
          </a:prstGeom>
          <a:noFill/>
          <a:ln cap="flat" cmpd="sng" w="28575">
            <a:solidFill>
              <a:schemeClr val="accent6"/>
            </a:solidFill>
            <a:prstDash val="solid"/>
            <a:round/>
            <a:headEnd len="sm" w="sm" type="none"/>
            <a:tailEnd len="sm" w="sm" type="none"/>
          </a:ln>
        </p:spPr>
      </p:cxnSp>
      <p:grpSp>
        <p:nvGrpSpPr>
          <p:cNvPr id="73" name="Google Shape;73;p1"/>
          <p:cNvGrpSpPr/>
          <p:nvPr/>
        </p:nvGrpSpPr>
        <p:grpSpPr>
          <a:xfrm>
            <a:off x="5142093" y="3632583"/>
            <a:ext cx="351136" cy="365769"/>
            <a:chOff x="-65129950" y="2646800"/>
            <a:chExt cx="311125" cy="317425"/>
          </a:xfrm>
        </p:grpSpPr>
        <p:sp>
          <p:nvSpPr>
            <p:cNvPr id="74" name="Google Shape;74;p1"/>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1"/>
          <p:cNvGrpSpPr/>
          <p:nvPr/>
        </p:nvGrpSpPr>
        <p:grpSpPr>
          <a:xfrm>
            <a:off x="5965703" y="3632603"/>
            <a:ext cx="365756" cy="365747"/>
            <a:chOff x="1412450" y="1954475"/>
            <a:chExt cx="297750" cy="296175"/>
          </a:xfrm>
        </p:grpSpPr>
        <p:sp>
          <p:nvSpPr>
            <p:cNvPr id="77" name="Google Shape;77;p1"/>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1"/>
          <p:cNvGrpSpPr/>
          <p:nvPr/>
        </p:nvGrpSpPr>
        <p:grpSpPr>
          <a:xfrm>
            <a:off x="6782916" y="3632592"/>
            <a:ext cx="393186" cy="365766"/>
            <a:chOff x="-62890750" y="2296300"/>
            <a:chExt cx="330825" cy="317450"/>
          </a:xfrm>
        </p:grpSpPr>
        <p:sp>
          <p:nvSpPr>
            <p:cNvPr id="80" name="Google Shape;80;p1"/>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
          <p:cNvGrpSpPr/>
          <p:nvPr/>
        </p:nvGrpSpPr>
        <p:grpSpPr>
          <a:xfrm>
            <a:off x="7627546" y="3632577"/>
            <a:ext cx="365770" cy="365770"/>
            <a:chOff x="-3137650" y="2408950"/>
            <a:chExt cx="291450" cy="292125"/>
          </a:xfrm>
        </p:grpSpPr>
        <p:sp>
          <p:nvSpPr>
            <p:cNvPr id="84" name="Google Shape;84;p1"/>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1"/>
          <p:cNvSpPr txBox="1"/>
          <p:nvPr/>
        </p:nvSpPr>
        <p:spPr>
          <a:xfrm>
            <a:off x="1094550" y="1846525"/>
            <a:ext cx="4135800" cy="8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Mentors: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Rajiv Gidadhubli</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Shrini Neelaveni</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29daff37ec_0_0"/>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Metric Evaluations</a:t>
            </a:r>
            <a:endParaRPr/>
          </a:p>
        </p:txBody>
      </p:sp>
      <p:graphicFrame>
        <p:nvGraphicFramePr>
          <p:cNvPr id="282" name="Google Shape;282;g329daff37ec_0_0"/>
          <p:cNvGraphicFramePr/>
          <p:nvPr/>
        </p:nvGraphicFramePr>
        <p:xfrm>
          <a:off x="876375" y="1809750"/>
          <a:ext cx="3000000" cy="3000000"/>
        </p:xfrm>
        <a:graphic>
          <a:graphicData uri="http://schemas.openxmlformats.org/drawingml/2006/table">
            <a:tbl>
              <a:tblPr>
                <a:noFill/>
                <a:tableStyleId>{66C3948E-ADB0-4082-ABD4-5C06628765F8}</a:tableStyleId>
              </a:tblPr>
              <a:tblGrid>
                <a:gridCol w="2489125"/>
                <a:gridCol w="2413000"/>
                <a:gridCol w="2413000"/>
              </a:tblGrid>
              <a:tr h="381000">
                <a:tc>
                  <a:txBody>
                    <a:bodyPr/>
                    <a:lstStyle/>
                    <a:p>
                      <a:pPr indent="0" lvl="0" marL="0" rtl="0" algn="l">
                        <a:spcBef>
                          <a:spcPts val="0"/>
                        </a:spcBef>
                        <a:spcAft>
                          <a:spcPts val="0"/>
                        </a:spcAft>
                        <a:buNone/>
                      </a:pPr>
                      <a:r>
                        <a:rPr b="1" lang="en" sz="1300"/>
                        <a:t>Metric</a:t>
                      </a:r>
                      <a:endParaRPr b="1" sz="1300"/>
                    </a:p>
                  </a:txBody>
                  <a:tcPr marT="91425" marB="91425" marR="91425" marL="91425">
                    <a:solidFill>
                      <a:srgbClr val="A4C2F4"/>
                    </a:solidFill>
                  </a:tcPr>
                </a:tc>
                <a:tc>
                  <a:txBody>
                    <a:bodyPr/>
                    <a:lstStyle/>
                    <a:p>
                      <a:pPr indent="0" lvl="0" marL="0" rtl="0" algn="l">
                        <a:spcBef>
                          <a:spcPts val="0"/>
                        </a:spcBef>
                        <a:spcAft>
                          <a:spcPts val="0"/>
                        </a:spcAft>
                        <a:buNone/>
                      </a:pPr>
                      <a:r>
                        <a:rPr b="1" lang="en" sz="1300"/>
                        <a:t>Linear Regression</a:t>
                      </a:r>
                      <a:endParaRPr b="1" sz="1300"/>
                    </a:p>
                  </a:txBody>
                  <a:tcPr marT="91425" marB="91425" marR="91425" marL="91425">
                    <a:solidFill>
                      <a:srgbClr val="A4C2F4"/>
                    </a:solidFill>
                  </a:tcPr>
                </a:tc>
                <a:tc>
                  <a:txBody>
                    <a:bodyPr/>
                    <a:lstStyle/>
                    <a:p>
                      <a:pPr indent="0" lvl="0" marL="0" rtl="0" algn="l">
                        <a:spcBef>
                          <a:spcPts val="0"/>
                        </a:spcBef>
                        <a:spcAft>
                          <a:spcPts val="0"/>
                        </a:spcAft>
                        <a:buNone/>
                      </a:pPr>
                      <a:r>
                        <a:rPr b="1" lang="en" sz="1300"/>
                        <a:t>Random Forest Regressor</a:t>
                      </a:r>
                      <a:endParaRPr b="1" sz="1300"/>
                    </a:p>
                  </a:txBody>
                  <a:tcPr marT="91425" marB="91425" marR="91425" marL="91425">
                    <a:solidFill>
                      <a:srgbClr val="A4C2F4"/>
                    </a:solidFill>
                  </a:tcPr>
                </a:tc>
              </a:tr>
              <a:tr h="381000">
                <a:tc>
                  <a:txBody>
                    <a:bodyPr/>
                    <a:lstStyle/>
                    <a:p>
                      <a:pPr indent="0" lvl="0" marL="0" rtl="0" algn="l">
                        <a:spcBef>
                          <a:spcPts val="0"/>
                        </a:spcBef>
                        <a:spcAft>
                          <a:spcPts val="0"/>
                        </a:spcAft>
                        <a:buNone/>
                      </a:pPr>
                      <a:r>
                        <a:rPr lang="en" sz="1300"/>
                        <a:t>R^2 Score</a:t>
                      </a:r>
                      <a:endParaRPr sz="1300"/>
                    </a:p>
                  </a:txBody>
                  <a:tcPr marT="91425" marB="91425" marR="91425" marL="91425">
                    <a:solidFill>
                      <a:srgbClr val="F3F3F3"/>
                    </a:solidFill>
                  </a:tcPr>
                </a:tc>
                <a:tc>
                  <a:txBody>
                    <a:bodyPr/>
                    <a:lstStyle/>
                    <a:p>
                      <a:pPr indent="0" lvl="0" marL="0" rtl="0" algn="l">
                        <a:spcBef>
                          <a:spcPts val="0"/>
                        </a:spcBef>
                        <a:spcAft>
                          <a:spcPts val="0"/>
                        </a:spcAft>
                        <a:buNone/>
                      </a:pPr>
                      <a:r>
                        <a:rPr lang="en" sz="1300"/>
                        <a:t>0.021</a:t>
                      </a:r>
                      <a:endParaRPr sz="1300"/>
                    </a:p>
                  </a:txBody>
                  <a:tcPr marT="91425" marB="91425" marR="91425" marL="91425"/>
                </a:tc>
                <a:tc>
                  <a:txBody>
                    <a:bodyPr/>
                    <a:lstStyle/>
                    <a:p>
                      <a:pPr indent="0" lvl="0" marL="0" rtl="0" algn="l">
                        <a:spcBef>
                          <a:spcPts val="0"/>
                        </a:spcBef>
                        <a:spcAft>
                          <a:spcPts val="0"/>
                        </a:spcAft>
                        <a:buNone/>
                      </a:pPr>
                      <a:r>
                        <a:rPr lang="en" sz="1300"/>
                        <a:t>0.862</a:t>
                      </a:r>
                      <a:endParaRPr sz="1300"/>
                    </a:p>
                  </a:txBody>
                  <a:tcPr marT="91425" marB="91425" marR="91425" marL="91425"/>
                </a:tc>
              </a:tr>
              <a:tr h="381000">
                <a:tc>
                  <a:txBody>
                    <a:bodyPr/>
                    <a:lstStyle/>
                    <a:p>
                      <a:pPr indent="0" lvl="0" marL="0" rtl="0" algn="l">
                        <a:spcBef>
                          <a:spcPts val="0"/>
                        </a:spcBef>
                        <a:spcAft>
                          <a:spcPts val="0"/>
                        </a:spcAft>
                        <a:buNone/>
                      </a:pPr>
                      <a:r>
                        <a:rPr lang="en" sz="1300"/>
                        <a:t>Mean Absolute Error</a:t>
                      </a:r>
                      <a:endParaRPr sz="1300"/>
                    </a:p>
                  </a:txBody>
                  <a:tcPr marT="91425" marB="91425" marR="91425" marL="91425">
                    <a:solidFill>
                      <a:srgbClr val="F3F3F3"/>
                    </a:solidFill>
                  </a:tcPr>
                </a:tc>
                <a:tc>
                  <a:txBody>
                    <a:bodyPr/>
                    <a:lstStyle/>
                    <a:p>
                      <a:pPr indent="0" lvl="0" marL="0" rtl="0" algn="l">
                        <a:spcBef>
                          <a:spcPts val="0"/>
                        </a:spcBef>
                        <a:spcAft>
                          <a:spcPts val="0"/>
                        </a:spcAft>
                        <a:buNone/>
                      </a:pPr>
                      <a:r>
                        <a:rPr lang="en" sz="1300"/>
                        <a:t>128361.662</a:t>
                      </a:r>
                      <a:endParaRPr sz="1300"/>
                    </a:p>
                  </a:txBody>
                  <a:tcPr marT="91425" marB="91425" marR="91425" marL="91425"/>
                </a:tc>
                <a:tc>
                  <a:txBody>
                    <a:bodyPr/>
                    <a:lstStyle/>
                    <a:p>
                      <a:pPr indent="0" lvl="0" marL="0" rtl="0" algn="l">
                        <a:spcBef>
                          <a:spcPts val="0"/>
                        </a:spcBef>
                        <a:spcAft>
                          <a:spcPts val="0"/>
                        </a:spcAft>
                        <a:buNone/>
                      </a:pPr>
                      <a:r>
                        <a:rPr lang="en" sz="1300"/>
                        <a:t>33957.007</a:t>
                      </a:r>
                      <a:endParaRPr sz="1300"/>
                    </a:p>
                  </a:txBody>
                  <a:tcPr marT="91425" marB="91425" marR="91425" marL="91425"/>
                </a:tc>
              </a:tr>
              <a:tr h="381000">
                <a:tc>
                  <a:txBody>
                    <a:bodyPr/>
                    <a:lstStyle/>
                    <a:p>
                      <a:pPr indent="0" lvl="0" marL="0" rtl="0" algn="l">
                        <a:spcBef>
                          <a:spcPts val="0"/>
                        </a:spcBef>
                        <a:spcAft>
                          <a:spcPts val="0"/>
                        </a:spcAft>
                        <a:buNone/>
                      </a:pPr>
                      <a:r>
                        <a:rPr lang="en" sz="1300"/>
                        <a:t>Root Mean Squared Error</a:t>
                      </a:r>
                      <a:endParaRPr sz="1300"/>
                    </a:p>
                  </a:txBody>
                  <a:tcPr marT="91425" marB="91425" marR="91425" marL="91425">
                    <a:solidFill>
                      <a:srgbClr val="F3F3F3"/>
                    </a:solidFill>
                  </a:tcPr>
                </a:tc>
                <a:tc>
                  <a:txBody>
                    <a:bodyPr/>
                    <a:lstStyle/>
                    <a:p>
                      <a:pPr indent="0" lvl="0" marL="0" rtl="0" algn="l">
                        <a:spcBef>
                          <a:spcPts val="0"/>
                        </a:spcBef>
                        <a:spcAft>
                          <a:spcPts val="0"/>
                        </a:spcAft>
                        <a:buNone/>
                      </a:pPr>
                      <a:r>
                        <a:rPr lang="en" sz="1300"/>
                        <a:t>323250.283</a:t>
                      </a:r>
                      <a:endParaRPr sz="1300"/>
                    </a:p>
                  </a:txBody>
                  <a:tcPr marT="91425" marB="91425" marR="91425" marL="91425"/>
                </a:tc>
                <a:tc>
                  <a:txBody>
                    <a:bodyPr/>
                    <a:lstStyle/>
                    <a:p>
                      <a:pPr indent="0" lvl="0" marL="0" rtl="0" algn="l">
                        <a:spcBef>
                          <a:spcPts val="0"/>
                        </a:spcBef>
                        <a:spcAft>
                          <a:spcPts val="0"/>
                        </a:spcAft>
                        <a:buNone/>
                      </a:pPr>
                      <a:r>
                        <a:rPr lang="en" sz="1300"/>
                        <a:t>121149.086</a:t>
                      </a:r>
                      <a:endParaRPr sz="1300"/>
                    </a:p>
                  </a:txBody>
                  <a:tcPr marT="91425" marB="91425" marR="91425" marL="91425"/>
                </a:tc>
              </a:tr>
            </a:tbl>
          </a:graphicData>
        </a:graphic>
      </p:graphicFrame>
      <p:sp>
        <p:nvSpPr>
          <p:cNvPr id="283" name="Google Shape;283;g329daff37ec_0_0"/>
          <p:cNvSpPr txBox="1"/>
          <p:nvPr/>
        </p:nvSpPr>
        <p:spPr>
          <a:xfrm>
            <a:off x="0" y="0"/>
            <a:ext cx="3000000" cy="93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rgbClr val="FFFFFF"/>
                </a:solidFill>
              </a:rPr>
              <a:t>0.0210187       |        0.862489          |</a:t>
            </a:r>
            <a:endParaRPr sz="950">
              <a:solidFill>
                <a:srgbClr val="FFFFFF"/>
              </a:solidFill>
            </a:endParaRPr>
          </a:p>
          <a:p>
            <a:pPr indent="0" lvl="0" marL="0" rtl="0" algn="l">
              <a:spcBef>
                <a:spcPts val="0"/>
              </a:spcBef>
              <a:spcAft>
                <a:spcPts val="0"/>
              </a:spcAft>
              <a:buNone/>
            </a:pPr>
            <a:r>
              <a:rPr lang="en" sz="950">
                <a:solidFill>
                  <a:srgbClr val="FFFFFF"/>
                </a:solidFill>
              </a:rPr>
              <a:t>|   Mean Absolute Error  |     128361.662262    |       33957.007755       |</a:t>
            </a:r>
            <a:endParaRPr sz="950">
              <a:solidFill>
                <a:srgbClr val="FFFFFF"/>
              </a:solidFill>
            </a:endParaRPr>
          </a:p>
          <a:p>
            <a:pPr indent="0" lvl="0" marL="0" rtl="0" algn="l">
              <a:lnSpc>
                <a:spcPct val="115000"/>
              </a:lnSpc>
              <a:spcBef>
                <a:spcPts val="0"/>
              </a:spcBef>
              <a:spcAft>
                <a:spcPts val="0"/>
              </a:spcAft>
              <a:buNone/>
            </a:pPr>
            <a:r>
              <a:rPr lang="en" sz="950">
                <a:solidFill>
                  <a:srgbClr val="FFFFFF"/>
                </a:solidFill>
              </a:rPr>
              <a:t>| Root Mean Squared Error|     323250.28321     |       121149.086305</a:t>
            </a:r>
            <a:endParaRPr sz="95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pic>
        <p:nvPicPr>
          <p:cNvPr id="289" name="Google Shape;289;p6"/>
          <p:cNvPicPr preferRelativeResize="0"/>
          <p:nvPr/>
        </p:nvPicPr>
        <p:blipFill>
          <a:blip r:embed="rId3">
            <a:alphaModFix/>
          </a:blip>
          <a:stretch>
            <a:fillRect/>
          </a:stretch>
        </p:blipFill>
        <p:spPr>
          <a:xfrm>
            <a:off x="4184700" y="752700"/>
            <a:ext cx="4833649" cy="4086000"/>
          </a:xfrm>
          <a:prstGeom prst="rect">
            <a:avLst/>
          </a:prstGeom>
          <a:noFill/>
          <a:ln>
            <a:noFill/>
          </a:ln>
        </p:spPr>
      </p:pic>
      <p:sp>
        <p:nvSpPr>
          <p:cNvPr id="290" name="Google Shape;290;p6"/>
          <p:cNvSpPr txBox="1"/>
          <p:nvPr/>
        </p:nvSpPr>
        <p:spPr>
          <a:xfrm>
            <a:off x="98575" y="752700"/>
            <a:ext cx="3808200" cy="36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Compensation vs. Grants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Relationship:</a:t>
            </a:r>
            <a:r>
              <a:rPr lang="en" sz="1100">
                <a:solidFill>
                  <a:schemeClr val="dk1"/>
                </a:solidFill>
              </a:rPr>
              <a:t> Higher grants correlate with higher total compensation, especially for </a:t>
            </a:r>
            <a:r>
              <a:rPr b="1" lang="en" sz="1100">
                <a:solidFill>
                  <a:schemeClr val="dk1"/>
                </a:solidFill>
              </a:rPr>
              <a:t>CEOs</a:t>
            </a:r>
            <a:r>
              <a:rPr lang="en" sz="1100">
                <a:solidFill>
                  <a:schemeClr val="dk1"/>
                </a:solidFill>
              </a:rPr>
              <a:t> and </a:t>
            </a:r>
            <a:r>
              <a:rPr b="1" lang="en" sz="1100">
                <a:solidFill>
                  <a:schemeClr val="dk1"/>
                </a:solidFill>
              </a:rPr>
              <a:t>Vice Presidents</a:t>
            </a:r>
            <a:r>
              <a:rPr lang="en" sz="1100">
                <a:solidFill>
                  <a:schemeClr val="dk1"/>
                </a:solidFill>
              </a:rPr>
              <a:t>, who dominate the upper compensation range.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Clustered Distributions:</a:t>
            </a:r>
            <a:r>
              <a:rPr lang="en" sz="1100">
                <a:solidFill>
                  <a:schemeClr val="dk1"/>
                </a:solidFill>
              </a:rPr>
              <a:t> </a:t>
            </a:r>
            <a:r>
              <a:rPr b="1" lang="en" sz="1100">
                <a:solidFill>
                  <a:schemeClr val="dk1"/>
                </a:solidFill>
              </a:rPr>
              <a:t>Directors</a:t>
            </a:r>
            <a:r>
              <a:rPr lang="en" sz="1100">
                <a:solidFill>
                  <a:schemeClr val="dk1"/>
                </a:solidFill>
              </a:rPr>
              <a:t> and </a:t>
            </a:r>
            <a:r>
              <a:rPr b="1" lang="en" sz="1100">
                <a:solidFill>
                  <a:schemeClr val="dk1"/>
                </a:solidFill>
              </a:rPr>
              <a:t>Medical Positions</a:t>
            </a:r>
            <a:r>
              <a:rPr lang="en" sz="1100">
                <a:solidFill>
                  <a:schemeClr val="dk1"/>
                </a:solidFill>
              </a:rPr>
              <a:t> have more concentrated grant values, while </a:t>
            </a:r>
            <a:r>
              <a:rPr b="1" lang="en" sz="1100">
                <a:solidFill>
                  <a:schemeClr val="dk1"/>
                </a:solidFill>
              </a:rPr>
              <a:t>CEOs</a:t>
            </a:r>
            <a:r>
              <a:rPr lang="en" sz="1100">
                <a:solidFill>
                  <a:schemeClr val="dk1"/>
                </a:solidFill>
              </a:rPr>
              <a:t> show a broader range of grants and compensation.</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Activation Time Insight:</a:t>
            </a:r>
            <a:r>
              <a:rPr lang="en" sz="1100">
                <a:solidFill>
                  <a:schemeClr val="dk1"/>
                </a:solidFill>
              </a:rPr>
              <a:t> No strong relationship exists between </a:t>
            </a:r>
            <a:r>
              <a:rPr b="1" lang="en" sz="1100">
                <a:solidFill>
                  <a:schemeClr val="dk1"/>
                </a:solidFill>
              </a:rPr>
              <a:t>activation_seconds</a:t>
            </a:r>
            <a:r>
              <a:rPr lang="en" sz="1100">
                <a:solidFill>
                  <a:schemeClr val="dk1"/>
                </a:solidFill>
              </a:rPr>
              <a:t> and other variables, indicating it’s independent of compensation and grants.</a:t>
            </a:r>
            <a:endParaRPr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298094c4c3_2_13"/>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296" name="Google Shape;296;g3298094c4c3_2_13"/>
          <p:cNvSpPr txBox="1"/>
          <p:nvPr/>
        </p:nvSpPr>
        <p:spPr>
          <a:xfrm>
            <a:off x="98575" y="687450"/>
            <a:ext cx="3808200" cy="3756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Top Compensation Roles:</a:t>
            </a:r>
            <a:r>
              <a:rPr lang="en" sz="1100">
                <a:solidFill>
                  <a:schemeClr val="dk1"/>
                </a:solidFill>
              </a:rPr>
              <a:t> </a:t>
            </a:r>
            <a:r>
              <a:rPr b="1" lang="en" sz="1100">
                <a:solidFill>
                  <a:schemeClr val="dk1"/>
                </a:solidFill>
              </a:rPr>
              <a:t>Presidents &amp; CEOs</a:t>
            </a:r>
            <a:r>
              <a:rPr lang="en" sz="1100">
                <a:solidFill>
                  <a:schemeClr val="dk1"/>
                </a:solidFill>
              </a:rPr>
              <a:t> receive the highest average compensation (~$400,000), highlighting their leadership and strategic influence.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Specialized High Earners:</a:t>
            </a:r>
            <a:r>
              <a:rPr lang="en" sz="1100">
                <a:solidFill>
                  <a:schemeClr val="dk1"/>
                </a:solidFill>
              </a:rPr>
              <a:t> </a:t>
            </a:r>
            <a:r>
              <a:rPr b="1" lang="en" sz="1100">
                <a:solidFill>
                  <a:schemeClr val="dk1"/>
                </a:solidFill>
              </a:rPr>
              <a:t>Physicians</a:t>
            </a:r>
            <a:r>
              <a:rPr lang="en" sz="1100">
                <a:solidFill>
                  <a:schemeClr val="dk1"/>
                </a:solidFill>
              </a:rPr>
              <a:t> rank among the top-paid roles, reflecting the demand and expertise required in medical positions.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Compensation Hierarchy:</a:t>
            </a:r>
            <a:r>
              <a:rPr lang="en" sz="1100">
                <a:solidFill>
                  <a:schemeClr val="dk1"/>
                </a:solidFill>
              </a:rPr>
              <a:t> </a:t>
            </a:r>
            <a:r>
              <a:rPr b="1" lang="en" sz="1100">
                <a:solidFill>
                  <a:schemeClr val="dk1"/>
                </a:solidFill>
              </a:rPr>
              <a:t>Directors and Trustees</a:t>
            </a:r>
            <a:r>
              <a:rPr lang="en" sz="1100">
                <a:solidFill>
                  <a:schemeClr val="dk1"/>
                </a:solidFill>
              </a:rPr>
              <a:t> have significantly lower compensation compared to executive roles, emphasizing the financial gap between oversight roles and top leadership.</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297" name="Google Shape;297;g3298094c4c3_2_13"/>
          <p:cNvPicPr preferRelativeResize="0"/>
          <p:nvPr/>
        </p:nvPicPr>
        <p:blipFill>
          <a:blip r:embed="rId3">
            <a:alphaModFix/>
          </a:blip>
          <a:stretch>
            <a:fillRect/>
          </a:stretch>
        </p:blipFill>
        <p:spPr>
          <a:xfrm>
            <a:off x="3978600" y="687450"/>
            <a:ext cx="5012999" cy="3649575"/>
          </a:xfrm>
          <a:prstGeom prst="rect">
            <a:avLst/>
          </a:prstGeom>
          <a:noFill/>
          <a:ln>
            <a:noFill/>
          </a:ln>
        </p:spPr>
      </p:pic>
      <p:pic>
        <p:nvPicPr>
          <p:cNvPr id="298" name="Google Shape;298;g3298094c4c3_2_13"/>
          <p:cNvPicPr preferRelativeResize="0"/>
          <p:nvPr/>
        </p:nvPicPr>
        <p:blipFill>
          <a:blip r:embed="rId4">
            <a:alphaModFix/>
          </a:blip>
          <a:stretch>
            <a:fillRect/>
          </a:stretch>
        </p:blipFill>
        <p:spPr>
          <a:xfrm>
            <a:off x="3978600" y="518475"/>
            <a:ext cx="5165401" cy="4106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298094c4c3_2_21"/>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304" name="Google Shape;304;g3298094c4c3_2_21"/>
          <p:cNvSpPr txBox="1"/>
          <p:nvPr/>
        </p:nvSpPr>
        <p:spPr>
          <a:xfrm>
            <a:off x="98575" y="687450"/>
            <a:ext cx="3808200" cy="37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Significant Variability in Compensation</a:t>
            </a:r>
            <a:r>
              <a:rPr lang="en" sz="1100">
                <a:solidFill>
                  <a:schemeClr val="dk1"/>
                </a:solidFill>
              </a:rPr>
              <a:t> – The box plots show a wide range of total compensation for each job title, with many outliers. This indicates that compensation for these roles varies greatly, likely depending on factors such as industry, organization size, and experience.</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Top Compensation for Executive Positions</a:t>
            </a:r>
            <a:r>
              <a:rPr lang="en" sz="1100">
                <a:solidFill>
                  <a:schemeClr val="dk1"/>
                </a:solidFill>
              </a:rPr>
              <a:t> – Titles like "President &amp; Chief Executive Officer," "Chief Executive Officer," and "Chief Financial Officer" exhibit the highest median compensation, with some extreme outliers reaching well above $10 million. This suggests that top executive roles tend to receive the highest pay.</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Presence of Outliers Across All Roles</a:t>
            </a:r>
            <a:r>
              <a:rPr lang="en" sz="1100">
                <a:solidFill>
                  <a:schemeClr val="dk1"/>
                </a:solidFill>
              </a:rPr>
              <a:t> – Every job title has notable outliers, suggesting that while median salaries remain within a reasonable range, some individuals in each category earn significantly higher compensation, potentially due to bonuses, equity, or special agreements.</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pic>
        <p:nvPicPr>
          <p:cNvPr id="305" name="Google Shape;305;g3298094c4c3_2_21"/>
          <p:cNvPicPr preferRelativeResize="0"/>
          <p:nvPr/>
        </p:nvPicPr>
        <p:blipFill>
          <a:blip r:embed="rId3">
            <a:alphaModFix/>
          </a:blip>
          <a:stretch>
            <a:fillRect/>
          </a:stretch>
        </p:blipFill>
        <p:spPr>
          <a:xfrm>
            <a:off x="4059175" y="687450"/>
            <a:ext cx="4932425" cy="35083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298094c4c3_2_29"/>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311" name="Google Shape;311;g3298094c4c3_2_29"/>
          <p:cNvSpPr txBox="1"/>
          <p:nvPr/>
        </p:nvSpPr>
        <p:spPr>
          <a:xfrm>
            <a:off x="98575" y="777050"/>
            <a:ext cx="3808200" cy="4120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CFOs manage grants efficiently</a:t>
            </a:r>
            <a:r>
              <a:rPr lang="en" sz="1100">
                <a:solidFill>
                  <a:schemeClr val="dk1"/>
                </a:solidFill>
              </a:rPr>
              <a:t>, with a </a:t>
            </a:r>
            <a:r>
              <a:rPr b="1" lang="en" sz="1100">
                <a:solidFill>
                  <a:schemeClr val="dk1"/>
                </a:solidFill>
              </a:rPr>
              <a:t>Extreme Grants-to-Compensation Ratio for Certain Roles</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Chief Financial Officer Stands Out</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Most Other Roles Have Negligible Grants-to-Compensation Ratios</a:t>
            </a:r>
            <a:r>
              <a:rPr lang="en" sz="1100">
                <a:solidFill>
                  <a:schemeClr val="dk1"/>
                </a:solidFill>
              </a:rPr>
              <a:t>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312" name="Google Shape;312;g3298094c4c3_2_29"/>
          <p:cNvPicPr preferRelativeResize="0"/>
          <p:nvPr/>
        </p:nvPicPr>
        <p:blipFill>
          <a:blip r:embed="rId3">
            <a:alphaModFix/>
          </a:blip>
          <a:stretch>
            <a:fillRect/>
          </a:stretch>
        </p:blipFill>
        <p:spPr>
          <a:xfrm>
            <a:off x="3906775" y="777050"/>
            <a:ext cx="5084824" cy="335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3298094c4c3_2_46"/>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318" name="Google Shape;318;g3298094c4c3_2_46"/>
          <p:cNvSpPr txBox="1"/>
          <p:nvPr/>
        </p:nvSpPr>
        <p:spPr>
          <a:xfrm>
            <a:off x="98575" y="770625"/>
            <a:ext cx="3808200" cy="3163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High Compensation Disparity:</a:t>
            </a:r>
            <a:r>
              <a:rPr lang="en" sz="1100">
                <a:solidFill>
                  <a:schemeClr val="dk1"/>
                </a:solidFill>
              </a:rPr>
              <a:t> All clusters exhibit wide variation in total compensation, with notable outliers earning exceptionally high salaries.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CEOs &amp; VPs Lead in Pay:</a:t>
            </a:r>
            <a:r>
              <a:rPr lang="en" sz="1100">
                <a:solidFill>
                  <a:schemeClr val="dk1"/>
                </a:solidFill>
              </a:rPr>
              <a:t> </a:t>
            </a:r>
            <a:r>
              <a:rPr b="1" lang="en" sz="1100">
                <a:solidFill>
                  <a:schemeClr val="dk1"/>
                </a:solidFill>
              </a:rPr>
              <a:t>Chief Executive Officers and Vice Presidents</a:t>
            </a:r>
            <a:r>
              <a:rPr lang="en" sz="1100">
                <a:solidFill>
                  <a:schemeClr val="dk1"/>
                </a:solidFill>
              </a:rPr>
              <a:t> have some of the highest outliers, exceeding </a:t>
            </a:r>
            <a:r>
              <a:rPr b="1" lang="en" sz="1100">
                <a:solidFill>
                  <a:schemeClr val="dk1"/>
                </a:solidFill>
              </a:rPr>
              <a:t>$1.5M</a:t>
            </a:r>
            <a:r>
              <a:rPr lang="en" sz="1100">
                <a:solidFill>
                  <a:schemeClr val="dk1"/>
                </a:solidFill>
              </a:rPr>
              <a:t>, reflecting their leadership roles.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Directors &amp; Others Have Lower Variability:</a:t>
            </a:r>
            <a:r>
              <a:rPr lang="en" sz="1100">
                <a:solidFill>
                  <a:schemeClr val="dk1"/>
                </a:solidFill>
              </a:rPr>
              <a:t> These clusters show </a:t>
            </a:r>
            <a:r>
              <a:rPr b="1" lang="en" sz="1100">
                <a:solidFill>
                  <a:schemeClr val="dk1"/>
                </a:solidFill>
              </a:rPr>
              <a:t>more consistent compensation levels</a:t>
            </a:r>
            <a:r>
              <a:rPr lang="en" sz="1100">
                <a:solidFill>
                  <a:schemeClr val="dk1"/>
                </a:solidFill>
              </a:rPr>
              <a:t>, with fewer extreme outliers.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Medical Positions Also Show High Earners:</a:t>
            </a:r>
            <a:r>
              <a:rPr lang="en" sz="1100">
                <a:solidFill>
                  <a:schemeClr val="dk1"/>
                </a:solidFill>
              </a:rPr>
              <a:t> While not as extreme as CEOs, some </a:t>
            </a:r>
            <a:r>
              <a:rPr b="1" lang="en" sz="1100">
                <a:solidFill>
                  <a:schemeClr val="dk1"/>
                </a:solidFill>
              </a:rPr>
              <a:t>medical professionals receive substantial compensation</a:t>
            </a:r>
            <a:r>
              <a:rPr lang="en" sz="1100">
                <a:solidFill>
                  <a:schemeClr val="dk1"/>
                </a:solidFill>
              </a:rPr>
              <a:t>, likely due to specialized expertise.</a:t>
            </a:r>
            <a:endParaRPr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319" name="Google Shape;319;g3298094c4c3_2_46"/>
          <p:cNvPicPr preferRelativeResize="0"/>
          <p:nvPr/>
        </p:nvPicPr>
        <p:blipFill>
          <a:blip r:embed="rId3">
            <a:alphaModFix/>
          </a:blip>
          <a:stretch>
            <a:fillRect/>
          </a:stretch>
        </p:blipFill>
        <p:spPr>
          <a:xfrm>
            <a:off x="4059175" y="687450"/>
            <a:ext cx="4932426" cy="26615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298094c4c3_2_70"/>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325" name="Google Shape;325;g3298094c4c3_2_70"/>
          <p:cNvSpPr txBox="1"/>
          <p:nvPr/>
        </p:nvSpPr>
        <p:spPr>
          <a:xfrm>
            <a:off x="89600" y="869200"/>
            <a:ext cx="3808200" cy="3127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California &amp; New York dominate</a:t>
            </a:r>
            <a:r>
              <a:rPr lang="en" sz="1100">
                <a:solidFill>
                  <a:schemeClr val="dk1"/>
                </a:solidFill>
              </a:rPr>
              <a:t> total compensation, driven by corporate, finance, and tech sectors.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Texas and Illinois hold mid-level compensation</a:t>
            </a:r>
            <a:r>
              <a:rPr lang="en" sz="1100">
                <a:solidFill>
                  <a:schemeClr val="dk1"/>
                </a:solidFill>
              </a:rPr>
              <a:t>, likely influenced by a mix of industries.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Lower compensation in rural states</a:t>
            </a:r>
            <a:r>
              <a:rPr lang="en" sz="1100">
                <a:solidFill>
                  <a:schemeClr val="dk1"/>
                </a:solidFill>
              </a:rPr>
              <a:t> indicates fewer high-paying organizations.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Clear regional disparities</a:t>
            </a:r>
            <a:r>
              <a:rPr lang="en" sz="1100">
                <a:solidFill>
                  <a:schemeClr val="dk1"/>
                </a:solidFill>
              </a:rPr>
              <a:t> suggest opportunities for business expansion in lower-compensated states.</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326" name="Google Shape;326;g3298094c4c3_2_70"/>
          <p:cNvPicPr preferRelativeResize="0"/>
          <p:nvPr/>
        </p:nvPicPr>
        <p:blipFill>
          <a:blip r:embed="rId3">
            <a:alphaModFix/>
          </a:blip>
          <a:stretch>
            <a:fillRect/>
          </a:stretch>
        </p:blipFill>
        <p:spPr>
          <a:xfrm>
            <a:off x="4050200" y="687450"/>
            <a:ext cx="4941400" cy="20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298094c4c3_2_78"/>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332" name="Google Shape;332;g3298094c4c3_2_78"/>
          <p:cNvSpPr txBox="1"/>
          <p:nvPr/>
        </p:nvSpPr>
        <p:spPr>
          <a:xfrm>
            <a:off x="89600" y="869200"/>
            <a:ext cx="3808200" cy="3127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California &amp; New York receive the highest grants</a:t>
            </a:r>
            <a:r>
              <a:rPr lang="en" sz="1100">
                <a:solidFill>
                  <a:schemeClr val="dk1"/>
                </a:solidFill>
              </a:rPr>
              <a:t>, reflecting their strong research and institutional presence.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Texas and Illinois have moderate grant funding</a:t>
            </a:r>
            <a:r>
              <a:rPr lang="en" sz="1100">
                <a:solidFill>
                  <a:schemeClr val="dk1"/>
                </a:solidFill>
              </a:rPr>
              <a:t>, suggesting a balance between corporate and academic research contributions.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Rural states show lower grant allocations</a:t>
            </a:r>
            <a:r>
              <a:rPr lang="en" sz="1100">
                <a:solidFill>
                  <a:schemeClr val="dk1"/>
                </a:solidFill>
              </a:rPr>
              <a:t>, indicating fewer research institutions or funding opportunities.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Regional disparities highlight potential policy changes</a:t>
            </a:r>
            <a:r>
              <a:rPr lang="en" sz="1100">
                <a:solidFill>
                  <a:schemeClr val="dk1"/>
                </a:solidFill>
              </a:rPr>
              <a:t>, encouraging more equitable grant distribution.</a:t>
            </a:r>
            <a:endParaRPr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333" name="Google Shape;333;g3298094c4c3_2_78"/>
          <p:cNvPicPr preferRelativeResize="0"/>
          <p:nvPr/>
        </p:nvPicPr>
        <p:blipFill>
          <a:blip r:embed="rId3">
            <a:alphaModFix/>
          </a:blip>
          <a:stretch>
            <a:fillRect/>
          </a:stretch>
        </p:blipFill>
        <p:spPr>
          <a:xfrm>
            <a:off x="4050200" y="687450"/>
            <a:ext cx="4941402" cy="19864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3298094c4c3_2_86"/>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339" name="Google Shape;339;g3298094c4c3_2_86"/>
          <p:cNvSpPr txBox="1"/>
          <p:nvPr/>
        </p:nvSpPr>
        <p:spPr>
          <a:xfrm>
            <a:off x="125450" y="725825"/>
            <a:ext cx="3808200" cy="3127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California leads in total grants and high compensation</a:t>
            </a:r>
            <a:r>
              <a:rPr lang="en" sz="1100">
                <a:solidFill>
                  <a:schemeClr val="dk1"/>
                </a:solidFill>
              </a:rPr>
              <a:t>, reinforcing its role as a financial and innovation hub.</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New York and Massachusetts have substantial grants &amp; high executive compensation</a:t>
            </a:r>
            <a:r>
              <a:rPr lang="en" sz="1100">
                <a:solidFill>
                  <a:schemeClr val="dk1"/>
                </a:solidFill>
              </a:rPr>
              <a:t>, indicating major corporate and research centers.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Texas stands out with strong grant allocation but moderate compensation levels.</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Smaller grants and lower compensation dominate central &amp; rural states</a:t>
            </a:r>
            <a:r>
              <a:rPr lang="en" sz="1100">
                <a:solidFill>
                  <a:schemeClr val="dk1"/>
                </a:solidFill>
              </a:rPr>
              <a:t>, highlighting geographic disparities in funding and executive pay.</a:t>
            </a:r>
            <a:endParaRPr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340" name="Google Shape;340;g3298094c4c3_2_86"/>
          <p:cNvPicPr preferRelativeResize="0"/>
          <p:nvPr/>
        </p:nvPicPr>
        <p:blipFill>
          <a:blip r:embed="rId3">
            <a:alphaModFix/>
          </a:blip>
          <a:stretch>
            <a:fillRect/>
          </a:stretch>
        </p:blipFill>
        <p:spPr>
          <a:xfrm>
            <a:off x="4050200" y="687450"/>
            <a:ext cx="4941402" cy="2157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af60503b1e_0_14"/>
          <p:cNvSpPr txBox="1"/>
          <p:nvPr>
            <p:ph type="title"/>
          </p:nvPr>
        </p:nvSpPr>
        <p:spPr>
          <a:xfrm>
            <a:off x="457200" y="5355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Insights</a:t>
            </a:r>
            <a:endParaRPr/>
          </a:p>
        </p:txBody>
      </p:sp>
      <p:sp>
        <p:nvSpPr>
          <p:cNvPr id="346" name="Google Shape;346;g2af60503b1e_0_14"/>
          <p:cNvSpPr txBox="1"/>
          <p:nvPr/>
        </p:nvSpPr>
        <p:spPr>
          <a:xfrm>
            <a:off x="125450" y="725825"/>
            <a:ext cx="3808200" cy="3127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sz="1100">
                <a:solidFill>
                  <a:schemeClr val="dk1"/>
                </a:solidFill>
              </a:rPr>
              <a:t>California leads in total grants and high compensation</a:t>
            </a:r>
            <a:r>
              <a:rPr lang="en" sz="1100">
                <a:solidFill>
                  <a:schemeClr val="dk1"/>
                </a:solidFill>
              </a:rPr>
              <a:t>, reinforcing its role as a financial and innovation hub.</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New York and Massachusetts have substantial grants &amp; high executive compensation</a:t>
            </a:r>
            <a:r>
              <a:rPr lang="en" sz="1100">
                <a:solidFill>
                  <a:schemeClr val="dk1"/>
                </a:solidFill>
              </a:rPr>
              <a:t>, indicating major corporate and research centers.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Texas stands out with strong grant allocation but moderate compensation levels.</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Smaller grants and lower compensation dominate central &amp; rural states</a:t>
            </a:r>
            <a:r>
              <a:rPr lang="en" sz="1100">
                <a:solidFill>
                  <a:schemeClr val="dk1"/>
                </a:solidFill>
              </a:rPr>
              <a:t>, highlighting geographic disparities in funding and executive pay.</a:t>
            </a:r>
            <a:endParaRPr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347" name="Google Shape;347;g2af60503b1e_0_14"/>
          <p:cNvPicPr preferRelativeResize="0"/>
          <p:nvPr/>
        </p:nvPicPr>
        <p:blipFill>
          <a:blip r:embed="rId3">
            <a:alphaModFix/>
          </a:blip>
          <a:stretch>
            <a:fillRect/>
          </a:stretch>
        </p:blipFill>
        <p:spPr>
          <a:xfrm>
            <a:off x="4050200" y="687450"/>
            <a:ext cx="4941402" cy="21570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Data Analysis Workflow</a:t>
            </a:r>
            <a:endParaRPr/>
          </a:p>
        </p:txBody>
      </p:sp>
      <p:sp>
        <p:nvSpPr>
          <p:cNvPr id="95" name="Google Shape;95;p9"/>
          <p:cNvSpPr/>
          <p:nvPr/>
        </p:nvSpPr>
        <p:spPr>
          <a:xfrm>
            <a:off x="457200" y="2404150"/>
            <a:ext cx="8229600" cy="10791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9"/>
          <p:cNvSpPr/>
          <p:nvPr/>
        </p:nvSpPr>
        <p:spPr>
          <a:xfrm>
            <a:off x="1565050" y="2247225"/>
            <a:ext cx="1392900" cy="1392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9"/>
          <p:cNvSpPr/>
          <p:nvPr/>
        </p:nvSpPr>
        <p:spPr>
          <a:xfrm>
            <a:off x="3875550" y="2247225"/>
            <a:ext cx="1392900" cy="13929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9"/>
          <p:cNvSpPr/>
          <p:nvPr/>
        </p:nvSpPr>
        <p:spPr>
          <a:xfrm>
            <a:off x="6152750" y="2247225"/>
            <a:ext cx="1392900" cy="13929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nvSpPr>
        <p:spPr>
          <a:xfrm>
            <a:off x="1240950" y="1503375"/>
            <a:ext cx="2040900" cy="705000"/>
          </a:xfrm>
          <a:prstGeom prst="rect">
            <a:avLst/>
          </a:prstGeom>
          <a:noFill/>
          <a:ln>
            <a:noFill/>
          </a:ln>
        </p:spPr>
        <p:txBody>
          <a:bodyPr anchorCtr="0" anchor="ctr" bIns="228600" lIns="228600" spcFirstLastPara="1" rIns="228600" wrap="square" tIns="228600">
            <a:noAutofit/>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dk1"/>
                </a:solidFill>
                <a:latin typeface="Fira Sans Extra Condensed"/>
                <a:ea typeface="Fira Sans Extra Condensed"/>
                <a:cs typeface="Fira Sans Extra Condensed"/>
                <a:sym typeface="Fira Sans Extra Condensed"/>
              </a:rPr>
              <a:t>Data Aggregation</a:t>
            </a:r>
            <a:endParaRPr b="1" i="0" sz="1600" u="none" cap="none" strike="noStrike">
              <a:solidFill>
                <a:schemeClr val="dk1"/>
              </a:solidFill>
              <a:latin typeface="Fira Sans Extra Condensed"/>
              <a:ea typeface="Fira Sans Extra Condensed"/>
              <a:cs typeface="Fira Sans Extra Condensed"/>
              <a:sym typeface="Fira Sans Extra Condensed"/>
            </a:endParaRPr>
          </a:p>
        </p:txBody>
      </p:sp>
      <p:sp>
        <p:nvSpPr>
          <p:cNvPr id="100" name="Google Shape;100;p9"/>
          <p:cNvSpPr txBox="1"/>
          <p:nvPr/>
        </p:nvSpPr>
        <p:spPr>
          <a:xfrm>
            <a:off x="3551550" y="1503375"/>
            <a:ext cx="2040900" cy="705000"/>
          </a:xfrm>
          <a:prstGeom prst="rect">
            <a:avLst/>
          </a:prstGeom>
          <a:noFill/>
          <a:ln>
            <a:noFill/>
          </a:ln>
        </p:spPr>
        <p:txBody>
          <a:bodyPr anchorCtr="0" anchor="ctr" bIns="228600" lIns="228600" spcFirstLastPara="1" rIns="228600" wrap="square" tIns="228600">
            <a:noAutofit/>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dk1"/>
                </a:solidFill>
                <a:latin typeface="Fira Sans Extra Condensed"/>
                <a:ea typeface="Fira Sans Extra Condensed"/>
                <a:cs typeface="Fira Sans Extra Condensed"/>
                <a:sym typeface="Fira Sans Extra Condensed"/>
              </a:rPr>
              <a:t>Data Modeling</a:t>
            </a:r>
            <a:endParaRPr b="1" i="0" sz="1600" u="none" cap="none" strike="noStrike">
              <a:solidFill>
                <a:schemeClr val="dk1"/>
              </a:solidFill>
              <a:latin typeface="Fira Sans Extra Condensed"/>
              <a:ea typeface="Fira Sans Extra Condensed"/>
              <a:cs typeface="Fira Sans Extra Condensed"/>
              <a:sym typeface="Fira Sans Extra Condensed"/>
            </a:endParaRPr>
          </a:p>
        </p:txBody>
      </p:sp>
      <p:sp>
        <p:nvSpPr>
          <p:cNvPr id="101" name="Google Shape;101;p9"/>
          <p:cNvSpPr txBox="1"/>
          <p:nvPr/>
        </p:nvSpPr>
        <p:spPr>
          <a:xfrm>
            <a:off x="5828750" y="1503375"/>
            <a:ext cx="2040900" cy="705000"/>
          </a:xfrm>
          <a:prstGeom prst="rect">
            <a:avLst/>
          </a:prstGeom>
          <a:noFill/>
          <a:ln>
            <a:noFill/>
          </a:ln>
        </p:spPr>
        <p:txBody>
          <a:bodyPr anchorCtr="0" anchor="ctr" bIns="228600" lIns="228600" spcFirstLastPara="1" rIns="228600" wrap="square" tIns="228600">
            <a:noAutofit/>
          </a:bodyPr>
          <a:lstStyle/>
          <a:p>
            <a:pPr indent="0" lvl="0" marL="0" marR="0" rtl="0" algn="ctr">
              <a:lnSpc>
                <a:spcPct val="100000"/>
              </a:lnSpc>
              <a:spcBef>
                <a:spcPts val="0"/>
              </a:spcBef>
              <a:spcAft>
                <a:spcPts val="0"/>
              </a:spcAft>
              <a:buClr>
                <a:srgbClr val="000000"/>
              </a:buClr>
              <a:buSzPts val="1600"/>
              <a:buFont typeface="Arial"/>
              <a:buNone/>
            </a:pPr>
            <a:r>
              <a:rPr b="1" lang="en" sz="1600">
                <a:solidFill>
                  <a:schemeClr val="dk1"/>
                </a:solidFill>
                <a:latin typeface="Fira Sans Extra Condensed"/>
                <a:ea typeface="Fira Sans Extra Condensed"/>
                <a:cs typeface="Fira Sans Extra Condensed"/>
                <a:sym typeface="Fira Sans Extra Condensed"/>
              </a:rPr>
              <a:t>Findings</a:t>
            </a:r>
            <a:endParaRPr b="1" i="0" sz="1600" u="none" cap="none" strike="noStrike">
              <a:solidFill>
                <a:schemeClr val="dk1"/>
              </a:solidFill>
              <a:latin typeface="Fira Sans Extra Condensed"/>
              <a:ea typeface="Fira Sans Extra Condensed"/>
              <a:cs typeface="Fira Sans Extra Condensed"/>
              <a:sym typeface="Fira Sans Extra Condensed"/>
            </a:endParaRPr>
          </a:p>
        </p:txBody>
      </p:sp>
      <p:grpSp>
        <p:nvGrpSpPr>
          <p:cNvPr id="102" name="Google Shape;102;p9"/>
          <p:cNvGrpSpPr/>
          <p:nvPr/>
        </p:nvGrpSpPr>
        <p:grpSpPr>
          <a:xfrm>
            <a:off x="2028944" y="2707610"/>
            <a:ext cx="457198" cy="472455"/>
            <a:chOff x="-65129950" y="2646800"/>
            <a:chExt cx="311125" cy="317425"/>
          </a:xfrm>
        </p:grpSpPr>
        <p:sp>
          <p:nvSpPr>
            <p:cNvPr id="103" name="Google Shape;103;p9"/>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9"/>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 name="Google Shape;105;p9"/>
          <p:cNvGrpSpPr/>
          <p:nvPr/>
        </p:nvGrpSpPr>
        <p:grpSpPr>
          <a:xfrm>
            <a:off x="4343403" y="2716248"/>
            <a:ext cx="457195" cy="457205"/>
            <a:chOff x="1412450" y="1954475"/>
            <a:chExt cx="297750" cy="296175"/>
          </a:xfrm>
        </p:grpSpPr>
        <p:sp>
          <p:nvSpPr>
            <p:cNvPr id="106" name="Google Shape;106;p9"/>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9"/>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9"/>
          <p:cNvGrpSpPr/>
          <p:nvPr/>
        </p:nvGrpSpPr>
        <p:grpSpPr>
          <a:xfrm>
            <a:off x="6624495" y="2707287"/>
            <a:ext cx="457200" cy="434335"/>
            <a:chOff x="-62890750" y="2296300"/>
            <a:chExt cx="330825" cy="317450"/>
          </a:xfrm>
        </p:grpSpPr>
        <p:sp>
          <p:nvSpPr>
            <p:cNvPr id="109" name="Google Shape;109;p9"/>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9"/>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29daff37ec_0_19"/>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 4 Features</a:t>
            </a:r>
            <a:endParaRPr/>
          </a:p>
        </p:txBody>
      </p:sp>
      <p:pic>
        <p:nvPicPr>
          <p:cNvPr id="353" name="Google Shape;353;g329daff37ec_0_19"/>
          <p:cNvPicPr preferRelativeResize="0"/>
          <p:nvPr/>
        </p:nvPicPr>
        <p:blipFill>
          <a:blip r:embed="rId3">
            <a:alphaModFix/>
          </a:blip>
          <a:stretch>
            <a:fillRect/>
          </a:stretch>
        </p:blipFill>
        <p:spPr>
          <a:xfrm>
            <a:off x="1155025" y="892975"/>
            <a:ext cx="7160224" cy="3945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2b3ce4e3d0_0_0"/>
          <p:cNvSpPr txBox="1"/>
          <p:nvPr>
            <p:ph type="title"/>
          </p:nvPr>
        </p:nvSpPr>
        <p:spPr>
          <a:xfrm>
            <a:off x="457200" y="193975"/>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Compensation comparison</a:t>
            </a:r>
            <a:endParaRPr/>
          </a:p>
        </p:txBody>
      </p:sp>
      <p:pic>
        <p:nvPicPr>
          <p:cNvPr id="359" name="Google Shape;359;g32b3ce4e3d0_0_0"/>
          <p:cNvPicPr preferRelativeResize="0"/>
          <p:nvPr/>
        </p:nvPicPr>
        <p:blipFill>
          <a:blip r:embed="rId3">
            <a:alphaModFix/>
          </a:blip>
          <a:stretch>
            <a:fillRect/>
          </a:stretch>
        </p:blipFill>
        <p:spPr>
          <a:xfrm>
            <a:off x="1466625" y="1056250"/>
            <a:ext cx="6210752" cy="3945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8"/>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Conclusion</a:t>
            </a:r>
            <a:endParaRPr/>
          </a:p>
        </p:txBody>
      </p:sp>
      <p:sp>
        <p:nvSpPr>
          <p:cNvPr id="365" name="Google Shape;365;p8"/>
          <p:cNvSpPr/>
          <p:nvPr/>
        </p:nvSpPr>
        <p:spPr>
          <a:xfrm rot="2700000">
            <a:off x="4255316" y="1651581"/>
            <a:ext cx="1986564" cy="1044218"/>
          </a:xfrm>
          <a:custGeom>
            <a:rect b="b" l="l" r="r" t="t"/>
            <a:pathLst>
              <a:path extrusionOk="0" h="36071" w="68623">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
          <p:cNvSpPr/>
          <p:nvPr/>
        </p:nvSpPr>
        <p:spPr>
          <a:xfrm rot="2700000">
            <a:off x="4632135" y="2541054"/>
            <a:ext cx="994483" cy="1774310"/>
          </a:xfrm>
          <a:custGeom>
            <a:rect b="b" l="l" r="r" t="t"/>
            <a:pathLst>
              <a:path extrusionOk="0" h="61291" w="34353">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rot="2700000">
            <a:off x="2937262" y="2782110"/>
            <a:ext cx="1934398" cy="1027254"/>
          </a:xfrm>
          <a:custGeom>
            <a:rect b="b" l="l" r="r" t="t"/>
            <a:pathLst>
              <a:path extrusionOk="0" h="35485" w="66821">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rot="2700000">
            <a:off x="3494668" y="1125965"/>
            <a:ext cx="988433" cy="1831311"/>
          </a:xfrm>
          <a:custGeom>
            <a:rect b="b" l="l" r="r" t="t"/>
            <a:pathLst>
              <a:path extrusionOk="0" h="63260" w="34144">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
          <p:cNvSpPr txBox="1"/>
          <p:nvPr/>
        </p:nvSpPr>
        <p:spPr>
          <a:xfrm>
            <a:off x="685800" y="1600200"/>
            <a:ext cx="1957800" cy="28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latin typeface="Fira Sans Extra Condensed"/>
                <a:ea typeface="Fira Sans Extra Condensed"/>
                <a:cs typeface="Fira Sans Extra Condensed"/>
                <a:sym typeface="Fira Sans Extra Condensed"/>
              </a:rPr>
              <a:t>Job Title</a:t>
            </a:r>
            <a:endParaRPr b="1" i="0" sz="1600" u="none" cap="none" strike="noStrike">
              <a:solidFill>
                <a:srgbClr val="000000"/>
              </a:solidFill>
              <a:latin typeface="Fira Sans Extra Condensed"/>
              <a:ea typeface="Fira Sans Extra Condensed"/>
              <a:cs typeface="Fira Sans Extra Condensed"/>
              <a:sym typeface="Fira Sans Extra Condensed"/>
            </a:endParaRPr>
          </a:p>
        </p:txBody>
      </p:sp>
      <p:sp>
        <p:nvSpPr>
          <p:cNvPr id="370" name="Google Shape;370;p8"/>
          <p:cNvSpPr txBox="1"/>
          <p:nvPr/>
        </p:nvSpPr>
        <p:spPr>
          <a:xfrm>
            <a:off x="685800" y="3294000"/>
            <a:ext cx="1957800" cy="28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dk1"/>
                </a:solidFill>
                <a:latin typeface="Fira Sans Extra Condensed"/>
                <a:ea typeface="Fira Sans Extra Condensed"/>
                <a:cs typeface="Fira Sans Extra Condensed"/>
                <a:sym typeface="Fira Sans Extra Condensed"/>
              </a:rPr>
              <a:t>Business Type</a:t>
            </a:r>
            <a:endParaRPr b="1" i="0" sz="1600" u="none" cap="none" strike="noStrike">
              <a:solidFill>
                <a:srgbClr val="000000"/>
              </a:solidFill>
              <a:latin typeface="Fira Sans Extra Condensed"/>
              <a:ea typeface="Fira Sans Extra Condensed"/>
              <a:cs typeface="Fira Sans Extra Condensed"/>
              <a:sym typeface="Fira Sans Extra Condensed"/>
            </a:endParaRPr>
          </a:p>
        </p:txBody>
      </p:sp>
      <p:sp>
        <p:nvSpPr>
          <p:cNvPr id="371" name="Google Shape;371;p8"/>
          <p:cNvSpPr txBox="1"/>
          <p:nvPr/>
        </p:nvSpPr>
        <p:spPr>
          <a:xfrm>
            <a:off x="6500400" y="1600200"/>
            <a:ext cx="1957800" cy="287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lang="en" sz="1600">
                <a:solidFill>
                  <a:schemeClr val="dk1"/>
                </a:solidFill>
                <a:latin typeface="Fira Sans Extra Condensed"/>
                <a:ea typeface="Fira Sans Extra Condensed"/>
                <a:cs typeface="Fira Sans Extra Condensed"/>
                <a:sym typeface="Fira Sans Extra Condensed"/>
              </a:rPr>
              <a:t>Grants Received</a:t>
            </a:r>
            <a:endParaRPr b="1" i="0" sz="1600" u="none" cap="none" strike="noStrike">
              <a:solidFill>
                <a:srgbClr val="000000"/>
              </a:solidFill>
              <a:latin typeface="Fira Sans Extra Condensed"/>
              <a:ea typeface="Fira Sans Extra Condensed"/>
              <a:cs typeface="Fira Sans Extra Condensed"/>
              <a:sym typeface="Fira Sans Extra Condensed"/>
            </a:endParaRPr>
          </a:p>
        </p:txBody>
      </p:sp>
      <p:sp>
        <p:nvSpPr>
          <p:cNvPr id="372" name="Google Shape;372;p8"/>
          <p:cNvSpPr txBox="1"/>
          <p:nvPr/>
        </p:nvSpPr>
        <p:spPr>
          <a:xfrm>
            <a:off x="6500400" y="3294000"/>
            <a:ext cx="1957800" cy="2871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lang="en" sz="1600">
                <a:solidFill>
                  <a:schemeClr val="dk1"/>
                </a:solidFill>
                <a:latin typeface="Fira Sans Extra Condensed"/>
                <a:ea typeface="Fira Sans Extra Condensed"/>
                <a:cs typeface="Fira Sans Extra Condensed"/>
                <a:sym typeface="Fira Sans Extra Condensed"/>
              </a:rPr>
              <a:t>Purpose of </a:t>
            </a:r>
            <a:r>
              <a:rPr b="1" lang="en" sz="1600">
                <a:solidFill>
                  <a:schemeClr val="dk1"/>
                </a:solidFill>
                <a:latin typeface="Fira Sans Extra Condensed"/>
                <a:ea typeface="Fira Sans Extra Condensed"/>
                <a:cs typeface="Fira Sans Extra Condensed"/>
                <a:sym typeface="Fira Sans Extra Condensed"/>
              </a:rPr>
              <a:t>Registration</a:t>
            </a:r>
            <a:endParaRPr b="1" i="0" sz="1600" u="none" cap="none" strike="noStrike">
              <a:solidFill>
                <a:srgbClr val="000000"/>
              </a:solidFill>
              <a:latin typeface="Fira Sans Extra Condensed"/>
              <a:ea typeface="Fira Sans Extra Condensed"/>
              <a:cs typeface="Fira Sans Extra Condensed"/>
              <a:sym typeface="Fira Sans Extra Condensed"/>
            </a:endParaRPr>
          </a:p>
        </p:txBody>
      </p:sp>
      <p:sp>
        <p:nvSpPr>
          <p:cNvPr id="373" name="Google Shape;373;p8"/>
          <p:cNvSpPr txBox="1"/>
          <p:nvPr/>
        </p:nvSpPr>
        <p:spPr>
          <a:xfrm>
            <a:off x="685800" y="1887300"/>
            <a:ext cx="2094300" cy="57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Executive role is the strongest predictor of their total compensation. </a:t>
            </a:r>
            <a:endParaRPr b="0" i="0" sz="1200" u="none" cap="none" strike="noStrike">
              <a:solidFill>
                <a:srgbClr val="000000"/>
              </a:solidFill>
              <a:latin typeface="Roboto"/>
              <a:ea typeface="Roboto"/>
              <a:cs typeface="Roboto"/>
              <a:sym typeface="Roboto"/>
            </a:endParaRPr>
          </a:p>
        </p:txBody>
      </p:sp>
      <p:sp>
        <p:nvSpPr>
          <p:cNvPr id="374" name="Google Shape;374;p8"/>
          <p:cNvSpPr txBox="1"/>
          <p:nvPr/>
        </p:nvSpPr>
        <p:spPr>
          <a:xfrm>
            <a:off x="6464400" y="1887300"/>
            <a:ext cx="1993800" cy="57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The amount of federal grants received by the company also plays a crucial role.</a:t>
            </a:r>
            <a:endParaRPr b="0" i="0" sz="1200" u="none" cap="none" strike="noStrike">
              <a:solidFill>
                <a:schemeClr val="dk1"/>
              </a:solidFill>
              <a:latin typeface="Roboto"/>
              <a:ea typeface="Roboto"/>
              <a:cs typeface="Roboto"/>
              <a:sym typeface="Roboto"/>
            </a:endParaRPr>
          </a:p>
        </p:txBody>
      </p:sp>
      <p:sp>
        <p:nvSpPr>
          <p:cNvPr id="375" name="Google Shape;375;p8"/>
          <p:cNvSpPr txBox="1"/>
          <p:nvPr/>
        </p:nvSpPr>
        <p:spPr>
          <a:xfrm>
            <a:off x="6464400" y="3581100"/>
            <a:ext cx="1993800" cy="57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Comparatively</a:t>
            </a:r>
            <a:r>
              <a:rPr lang="en" sz="1200">
                <a:solidFill>
                  <a:schemeClr val="dk1"/>
                </a:solidFill>
                <a:latin typeface="Roboto"/>
                <a:ea typeface="Roboto"/>
                <a:cs typeface="Roboto"/>
                <a:sym typeface="Roboto"/>
              </a:rPr>
              <a:t> lower impact</a:t>
            </a:r>
            <a:endParaRPr b="0" i="0" sz="1200" u="none" cap="none" strike="noStrike">
              <a:solidFill>
                <a:schemeClr val="dk1"/>
              </a:solidFill>
              <a:latin typeface="Roboto"/>
              <a:ea typeface="Roboto"/>
              <a:cs typeface="Roboto"/>
              <a:sym typeface="Roboto"/>
            </a:endParaRPr>
          </a:p>
        </p:txBody>
      </p:sp>
      <p:sp>
        <p:nvSpPr>
          <p:cNvPr id="376" name="Google Shape;376;p8"/>
          <p:cNvSpPr txBox="1"/>
          <p:nvPr/>
        </p:nvSpPr>
        <p:spPr>
          <a:xfrm>
            <a:off x="3754550" y="1738100"/>
            <a:ext cx="615300" cy="28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Fira Sans"/>
                <a:ea typeface="Fira Sans"/>
                <a:cs typeface="Fira Sans"/>
                <a:sym typeface="Fira Sans"/>
              </a:rPr>
              <a:t>01</a:t>
            </a:r>
            <a:endParaRPr b="1" i="0" sz="2400" u="none" cap="none" strike="noStrike">
              <a:solidFill>
                <a:schemeClr val="lt1"/>
              </a:solidFill>
              <a:latin typeface="Fira Sans"/>
              <a:ea typeface="Fira Sans"/>
              <a:cs typeface="Fira Sans"/>
              <a:sym typeface="Fira Sans"/>
            </a:endParaRPr>
          </a:p>
        </p:txBody>
      </p:sp>
      <p:sp>
        <p:nvSpPr>
          <p:cNvPr id="377" name="Google Shape;377;p8"/>
          <p:cNvSpPr txBox="1"/>
          <p:nvPr/>
        </p:nvSpPr>
        <p:spPr>
          <a:xfrm>
            <a:off x="5197675" y="2162200"/>
            <a:ext cx="615300" cy="28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Fira Sans"/>
                <a:ea typeface="Fira Sans"/>
                <a:cs typeface="Fira Sans"/>
                <a:sym typeface="Fira Sans"/>
              </a:rPr>
              <a:t>02</a:t>
            </a:r>
            <a:endParaRPr b="1" i="0" sz="2400" u="none" cap="none" strike="noStrike">
              <a:solidFill>
                <a:schemeClr val="lt1"/>
              </a:solidFill>
              <a:latin typeface="Fira Sans"/>
              <a:ea typeface="Fira Sans"/>
              <a:cs typeface="Fira Sans"/>
              <a:sym typeface="Fira Sans"/>
            </a:endParaRPr>
          </a:p>
        </p:txBody>
      </p:sp>
      <p:grpSp>
        <p:nvGrpSpPr>
          <p:cNvPr id="378" name="Google Shape;378;p8"/>
          <p:cNvGrpSpPr/>
          <p:nvPr/>
        </p:nvGrpSpPr>
        <p:grpSpPr>
          <a:xfrm>
            <a:off x="7981470" y="1206115"/>
            <a:ext cx="370645" cy="368042"/>
            <a:chOff x="-63250675" y="3744075"/>
            <a:chExt cx="320350" cy="318100"/>
          </a:xfrm>
        </p:grpSpPr>
        <p:sp>
          <p:nvSpPr>
            <p:cNvPr id="379" name="Google Shape;379;p8"/>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8"/>
          <p:cNvSpPr txBox="1"/>
          <p:nvPr/>
        </p:nvSpPr>
        <p:spPr>
          <a:xfrm>
            <a:off x="4821725" y="3454388"/>
            <a:ext cx="615300" cy="28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Fira Sans"/>
                <a:ea typeface="Fira Sans"/>
                <a:cs typeface="Fira Sans"/>
                <a:sym typeface="Fira Sans"/>
              </a:rPr>
              <a:t>03</a:t>
            </a:r>
            <a:endParaRPr b="1" i="0" sz="2400" u="none" cap="none" strike="noStrike">
              <a:solidFill>
                <a:schemeClr val="lt1"/>
              </a:solidFill>
              <a:latin typeface="Fira Sans"/>
              <a:ea typeface="Fira Sans"/>
              <a:cs typeface="Fira Sans"/>
              <a:sym typeface="Fira Sans"/>
            </a:endParaRPr>
          </a:p>
        </p:txBody>
      </p:sp>
      <p:sp>
        <p:nvSpPr>
          <p:cNvPr id="383" name="Google Shape;383;p8"/>
          <p:cNvSpPr txBox="1"/>
          <p:nvPr/>
        </p:nvSpPr>
        <p:spPr>
          <a:xfrm>
            <a:off x="3323300" y="3011075"/>
            <a:ext cx="615300" cy="287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Fira Sans"/>
                <a:ea typeface="Fira Sans"/>
                <a:cs typeface="Fira Sans"/>
                <a:sym typeface="Fira Sans"/>
              </a:rPr>
              <a:t>04</a:t>
            </a:r>
            <a:endParaRPr b="1" i="0" sz="2400" u="none" cap="none" strike="noStrike">
              <a:solidFill>
                <a:schemeClr val="lt1"/>
              </a:solidFill>
              <a:latin typeface="Fira Sans"/>
              <a:ea typeface="Fira Sans"/>
              <a:cs typeface="Fira Sans"/>
              <a:sym typeface="Fira Sans"/>
            </a:endParaRPr>
          </a:p>
        </p:txBody>
      </p:sp>
      <p:sp>
        <p:nvSpPr>
          <p:cNvPr id="384" name="Google Shape;384;p8"/>
          <p:cNvSpPr txBox="1"/>
          <p:nvPr/>
        </p:nvSpPr>
        <p:spPr>
          <a:xfrm>
            <a:off x="685800" y="3581100"/>
            <a:ext cx="2094300" cy="57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Industry sector in which the business is operating.</a:t>
            </a:r>
            <a:endParaRPr b="0" i="0" sz="1200" u="none" cap="none" strike="noStrike">
              <a:solidFill>
                <a:schemeClr val="dk1"/>
              </a:solidFill>
              <a:latin typeface="Roboto"/>
              <a:ea typeface="Roboto"/>
              <a:cs typeface="Roboto"/>
              <a:sym typeface="Roboto"/>
            </a:endParaRPr>
          </a:p>
        </p:txBody>
      </p:sp>
      <p:grpSp>
        <p:nvGrpSpPr>
          <p:cNvPr id="385" name="Google Shape;385;p8"/>
          <p:cNvGrpSpPr/>
          <p:nvPr/>
        </p:nvGrpSpPr>
        <p:grpSpPr>
          <a:xfrm>
            <a:off x="773974" y="2971761"/>
            <a:ext cx="374926" cy="196826"/>
            <a:chOff x="2084325" y="363300"/>
            <a:chExt cx="484150" cy="254100"/>
          </a:xfrm>
        </p:grpSpPr>
        <p:sp>
          <p:nvSpPr>
            <p:cNvPr id="386" name="Google Shape;386;p8"/>
            <p:cNvSpPr/>
            <p:nvPr/>
          </p:nvSpPr>
          <p:spPr>
            <a:xfrm>
              <a:off x="2084325" y="363300"/>
              <a:ext cx="484150" cy="254100"/>
            </a:xfrm>
            <a:custGeom>
              <a:rect b="b" l="l" r="r" t="t"/>
              <a:pathLst>
                <a:path extrusionOk="0" h="10164" w="19366">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87" name="Google Shape;387;p8"/>
            <p:cNvSpPr/>
            <p:nvPr/>
          </p:nvSpPr>
          <p:spPr>
            <a:xfrm>
              <a:off x="2250600" y="419775"/>
              <a:ext cx="145175" cy="141125"/>
            </a:xfrm>
            <a:custGeom>
              <a:rect b="b" l="l" r="r" t="t"/>
              <a:pathLst>
                <a:path extrusionOk="0" h="5645" w="5807">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88" name="Google Shape;388;p8"/>
          <p:cNvGrpSpPr/>
          <p:nvPr/>
        </p:nvGrpSpPr>
        <p:grpSpPr>
          <a:xfrm>
            <a:off x="7983930" y="2887297"/>
            <a:ext cx="365753" cy="365753"/>
            <a:chOff x="3271200" y="4992125"/>
            <a:chExt cx="481825" cy="481825"/>
          </a:xfrm>
        </p:grpSpPr>
        <p:sp>
          <p:nvSpPr>
            <p:cNvPr id="389" name="Google Shape;389;p8"/>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0" name="Google Shape;390;p8"/>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1" name="Google Shape;391;p8"/>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392" name="Google Shape;392;p8"/>
          <p:cNvGrpSpPr/>
          <p:nvPr/>
        </p:nvGrpSpPr>
        <p:grpSpPr>
          <a:xfrm>
            <a:off x="778545" y="1213360"/>
            <a:ext cx="365760" cy="353548"/>
            <a:chOff x="3270675" y="841800"/>
            <a:chExt cx="497700" cy="482725"/>
          </a:xfrm>
        </p:grpSpPr>
        <p:sp>
          <p:nvSpPr>
            <p:cNvPr id="393" name="Google Shape;393;p8"/>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4" name="Google Shape;394;p8"/>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395" name="Google Shape;395;p8"/>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af60503b1e_0_2"/>
          <p:cNvSpPr txBox="1"/>
          <p:nvPr>
            <p:ph type="title"/>
          </p:nvPr>
        </p:nvSpPr>
        <p:spPr>
          <a:xfrm>
            <a:off x="382000" y="2331000"/>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Thank You!</a:t>
            </a:r>
            <a:endParaRPr/>
          </a:p>
        </p:txBody>
      </p:sp>
      <p:sp>
        <p:nvSpPr>
          <p:cNvPr id="401" name="Google Shape;401;g2af60503b1e_0_2"/>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For more i</a:t>
            </a:r>
            <a:r>
              <a:rPr i="1" lang="en" sz="1100">
                <a:solidFill>
                  <a:schemeClr val="dk1"/>
                </a:solidFill>
              </a:rPr>
              <a:t>"Template by Slidesgo | Icons by Flaticon | Images by Freepik"</a:t>
            </a:r>
            <a:r>
              <a:rPr b="0" i="0" lang="en" sz="1000" u="none" cap="none" strike="noStrike">
                <a:solidFill>
                  <a:srgbClr val="FFFFFF"/>
                </a:solidFill>
                <a:latin typeface="Arial"/>
                <a:ea typeface="Arial"/>
                <a:cs typeface="Arial"/>
                <a:sym typeface="Arial"/>
              </a:rPr>
              <a:t>sgo School:</a:t>
            </a:r>
            <a:endParaRPr b="0" i="0" sz="1000" u="none" cap="none" strike="noStrike">
              <a:solidFill>
                <a:srgbClr val="FFFFFF"/>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000"/>
              <a:buFont typeface="Arial"/>
              <a:buNone/>
            </a:pPr>
            <a:r>
              <a:rPr b="0" i="0" lang="en" sz="1000" u="sng" cap="none" strike="noStrike">
                <a:solidFill>
                  <a:srgbClr val="869FB2"/>
                </a:solidFill>
                <a:latin typeface="Arial"/>
                <a:ea typeface="Arial"/>
                <a:cs typeface="Arial"/>
                <a:sym typeface="Arial"/>
                <a:hlinkClick r:id="rId3">
                  <a:extLst>
                    <a:ext uri="{A12FA001-AC4F-418D-AE19-62706E023703}">
                      <ahyp:hlinkClr val="tx"/>
                    </a:ext>
                  </a:extLst>
                </a:hlinkClick>
              </a:rPr>
              <a:t>https://slidesgo.com/faqs</a:t>
            </a:r>
            <a:r>
              <a:rPr b="0" i="0" lang="en" sz="1200" u="none" cap="none" strike="noStrike">
                <a:solidFill>
                  <a:srgbClr val="FFFFFF"/>
                </a:solidFill>
                <a:latin typeface="Arial"/>
                <a:ea typeface="Arial"/>
                <a:cs typeface="Arial"/>
                <a:sym typeface="Arial"/>
              </a:rPr>
              <a:t> </a:t>
            </a:r>
            <a:r>
              <a:rPr b="0" i="0" lang="en" sz="1000" u="none" cap="none" strike="noStrike">
                <a:solidFill>
                  <a:srgbClr val="FFFFFF"/>
                </a:solidFill>
                <a:latin typeface="Arial"/>
                <a:ea typeface="Arial"/>
                <a:cs typeface="Arial"/>
                <a:sym typeface="Arial"/>
              </a:rPr>
              <a:t>and</a:t>
            </a:r>
            <a:r>
              <a:rPr b="0" i="0" lang="en" sz="1200" u="none" cap="none" strike="noStrike">
                <a:solidFill>
                  <a:srgbClr val="FFFFFF"/>
                </a:solidFill>
                <a:latin typeface="Arial"/>
                <a:ea typeface="Arial"/>
                <a:cs typeface="Arial"/>
                <a:sym typeface="Arial"/>
              </a:rPr>
              <a:t> </a:t>
            </a:r>
            <a:r>
              <a:rPr b="0" i="0" lang="en" sz="1000" u="sng" cap="none" strike="noStrike">
                <a:solidFill>
                  <a:srgbClr val="869FB2"/>
                </a:solidFill>
                <a:latin typeface="Arial"/>
                <a:ea typeface="Arial"/>
                <a:cs typeface="Arial"/>
                <a:sym typeface="Arial"/>
                <a:hlinkClick r:id="rId4">
                  <a:extLst>
                    <a:ext uri="{A12FA001-AC4F-418D-AE19-62706E023703}">
                      <ahyp:hlinkClr val="tx"/>
                    </a:ext>
                  </a:extLst>
                </a:hlinkClick>
              </a:rPr>
              <a:t>https://slidesgo.com/slidesgo-school</a:t>
            </a:r>
            <a:endParaRPr b="0" i="0" sz="1000" u="sng" cap="none" strike="noStrike">
              <a:solidFill>
                <a:srgbClr val="869FB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9"/>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dk1"/>
                </a:solidFill>
              </a:rPr>
              <a:t>Data Sources</a:t>
            </a:r>
            <a:endParaRPr>
              <a:solidFill>
                <a:schemeClr val="dk1"/>
              </a:solidFill>
            </a:endParaRPr>
          </a:p>
        </p:txBody>
      </p:sp>
      <p:sp>
        <p:nvSpPr>
          <p:cNvPr id="117" name="Google Shape;117;p29"/>
          <p:cNvSpPr/>
          <p:nvPr/>
        </p:nvSpPr>
        <p:spPr>
          <a:xfrm>
            <a:off x="7110650" y="1702700"/>
            <a:ext cx="1572600" cy="366000"/>
          </a:xfrm>
          <a:prstGeom prst="roundRect">
            <a:avLst>
              <a:gd fmla="val 50000" name="adj"/>
            </a:avLst>
          </a:prstGeom>
          <a:solidFill>
            <a:srgbClr val="FFFFFF"/>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Fira Sans Extra Condensed SemiBold"/>
                <a:ea typeface="Fira Sans Extra Condensed SemiBold"/>
                <a:cs typeface="Fira Sans Extra Condensed SemiBold"/>
                <a:sym typeface="Fira Sans Extra Condensed SemiBold"/>
              </a:rPr>
              <a:t>SAM.gov</a:t>
            </a:r>
            <a:endParaRPr b="0" i="0"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118" name="Google Shape;118;p29"/>
          <p:cNvCxnSpPr>
            <a:stCxn id="119" idx="3"/>
            <a:endCxn id="117" idx="1"/>
          </p:cNvCxnSpPr>
          <p:nvPr/>
        </p:nvCxnSpPr>
        <p:spPr>
          <a:xfrm flipH="1" rot="10800000">
            <a:off x="6332211" y="1885600"/>
            <a:ext cx="778500" cy="7500"/>
          </a:xfrm>
          <a:prstGeom prst="straightConnector1">
            <a:avLst/>
          </a:prstGeom>
          <a:noFill/>
          <a:ln cap="flat" cmpd="sng" w="28575">
            <a:solidFill>
              <a:schemeClr val="accent1"/>
            </a:solidFill>
            <a:prstDash val="solid"/>
            <a:round/>
            <a:headEnd len="sm" w="sm" type="none"/>
            <a:tailEnd len="sm" w="sm" type="none"/>
          </a:ln>
        </p:spPr>
      </p:cxnSp>
      <p:sp>
        <p:nvSpPr>
          <p:cNvPr id="120" name="Google Shape;120;p29"/>
          <p:cNvSpPr/>
          <p:nvPr/>
        </p:nvSpPr>
        <p:spPr>
          <a:xfrm>
            <a:off x="7110650" y="2670488"/>
            <a:ext cx="1572600" cy="366000"/>
          </a:xfrm>
          <a:prstGeom prst="roundRect">
            <a:avLst>
              <a:gd fmla="val 50000" name="adj"/>
            </a:avLst>
          </a:prstGeom>
          <a:solidFill>
            <a:srgbClr val="FFFFFF"/>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Fira Sans Extra Condensed SemiBold"/>
                <a:ea typeface="Fira Sans Extra Condensed SemiBold"/>
                <a:cs typeface="Fira Sans Extra Condensed SemiBold"/>
                <a:sym typeface="Fira Sans Extra Condensed SemiBold"/>
              </a:rPr>
              <a:t>IRS 990</a:t>
            </a:r>
            <a:endParaRPr b="0" i="0"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121" name="Google Shape;121;p29"/>
          <p:cNvCxnSpPr>
            <a:stCxn id="122" idx="3"/>
            <a:endCxn id="120" idx="1"/>
          </p:cNvCxnSpPr>
          <p:nvPr/>
        </p:nvCxnSpPr>
        <p:spPr>
          <a:xfrm flipH="1" rot="10800000">
            <a:off x="6401115" y="2853613"/>
            <a:ext cx="709500" cy="3600"/>
          </a:xfrm>
          <a:prstGeom prst="straightConnector1">
            <a:avLst/>
          </a:prstGeom>
          <a:noFill/>
          <a:ln cap="flat" cmpd="sng" w="28575">
            <a:solidFill>
              <a:schemeClr val="accent2"/>
            </a:solidFill>
            <a:prstDash val="solid"/>
            <a:round/>
            <a:headEnd len="sm" w="sm" type="none"/>
            <a:tailEnd len="sm" w="sm" type="none"/>
          </a:ln>
        </p:spPr>
      </p:cxnSp>
      <p:sp>
        <p:nvSpPr>
          <p:cNvPr id="123" name="Google Shape;123;p29"/>
          <p:cNvSpPr/>
          <p:nvPr/>
        </p:nvSpPr>
        <p:spPr>
          <a:xfrm>
            <a:off x="7110650" y="3638275"/>
            <a:ext cx="1572600" cy="366000"/>
          </a:xfrm>
          <a:prstGeom prst="roundRect">
            <a:avLst>
              <a:gd fmla="val 50000" name="adj"/>
            </a:avLst>
          </a:prstGeom>
          <a:solidFill>
            <a:srgbClr val="FFFFF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600">
                <a:solidFill>
                  <a:schemeClr val="dk1"/>
                </a:solidFill>
                <a:latin typeface="Fira Sans Extra Condensed SemiBold"/>
                <a:ea typeface="Fira Sans Extra Condensed SemiBold"/>
                <a:cs typeface="Fira Sans Extra Condensed SemiBold"/>
                <a:sym typeface="Fira Sans Extra Condensed SemiBold"/>
              </a:rPr>
              <a:t>USApending.gov</a:t>
            </a:r>
            <a:endParaRPr b="0" i="0"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cxnSp>
        <p:nvCxnSpPr>
          <p:cNvPr id="124" name="Google Shape;124;p29"/>
          <p:cNvCxnSpPr>
            <a:endCxn id="123" idx="1"/>
          </p:cNvCxnSpPr>
          <p:nvPr/>
        </p:nvCxnSpPr>
        <p:spPr>
          <a:xfrm flipH="1" rot="10800000">
            <a:off x="6247550" y="3821275"/>
            <a:ext cx="863100" cy="27900"/>
          </a:xfrm>
          <a:prstGeom prst="straightConnector1">
            <a:avLst/>
          </a:prstGeom>
          <a:noFill/>
          <a:ln cap="flat" cmpd="sng" w="28575">
            <a:solidFill>
              <a:schemeClr val="accent3"/>
            </a:solidFill>
            <a:prstDash val="solid"/>
            <a:round/>
            <a:headEnd len="sm" w="sm" type="none"/>
            <a:tailEnd len="sm" w="sm" type="none"/>
          </a:ln>
        </p:spPr>
      </p:cxnSp>
      <p:sp>
        <p:nvSpPr>
          <p:cNvPr id="125" name="Google Shape;125;p29"/>
          <p:cNvSpPr/>
          <p:nvPr/>
        </p:nvSpPr>
        <p:spPr>
          <a:xfrm>
            <a:off x="3349200" y="3524575"/>
            <a:ext cx="3314100" cy="5934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9"/>
          <p:cNvSpPr/>
          <p:nvPr/>
        </p:nvSpPr>
        <p:spPr>
          <a:xfrm>
            <a:off x="3349200" y="2585238"/>
            <a:ext cx="3314100" cy="5934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9"/>
          <p:cNvSpPr/>
          <p:nvPr/>
        </p:nvSpPr>
        <p:spPr>
          <a:xfrm>
            <a:off x="3349200" y="1596450"/>
            <a:ext cx="3314100" cy="593400"/>
          </a:xfrm>
          <a:prstGeom prst="roundRect">
            <a:avLst>
              <a:gd fmla="val 50000" name="adj"/>
            </a:avLst>
          </a:prstGeom>
          <a:solidFill>
            <a:srgbClr val="FFFFF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a:off x="3989811" y="1688050"/>
            <a:ext cx="2342400" cy="410100"/>
          </a:xfrm>
          <a:prstGeom prst="rect">
            <a:avLst/>
          </a:prstGeom>
          <a:noFill/>
          <a:ln>
            <a:noFill/>
          </a:ln>
        </p:spPr>
        <p:txBody>
          <a:bodyPr anchorCtr="0" anchor="ctr" bIns="91425" lIns="548625" spcFirstLastPara="1" rIns="18287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Roboto"/>
                <a:ea typeface="Roboto"/>
                <a:cs typeface="Roboto"/>
                <a:sym typeface="Roboto"/>
              </a:rPr>
              <a:t>Grant Recipients vs. Non-Recipients</a:t>
            </a:r>
            <a:endParaRPr b="0" i="0" sz="1200" u="none" cap="none" strike="noStrike">
              <a:solidFill>
                <a:srgbClr val="000000"/>
              </a:solidFill>
              <a:latin typeface="Roboto"/>
              <a:ea typeface="Roboto"/>
              <a:cs typeface="Roboto"/>
              <a:sym typeface="Roboto"/>
            </a:endParaRPr>
          </a:p>
        </p:txBody>
      </p:sp>
      <p:cxnSp>
        <p:nvCxnSpPr>
          <p:cNvPr id="128" name="Google Shape;128;p29"/>
          <p:cNvCxnSpPr/>
          <p:nvPr/>
        </p:nvCxnSpPr>
        <p:spPr>
          <a:xfrm flipH="1" rot="10800000">
            <a:off x="1682388" y="1809388"/>
            <a:ext cx="1666800" cy="1330500"/>
          </a:xfrm>
          <a:prstGeom prst="straightConnector1">
            <a:avLst/>
          </a:prstGeom>
          <a:noFill/>
          <a:ln cap="flat" cmpd="sng" w="28575">
            <a:solidFill>
              <a:schemeClr val="accent1"/>
            </a:solidFill>
            <a:prstDash val="solid"/>
            <a:round/>
            <a:headEnd len="sm" w="sm" type="none"/>
            <a:tailEnd len="sm" w="sm" type="none"/>
          </a:ln>
        </p:spPr>
      </p:cxnSp>
      <p:sp>
        <p:nvSpPr>
          <p:cNvPr id="129" name="Google Shape;129;p29"/>
          <p:cNvSpPr/>
          <p:nvPr/>
        </p:nvSpPr>
        <p:spPr>
          <a:xfrm>
            <a:off x="3247500" y="1546900"/>
            <a:ext cx="692400" cy="6924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accent1"/>
                </a:solidFill>
                <a:latin typeface="Fira Sans Extra Condensed"/>
                <a:ea typeface="Fira Sans Extra Condensed"/>
                <a:cs typeface="Fira Sans Extra Condensed"/>
                <a:sym typeface="Fira Sans Extra Condensed"/>
              </a:rPr>
              <a:t>01</a:t>
            </a:r>
            <a:endParaRPr b="1" i="0" sz="2100" u="none" cap="none" strike="noStrike">
              <a:solidFill>
                <a:schemeClr val="accent1"/>
              </a:solidFill>
              <a:latin typeface="Fira Sans Extra Condensed"/>
              <a:ea typeface="Fira Sans Extra Condensed"/>
              <a:cs typeface="Fira Sans Extra Condensed"/>
              <a:sym typeface="Fira Sans Extra Condensed"/>
            </a:endParaRPr>
          </a:p>
        </p:txBody>
      </p:sp>
      <p:sp>
        <p:nvSpPr>
          <p:cNvPr id="122" name="Google Shape;122;p29"/>
          <p:cNvSpPr/>
          <p:nvPr/>
        </p:nvSpPr>
        <p:spPr>
          <a:xfrm>
            <a:off x="4058715" y="2652163"/>
            <a:ext cx="2342400" cy="410100"/>
          </a:xfrm>
          <a:prstGeom prst="rect">
            <a:avLst/>
          </a:prstGeom>
          <a:noFill/>
          <a:ln>
            <a:noFill/>
          </a:ln>
        </p:spPr>
        <p:txBody>
          <a:bodyPr anchorCtr="0" anchor="ctr" bIns="91425" lIns="548625" spcFirstLastPara="1" rIns="18287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Roboto"/>
                <a:ea typeface="Roboto"/>
                <a:cs typeface="Roboto"/>
                <a:sym typeface="Roboto"/>
              </a:rPr>
              <a:t>Executive Data</a:t>
            </a:r>
            <a:endParaRPr b="0" i="0" sz="1200" u="none" cap="none" strike="noStrike">
              <a:solidFill>
                <a:srgbClr val="000000"/>
              </a:solidFill>
              <a:latin typeface="Roboto"/>
              <a:ea typeface="Roboto"/>
              <a:cs typeface="Roboto"/>
              <a:sym typeface="Roboto"/>
            </a:endParaRPr>
          </a:p>
        </p:txBody>
      </p:sp>
      <p:cxnSp>
        <p:nvCxnSpPr>
          <p:cNvPr id="130" name="Google Shape;130;p29"/>
          <p:cNvCxnSpPr>
            <a:endCxn id="131" idx="2"/>
          </p:cNvCxnSpPr>
          <p:nvPr/>
        </p:nvCxnSpPr>
        <p:spPr>
          <a:xfrm flipH="1" rot="10800000">
            <a:off x="1682388" y="2881925"/>
            <a:ext cx="1666800" cy="262800"/>
          </a:xfrm>
          <a:prstGeom prst="straightConnector1">
            <a:avLst/>
          </a:prstGeom>
          <a:noFill/>
          <a:ln cap="flat" cmpd="sng" w="28575">
            <a:solidFill>
              <a:schemeClr val="accent2"/>
            </a:solidFill>
            <a:prstDash val="solid"/>
            <a:round/>
            <a:headEnd len="sm" w="sm" type="none"/>
            <a:tailEnd len="sm" w="sm" type="none"/>
          </a:ln>
        </p:spPr>
      </p:cxnSp>
      <p:sp>
        <p:nvSpPr>
          <p:cNvPr id="131" name="Google Shape;131;p29"/>
          <p:cNvSpPr/>
          <p:nvPr/>
        </p:nvSpPr>
        <p:spPr>
          <a:xfrm>
            <a:off x="3349188" y="2535725"/>
            <a:ext cx="692400" cy="692400"/>
          </a:xfrm>
          <a:prstGeom prst="ellipse">
            <a:avLst/>
          </a:prstGeom>
          <a:solidFill>
            <a:srgbClr val="FFFFFF"/>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accent2"/>
                </a:solidFill>
                <a:latin typeface="Fira Sans Extra Condensed"/>
                <a:ea typeface="Fira Sans Extra Condensed"/>
                <a:cs typeface="Fira Sans Extra Condensed"/>
                <a:sym typeface="Fira Sans Extra Condensed"/>
              </a:rPr>
              <a:t>02</a:t>
            </a:r>
            <a:endParaRPr b="1" i="0" sz="21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32" name="Google Shape;132;p29"/>
          <p:cNvSpPr/>
          <p:nvPr/>
        </p:nvSpPr>
        <p:spPr>
          <a:xfrm>
            <a:off x="3989813" y="3630075"/>
            <a:ext cx="2342400" cy="410100"/>
          </a:xfrm>
          <a:prstGeom prst="rect">
            <a:avLst/>
          </a:prstGeom>
          <a:noFill/>
          <a:ln>
            <a:noFill/>
          </a:ln>
        </p:spPr>
        <p:txBody>
          <a:bodyPr anchorCtr="0" anchor="ctr" bIns="91425" lIns="548625" spcFirstLastPara="1" rIns="18287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sz="1200">
                <a:latin typeface="Roboto"/>
                <a:ea typeface="Roboto"/>
                <a:cs typeface="Roboto"/>
                <a:sym typeface="Roboto"/>
              </a:rPr>
              <a:t>Recipients</a:t>
            </a:r>
            <a:r>
              <a:rPr lang="en" sz="1200">
                <a:latin typeface="Roboto"/>
                <a:ea typeface="Roboto"/>
                <a:cs typeface="Roboto"/>
                <a:sym typeface="Roboto"/>
              </a:rPr>
              <a:t> Grant Details</a:t>
            </a:r>
            <a:endParaRPr b="0" i="0" sz="1200" u="none" cap="none" strike="noStrike">
              <a:solidFill>
                <a:srgbClr val="000000"/>
              </a:solidFill>
              <a:latin typeface="Roboto"/>
              <a:ea typeface="Roboto"/>
              <a:cs typeface="Roboto"/>
              <a:sym typeface="Roboto"/>
            </a:endParaRPr>
          </a:p>
        </p:txBody>
      </p:sp>
      <p:cxnSp>
        <p:nvCxnSpPr>
          <p:cNvPr id="133" name="Google Shape;133;p29"/>
          <p:cNvCxnSpPr>
            <a:endCxn id="134" idx="2"/>
          </p:cNvCxnSpPr>
          <p:nvPr/>
        </p:nvCxnSpPr>
        <p:spPr>
          <a:xfrm>
            <a:off x="1646400" y="3258475"/>
            <a:ext cx="1702800" cy="513300"/>
          </a:xfrm>
          <a:prstGeom prst="straightConnector1">
            <a:avLst/>
          </a:prstGeom>
          <a:noFill/>
          <a:ln cap="flat" cmpd="sng" w="28575">
            <a:solidFill>
              <a:schemeClr val="accent3"/>
            </a:solidFill>
            <a:prstDash val="solid"/>
            <a:round/>
            <a:headEnd len="sm" w="sm" type="none"/>
            <a:tailEnd len="sm" w="sm" type="none"/>
          </a:ln>
        </p:spPr>
      </p:cxnSp>
      <p:sp>
        <p:nvSpPr>
          <p:cNvPr id="134" name="Google Shape;134;p29"/>
          <p:cNvSpPr/>
          <p:nvPr/>
        </p:nvSpPr>
        <p:spPr>
          <a:xfrm>
            <a:off x="3349200" y="3425575"/>
            <a:ext cx="692400" cy="692400"/>
          </a:xfrm>
          <a:prstGeom prst="ellipse">
            <a:avLst/>
          </a:prstGeom>
          <a:solidFill>
            <a:srgbClr val="FFFFFF"/>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accent3"/>
                </a:solidFill>
                <a:latin typeface="Fira Sans Extra Condensed"/>
                <a:ea typeface="Fira Sans Extra Condensed"/>
                <a:cs typeface="Fira Sans Extra Condensed"/>
                <a:sym typeface="Fira Sans Extra Condensed"/>
              </a:rPr>
              <a:t>03</a:t>
            </a:r>
            <a:endParaRPr b="1" i="0" sz="2100" u="none" cap="none" strike="noStrike">
              <a:solidFill>
                <a:schemeClr val="accent3"/>
              </a:solidFill>
              <a:latin typeface="Fira Sans Extra Condensed"/>
              <a:ea typeface="Fira Sans Extra Condensed"/>
              <a:cs typeface="Fira Sans Extra Condensed"/>
              <a:sym typeface="Fira Sans Extra Condensed"/>
            </a:endParaRPr>
          </a:p>
        </p:txBody>
      </p:sp>
      <p:sp>
        <p:nvSpPr>
          <p:cNvPr id="135" name="Google Shape;135;p29"/>
          <p:cNvSpPr/>
          <p:nvPr/>
        </p:nvSpPr>
        <p:spPr>
          <a:xfrm>
            <a:off x="643025" y="2029671"/>
            <a:ext cx="2073000" cy="21378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29"/>
          <p:cNvGrpSpPr/>
          <p:nvPr/>
        </p:nvGrpSpPr>
        <p:grpSpPr>
          <a:xfrm>
            <a:off x="1359500" y="2518983"/>
            <a:ext cx="640090" cy="640086"/>
            <a:chOff x="-2571737" y="2403625"/>
            <a:chExt cx="292225" cy="291425"/>
          </a:xfrm>
        </p:grpSpPr>
        <p:sp>
          <p:nvSpPr>
            <p:cNvPr id="137" name="Google Shape;137;p29"/>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9"/>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9"/>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9"/>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9"/>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9"/>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29"/>
          <p:cNvSpPr/>
          <p:nvPr/>
        </p:nvSpPr>
        <p:spPr>
          <a:xfrm>
            <a:off x="457150" y="3306800"/>
            <a:ext cx="2444700" cy="4815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900">
                <a:solidFill>
                  <a:schemeClr val="dk1"/>
                </a:solidFill>
                <a:latin typeface="Fira Sans Extra Condensed"/>
                <a:ea typeface="Fira Sans Extra Condensed"/>
                <a:cs typeface="Fira Sans Extra Condensed"/>
                <a:sym typeface="Fira Sans Extra Condensed"/>
              </a:rPr>
              <a:t>Data</a:t>
            </a:r>
            <a:endParaRPr b="1" i="0" sz="19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Source: SAM.gov</a:t>
            </a:r>
            <a:endParaRPr>
              <a:solidFill>
                <a:schemeClr val="dk1"/>
              </a:solidFill>
            </a:endParaRPr>
          </a:p>
        </p:txBody>
      </p:sp>
      <p:sp>
        <p:nvSpPr>
          <p:cNvPr id="150" name="Google Shape;150;p10"/>
          <p:cNvSpPr txBox="1"/>
          <p:nvPr/>
        </p:nvSpPr>
        <p:spPr>
          <a:xfrm>
            <a:off x="457200" y="1002925"/>
            <a:ext cx="3091200" cy="1029000"/>
          </a:xfrm>
          <a:prstGeom prst="rect">
            <a:avLst/>
          </a:prstGeom>
          <a:noFill/>
          <a:ln>
            <a:noFill/>
          </a:ln>
        </p:spPr>
        <p:txBody>
          <a:bodyPr anchorCtr="0" anchor="t" bIns="0" lIns="182875" spcFirstLastPara="1" rIns="182875" wrap="square" tIns="0">
            <a:noAutofit/>
          </a:bodyPr>
          <a:lstStyle/>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Data was collected from the SAM.gov website under Data Services, Entity Registration. </a:t>
            </a:r>
            <a:endParaRPr>
              <a:latin typeface="Roboto"/>
              <a:ea typeface="Roboto"/>
              <a:cs typeface="Roboto"/>
              <a:sym typeface="Roboto"/>
            </a:endParaRPr>
          </a:p>
        </p:txBody>
      </p:sp>
      <p:sp>
        <p:nvSpPr>
          <p:cNvPr id="151" name="Google Shape;151;p10"/>
          <p:cNvSpPr txBox="1"/>
          <p:nvPr/>
        </p:nvSpPr>
        <p:spPr>
          <a:xfrm>
            <a:off x="5602650" y="1002900"/>
            <a:ext cx="3372300" cy="4003800"/>
          </a:xfrm>
          <a:prstGeom prst="rect">
            <a:avLst/>
          </a:prstGeom>
          <a:noFill/>
          <a:ln>
            <a:noFill/>
          </a:ln>
        </p:spPr>
        <p:txBody>
          <a:bodyPr anchorCtr="0" anchor="t" bIns="0" lIns="182875" spcFirstLastPara="1" rIns="182875" wrap="square" tIns="0">
            <a:noAutofit/>
          </a:bodyPr>
          <a:lstStyle/>
          <a:p>
            <a:pPr indent="-317500" lvl="0" marL="457200" marR="0" rtl="0" algn="just">
              <a:lnSpc>
                <a:spcPct val="115000"/>
              </a:lnSpc>
              <a:spcBef>
                <a:spcPts val="0"/>
              </a:spcBef>
              <a:spcAft>
                <a:spcPts val="0"/>
              </a:spcAft>
              <a:buSzPts val="1400"/>
              <a:buFont typeface="Roboto"/>
              <a:buChar char="➔"/>
            </a:pPr>
            <a:r>
              <a:rPr lang="en">
                <a:latin typeface="Roboto"/>
                <a:ea typeface="Roboto"/>
                <a:cs typeface="Roboto"/>
                <a:sym typeface="Roboto"/>
              </a:rPr>
              <a:t>The .dat file was formatted like a text file with multiple rows, and in each row, the properties of the company were separated by '|'. </a:t>
            </a:r>
            <a:endParaRPr>
              <a:latin typeface="Roboto"/>
              <a:ea typeface="Roboto"/>
              <a:cs typeface="Roboto"/>
              <a:sym typeface="Roboto"/>
            </a:endParaRPr>
          </a:p>
          <a:p>
            <a:pPr indent="0" lvl="0" marL="457200" marR="0" rtl="0" algn="just">
              <a:lnSpc>
                <a:spcPct val="115000"/>
              </a:lnSpc>
              <a:spcBef>
                <a:spcPts val="0"/>
              </a:spcBef>
              <a:spcAft>
                <a:spcPts val="0"/>
              </a:spcAft>
              <a:buNone/>
            </a:pPr>
            <a:r>
              <a:t/>
            </a:r>
            <a:endParaRPr>
              <a:latin typeface="Roboto"/>
              <a:ea typeface="Roboto"/>
              <a:cs typeface="Roboto"/>
              <a:sym typeface="Roboto"/>
            </a:endParaRPr>
          </a:p>
          <a:p>
            <a:pPr indent="-317500" lvl="0" marL="457200" marR="0" rtl="0" algn="just">
              <a:lnSpc>
                <a:spcPct val="115000"/>
              </a:lnSpc>
              <a:spcBef>
                <a:spcPts val="0"/>
              </a:spcBef>
              <a:spcAft>
                <a:spcPts val="0"/>
              </a:spcAft>
              <a:buSzPts val="1400"/>
              <a:buFont typeface="Roboto"/>
              <a:buChar char="➔"/>
            </a:pPr>
            <a:r>
              <a:rPr lang="en">
                <a:latin typeface="Roboto"/>
                <a:ea typeface="Roboto"/>
                <a:cs typeface="Roboto"/>
                <a:sym typeface="Roboto"/>
              </a:rPr>
              <a:t>We had to convert it into a readable CSV file so we could analyze the fields and handle missing values.</a:t>
            </a:r>
            <a:endParaRPr>
              <a:latin typeface="Roboto"/>
              <a:ea typeface="Roboto"/>
              <a:cs typeface="Roboto"/>
              <a:sym typeface="Roboto"/>
            </a:endParaRPr>
          </a:p>
          <a:p>
            <a:pPr indent="0" lvl="0" marL="457200" marR="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data was suitable for our analysis as it provided us with properties of organizations that either received federal grants or did not.</a:t>
            </a:r>
            <a:endParaRPr>
              <a:latin typeface="Roboto"/>
              <a:ea typeface="Roboto"/>
              <a:cs typeface="Roboto"/>
              <a:sym typeface="Roboto"/>
            </a:endParaRPr>
          </a:p>
        </p:txBody>
      </p:sp>
      <p:sp>
        <p:nvSpPr>
          <p:cNvPr id="152" name="Google Shape;152;p10"/>
          <p:cNvSpPr txBox="1"/>
          <p:nvPr/>
        </p:nvSpPr>
        <p:spPr>
          <a:xfrm>
            <a:off x="457200" y="3541500"/>
            <a:ext cx="3091200" cy="1396200"/>
          </a:xfrm>
          <a:prstGeom prst="rect">
            <a:avLst/>
          </a:prstGeom>
          <a:noFill/>
          <a:ln>
            <a:noFill/>
          </a:ln>
        </p:spPr>
        <p:txBody>
          <a:bodyPr anchorCtr="0" anchor="t" bIns="0" lIns="182875" spcFirstLastPara="1" rIns="182875" wrap="square" tIns="0">
            <a:noAutofit/>
          </a:bodyPr>
          <a:lstStyle/>
          <a:p>
            <a:pPr indent="0" lvl="0" marL="457200" marR="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.dat file contained organization details separated by ‘|’, which were processed into a dataframe.</a:t>
            </a:r>
            <a:endParaRPr>
              <a:latin typeface="Roboto"/>
              <a:ea typeface="Roboto"/>
              <a:cs typeface="Roboto"/>
              <a:sym typeface="Roboto"/>
            </a:endParaRPr>
          </a:p>
        </p:txBody>
      </p:sp>
      <p:sp>
        <p:nvSpPr>
          <p:cNvPr id="153" name="Google Shape;153;p10"/>
          <p:cNvSpPr txBox="1"/>
          <p:nvPr/>
        </p:nvSpPr>
        <p:spPr>
          <a:xfrm>
            <a:off x="457200" y="2306700"/>
            <a:ext cx="3091200" cy="1396200"/>
          </a:xfrm>
          <a:prstGeom prst="rect">
            <a:avLst/>
          </a:prstGeom>
          <a:noFill/>
          <a:ln>
            <a:noFill/>
          </a:ln>
        </p:spPr>
        <p:txBody>
          <a:bodyPr anchorCtr="0" anchor="t" bIns="0" lIns="182875" spcFirstLastPara="1" rIns="182875" wrap="square" tIns="0">
            <a:noAutofit/>
          </a:bodyPr>
          <a:lstStyle/>
          <a:p>
            <a:pPr indent="0" lvl="0" marL="457200" marR="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SAM_Public zip file was downloaded, and extracted, containing a .dat file.</a:t>
            </a:r>
            <a:endParaRPr>
              <a:latin typeface="Roboto"/>
              <a:ea typeface="Roboto"/>
              <a:cs typeface="Roboto"/>
              <a:sym typeface="Roboto"/>
            </a:endParaRPr>
          </a:p>
        </p:txBody>
      </p:sp>
      <p:pic>
        <p:nvPicPr>
          <p:cNvPr id="154" name="Google Shape;154;p10"/>
          <p:cNvPicPr preferRelativeResize="0"/>
          <p:nvPr/>
        </p:nvPicPr>
        <p:blipFill>
          <a:blip r:embed="rId3">
            <a:alphaModFix/>
          </a:blip>
          <a:stretch>
            <a:fillRect/>
          </a:stretch>
        </p:blipFill>
        <p:spPr>
          <a:xfrm>
            <a:off x="3669550" y="1682025"/>
            <a:ext cx="1933100" cy="185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298094c4c3_0_53"/>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Source: IRS 990</a:t>
            </a:r>
            <a:endParaRPr>
              <a:solidFill>
                <a:schemeClr val="dk1"/>
              </a:solidFill>
            </a:endParaRPr>
          </a:p>
        </p:txBody>
      </p:sp>
      <p:sp>
        <p:nvSpPr>
          <p:cNvPr id="160" name="Google Shape;160;g3298094c4c3_0_53"/>
          <p:cNvSpPr txBox="1"/>
          <p:nvPr/>
        </p:nvSpPr>
        <p:spPr>
          <a:xfrm>
            <a:off x="457200" y="1002925"/>
            <a:ext cx="3091200" cy="1029000"/>
          </a:xfrm>
          <a:prstGeom prst="rect">
            <a:avLst/>
          </a:prstGeom>
          <a:noFill/>
          <a:ln>
            <a:noFill/>
          </a:ln>
        </p:spPr>
        <p:txBody>
          <a:bodyPr anchorCtr="0" anchor="t" bIns="0" lIns="182875" spcFirstLastPara="1" rIns="182875" wrap="square" tIns="0">
            <a:noAutofit/>
          </a:bodyPr>
          <a:lstStyle/>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Data was collected from the irs.gov website under form 990 series. </a:t>
            </a:r>
            <a:endParaRPr>
              <a:latin typeface="Roboto"/>
              <a:ea typeface="Roboto"/>
              <a:cs typeface="Roboto"/>
              <a:sym typeface="Roboto"/>
            </a:endParaRPr>
          </a:p>
        </p:txBody>
      </p:sp>
      <p:sp>
        <p:nvSpPr>
          <p:cNvPr id="161" name="Google Shape;161;g3298094c4c3_0_53"/>
          <p:cNvSpPr txBox="1"/>
          <p:nvPr/>
        </p:nvSpPr>
        <p:spPr>
          <a:xfrm>
            <a:off x="5602650" y="1002900"/>
            <a:ext cx="3372300" cy="4003800"/>
          </a:xfrm>
          <a:prstGeom prst="rect">
            <a:avLst/>
          </a:prstGeom>
          <a:noFill/>
          <a:ln>
            <a:noFill/>
          </a:ln>
        </p:spPr>
        <p:txBody>
          <a:bodyPr anchorCtr="0" anchor="t" bIns="0" lIns="182875" spcFirstLastPara="1" rIns="182875" wrap="square" tIns="0">
            <a:noAutofit/>
          </a:bodyPr>
          <a:lstStyle/>
          <a:p>
            <a:pPr indent="-317500" lvl="0" marL="457200" marR="0" rtl="0" algn="just">
              <a:lnSpc>
                <a:spcPct val="115000"/>
              </a:lnSpc>
              <a:spcBef>
                <a:spcPts val="0"/>
              </a:spcBef>
              <a:spcAft>
                <a:spcPts val="0"/>
              </a:spcAft>
              <a:buSzPts val="1400"/>
              <a:buFont typeface="Roboto"/>
              <a:buChar char="➔"/>
            </a:pPr>
            <a:r>
              <a:rPr lang="en">
                <a:latin typeface="Roboto"/>
                <a:ea typeface="Roboto"/>
                <a:cs typeface="Roboto"/>
                <a:sym typeface="Roboto"/>
              </a:rPr>
              <a:t>We had to convert it into a readable CSV file so we could analyze the fields, handle missing values and PII fields.</a:t>
            </a:r>
            <a:endParaRPr>
              <a:latin typeface="Roboto"/>
              <a:ea typeface="Roboto"/>
              <a:cs typeface="Roboto"/>
              <a:sym typeface="Roboto"/>
            </a:endParaRPr>
          </a:p>
          <a:p>
            <a:pPr indent="0" lvl="0" marL="457200" marR="0" rtl="0" algn="just">
              <a:lnSpc>
                <a:spcPct val="115000"/>
              </a:lnSpc>
              <a:spcBef>
                <a:spcPts val="0"/>
              </a:spcBef>
              <a:spcAft>
                <a:spcPts val="0"/>
              </a:spcAft>
              <a:buNone/>
            </a:pPr>
            <a:r>
              <a:t/>
            </a:r>
            <a:endParaRPr>
              <a:latin typeface="Roboto"/>
              <a:ea typeface="Roboto"/>
              <a:cs typeface="Roboto"/>
              <a:sym typeface="Roboto"/>
            </a:endParaRPr>
          </a:p>
          <a:p>
            <a:pPr indent="0" lvl="0" marL="0" marR="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data was suitable for our analysis as it provided us with details of executives such as their compensation.</a:t>
            </a:r>
            <a:endParaRPr>
              <a:latin typeface="Roboto"/>
              <a:ea typeface="Roboto"/>
              <a:cs typeface="Roboto"/>
              <a:sym typeface="Roboto"/>
            </a:endParaRPr>
          </a:p>
        </p:txBody>
      </p:sp>
      <p:sp>
        <p:nvSpPr>
          <p:cNvPr id="162" name="Google Shape;162;g3298094c4c3_0_53"/>
          <p:cNvSpPr txBox="1"/>
          <p:nvPr/>
        </p:nvSpPr>
        <p:spPr>
          <a:xfrm>
            <a:off x="457200" y="3541500"/>
            <a:ext cx="3091200" cy="1396200"/>
          </a:xfrm>
          <a:prstGeom prst="rect">
            <a:avLst/>
          </a:prstGeom>
          <a:noFill/>
          <a:ln>
            <a:noFill/>
          </a:ln>
        </p:spPr>
        <p:txBody>
          <a:bodyPr anchorCtr="0" anchor="t" bIns="0" lIns="182875" spcFirstLastPara="1" rIns="182875" wrap="square" tIns="0">
            <a:noAutofit/>
          </a:bodyPr>
          <a:lstStyle/>
          <a:p>
            <a:pPr indent="0" lvl="0" marL="457200" marR="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 .xml  files contained executive details in xml format, which were processed into a dataframe.</a:t>
            </a:r>
            <a:endParaRPr>
              <a:latin typeface="Roboto"/>
              <a:ea typeface="Roboto"/>
              <a:cs typeface="Roboto"/>
              <a:sym typeface="Roboto"/>
            </a:endParaRPr>
          </a:p>
        </p:txBody>
      </p:sp>
      <p:sp>
        <p:nvSpPr>
          <p:cNvPr id="163" name="Google Shape;163;g3298094c4c3_0_53"/>
          <p:cNvSpPr txBox="1"/>
          <p:nvPr/>
        </p:nvSpPr>
        <p:spPr>
          <a:xfrm>
            <a:off x="457200" y="2306700"/>
            <a:ext cx="3091200" cy="1396200"/>
          </a:xfrm>
          <a:prstGeom prst="rect">
            <a:avLst/>
          </a:prstGeom>
          <a:noFill/>
          <a:ln>
            <a:noFill/>
          </a:ln>
        </p:spPr>
        <p:txBody>
          <a:bodyPr anchorCtr="0" anchor="t" bIns="0" lIns="182875" spcFirstLastPara="1" rIns="182875" wrap="square" tIns="0">
            <a:noAutofit/>
          </a:bodyPr>
          <a:lstStyle/>
          <a:p>
            <a:pPr indent="0" lvl="0" marL="457200" marR="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From website zip files were downloaded, and extracted, containing a .xml files.</a:t>
            </a:r>
            <a:endParaRPr>
              <a:latin typeface="Roboto"/>
              <a:ea typeface="Roboto"/>
              <a:cs typeface="Roboto"/>
              <a:sym typeface="Roboto"/>
            </a:endParaRPr>
          </a:p>
        </p:txBody>
      </p:sp>
      <p:pic>
        <p:nvPicPr>
          <p:cNvPr id="164" name="Google Shape;164;g3298094c4c3_0_53"/>
          <p:cNvPicPr preferRelativeResize="0"/>
          <p:nvPr/>
        </p:nvPicPr>
        <p:blipFill>
          <a:blip r:embed="rId3">
            <a:alphaModFix/>
          </a:blip>
          <a:stretch>
            <a:fillRect/>
          </a:stretch>
        </p:blipFill>
        <p:spPr>
          <a:xfrm>
            <a:off x="3861150" y="2306700"/>
            <a:ext cx="1428750" cy="63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298094c4c3_0_67"/>
          <p:cNvSpPr txBox="1"/>
          <p:nvPr>
            <p:ph type="title"/>
          </p:nvPr>
        </p:nvSpPr>
        <p:spPr>
          <a:xfrm>
            <a:off x="511575"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Source: USASpending.gov</a:t>
            </a:r>
            <a:endParaRPr>
              <a:solidFill>
                <a:schemeClr val="dk1"/>
              </a:solidFill>
            </a:endParaRPr>
          </a:p>
        </p:txBody>
      </p:sp>
      <p:sp>
        <p:nvSpPr>
          <p:cNvPr id="170" name="Google Shape;170;g3298094c4c3_0_67"/>
          <p:cNvSpPr txBox="1"/>
          <p:nvPr/>
        </p:nvSpPr>
        <p:spPr>
          <a:xfrm>
            <a:off x="457200" y="1002900"/>
            <a:ext cx="3091200" cy="1029000"/>
          </a:xfrm>
          <a:prstGeom prst="rect">
            <a:avLst/>
          </a:prstGeom>
          <a:noFill/>
          <a:ln>
            <a:noFill/>
          </a:ln>
        </p:spPr>
        <p:txBody>
          <a:bodyPr anchorCtr="0" anchor="t" bIns="0" lIns="182875" spcFirstLastPara="1" rIns="182875" wrap="square" tIns="0">
            <a:noAutofit/>
          </a:bodyPr>
          <a:lstStyle/>
          <a:p>
            <a:pPr indent="-317500" lvl="0" marL="457200" marR="0" rtl="0" algn="l">
              <a:lnSpc>
                <a:spcPct val="115000"/>
              </a:lnSpc>
              <a:spcBef>
                <a:spcPts val="0"/>
              </a:spcBef>
              <a:spcAft>
                <a:spcPts val="0"/>
              </a:spcAft>
              <a:buSzPts val="1400"/>
              <a:buFont typeface="Roboto"/>
              <a:buChar char="➔"/>
            </a:pPr>
            <a:r>
              <a:rPr lang="en">
                <a:latin typeface="Roboto"/>
                <a:ea typeface="Roboto"/>
                <a:cs typeface="Roboto"/>
                <a:sym typeface="Roboto"/>
              </a:rPr>
              <a:t>Data was collected from the </a:t>
            </a:r>
            <a:r>
              <a:rPr lang="en">
                <a:latin typeface="Roboto"/>
                <a:ea typeface="Roboto"/>
                <a:cs typeface="Roboto"/>
                <a:sym typeface="Roboto"/>
              </a:rPr>
              <a:t>https://www.usaspending.gov/recipient</a:t>
            </a:r>
            <a:r>
              <a:rPr lang="en">
                <a:latin typeface="Roboto"/>
                <a:ea typeface="Roboto"/>
                <a:cs typeface="Roboto"/>
                <a:sym typeface="Roboto"/>
              </a:rPr>
              <a:t> website under Grants tab</a:t>
            </a:r>
            <a:endParaRPr>
              <a:latin typeface="Roboto"/>
              <a:ea typeface="Roboto"/>
              <a:cs typeface="Roboto"/>
              <a:sym typeface="Roboto"/>
            </a:endParaRPr>
          </a:p>
        </p:txBody>
      </p:sp>
      <p:sp>
        <p:nvSpPr>
          <p:cNvPr id="171" name="Google Shape;171;g3298094c4c3_0_67"/>
          <p:cNvSpPr txBox="1"/>
          <p:nvPr/>
        </p:nvSpPr>
        <p:spPr>
          <a:xfrm>
            <a:off x="5646150" y="535325"/>
            <a:ext cx="3372300" cy="3101100"/>
          </a:xfrm>
          <a:prstGeom prst="rect">
            <a:avLst/>
          </a:prstGeom>
          <a:noFill/>
          <a:ln>
            <a:noFill/>
          </a:ln>
        </p:spPr>
        <p:txBody>
          <a:bodyPr anchorCtr="0" anchor="t" bIns="0" lIns="182875" spcFirstLastPara="1" rIns="182875" wrap="square" tIns="0">
            <a:noAutofit/>
          </a:bodyPr>
          <a:lstStyle/>
          <a:p>
            <a:pPr indent="0" lvl="0" marL="0" marR="0" rtl="0" algn="just">
              <a:lnSpc>
                <a:spcPct val="115000"/>
              </a:lnSpc>
              <a:spcBef>
                <a:spcPts val="0"/>
              </a:spcBef>
              <a:spcAft>
                <a:spcPts val="0"/>
              </a:spcAft>
              <a:buNone/>
            </a:pPr>
            <a:r>
              <a:t/>
            </a:r>
            <a:endParaRPr>
              <a:latin typeface="Roboto"/>
              <a:ea typeface="Roboto"/>
              <a:cs typeface="Roboto"/>
              <a:sym typeface="Roboto"/>
            </a:endParaRPr>
          </a:p>
          <a:p>
            <a:pPr indent="0" lvl="0" marL="457200" marR="0" rtl="0" algn="just">
              <a:lnSpc>
                <a:spcPct val="115000"/>
              </a:lnSpc>
              <a:spcBef>
                <a:spcPts val="0"/>
              </a:spcBef>
              <a:spcAft>
                <a:spcPts val="0"/>
              </a:spcAft>
              <a:buNone/>
            </a:pPr>
            <a:r>
              <a:t/>
            </a:r>
            <a:endParaRPr>
              <a:latin typeface="Roboto"/>
              <a:ea typeface="Roboto"/>
              <a:cs typeface="Roboto"/>
              <a:sym typeface="Roboto"/>
            </a:endParaRPr>
          </a:p>
          <a:p>
            <a:pPr indent="-317500" lvl="0" marL="457200" marR="0" rtl="0" algn="just">
              <a:lnSpc>
                <a:spcPct val="115000"/>
              </a:lnSpc>
              <a:spcBef>
                <a:spcPts val="0"/>
              </a:spcBef>
              <a:spcAft>
                <a:spcPts val="0"/>
              </a:spcAft>
              <a:buSzPts val="1400"/>
              <a:buFont typeface="Roboto"/>
              <a:buChar char="➔"/>
            </a:pPr>
            <a:r>
              <a:rPr lang="en">
                <a:latin typeface="Roboto"/>
                <a:ea typeface="Roboto"/>
                <a:cs typeface="Roboto"/>
                <a:sym typeface="Roboto"/>
              </a:rPr>
              <a:t>We had to convert it into a readable CSV file so we could analyze the fields and handle missing values.</a:t>
            </a:r>
            <a:endParaRPr>
              <a:latin typeface="Roboto"/>
              <a:ea typeface="Roboto"/>
              <a:cs typeface="Roboto"/>
              <a:sym typeface="Roboto"/>
            </a:endParaRPr>
          </a:p>
          <a:p>
            <a:pPr indent="0" lvl="0" marL="457200" marR="0" rtl="0" algn="just">
              <a:lnSpc>
                <a:spcPct val="115000"/>
              </a:lnSpc>
              <a:spcBef>
                <a:spcPts val="0"/>
              </a:spcBef>
              <a:spcAft>
                <a:spcPts val="0"/>
              </a:spcAft>
              <a:buNone/>
            </a:pPr>
            <a:r>
              <a:t/>
            </a:r>
            <a:endParaRPr>
              <a:latin typeface="Roboto"/>
              <a:ea typeface="Roboto"/>
              <a:cs typeface="Roboto"/>
              <a:sym typeface="Roboto"/>
            </a:endParaRPr>
          </a:p>
          <a:p>
            <a:pPr indent="-317500" lvl="0" marL="457200" rtl="0" algn="just">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This data was important to get list of companies that got federal grants so we can </a:t>
            </a:r>
            <a:r>
              <a:rPr lang="en">
                <a:solidFill>
                  <a:schemeClr val="dk1"/>
                </a:solidFill>
                <a:latin typeface="Roboto"/>
                <a:ea typeface="Roboto"/>
                <a:cs typeface="Roboto"/>
                <a:sym typeface="Roboto"/>
              </a:rPr>
              <a:t>separate</a:t>
            </a:r>
            <a:r>
              <a:rPr lang="en">
                <a:solidFill>
                  <a:schemeClr val="dk1"/>
                </a:solidFill>
                <a:latin typeface="Roboto"/>
                <a:ea typeface="Roboto"/>
                <a:cs typeface="Roboto"/>
                <a:sym typeface="Roboto"/>
              </a:rPr>
              <a:t> companies which got federal grant and which </a:t>
            </a:r>
            <a:r>
              <a:rPr lang="en">
                <a:solidFill>
                  <a:schemeClr val="dk1"/>
                </a:solidFill>
                <a:latin typeface="Roboto"/>
                <a:ea typeface="Roboto"/>
                <a:cs typeface="Roboto"/>
                <a:sym typeface="Roboto"/>
              </a:rPr>
              <a:t>don't.</a:t>
            </a:r>
            <a:endParaRPr>
              <a:latin typeface="Roboto"/>
              <a:ea typeface="Roboto"/>
              <a:cs typeface="Roboto"/>
              <a:sym typeface="Roboto"/>
            </a:endParaRPr>
          </a:p>
        </p:txBody>
      </p:sp>
      <p:sp>
        <p:nvSpPr>
          <p:cNvPr id="172" name="Google Shape;172;g3298094c4c3_0_67"/>
          <p:cNvSpPr txBox="1"/>
          <p:nvPr/>
        </p:nvSpPr>
        <p:spPr>
          <a:xfrm>
            <a:off x="457200" y="3541500"/>
            <a:ext cx="3091200" cy="1396200"/>
          </a:xfrm>
          <a:prstGeom prst="rect">
            <a:avLst/>
          </a:prstGeom>
          <a:noFill/>
          <a:ln>
            <a:noFill/>
          </a:ln>
        </p:spPr>
        <p:txBody>
          <a:bodyPr anchorCtr="0" anchor="t" bIns="0" lIns="182875" spcFirstLastPara="1" rIns="182875" wrap="square" tIns="0">
            <a:noAutofit/>
          </a:bodyPr>
          <a:lstStyle/>
          <a:p>
            <a:pPr indent="0" lvl="0" marL="457200" marR="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extracted uei number, company name and federal grant amount company </a:t>
            </a:r>
            <a:r>
              <a:rPr lang="en">
                <a:solidFill>
                  <a:schemeClr val="dk1"/>
                </a:solidFill>
                <a:latin typeface="Roboto"/>
                <a:ea typeface="Roboto"/>
                <a:cs typeface="Roboto"/>
                <a:sym typeface="Roboto"/>
              </a:rPr>
              <a:t>received.</a:t>
            </a:r>
            <a:endParaRPr>
              <a:latin typeface="Roboto"/>
              <a:ea typeface="Roboto"/>
              <a:cs typeface="Roboto"/>
              <a:sym typeface="Roboto"/>
            </a:endParaRPr>
          </a:p>
        </p:txBody>
      </p:sp>
      <p:sp>
        <p:nvSpPr>
          <p:cNvPr id="173" name="Google Shape;173;g3298094c4c3_0_67"/>
          <p:cNvSpPr txBox="1"/>
          <p:nvPr/>
        </p:nvSpPr>
        <p:spPr>
          <a:xfrm>
            <a:off x="442425" y="2141825"/>
            <a:ext cx="3091200" cy="1396200"/>
          </a:xfrm>
          <a:prstGeom prst="rect">
            <a:avLst/>
          </a:prstGeom>
          <a:noFill/>
          <a:ln>
            <a:noFill/>
          </a:ln>
        </p:spPr>
        <p:txBody>
          <a:bodyPr anchorCtr="0" anchor="t" bIns="0" lIns="182875" spcFirstLastPara="1" rIns="182875" wrap="square" tIns="0">
            <a:noAutofit/>
          </a:bodyPr>
          <a:lstStyle/>
          <a:p>
            <a:pPr indent="0" lvl="0" marL="457200" marR="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We used </a:t>
            </a:r>
            <a:r>
              <a:rPr lang="en" u="sng">
                <a:solidFill>
                  <a:schemeClr val="hlink"/>
                </a:solidFill>
                <a:latin typeface="Roboto"/>
                <a:ea typeface="Roboto"/>
                <a:cs typeface="Roboto"/>
                <a:sym typeface="Roboto"/>
                <a:hlinkClick r:id="rId3"/>
              </a:rPr>
              <a:t>https://api.usaspending.gov/api/v2/recipient</a:t>
            </a:r>
            <a:r>
              <a:rPr lang="en">
                <a:solidFill>
                  <a:schemeClr val="dk1"/>
                </a:solidFill>
                <a:latin typeface="Roboto"/>
                <a:ea typeface="Roboto"/>
                <a:cs typeface="Roboto"/>
                <a:sym typeface="Roboto"/>
              </a:rPr>
              <a:t> api to extract data</a:t>
            </a:r>
            <a:endParaRPr sz="1050">
              <a:solidFill>
                <a:srgbClr val="CE9178"/>
              </a:solidFill>
              <a:highlight>
                <a:srgbClr val="1F1F1F"/>
              </a:highlight>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p:txBody>
      </p:sp>
      <p:pic>
        <p:nvPicPr>
          <p:cNvPr id="174" name="Google Shape;174;g3298094c4c3_0_67"/>
          <p:cNvPicPr preferRelativeResize="0"/>
          <p:nvPr/>
        </p:nvPicPr>
        <p:blipFill>
          <a:blip r:embed="rId4">
            <a:alphaModFix/>
          </a:blip>
          <a:stretch>
            <a:fillRect/>
          </a:stretch>
        </p:blipFill>
        <p:spPr>
          <a:xfrm>
            <a:off x="3838350" y="2124825"/>
            <a:ext cx="1459575" cy="118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p:nvPr/>
        </p:nvSpPr>
        <p:spPr>
          <a:xfrm rot="10800000">
            <a:off x="457200" y="1940025"/>
            <a:ext cx="4613400" cy="10221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4073650" y="1173075"/>
            <a:ext cx="4671300" cy="9411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Data Preprocessing</a:t>
            </a:r>
            <a:endParaRPr>
              <a:solidFill>
                <a:schemeClr val="dk1"/>
              </a:solidFill>
            </a:endParaRPr>
          </a:p>
          <a:p>
            <a:pPr indent="0" lvl="0" marL="0" rtl="0" algn="ctr">
              <a:lnSpc>
                <a:spcPct val="100000"/>
              </a:lnSpc>
              <a:spcBef>
                <a:spcPts val="0"/>
              </a:spcBef>
              <a:spcAft>
                <a:spcPts val="0"/>
              </a:spcAft>
              <a:buSzPts val="3000"/>
              <a:buNone/>
            </a:pPr>
            <a:r>
              <a:t/>
            </a:r>
            <a:endParaRPr/>
          </a:p>
        </p:txBody>
      </p:sp>
      <p:sp>
        <p:nvSpPr>
          <p:cNvPr id="182" name="Google Shape;182;p3"/>
          <p:cNvSpPr/>
          <p:nvPr/>
        </p:nvSpPr>
        <p:spPr>
          <a:xfrm rot="10800000">
            <a:off x="457200" y="3823975"/>
            <a:ext cx="4613400" cy="8889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4073650" y="2968949"/>
            <a:ext cx="4613400" cy="8874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3510437" y="105194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4474780" y="1895549"/>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3510437" y="2739152"/>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4474780" y="3582754"/>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txBox="1"/>
          <p:nvPr/>
        </p:nvSpPr>
        <p:spPr>
          <a:xfrm>
            <a:off x="5485800" y="1267963"/>
            <a:ext cx="2972400" cy="252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lang="en" sz="1600">
                <a:solidFill>
                  <a:schemeClr val="accent2"/>
                </a:solidFill>
                <a:latin typeface="Fira Sans Extra Condensed"/>
                <a:ea typeface="Fira Sans Extra Condensed"/>
                <a:cs typeface="Fira Sans Extra Condensed"/>
                <a:sym typeface="Fira Sans Extra Condensed"/>
              </a:rPr>
              <a:t>Merged files</a:t>
            </a:r>
            <a:endParaRPr b="1" i="0" sz="16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189" name="Google Shape;189;p3"/>
          <p:cNvSpPr txBox="1"/>
          <p:nvPr/>
        </p:nvSpPr>
        <p:spPr>
          <a:xfrm>
            <a:off x="5537150" y="1510875"/>
            <a:ext cx="2921100" cy="436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Merged employee, company, federal grant data into one file.</a:t>
            </a:r>
            <a:endParaRPr b="0" i="0" sz="1200" u="none" cap="none" strike="noStrike">
              <a:solidFill>
                <a:srgbClr val="000000"/>
              </a:solidFill>
              <a:latin typeface="Roboto"/>
              <a:ea typeface="Roboto"/>
              <a:cs typeface="Roboto"/>
              <a:sym typeface="Roboto"/>
            </a:endParaRPr>
          </a:p>
        </p:txBody>
      </p:sp>
      <p:sp>
        <p:nvSpPr>
          <p:cNvPr id="190" name="Google Shape;190;p3"/>
          <p:cNvSpPr txBox="1"/>
          <p:nvPr/>
        </p:nvSpPr>
        <p:spPr>
          <a:xfrm>
            <a:off x="631425" y="2027675"/>
            <a:ext cx="2972400" cy="25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accent6"/>
                </a:solidFill>
                <a:latin typeface="Fira Sans Extra Condensed"/>
                <a:ea typeface="Fira Sans Extra Condensed"/>
                <a:cs typeface="Fira Sans Extra Condensed"/>
                <a:sym typeface="Fira Sans Extra Condensed"/>
              </a:rPr>
              <a:t>Dropped Columns</a:t>
            </a:r>
            <a:endParaRPr b="1" i="0" sz="1600" u="none" cap="none" strike="noStrike">
              <a:solidFill>
                <a:schemeClr val="accent6"/>
              </a:solidFill>
              <a:latin typeface="Fira Sans Extra Condensed"/>
              <a:ea typeface="Fira Sans Extra Condensed"/>
              <a:cs typeface="Fira Sans Extra Condensed"/>
              <a:sym typeface="Fira Sans Extra Condensed"/>
            </a:endParaRPr>
          </a:p>
        </p:txBody>
      </p:sp>
      <p:sp>
        <p:nvSpPr>
          <p:cNvPr id="191" name="Google Shape;191;p3"/>
          <p:cNvSpPr txBox="1"/>
          <p:nvPr/>
        </p:nvSpPr>
        <p:spPr>
          <a:xfrm>
            <a:off x="631425" y="2271000"/>
            <a:ext cx="28722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Out of ~300 columns we selected 16 columns that could affect employee compensation from company data.</a:t>
            </a:r>
            <a:endParaRPr b="0" i="0" sz="1200" u="none" cap="none" strike="noStrike">
              <a:solidFill>
                <a:srgbClr val="000000"/>
              </a:solidFill>
              <a:latin typeface="Roboto"/>
              <a:ea typeface="Roboto"/>
              <a:cs typeface="Roboto"/>
              <a:sym typeface="Roboto"/>
            </a:endParaRPr>
          </a:p>
        </p:txBody>
      </p:sp>
      <p:sp>
        <p:nvSpPr>
          <p:cNvPr id="192" name="Google Shape;192;p3"/>
          <p:cNvSpPr txBox="1"/>
          <p:nvPr/>
        </p:nvSpPr>
        <p:spPr>
          <a:xfrm>
            <a:off x="5485800" y="3003250"/>
            <a:ext cx="2972400" cy="252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lang="en" sz="1600">
                <a:solidFill>
                  <a:schemeClr val="accent4"/>
                </a:solidFill>
                <a:latin typeface="Fira Sans Extra Condensed"/>
                <a:ea typeface="Fira Sans Extra Condensed"/>
                <a:cs typeface="Fira Sans Extra Condensed"/>
                <a:sym typeface="Fira Sans Extra Condensed"/>
              </a:rPr>
              <a:t>Mathematically combined columns</a:t>
            </a:r>
            <a:endParaRPr b="1" i="0" sz="16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193" name="Google Shape;193;p3"/>
          <p:cNvSpPr txBox="1"/>
          <p:nvPr/>
        </p:nvSpPr>
        <p:spPr>
          <a:xfrm>
            <a:off x="5586050" y="3342400"/>
            <a:ext cx="2872200" cy="481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Combined compensation columns to get total executive compensation.</a:t>
            </a:r>
            <a:endParaRPr b="0" i="0" sz="1200" u="none" cap="none" strike="noStrike">
              <a:solidFill>
                <a:srgbClr val="000000"/>
              </a:solidFill>
              <a:latin typeface="Roboto"/>
              <a:ea typeface="Roboto"/>
              <a:cs typeface="Roboto"/>
              <a:sym typeface="Roboto"/>
            </a:endParaRPr>
          </a:p>
        </p:txBody>
      </p:sp>
      <p:sp>
        <p:nvSpPr>
          <p:cNvPr id="194" name="Google Shape;194;p3"/>
          <p:cNvSpPr txBox="1"/>
          <p:nvPr/>
        </p:nvSpPr>
        <p:spPr>
          <a:xfrm>
            <a:off x="685800" y="3856450"/>
            <a:ext cx="2972400" cy="25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accent5"/>
                </a:solidFill>
                <a:latin typeface="Fira Sans Extra Condensed"/>
                <a:ea typeface="Fira Sans Extra Condensed"/>
                <a:cs typeface="Fira Sans Extra Condensed"/>
                <a:sym typeface="Fira Sans Extra Condensed"/>
              </a:rPr>
              <a:t>Applied log transform</a:t>
            </a:r>
            <a:endParaRPr b="1" i="0" sz="16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195" name="Google Shape;195;p3"/>
          <p:cNvSpPr txBox="1"/>
          <p:nvPr/>
        </p:nvSpPr>
        <p:spPr>
          <a:xfrm>
            <a:off x="685800" y="4163521"/>
            <a:ext cx="2517600" cy="43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Applied log transform on “grants” columns because it was heavily skewed to right.</a:t>
            </a:r>
            <a:endParaRPr b="0" i="0" sz="1200" u="none" cap="none" strike="noStrike">
              <a:solidFill>
                <a:srgbClr val="000000"/>
              </a:solidFill>
              <a:latin typeface="Roboto"/>
              <a:ea typeface="Roboto"/>
              <a:cs typeface="Roboto"/>
              <a:sym typeface="Roboto"/>
            </a:endParaRPr>
          </a:p>
        </p:txBody>
      </p:sp>
      <p:grpSp>
        <p:nvGrpSpPr>
          <p:cNvPr id="196" name="Google Shape;196;p3"/>
          <p:cNvGrpSpPr/>
          <p:nvPr/>
        </p:nvGrpSpPr>
        <p:grpSpPr>
          <a:xfrm>
            <a:off x="4944496" y="2377602"/>
            <a:ext cx="219345" cy="227301"/>
            <a:chOff x="3357325" y="2093500"/>
            <a:chExt cx="311525" cy="322825"/>
          </a:xfrm>
        </p:grpSpPr>
        <p:sp>
          <p:nvSpPr>
            <p:cNvPr id="197" name="Google Shape;197;p3"/>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8" name="Google Shape;198;p3"/>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99" name="Google Shape;199;p3"/>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0" name="Google Shape;200;p3"/>
          <p:cNvGrpSpPr/>
          <p:nvPr/>
        </p:nvGrpSpPr>
        <p:grpSpPr>
          <a:xfrm>
            <a:off x="3920200" y="1456990"/>
            <a:ext cx="339253" cy="339253"/>
            <a:chOff x="1492675" y="2620775"/>
            <a:chExt cx="481825" cy="481825"/>
          </a:xfrm>
        </p:grpSpPr>
        <p:sp>
          <p:nvSpPr>
            <p:cNvPr id="201" name="Google Shape;201;p3"/>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2" name="Google Shape;202;p3"/>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03" name="Google Shape;203;p3"/>
          <p:cNvGrpSpPr/>
          <p:nvPr/>
        </p:nvGrpSpPr>
        <p:grpSpPr>
          <a:xfrm>
            <a:off x="4862792" y="3973506"/>
            <a:ext cx="382765" cy="367810"/>
            <a:chOff x="-62890750" y="3747425"/>
            <a:chExt cx="330825" cy="317900"/>
          </a:xfrm>
        </p:grpSpPr>
        <p:sp>
          <p:nvSpPr>
            <p:cNvPr id="204" name="Google Shape;204;p3"/>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p3"/>
          <p:cNvGrpSpPr/>
          <p:nvPr/>
        </p:nvGrpSpPr>
        <p:grpSpPr>
          <a:xfrm>
            <a:off x="3905737" y="3130628"/>
            <a:ext cx="368186" cy="366364"/>
            <a:chOff x="-63679950" y="3360375"/>
            <a:chExt cx="318225" cy="316650"/>
          </a:xfrm>
        </p:grpSpPr>
        <p:sp>
          <p:nvSpPr>
            <p:cNvPr id="219" name="Google Shape;219;p3"/>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298094c4c3_0_81"/>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298094c4c3_0_81"/>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3298094c4c3_0_81"/>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Data Preprocessing</a:t>
            </a:r>
            <a:endParaRPr>
              <a:solidFill>
                <a:schemeClr val="dk1"/>
              </a:solidFill>
            </a:endParaRPr>
          </a:p>
          <a:p>
            <a:pPr indent="0" lvl="0" marL="0" rtl="0" algn="ctr">
              <a:lnSpc>
                <a:spcPct val="100000"/>
              </a:lnSpc>
              <a:spcBef>
                <a:spcPts val="0"/>
              </a:spcBef>
              <a:spcAft>
                <a:spcPts val="0"/>
              </a:spcAft>
              <a:buSzPts val="3000"/>
              <a:buNone/>
            </a:pPr>
            <a:r>
              <a:t/>
            </a:r>
            <a:endParaRPr/>
          </a:p>
        </p:txBody>
      </p:sp>
      <p:sp>
        <p:nvSpPr>
          <p:cNvPr id="230" name="Google Shape;230;g3298094c4c3_0_81"/>
          <p:cNvSpPr/>
          <p:nvPr/>
        </p:nvSpPr>
        <p:spPr>
          <a:xfrm rot="10800000">
            <a:off x="457200" y="3734200"/>
            <a:ext cx="4613400" cy="8442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298094c4c3_0_81"/>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3298094c4c3_0_81"/>
          <p:cNvSpPr/>
          <p:nvPr/>
        </p:nvSpPr>
        <p:spPr>
          <a:xfrm>
            <a:off x="3510437" y="105194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3298094c4c3_0_81"/>
          <p:cNvSpPr/>
          <p:nvPr/>
        </p:nvSpPr>
        <p:spPr>
          <a:xfrm>
            <a:off x="4474780" y="1895549"/>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3298094c4c3_0_81"/>
          <p:cNvSpPr/>
          <p:nvPr/>
        </p:nvSpPr>
        <p:spPr>
          <a:xfrm>
            <a:off x="3510437" y="2739152"/>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3298094c4c3_0_81"/>
          <p:cNvSpPr/>
          <p:nvPr/>
        </p:nvSpPr>
        <p:spPr>
          <a:xfrm>
            <a:off x="4474780" y="3582754"/>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298094c4c3_0_81"/>
          <p:cNvSpPr txBox="1"/>
          <p:nvPr/>
        </p:nvSpPr>
        <p:spPr>
          <a:xfrm>
            <a:off x="5485800" y="1324975"/>
            <a:ext cx="2972400" cy="252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lang="en" sz="1600">
                <a:solidFill>
                  <a:schemeClr val="accent2"/>
                </a:solidFill>
                <a:latin typeface="Fira Sans Extra Condensed"/>
                <a:ea typeface="Fira Sans Extra Condensed"/>
                <a:cs typeface="Fira Sans Extra Condensed"/>
                <a:sym typeface="Fira Sans Extra Condensed"/>
              </a:rPr>
              <a:t>Decoded columns</a:t>
            </a:r>
            <a:endParaRPr b="1" i="0" sz="1600" u="none" cap="none" strike="noStrike">
              <a:solidFill>
                <a:schemeClr val="accent2"/>
              </a:solidFill>
              <a:latin typeface="Fira Sans Extra Condensed"/>
              <a:ea typeface="Fira Sans Extra Condensed"/>
              <a:cs typeface="Fira Sans Extra Condensed"/>
              <a:sym typeface="Fira Sans Extra Condensed"/>
            </a:endParaRPr>
          </a:p>
        </p:txBody>
      </p:sp>
      <p:sp>
        <p:nvSpPr>
          <p:cNvPr id="237" name="Google Shape;237;g3298094c4c3_0_81"/>
          <p:cNvSpPr txBox="1"/>
          <p:nvPr/>
        </p:nvSpPr>
        <p:spPr>
          <a:xfrm>
            <a:off x="5940600" y="1576263"/>
            <a:ext cx="2517600" cy="371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Decoded the columns which were having code values instead of text</a:t>
            </a:r>
            <a:endParaRPr b="0" i="0" sz="1200" u="none" cap="none" strike="noStrike">
              <a:solidFill>
                <a:srgbClr val="000000"/>
              </a:solidFill>
              <a:latin typeface="Roboto"/>
              <a:ea typeface="Roboto"/>
              <a:cs typeface="Roboto"/>
              <a:sym typeface="Roboto"/>
            </a:endParaRPr>
          </a:p>
        </p:txBody>
      </p:sp>
      <p:sp>
        <p:nvSpPr>
          <p:cNvPr id="238" name="Google Shape;238;g3298094c4c3_0_81"/>
          <p:cNvSpPr txBox="1"/>
          <p:nvPr/>
        </p:nvSpPr>
        <p:spPr>
          <a:xfrm>
            <a:off x="685800" y="2179925"/>
            <a:ext cx="2972400" cy="25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accent6"/>
                </a:solidFill>
                <a:latin typeface="Fira Sans Extra Condensed"/>
                <a:ea typeface="Fira Sans Extra Condensed"/>
                <a:cs typeface="Fira Sans Extra Condensed"/>
                <a:sym typeface="Fira Sans Extra Condensed"/>
              </a:rPr>
              <a:t>Clustered </a:t>
            </a:r>
            <a:r>
              <a:rPr b="1" lang="en" sz="1600">
                <a:solidFill>
                  <a:schemeClr val="accent6"/>
                </a:solidFill>
                <a:latin typeface="Fira Sans Extra Condensed"/>
                <a:ea typeface="Fira Sans Extra Condensed"/>
                <a:cs typeface="Fira Sans Extra Condensed"/>
                <a:sym typeface="Fira Sans Extra Condensed"/>
              </a:rPr>
              <a:t>similar</a:t>
            </a:r>
            <a:r>
              <a:rPr b="1" lang="en" sz="1600">
                <a:solidFill>
                  <a:schemeClr val="accent6"/>
                </a:solidFill>
                <a:latin typeface="Fira Sans Extra Condensed"/>
                <a:ea typeface="Fira Sans Extra Condensed"/>
                <a:cs typeface="Fira Sans Extra Condensed"/>
                <a:sym typeface="Fira Sans Extra Condensed"/>
              </a:rPr>
              <a:t> categories</a:t>
            </a:r>
            <a:endParaRPr b="1" i="0" sz="1600" u="none" cap="none" strike="noStrike">
              <a:solidFill>
                <a:schemeClr val="accent6"/>
              </a:solidFill>
              <a:latin typeface="Fira Sans Extra Condensed"/>
              <a:ea typeface="Fira Sans Extra Condensed"/>
              <a:cs typeface="Fira Sans Extra Condensed"/>
              <a:sym typeface="Fira Sans Extra Condensed"/>
            </a:endParaRPr>
          </a:p>
        </p:txBody>
      </p:sp>
      <p:sp>
        <p:nvSpPr>
          <p:cNvPr id="239" name="Google Shape;239;g3298094c4c3_0_81"/>
          <p:cNvSpPr txBox="1"/>
          <p:nvPr/>
        </p:nvSpPr>
        <p:spPr>
          <a:xfrm>
            <a:off x="685800" y="2431216"/>
            <a:ext cx="2517600" cy="37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Used K means clustering to combine </a:t>
            </a:r>
            <a:r>
              <a:rPr lang="en" sz="1200">
                <a:latin typeface="Roboto"/>
                <a:ea typeface="Roboto"/>
                <a:cs typeface="Roboto"/>
                <a:sym typeface="Roboto"/>
              </a:rPr>
              <a:t>similar</a:t>
            </a:r>
            <a:r>
              <a:rPr lang="en" sz="1200">
                <a:latin typeface="Roboto"/>
                <a:ea typeface="Roboto"/>
                <a:cs typeface="Roboto"/>
                <a:sym typeface="Roboto"/>
              </a:rPr>
              <a:t> job titles.</a:t>
            </a:r>
            <a:endParaRPr b="0" i="0" sz="1200" u="none" cap="none" strike="noStrike">
              <a:solidFill>
                <a:srgbClr val="000000"/>
              </a:solidFill>
              <a:latin typeface="Roboto"/>
              <a:ea typeface="Roboto"/>
              <a:cs typeface="Roboto"/>
              <a:sym typeface="Roboto"/>
            </a:endParaRPr>
          </a:p>
        </p:txBody>
      </p:sp>
      <p:sp>
        <p:nvSpPr>
          <p:cNvPr id="240" name="Google Shape;240;g3298094c4c3_0_81"/>
          <p:cNvSpPr txBox="1"/>
          <p:nvPr/>
        </p:nvSpPr>
        <p:spPr>
          <a:xfrm>
            <a:off x="5485800" y="3003250"/>
            <a:ext cx="2972400" cy="252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lang="en" sz="1600">
                <a:solidFill>
                  <a:schemeClr val="accent4"/>
                </a:solidFill>
                <a:latin typeface="Fira Sans Extra Condensed"/>
                <a:ea typeface="Fira Sans Extra Condensed"/>
                <a:cs typeface="Fira Sans Extra Condensed"/>
                <a:sym typeface="Fira Sans Extra Condensed"/>
              </a:rPr>
              <a:t>Removed outliers</a:t>
            </a:r>
            <a:endParaRPr b="1" i="0" sz="1600" u="none" cap="none" strike="noStrike">
              <a:solidFill>
                <a:schemeClr val="accent4"/>
              </a:solidFill>
              <a:latin typeface="Fira Sans Extra Condensed"/>
              <a:ea typeface="Fira Sans Extra Condensed"/>
              <a:cs typeface="Fira Sans Extra Condensed"/>
              <a:sym typeface="Fira Sans Extra Condensed"/>
            </a:endParaRPr>
          </a:p>
        </p:txBody>
      </p:sp>
      <p:sp>
        <p:nvSpPr>
          <p:cNvPr id="241" name="Google Shape;241;g3298094c4c3_0_81"/>
          <p:cNvSpPr txBox="1"/>
          <p:nvPr/>
        </p:nvSpPr>
        <p:spPr>
          <a:xfrm>
            <a:off x="5940600" y="3252342"/>
            <a:ext cx="2517600" cy="436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Checked for outliers in by </a:t>
            </a:r>
            <a:r>
              <a:rPr lang="en" sz="1200">
                <a:latin typeface="Roboto"/>
                <a:ea typeface="Roboto"/>
                <a:cs typeface="Roboto"/>
                <a:sym typeface="Roboto"/>
              </a:rPr>
              <a:t>plotting</a:t>
            </a:r>
            <a:r>
              <a:rPr lang="en" sz="1200">
                <a:latin typeface="Roboto"/>
                <a:ea typeface="Roboto"/>
                <a:cs typeface="Roboto"/>
                <a:sym typeface="Roboto"/>
              </a:rPr>
              <a:t> the columns and removed if found</a:t>
            </a:r>
            <a:endParaRPr b="0" i="0" sz="1200" u="none" cap="none" strike="noStrike">
              <a:solidFill>
                <a:srgbClr val="000000"/>
              </a:solidFill>
              <a:latin typeface="Roboto"/>
              <a:ea typeface="Roboto"/>
              <a:cs typeface="Roboto"/>
              <a:sym typeface="Roboto"/>
            </a:endParaRPr>
          </a:p>
        </p:txBody>
      </p:sp>
      <p:sp>
        <p:nvSpPr>
          <p:cNvPr id="242" name="Google Shape;242;g3298094c4c3_0_81"/>
          <p:cNvSpPr txBox="1"/>
          <p:nvPr/>
        </p:nvSpPr>
        <p:spPr>
          <a:xfrm>
            <a:off x="685800" y="3856450"/>
            <a:ext cx="2972400" cy="25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accent5"/>
                </a:solidFill>
                <a:latin typeface="Fira Sans Extra Condensed"/>
                <a:ea typeface="Fira Sans Extra Condensed"/>
                <a:cs typeface="Fira Sans Extra Condensed"/>
                <a:sym typeface="Fira Sans Extra Condensed"/>
              </a:rPr>
              <a:t>Added geospatial coordinates</a:t>
            </a:r>
            <a:endParaRPr b="1" i="0" sz="1600" u="none" cap="none" strike="noStrike">
              <a:solidFill>
                <a:schemeClr val="accent5"/>
              </a:solidFill>
              <a:latin typeface="Fira Sans Extra Condensed"/>
              <a:ea typeface="Fira Sans Extra Condensed"/>
              <a:cs typeface="Fira Sans Extra Condensed"/>
              <a:sym typeface="Fira Sans Extra Condensed"/>
            </a:endParaRPr>
          </a:p>
        </p:txBody>
      </p:sp>
      <p:sp>
        <p:nvSpPr>
          <p:cNvPr id="243" name="Google Shape;243;g3298094c4c3_0_81"/>
          <p:cNvSpPr txBox="1"/>
          <p:nvPr/>
        </p:nvSpPr>
        <p:spPr>
          <a:xfrm>
            <a:off x="685800" y="4109050"/>
            <a:ext cx="3111600" cy="436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Added geospatial coordinates to plot the data on map.</a:t>
            </a:r>
            <a:endParaRPr b="0" i="0" sz="1200" u="none" cap="none" strike="noStrike">
              <a:solidFill>
                <a:srgbClr val="000000"/>
              </a:solidFill>
              <a:latin typeface="Roboto"/>
              <a:ea typeface="Roboto"/>
              <a:cs typeface="Roboto"/>
              <a:sym typeface="Roboto"/>
            </a:endParaRPr>
          </a:p>
        </p:txBody>
      </p:sp>
      <p:grpSp>
        <p:nvGrpSpPr>
          <p:cNvPr id="244" name="Google Shape;244;g3298094c4c3_0_81"/>
          <p:cNvGrpSpPr/>
          <p:nvPr/>
        </p:nvGrpSpPr>
        <p:grpSpPr>
          <a:xfrm>
            <a:off x="4944493" y="2377603"/>
            <a:ext cx="219345" cy="227301"/>
            <a:chOff x="3357325" y="2093500"/>
            <a:chExt cx="311525" cy="322825"/>
          </a:xfrm>
        </p:grpSpPr>
        <p:sp>
          <p:nvSpPr>
            <p:cNvPr id="245" name="Google Shape;245;g3298094c4c3_0_81"/>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46" name="Google Shape;246;g3298094c4c3_0_81"/>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47" name="Google Shape;247;g3298094c4c3_0_81"/>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48" name="Google Shape;248;g3298094c4c3_0_81"/>
          <p:cNvGrpSpPr/>
          <p:nvPr/>
        </p:nvGrpSpPr>
        <p:grpSpPr>
          <a:xfrm>
            <a:off x="3920200" y="1456990"/>
            <a:ext cx="339253" cy="339253"/>
            <a:chOff x="1492675" y="2620775"/>
            <a:chExt cx="481825" cy="481825"/>
          </a:xfrm>
        </p:grpSpPr>
        <p:sp>
          <p:nvSpPr>
            <p:cNvPr id="249" name="Google Shape;249;g3298094c4c3_0_81"/>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50" name="Google Shape;250;g3298094c4c3_0_81"/>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251" name="Google Shape;251;g3298094c4c3_0_81"/>
          <p:cNvGrpSpPr/>
          <p:nvPr/>
        </p:nvGrpSpPr>
        <p:grpSpPr>
          <a:xfrm>
            <a:off x="4862882" y="3973510"/>
            <a:ext cx="382765" cy="367810"/>
            <a:chOff x="-62890750" y="3747425"/>
            <a:chExt cx="330825" cy="317900"/>
          </a:xfrm>
        </p:grpSpPr>
        <p:sp>
          <p:nvSpPr>
            <p:cNvPr id="252" name="Google Shape;252;g3298094c4c3_0_81"/>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3298094c4c3_0_81"/>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298094c4c3_0_81"/>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3298094c4c3_0_81"/>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3298094c4c3_0_81"/>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3298094c4c3_0_81"/>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298094c4c3_0_81"/>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298094c4c3_0_81"/>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3298094c4c3_0_81"/>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3298094c4c3_0_81"/>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3298094c4c3_0_81"/>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298094c4c3_0_81"/>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298094c4c3_0_81"/>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3298094c4c3_0_81"/>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g3298094c4c3_0_81"/>
          <p:cNvGrpSpPr/>
          <p:nvPr/>
        </p:nvGrpSpPr>
        <p:grpSpPr>
          <a:xfrm>
            <a:off x="3905672" y="3130629"/>
            <a:ext cx="368186" cy="366364"/>
            <a:chOff x="-63679950" y="3360375"/>
            <a:chExt cx="318225" cy="316650"/>
          </a:xfrm>
        </p:grpSpPr>
        <p:sp>
          <p:nvSpPr>
            <p:cNvPr id="267" name="Google Shape;267;g3298094c4c3_0_81"/>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3298094c4c3_0_81"/>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3298094c4c3_0_81"/>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3298094c4c3_0_81"/>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7"/>
          <p:cNvSpPr txBox="1"/>
          <p:nvPr>
            <p:ph type="title"/>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Modeling flow</a:t>
            </a:r>
            <a:endParaRPr/>
          </a:p>
        </p:txBody>
      </p:sp>
      <p:pic>
        <p:nvPicPr>
          <p:cNvPr id="276" name="Google Shape;276;p7"/>
          <p:cNvPicPr preferRelativeResize="0"/>
          <p:nvPr/>
        </p:nvPicPr>
        <p:blipFill>
          <a:blip r:embed="rId3">
            <a:alphaModFix/>
          </a:blip>
          <a:stretch>
            <a:fillRect/>
          </a:stretch>
        </p:blipFill>
        <p:spPr>
          <a:xfrm>
            <a:off x="1756925" y="980125"/>
            <a:ext cx="5630158" cy="394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