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c325c1a6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c325c1a6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348f45cb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348f45cb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348f45cb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348f45cb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348f45cb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348f45cb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348f45cb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348f45cb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348f45cb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348f45cb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348f45cb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348f45cb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348f45cb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348f45cb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348f45cb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348f45cb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348f45cb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348f45cb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348f45c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348f45c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348f45cb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348f45cb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348f45cb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348f45cb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348f45cb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348f45cb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348f45cb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348f45cb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348f45cb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348f45cb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c325c1a6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c325c1a6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c325c1a6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c325c1a6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c325c1a6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c325c1a6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CAR</a:t>
            </a:r>
            <a:r>
              <a:rPr lang="en"/>
              <a:t> PRICE PREDICTION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ADADAD"/>
                </a:solidFill>
              </a:rPr>
              <a:t>By Kartik Krishna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1152475"/>
            <a:ext cx="3716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distplot for the target variable, Price.</a:t>
            </a:r>
            <a:endParaRPr/>
          </a:p>
          <a:p>
            <a:pPr indent="0" lvl="0" marL="0" rtl="0" algn="l">
              <a:spcBef>
                <a:spcPts val="1200"/>
              </a:spcBef>
              <a:spcAft>
                <a:spcPts val="1200"/>
              </a:spcAft>
              <a:buNone/>
            </a:pPr>
            <a:r>
              <a:rPr lang="en"/>
              <a:t>As we can see, almost all of the data is below 20 lakhs and most of it is below 10 lakhs.</a:t>
            </a:r>
            <a:endParaRPr/>
          </a:p>
        </p:txBody>
      </p:sp>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15" name="Google Shape;115;p22"/>
          <p:cNvPicPr preferRelativeResize="0"/>
          <p:nvPr/>
        </p:nvPicPr>
        <p:blipFill>
          <a:blip r:embed="rId3">
            <a:alphaModFix/>
          </a:blip>
          <a:stretch>
            <a:fillRect/>
          </a:stretch>
        </p:blipFill>
        <p:spPr>
          <a:xfrm>
            <a:off x="4028325" y="944574"/>
            <a:ext cx="5073976" cy="276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Bivariate Analysis</a:t>
            </a:r>
            <a:endParaRPr/>
          </a:p>
        </p:txBody>
      </p:sp>
      <p:sp>
        <p:nvSpPr>
          <p:cNvPr id="121" name="Google Shape;121;p23"/>
          <p:cNvSpPr txBox="1"/>
          <p:nvPr>
            <p:ph idx="1" type="body"/>
          </p:nvPr>
        </p:nvSpPr>
        <p:spPr>
          <a:xfrm>
            <a:off x="311700" y="1152475"/>
            <a:ext cx="4405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t>
            </a:r>
            <a:r>
              <a:rPr lang="en"/>
              <a:t>following</a:t>
            </a:r>
            <a:r>
              <a:rPr lang="en"/>
              <a:t> graphs are strip</a:t>
            </a:r>
            <a:r>
              <a:rPr lang="en"/>
              <a:t> plots</a:t>
            </a:r>
            <a:r>
              <a:rPr lang="en"/>
              <a:t> representing the relationship between car price and various features like transmission and number of previous owners.</a:t>
            </a:r>
            <a:endParaRPr/>
          </a:p>
        </p:txBody>
      </p:sp>
      <p:pic>
        <p:nvPicPr>
          <p:cNvPr id="122" name="Google Shape;122;p23"/>
          <p:cNvPicPr preferRelativeResize="0"/>
          <p:nvPr/>
        </p:nvPicPr>
        <p:blipFill>
          <a:blip r:embed="rId3">
            <a:alphaModFix/>
          </a:blip>
          <a:stretch>
            <a:fillRect/>
          </a:stretch>
        </p:blipFill>
        <p:spPr>
          <a:xfrm>
            <a:off x="4716900" y="590375"/>
            <a:ext cx="4274701" cy="2215200"/>
          </a:xfrm>
          <a:prstGeom prst="rect">
            <a:avLst/>
          </a:prstGeom>
          <a:noFill/>
          <a:ln>
            <a:noFill/>
          </a:ln>
        </p:spPr>
      </p:pic>
      <p:pic>
        <p:nvPicPr>
          <p:cNvPr id="123" name="Google Shape;123;p23"/>
          <p:cNvPicPr preferRelativeResize="0"/>
          <p:nvPr/>
        </p:nvPicPr>
        <p:blipFill>
          <a:blip r:embed="rId4">
            <a:alphaModFix/>
          </a:blip>
          <a:stretch>
            <a:fillRect/>
          </a:stretch>
        </p:blipFill>
        <p:spPr>
          <a:xfrm>
            <a:off x="4716900" y="2913213"/>
            <a:ext cx="3870175" cy="20778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Outliers and Skewness</a:t>
            </a:r>
            <a:endParaRPr/>
          </a:p>
        </p:txBody>
      </p:sp>
      <p:sp>
        <p:nvSpPr>
          <p:cNvPr id="129" name="Google Shape;129;p24"/>
          <p:cNvSpPr txBox="1"/>
          <p:nvPr>
            <p:ph idx="1" type="body"/>
          </p:nvPr>
        </p:nvSpPr>
        <p:spPr>
          <a:xfrm>
            <a:off x="311700" y="1152475"/>
            <a:ext cx="4260300" cy="203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4"/>
          <p:cNvPicPr preferRelativeResize="0"/>
          <p:nvPr/>
        </p:nvPicPr>
        <p:blipFill>
          <a:blip r:embed="rId3">
            <a:alphaModFix/>
          </a:blip>
          <a:stretch>
            <a:fillRect/>
          </a:stretch>
        </p:blipFill>
        <p:spPr>
          <a:xfrm>
            <a:off x="311700" y="1152475"/>
            <a:ext cx="5339250" cy="3850824"/>
          </a:xfrm>
          <a:prstGeom prst="rect">
            <a:avLst/>
          </a:prstGeom>
          <a:noFill/>
          <a:ln>
            <a:noFill/>
          </a:ln>
        </p:spPr>
      </p:pic>
      <p:pic>
        <p:nvPicPr>
          <p:cNvPr id="131" name="Google Shape;131;p24"/>
          <p:cNvPicPr preferRelativeResize="0"/>
          <p:nvPr/>
        </p:nvPicPr>
        <p:blipFill>
          <a:blip r:embed="rId4">
            <a:alphaModFix/>
          </a:blip>
          <a:stretch>
            <a:fillRect/>
          </a:stretch>
        </p:blipFill>
        <p:spPr>
          <a:xfrm>
            <a:off x="5803350" y="1170125"/>
            <a:ext cx="1933575" cy="68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boxplot in the previous slide is of Km Driven, in the plot we can see there are many outliers present in the data. The other picture is of the skewness present in the dataset. As we can see, the column have skewness over the accepted value of +-0.5.</a:t>
            </a:r>
            <a:endParaRPr/>
          </a:p>
          <a:p>
            <a:pPr indent="0" lvl="0" marL="0" rtl="0" algn="l">
              <a:spcBef>
                <a:spcPts val="1200"/>
              </a:spcBef>
              <a:spcAft>
                <a:spcPts val="0"/>
              </a:spcAft>
              <a:buNone/>
            </a:pPr>
            <a:r>
              <a:rPr lang="en"/>
              <a:t>Instead of extensively </a:t>
            </a:r>
            <a:r>
              <a:rPr lang="en"/>
              <a:t>treating for outliers, we will only treat the skewness present in the data, using both of log and square root transformation. After treatment the outliers will also drop significantly.</a:t>
            </a:r>
            <a:endParaRPr/>
          </a:p>
          <a:p>
            <a:pPr indent="0" lvl="0" marL="0" rtl="0" algn="l">
              <a:spcBef>
                <a:spcPts val="1200"/>
              </a:spcBef>
              <a:spcAft>
                <a:spcPts val="1200"/>
              </a:spcAft>
              <a:buNone/>
            </a:pPr>
            <a:r>
              <a:rPr lang="en"/>
              <a:t>Square root transformation gave as better results hence we will implement that only.</a:t>
            </a:r>
            <a:endParaRPr/>
          </a:p>
        </p:txBody>
      </p:sp>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first thing we will do is get the best </a:t>
            </a:r>
            <a:r>
              <a:rPr lang="en"/>
              <a:t>random</a:t>
            </a:r>
            <a:r>
              <a:rPr lang="en"/>
              <a:t> state, for train test split. We will do this with the help of a simple linear regression model.</a:t>
            </a:r>
            <a:endParaRPr/>
          </a:p>
          <a:p>
            <a:pPr indent="0" lvl="0" marL="0" rtl="0" algn="l">
              <a:spcBef>
                <a:spcPts val="1200"/>
              </a:spcBef>
              <a:spcAft>
                <a:spcPts val="1200"/>
              </a:spcAft>
              <a:buNone/>
            </a:pPr>
            <a:r>
              <a:rPr lang="en"/>
              <a:t>The best R2 score for linear regression we obtained is 0.351.</a:t>
            </a:r>
            <a:endParaRPr/>
          </a:p>
        </p:txBody>
      </p:sp>
      <p:pic>
        <p:nvPicPr>
          <p:cNvPr id="144" name="Google Shape;144;p26"/>
          <p:cNvPicPr preferRelativeResize="0"/>
          <p:nvPr/>
        </p:nvPicPr>
        <p:blipFill>
          <a:blip r:embed="rId3">
            <a:alphaModFix/>
          </a:blip>
          <a:stretch>
            <a:fillRect/>
          </a:stretch>
        </p:blipFill>
        <p:spPr>
          <a:xfrm>
            <a:off x="523875" y="2571750"/>
            <a:ext cx="8096250" cy="255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Ridge</a:t>
            </a:r>
            <a:r>
              <a:rPr lang="en"/>
              <a:t> and RidgeCV</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R2 score for L2 regularization for alpha = 1 is 0.351, but after </a:t>
            </a:r>
            <a:r>
              <a:rPr lang="en"/>
              <a:t>using</a:t>
            </a:r>
            <a:r>
              <a:rPr lang="en"/>
              <a:t> different alpha values our R2 score also increased to 0.353.</a:t>
            </a:r>
            <a:endParaRPr/>
          </a:p>
          <a:p>
            <a:pPr indent="0" lvl="0" marL="0" rtl="0" algn="l">
              <a:spcBef>
                <a:spcPts val="1200"/>
              </a:spcBef>
              <a:spcAft>
                <a:spcPts val="1200"/>
              </a:spcAft>
              <a:buNone/>
            </a:pPr>
            <a:r>
              <a:rPr lang="en"/>
              <a:t>RidgeCV is just ridge regression with inbuilt cross validation, so we don’t have to find the cross validation score extensively.</a:t>
            </a:r>
            <a:endParaRPr/>
          </a:p>
        </p:txBody>
      </p:sp>
      <p:pic>
        <p:nvPicPr>
          <p:cNvPr id="151" name="Google Shape;151;p27"/>
          <p:cNvPicPr preferRelativeResize="0"/>
          <p:nvPr/>
        </p:nvPicPr>
        <p:blipFill>
          <a:blip r:embed="rId3">
            <a:alphaModFix/>
          </a:blip>
          <a:stretch>
            <a:fillRect/>
          </a:stretch>
        </p:blipFill>
        <p:spPr>
          <a:xfrm>
            <a:off x="740988" y="2855188"/>
            <a:ext cx="3514725" cy="1971675"/>
          </a:xfrm>
          <a:prstGeom prst="rect">
            <a:avLst/>
          </a:prstGeom>
          <a:noFill/>
          <a:ln>
            <a:noFill/>
          </a:ln>
        </p:spPr>
      </p:pic>
      <p:pic>
        <p:nvPicPr>
          <p:cNvPr id="152" name="Google Shape;152;p27"/>
          <p:cNvPicPr preferRelativeResize="0"/>
          <p:nvPr/>
        </p:nvPicPr>
        <p:blipFill>
          <a:blip r:embed="rId4">
            <a:alphaModFix/>
          </a:blip>
          <a:stretch>
            <a:fillRect/>
          </a:stretch>
        </p:blipFill>
        <p:spPr>
          <a:xfrm>
            <a:off x="4494900" y="2855200"/>
            <a:ext cx="3514725" cy="19548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Lasso and LassoCV</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already got improved score after using ridge regression.</a:t>
            </a:r>
            <a:endParaRPr/>
          </a:p>
          <a:p>
            <a:pPr indent="0" lvl="0" marL="0" rtl="0" algn="l">
              <a:spcBef>
                <a:spcPts val="1200"/>
              </a:spcBef>
              <a:spcAft>
                <a:spcPts val="0"/>
              </a:spcAft>
              <a:buNone/>
            </a:pPr>
            <a:r>
              <a:rPr lang="en"/>
              <a:t>Our R2 score L1 regularization for alpha = 1 is 0.351</a:t>
            </a:r>
            <a:r>
              <a:rPr lang="en"/>
              <a:t>, but after using different alpha values our R2 score also increased to 0.354.</a:t>
            </a:r>
            <a:endParaRPr/>
          </a:p>
          <a:p>
            <a:pPr indent="0" lvl="0" marL="0" rtl="0" algn="l">
              <a:spcBef>
                <a:spcPts val="1200"/>
              </a:spcBef>
              <a:spcAft>
                <a:spcPts val="0"/>
              </a:spcAft>
              <a:buNone/>
            </a:pPr>
            <a:r>
              <a:rPr lang="en"/>
              <a:t>LassoCV is just lasso regression with inbuilt cross validation, so we don’t have to find the cross validation score extensively.</a:t>
            </a:r>
            <a:endParaRPr/>
          </a:p>
          <a:p>
            <a:pPr indent="0" lvl="0" marL="0" rtl="0" algn="l">
              <a:spcBef>
                <a:spcPts val="1200"/>
              </a:spcBef>
              <a:spcAft>
                <a:spcPts val="1200"/>
              </a:spcAft>
              <a:buNone/>
            </a:pPr>
            <a:r>
              <a:t/>
            </a:r>
            <a:endParaRPr/>
          </a:p>
        </p:txBody>
      </p:sp>
      <p:pic>
        <p:nvPicPr>
          <p:cNvPr id="159" name="Google Shape;159;p28"/>
          <p:cNvPicPr preferRelativeResize="0"/>
          <p:nvPr/>
        </p:nvPicPr>
        <p:blipFill>
          <a:blip r:embed="rId3">
            <a:alphaModFix/>
          </a:blip>
          <a:stretch>
            <a:fillRect/>
          </a:stretch>
        </p:blipFill>
        <p:spPr>
          <a:xfrm>
            <a:off x="735300" y="3170863"/>
            <a:ext cx="3467100" cy="1724025"/>
          </a:xfrm>
          <a:prstGeom prst="rect">
            <a:avLst/>
          </a:prstGeom>
          <a:noFill/>
          <a:ln>
            <a:noFill/>
          </a:ln>
        </p:spPr>
      </p:pic>
      <p:pic>
        <p:nvPicPr>
          <p:cNvPr id="160" name="Google Shape;160;p28"/>
          <p:cNvPicPr preferRelativeResize="0"/>
          <p:nvPr/>
        </p:nvPicPr>
        <p:blipFill>
          <a:blip r:embed="rId4">
            <a:alphaModFix/>
          </a:blip>
          <a:stretch>
            <a:fillRect/>
          </a:stretch>
        </p:blipFill>
        <p:spPr>
          <a:xfrm>
            <a:off x="4846938" y="3175638"/>
            <a:ext cx="3400425" cy="1714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Regressor</a:t>
            </a:r>
            <a:endParaRPr/>
          </a:p>
        </p:txBody>
      </p:sp>
      <p:sp>
        <p:nvSpPr>
          <p:cNvPr id="166" name="Google Shape;166;p29"/>
          <p:cNvSpPr txBox="1"/>
          <p:nvPr>
            <p:ph idx="1" type="body"/>
          </p:nvPr>
        </p:nvSpPr>
        <p:spPr>
          <a:xfrm>
            <a:off x="311700" y="1152475"/>
            <a:ext cx="6178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R2 score with decision tree regressor increased to 0.525, but after hypertuning the score dropped to 0.417.</a:t>
            </a:r>
            <a:endParaRPr/>
          </a:p>
          <a:p>
            <a:pPr indent="0" lvl="0" marL="0" rtl="0" algn="l">
              <a:spcBef>
                <a:spcPts val="1200"/>
              </a:spcBef>
              <a:spcAft>
                <a:spcPts val="1200"/>
              </a:spcAft>
              <a:buNone/>
            </a:pPr>
            <a:r>
              <a:rPr lang="en"/>
              <a:t>The best parameters we got after gridsearchcv can be seen in the image.</a:t>
            </a:r>
            <a:endParaRPr/>
          </a:p>
        </p:txBody>
      </p:sp>
      <p:pic>
        <p:nvPicPr>
          <p:cNvPr id="167" name="Google Shape;167;p29"/>
          <p:cNvPicPr preferRelativeResize="0"/>
          <p:nvPr/>
        </p:nvPicPr>
        <p:blipFill>
          <a:blip r:embed="rId3">
            <a:alphaModFix/>
          </a:blip>
          <a:stretch>
            <a:fillRect/>
          </a:stretch>
        </p:blipFill>
        <p:spPr>
          <a:xfrm>
            <a:off x="6546300" y="1813725"/>
            <a:ext cx="2286000" cy="1295400"/>
          </a:xfrm>
          <a:prstGeom prst="rect">
            <a:avLst/>
          </a:prstGeom>
          <a:noFill/>
          <a:ln>
            <a:noFill/>
          </a:ln>
        </p:spPr>
      </p:pic>
      <p:pic>
        <p:nvPicPr>
          <p:cNvPr id="168" name="Google Shape;168;p29"/>
          <p:cNvPicPr preferRelativeResize="0"/>
          <p:nvPr/>
        </p:nvPicPr>
        <p:blipFill>
          <a:blip r:embed="rId4">
            <a:alphaModFix/>
          </a:blip>
          <a:stretch>
            <a:fillRect/>
          </a:stretch>
        </p:blipFill>
        <p:spPr>
          <a:xfrm>
            <a:off x="395363" y="3230375"/>
            <a:ext cx="3438525" cy="1752600"/>
          </a:xfrm>
          <a:prstGeom prst="rect">
            <a:avLst/>
          </a:prstGeom>
          <a:noFill/>
          <a:ln>
            <a:noFill/>
          </a:ln>
        </p:spPr>
      </p:pic>
      <p:pic>
        <p:nvPicPr>
          <p:cNvPr id="169" name="Google Shape;169;p29"/>
          <p:cNvPicPr preferRelativeResize="0"/>
          <p:nvPr/>
        </p:nvPicPr>
        <p:blipFill>
          <a:blip r:embed="rId5">
            <a:alphaModFix/>
          </a:blip>
          <a:stretch>
            <a:fillRect/>
          </a:stretch>
        </p:blipFill>
        <p:spPr>
          <a:xfrm>
            <a:off x="4878275" y="3125600"/>
            <a:ext cx="3810000" cy="1962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Regressor</a:t>
            </a:r>
            <a:endParaRPr/>
          </a:p>
        </p:txBody>
      </p:sp>
      <p:sp>
        <p:nvSpPr>
          <p:cNvPr id="175" name="Google Shape;175;p30"/>
          <p:cNvSpPr txBox="1"/>
          <p:nvPr>
            <p:ph idx="1" type="body"/>
          </p:nvPr>
        </p:nvSpPr>
        <p:spPr>
          <a:xfrm>
            <a:off x="311700" y="1152475"/>
            <a:ext cx="5712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R2 score with random forest regressor increased to 0.656, but after hypertuning the score reduced to 0.653.</a:t>
            </a:r>
            <a:endParaRPr/>
          </a:p>
          <a:p>
            <a:pPr indent="0" lvl="0" marL="0" rtl="0" algn="l">
              <a:spcBef>
                <a:spcPts val="1200"/>
              </a:spcBef>
              <a:spcAft>
                <a:spcPts val="1200"/>
              </a:spcAft>
              <a:buNone/>
            </a:pPr>
            <a:r>
              <a:rPr lang="en"/>
              <a:t>The best parameters we got after gridsearchcv can be seen in the image.</a:t>
            </a:r>
            <a:endParaRPr/>
          </a:p>
        </p:txBody>
      </p:sp>
      <p:pic>
        <p:nvPicPr>
          <p:cNvPr id="176" name="Google Shape;176;p30"/>
          <p:cNvPicPr preferRelativeResize="0"/>
          <p:nvPr/>
        </p:nvPicPr>
        <p:blipFill>
          <a:blip r:embed="rId3">
            <a:alphaModFix/>
          </a:blip>
          <a:stretch>
            <a:fillRect/>
          </a:stretch>
        </p:blipFill>
        <p:spPr>
          <a:xfrm>
            <a:off x="347488" y="3170400"/>
            <a:ext cx="3667125" cy="1695450"/>
          </a:xfrm>
          <a:prstGeom prst="rect">
            <a:avLst/>
          </a:prstGeom>
          <a:noFill/>
          <a:ln>
            <a:noFill/>
          </a:ln>
        </p:spPr>
      </p:pic>
      <p:pic>
        <p:nvPicPr>
          <p:cNvPr id="177" name="Google Shape;177;p30"/>
          <p:cNvPicPr preferRelativeResize="0"/>
          <p:nvPr/>
        </p:nvPicPr>
        <p:blipFill>
          <a:blip r:embed="rId4">
            <a:alphaModFix/>
          </a:blip>
          <a:stretch>
            <a:fillRect/>
          </a:stretch>
        </p:blipFill>
        <p:spPr>
          <a:xfrm>
            <a:off x="4635488" y="2951313"/>
            <a:ext cx="4010025" cy="1914525"/>
          </a:xfrm>
          <a:prstGeom prst="rect">
            <a:avLst/>
          </a:prstGeom>
          <a:noFill/>
          <a:ln>
            <a:noFill/>
          </a:ln>
        </p:spPr>
      </p:pic>
      <p:pic>
        <p:nvPicPr>
          <p:cNvPr id="178" name="Google Shape;178;p30"/>
          <p:cNvPicPr preferRelativeResize="0"/>
          <p:nvPr/>
        </p:nvPicPr>
        <p:blipFill>
          <a:blip r:embed="rId5">
            <a:alphaModFix/>
          </a:blip>
          <a:stretch>
            <a:fillRect/>
          </a:stretch>
        </p:blipFill>
        <p:spPr>
          <a:xfrm>
            <a:off x="6176700" y="1170125"/>
            <a:ext cx="2105025" cy="1162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Finalising Model</a:t>
            </a:r>
            <a:endParaRPr/>
          </a:p>
        </p:txBody>
      </p:sp>
      <p:sp>
        <p:nvSpPr>
          <p:cNvPr id="184" name="Google Shape;184;p31"/>
          <p:cNvSpPr txBox="1"/>
          <p:nvPr>
            <p:ph idx="1" type="body"/>
          </p:nvPr>
        </p:nvSpPr>
        <p:spPr>
          <a:xfrm>
            <a:off x="311700" y="1152475"/>
            <a:ext cx="3181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we saw after hyper parameter tuning with gridsearchCV our random forest model had the highest accuracy, hence this will be the model that we will finalize.</a:t>
            </a:r>
            <a:endParaRPr/>
          </a:p>
          <a:p>
            <a:pPr indent="0" lvl="0" marL="0" rtl="0" algn="l">
              <a:spcBef>
                <a:spcPts val="1200"/>
              </a:spcBef>
              <a:spcAft>
                <a:spcPts val="1200"/>
              </a:spcAft>
              <a:buNone/>
            </a:pPr>
            <a:r>
              <a:t/>
            </a:r>
            <a:endParaRPr/>
          </a:p>
        </p:txBody>
      </p:sp>
      <p:pic>
        <p:nvPicPr>
          <p:cNvPr id="185" name="Google Shape;185;p31"/>
          <p:cNvPicPr preferRelativeResize="0"/>
          <p:nvPr/>
        </p:nvPicPr>
        <p:blipFill>
          <a:blip r:embed="rId3">
            <a:alphaModFix/>
          </a:blip>
          <a:stretch>
            <a:fillRect/>
          </a:stretch>
        </p:blipFill>
        <p:spPr>
          <a:xfrm>
            <a:off x="3542275" y="661263"/>
            <a:ext cx="5333663"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project we learned about car resale market and how data science and machine learning can be so helpful in this field. </a:t>
            </a:r>
            <a:endParaRPr/>
          </a:p>
          <a:p>
            <a:pPr indent="0" lvl="0" marL="0" rtl="0" algn="l">
              <a:spcBef>
                <a:spcPts val="1200"/>
              </a:spcBef>
              <a:spcAft>
                <a:spcPts val="0"/>
              </a:spcAft>
              <a:buNone/>
            </a:pPr>
            <a:r>
              <a:rPr lang="en"/>
              <a:t>Using</a:t>
            </a:r>
            <a:r>
              <a:rPr lang="en"/>
              <a:t> predictive modeling and EDA we can determine which factors impact the market and which factors can be helpful in </a:t>
            </a:r>
            <a:r>
              <a:rPr lang="en"/>
              <a:t>determining</a:t>
            </a:r>
            <a:r>
              <a:rPr lang="en"/>
              <a:t> the prices.</a:t>
            </a:r>
            <a:endParaRPr/>
          </a:p>
          <a:p>
            <a:pPr indent="0" lvl="0" marL="0" rtl="0" algn="l">
              <a:spcBef>
                <a:spcPts val="1200"/>
              </a:spcBef>
              <a:spcAft>
                <a:spcPts val="1200"/>
              </a:spcAft>
              <a:buNone/>
            </a:pPr>
            <a:r>
              <a:rPr lang="en"/>
              <a:t>After treating outliers, getting rid of redundant columns and other preprocessing, we manage to build a model which will give us fairly accurate results.</a:t>
            </a:r>
            <a:endParaRPr/>
          </a:p>
        </p:txBody>
      </p:sp>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Goal</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have to scrape used cars data from sites like olx, cars24, cardekho, etc.</a:t>
            </a:r>
            <a:endParaRPr/>
          </a:p>
          <a:p>
            <a:pPr indent="0" lvl="0" marL="0" rtl="0" algn="l">
              <a:spcBef>
                <a:spcPts val="1200"/>
              </a:spcBef>
              <a:spcAft>
                <a:spcPts val="1200"/>
              </a:spcAft>
              <a:buNone/>
            </a:pPr>
            <a:r>
              <a:rPr lang="en"/>
              <a:t>You are required to model the price of cars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Dataset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was collected from olx.in.</a:t>
            </a:r>
            <a:endParaRPr/>
          </a:p>
          <a:p>
            <a:pPr indent="0" lvl="0" marL="0" rtl="0" algn="l">
              <a:spcBef>
                <a:spcPts val="1200"/>
              </a:spcBef>
              <a:spcAft>
                <a:spcPts val="0"/>
              </a:spcAft>
              <a:buNone/>
            </a:pPr>
            <a:r>
              <a:rPr lang="en"/>
              <a:t>Data contains 2240 entries each having 11 variables.</a:t>
            </a:r>
            <a:endParaRPr/>
          </a:p>
          <a:p>
            <a:pPr indent="0" lvl="0" marL="0" rtl="0" algn="l">
              <a:spcBef>
                <a:spcPts val="1200"/>
              </a:spcBef>
              <a:spcAft>
                <a:spcPts val="0"/>
              </a:spcAft>
              <a:buNone/>
            </a:pPr>
            <a:r>
              <a:rPr lang="en"/>
              <a:t>Data contains Null values.</a:t>
            </a:r>
            <a:endParaRPr/>
          </a:p>
          <a:p>
            <a:pPr indent="0" lvl="0" marL="0" rtl="0" algn="l">
              <a:spcBef>
                <a:spcPts val="1200"/>
              </a:spcBef>
              <a:spcAft>
                <a:spcPts val="1200"/>
              </a:spcAft>
              <a:buNone/>
            </a:pPr>
            <a:r>
              <a:rPr lang="en"/>
              <a:t>Data contains numerical as well as categorical variable.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Null Values</a:t>
            </a:r>
            <a:endParaRPr/>
          </a:p>
        </p:txBody>
      </p:sp>
      <p:sp>
        <p:nvSpPr>
          <p:cNvPr id="79" name="Google Shape;79;p17"/>
          <p:cNvSpPr txBox="1"/>
          <p:nvPr>
            <p:ph idx="1" type="body"/>
          </p:nvPr>
        </p:nvSpPr>
        <p:spPr>
          <a:xfrm>
            <a:off x="311700" y="1152475"/>
            <a:ext cx="6715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many missing values present in the dataset. For the treatment of missing values, all the rows with </a:t>
            </a:r>
            <a:r>
              <a:rPr lang="en"/>
              <a:t>missing</a:t>
            </a:r>
            <a:r>
              <a:rPr lang="en"/>
              <a:t> values were dropped.</a:t>
            </a:r>
            <a:endParaRPr/>
          </a:p>
          <a:p>
            <a:pPr indent="0" lvl="0" marL="0" rtl="0" algn="l">
              <a:spcBef>
                <a:spcPts val="1200"/>
              </a:spcBef>
              <a:spcAft>
                <a:spcPts val="1200"/>
              </a:spcAft>
              <a:buNone/>
            </a:pPr>
            <a:r>
              <a:rPr lang="en"/>
              <a:t>After dropping missing values the </a:t>
            </a:r>
            <a:r>
              <a:rPr lang="en"/>
              <a:t>shape</a:t>
            </a:r>
            <a:r>
              <a:rPr lang="en"/>
              <a:t> of the dataset changed to (2063, 11).</a:t>
            </a:r>
            <a:endParaRPr/>
          </a:p>
        </p:txBody>
      </p:sp>
      <p:pic>
        <p:nvPicPr>
          <p:cNvPr id="80" name="Google Shape;80;p17"/>
          <p:cNvPicPr preferRelativeResize="0"/>
          <p:nvPr/>
        </p:nvPicPr>
        <p:blipFill>
          <a:blip r:embed="rId3">
            <a:alphaModFix/>
          </a:blip>
          <a:stretch>
            <a:fillRect/>
          </a:stretch>
        </p:blipFill>
        <p:spPr>
          <a:xfrm>
            <a:off x="7179300" y="1170125"/>
            <a:ext cx="1704975" cy="234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1152475"/>
            <a:ext cx="390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countplot for one of the variable, Brand.</a:t>
            </a:r>
            <a:endParaRPr/>
          </a:p>
          <a:p>
            <a:pPr indent="0" lvl="0" marL="0" rtl="0" algn="l">
              <a:spcBef>
                <a:spcPts val="1200"/>
              </a:spcBef>
              <a:spcAft>
                <a:spcPts val="1200"/>
              </a:spcAft>
              <a:buNone/>
            </a:pPr>
            <a:r>
              <a:rPr lang="en"/>
              <a:t>As we can see, Maruti Suzuki has the highest count, followed by Hyundai.</a:t>
            </a:r>
            <a:endParaRPr/>
          </a:p>
        </p:txBody>
      </p:sp>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87" name="Google Shape;87;p18"/>
          <p:cNvPicPr preferRelativeResize="0"/>
          <p:nvPr/>
        </p:nvPicPr>
        <p:blipFill>
          <a:blip r:embed="rId3">
            <a:alphaModFix/>
          </a:blip>
          <a:stretch>
            <a:fillRect/>
          </a:stretch>
        </p:blipFill>
        <p:spPr>
          <a:xfrm>
            <a:off x="3957625" y="841250"/>
            <a:ext cx="5129900" cy="3534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1152475"/>
            <a:ext cx="390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countplot for one of the variable, Fuel Types.</a:t>
            </a:r>
            <a:endParaRPr/>
          </a:p>
          <a:p>
            <a:pPr indent="0" lvl="0" marL="0" rtl="0" algn="l">
              <a:spcBef>
                <a:spcPts val="1200"/>
              </a:spcBef>
              <a:spcAft>
                <a:spcPts val="0"/>
              </a:spcAft>
              <a:buNone/>
            </a:pPr>
            <a:r>
              <a:rPr lang="en"/>
              <a:t>As we can see, Diesel has the highest count, followed by Petrol.</a:t>
            </a:r>
            <a:endParaRPr/>
          </a:p>
          <a:p>
            <a:pPr indent="0" lvl="0" marL="0" rtl="0" algn="l">
              <a:spcBef>
                <a:spcPts val="1200"/>
              </a:spcBef>
              <a:spcAft>
                <a:spcPts val="1200"/>
              </a:spcAft>
              <a:buNone/>
            </a:pPr>
            <a:r>
              <a:rPr lang="en"/>
              <a:t>While Electric has the least value.</a:t>
            </a:r>
            <a:endParaRPr/>
          </a:p>
        </p:txBody>
      </p:sp>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94" name="Google Shape;94;p19"/>
          <p:cNvPicPr preferRelativeResize="0"/>
          <p:nvPr/>
        </p:nvPicPr>
        <p:blipFill>
          <a:blip r:embed="rId3">
            <a:alphaModFix/>
          </a:blip>
          <a:stretch>
            <a:fillRect/>
          </a:stretch>
        </p:blipFill>
        <p:spPr>
          <a:xfrm>
            <a:off x="3890000" y="870775"/>
            <a:ext cx="5101600" cy="3169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311700" y="1152475"/>
            <a:ext cx="390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countplot for one of the variable, States.</a:t>
            </a:r>
            <a:endParaRPr/>
          </a:p>
          <a:p>
            <a:pPr indent="0" lvl="0" marL="0" rtl="0" algn="l">
              <a:spcBef>
                <a:spcPts val="1200"/>
              </a:spcBef>
              <a:spcAft>
                <a:spcPts val="1200"/>
              </a:spcAft>
              <a:buNone/>
            </a:pPr>
            <a:r>
              <a:rPr lang="en"/>
              <a:t>As we can see, the data in this graph is well spread. Madhya Pradesh seems to have highest count while Karnataka has the lowest count among them.</a:t>
            </a:r>
            <a:endParaRPr/>
          </a:p>
        </p:txBody>
      </p:sp>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01" name="Google Shape;101;p20"/>
          <p:cNvPicPr preferRelativeResize="0"/>
          <p:nvPr/>
        </p:nvPicPr>
        <p:blipFill>
          <a:blip r:embed="rId3">
            <a:alphaModFix/>
          </a:blip>
          <a:stretch>
            <a:fillRect/>
          </a:stretch>
        </p:blipFill>
        <p:spPr>
          <a:xfrm>
            <a:off x="4002953" y="1017725"/>
            <a:ext cx="5052972" cy="314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311700" y="1152475"/>
            <a:ext cx="390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countplot for one of the variable, Brand.</a:t>
            </a:r>
            <a:endParaRPr/>
          </a:p>
          <a:p>
            <a:pPr indent="0" lvl="0" marL="0" rtl="0" algn="l">
              <a:spcBef>
                <a:spcPts val="1200"/>
              </a:spcBef>
              <a:spcAft>
                <a:spcPts val="1200"/>
              </a:spcAft>
              <a:buNone/>
            </a:pPr>
            <a:r>
              <a:rPr lang="en"/>
              <a:t>As we can see, Maruti Suzuki has the highest count, followed by Hyundai.</a:t>
            </a:r>
            <a:endParaRPr/>
          </a:p>
        </p:txBody>
      </p:sp>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08" name="Google Shape;108;p21"/>
          <p:cNvPicPr preferRelativeResize="0"/>
          <p:nvPr/>
        </p:nvPicPr>
        <p:blipFill>
          <a:blip r:embed="rId3">
            <a:alphaModFix/>
          </a:blip>
          <a:stretch>
            <a:fillRect/>
          </a:stretch>
        </p:blipFill>
        <p:spPr>
          <a:xfrm>
            <a:off x="3957625" y="841250"/>
            <a:ext cx="5129900" cy="3534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