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baa198b1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baa198b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c325c1a6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c325c1a6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baa198b1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baa198b1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baa198b1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baa198b1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baa198b1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baa198b1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baa198b1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baa198b1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baa198b1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baa198b1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48f45cb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348f45cb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baa198b1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baa198b1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baa198b1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baa198b1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348f45c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348f45c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baa198b1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baa198b1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348f45cb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348f45cb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baa198b1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baa198b1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348f45cb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348f45cb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baa198b1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baa198b1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baa198b1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baa198b1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348f45cb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348f45cb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348f45cb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348f45cb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348f45cb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348f45cb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348f45cb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348f45cb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c325c1a6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c325c1a6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baa198b1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baa198b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baa198b1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baa198b1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baa198b1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baa198b1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Malignant Comment Classifier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ADADAD"/>
                </a:solidFill>
              </a:rPr>
              <a:t>By Kartik Krishna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14" name="Google Shape;114;p22"/>
          <p:cNvPicPr preferRelativeResize="0"/>
          <p:nvPr/>
        </p:nvPicPr>
        <p:blipFill>
          <a:blip r:embed="rId3">
            <a:alphaModFix/>
          </a:blip>
          <a:stretch>
            <a:fillRect/>
          </a:stretch>
        </p:blipFill>
        <p:spPr>
          <a:xfrm>
            <a:off x="1704975" y="1176338"/>
            <a:ext cx="5734050" cy="279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1" type="body"/>
          </p:nvPr>
        </p:nvSpPr>
        <p:spPr>
          <a:xfrm>
            <a:off x="311700" y="1152475"/>
            <a:ext cx="390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word cloud for malignant comments.</a:t>
            </a:r>
            <a:endParaRPr/>
          </a:p>
          <a:p>
            <a:pPr indent="0" lvl="0" marL="0" rtl="0" algn="l">
              <a:spcBef>
                <a:spcPts val="1200"/>
              </a:spcBef>
              <a:spcAft>
                <a:spcPts val="1200"/>
              </a:spcAft>
              <a:buNone/>
            </a:pPr>
            <a:r>
              <a:rPr lang="en"/>
              <a:t>As we can see, the content of the word cloud are pretty offensive and we can observe some racist words used in this.</a:t>
            </a:r>
            <a:endParaRPr/>
          </a:p>
        </p:txBody>
      </p:sp>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Cloud for Malignant</a:t>
            </a:r>
            <a:endParaRPr/>
          </a:p>
        </p:txBody>
      </p:sp>
      <p:pic>
        <p:nvPicPr>
          <p:cNvPr id="121" name="Google Shape;121;p23"/>
          <p:cNvPicPr preferRelativeResize="0"/>
          <p:nvPr/>
        </p:nvPicPr>
        <p:blipFill>
          <a:blip r:embed="rId3">
            <a:alphaModFix/>
          </a:blip>
          <a:stretch>
            <a:fillRect/>
          </a:stretch>
        </p:blipFill>
        <p:spPr>
          <a:xfrm>
            <a:off x="4128573" y="1017725"/>
            <a:ext cx="4907302" cy="260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idx="1" type="body"/>
          </p:nvPr>
        </p:nvSpPr>
        <p:spPr>
          <a:xfrm>
            <a:off x="311700" y="1152475"/>
            <a:ext cx="390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word cloud for highly malignant comments.</a:t>
            </a:r>
            <a:endParaRPr/>
          </a:p>
          <a:p>
            <a:pPr indent="0" lvl="0" marL="0" rtl="0" algn="l">
              <a:spcBef>
                <a:spcPts val="1200"/>
              </a:spcBef>
              <a:spcAft>
                <a:spcPts val="1200"/>
              </a:spcAft>
              <a:buNone/>
            </a:pPr>
            <a:r>
              <a:rPr lang="en"/>
              <a:t>As we can see, the content of the word cloud are pretty offensive and we can observe words like ‘Fuck’, ‘Shit’, etc very commonly used.</a:t>
            </a:r>
            <a:endParaRPr/>
          </a:p>
        </p:txBody>
      </p:sp>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Cloud for Highly Malignant</a:t>
            </a:r>
            <a:endParaRPr/>
          </a:p>
        </p:txBody>
      </p:sp>
      <p:pic>
        <p:nvPicPr>
          <p:cNvPr id="128" name="Google Shape;128;p24"/>
          <p:cNvPicPr preferRelativeResize="0"/>
          <p:nvPr/>
        </p:nvPicPr>
        <p:blipFill>
          <a:blip r:embed="rId3">
            <a:alphaModFix/>
          </a:blip>
          <a:stretch>
            <a:fillRect/>
          </a:stretch>
        </p:blipFill>
        <p:spPr>
          <a:xfrm>
            <a:off x="4371900" y="1170125"/>
            <a:ext cx="4619700" cy="25170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311700" y="1152475"/>
            <a:ext cx="390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word cloud for rude comments.</a:t>
            </a:r>
            <a:endParaRPr/>
          </a:p>
          <a:p>
            <a:pPr indent="0" lvl="0" marL="0" rtl="0" algn="l">
              <a:spcBef>
                <a:spcPts val="1200"/>
              </a:spcBef>
              <a:spcAft>
                <a:spcPts val="1200"/>
              </a:spcAft>
              <a:buNone/>
            </a:pPr>
            <a:r>
              <a:rPr lang="en"/>
              <a:t>As we can see, the content of the word cloud are pretty offensive and we can observe some racist and homophobic words used in this.</a:t>
            </a:r>
            <a:endParaRPr/>
          </a:p>
        </p:txBody>
      </p:sp>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Cloud for Rude</a:t>
            </a:r>
            <a:endParaRPr/>
          </a:p>
        </p:txBody>
      </p:sp>
      <p:pic>
        <p:nvPicPr>
          <p:cNvPr id="135" name="Google Shape;135;p25"/>
          <p:cNvPicPr preferRelativeResize="0"/>
          <p:nvPr/>
        </p:nvPicPr>
        <p:blipFill>
          <a:blip r:embed="rId3">
            <a:alphaModFix/>
          </a:blip>
          <a:stretch>
            <a:fillRect/>
          </a:stretch>
        </p:blipFill>
        <p:spPr>
          <a:xfrm>
            <a:off x="4371900" y="1170125"/>
            <a:ext cx="4619700" cy="25247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311700" y="1152475"/>
            <a:ext cx="390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word cloud for threatening comments.</a:t>
            </a:r>
            <a:endParaRPr/>
          </a:p>
          <a:p>
            <a:pPr indent="0" lvl="0" marL="0" rtl="0" algn="l">
              <a:spcBef>
                <a:spcPts val="1200"/>
              </a:spcBef>
              <a:spcAft>
                <a:spcPts val="1200"/>
              </a:spcAft>
              <a:buNone/>
            </a:pPr>
            <a:r>
              <a:rPr lang="en"/>
              <a:t>As we can see, the content of the word cloud are pretty offensive and we can observe some threat words like ‘die’, ‘kill’, ‘murder’, etc, used in this.</a:t>
            </a:r>
            <a:endParaRPr/>
          </a:p>
        </p:txBody>
      </p:sp>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Cloud for threat</a:t>
            </a:r>
            <a:endParaRPr/>
          </a:p>
        </p:txBody>
      </p:sp>
      <p:pic>
        <p:nvPicPr>
          <p:cNvPr id="142" name="Google Shape;142;p26"/>
          <p:cNvPicPr preferRelativeResize="0"/>
          <p:nvPr/>
        </p:nvPicPr>
        <p:blipFill>
          <a:blip r:embed="rId3">
            <a:alphaModFix/>
          </a:blip>
          <a:stretch>
            <a:fillRect/>
          </a:stretch>
        </p:blipFill>
        <p:spPr>
          <a:xfrm>
            <a:off x="4371900" y="1170125"/>
            <a:ext cx="4619700" cy="24633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311700" y="1152475"/>
            <a:ext cx="390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word cloud for abusive comments.</a:t>
            </a:r>
            <a:endParaRPr/>
          </a:p>
          <a:p>
            <a:pPr indent="0" lvl="0" marL="0" rtl="0" algn="l">
              <a:spcBef>
                <a:spcPts val="1200"/>
              </a:spcBef>
              <a:spcAft>
                <a:spcPts val="1200"/>
              </a:spcAft>
              <a:buNone/>
            </a:pPr>
            <a:r>
              <a:rPr lang="en"/>
              <a:t>As we can see, the content of the word cloud are pretty offensive and we can observe some racist and body shaming words used in this.</a:t>
            </a:r>
            <a:endParaRPr/>
          </a:p>
        </p:txBody>
      </p:sp>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Cloud for abuse</a:t>
            </a:r>
            <a:endParaRPr/>
          </a:p>
        </p:txBody>
      </p:sp>
      <p:pic>
        <p:nvPicPr>
          <p:cNvPr id="149" name="Google Shape;149;p27"/>
          <p:cNvPicPr preferRelativeResize="0"/>
          <p:nvPr/>
        </p:nvPicPr>
        <p:blipFill>
          <a:blip r:embed="rId3">
            <a:alphaModFix/>
          </a:blip>
          <a:stretch>
            <a:fillRect/>
          </a:stretch>
        </p:blipFill>
        <p:spPr>
          <a:xfrm>
            <a:off x="4371900" y="1170125"/>
            <a:ext cx="4619700" cy="24019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idx="1" type="body"/>
          </p:nvPr>
        </p:nvSpPr>
        <p:spPr>
          <a:xfrm>
            <a:off x="311700" y="1152475"/>
            <a:ext cx="390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word cloud for loathe comments.</a:t>
            </a:r>
            <a:endParaRPr/>
          </a:p>
          <a:p>
            <a:pPr indent="0" lvl="0" marL="0" rtl="0" algn="l">
              <a:spcBef>
                <a:spcPts val="1200"/>
              </a:spcBef>
              <a:spcAft>
                <a:spcPts val="1200"/>
              </a:spcAft>
              <a:buNone/>
            </a:pPr>
            <a:r>
              <a:rPr lang="en"/>
              <a:t>As we can see, the content of the word cloud are pretty offensive and we can observe racist and homophobic words used very frequently in this.</a:t>
            </a:r>
            <a:endParaRPr/>
          </a:p>
        </p:txBody>
      </p:sp>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Cloud for loathe</a:t>
            </a:r>
            <a:endParaRPr/>
          </a:p>
        </p:txBody>
      </p:sp>
      <p:pic>
        <p:nvPicPr>
          <p:cNvPr id="156" name="Google Shape;156;p28"/>
          <p:cNvPicPr preferRelativeResize="0"/>
          <p:nvPr/>
        </p:nvPicPr>
        <p:blipFill>
          <a:blip r:embed="rId3">
            <a:alphaModFix/>
          </a:blip>
          <a:stretch>
            <a:fillRect/>
          </a:stretch>
        </p:blipFill>
        <p:spPr>
          <a:xfrm>
            <a:off x="4371900" y="1170125"/>
            <a:ext cx="4619700" cy="2478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idx="1" type="body"/>
          </p:nvPr>
        </p:nvSpPr>
        <p:spPr>
          <a:xfrm>
            <a:off x="311700" y="1152475"/>
            <a:ext cx="406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preprocessing the data and building our model on the dataset, our accuracy scores were Logistic Regression - 0.964, 0.9924, 0.9841, 0.9984, 0.9761, 0.9945 for malignant, highly_malignant, rude, threat, abuse, loathe respectively.</a:t>
            </a:r>
            <a:endParaRPr/>
          </a:p>
        </p:txBody>
      </p:sp>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 - Logistic Regression</a:t>
            </a:r>
            <a:endParaRPr/>
          </a:p>
        </p:txBody>
      </p:sp>
      <p:pic>
        <p:nvPicPr>
          <p:cNvPr id="163" name="Google Shape;163;p29"/>
          <p:cNvPicPr preferRelativeResize="0"/>
          <p:nvPr/>
        </p:nvPicPr>
        <p:blipFill>
          <a:blip r:embed="rId3">
            <a:alphaModFix/>
          </a:blip>
          <a:stretch>
            <a:fillRect/>
          </a:stretch>
        </p:blipFill>
        <p:spPr>
          <a:xfrm>
            <a:off x="4624350" y="1152475"/>
            <a:ext cx="4419600" cy="2433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a:t>
            </a:r>
            <a:endParaRPr/>
          </a:p>
        </p:txBody>
      </p:sp>
      <p:pic>
        <p:nvPicPr>
          <p:cNvPr id="169" name="Google Shape;169;p30"/>
          <p:cNvPicPr preferRelativeResize="0"/>
          <p:nvPr/>
        </p:nvPicPr>
        <p:blipFill>
          <a:blip r:embed="rId3">
            <a:alphaModFix/>
          </a:blip>
          <a:stretch>
            <a:fillRect/>
          </a:stretch>
        </p:blipFill>
        <p:spPr>
          <a:xfrm>
            <a:off x="1222425" y="1177500"/>
            <a:ext cx="2709868" cy="3820976"/>
          </a:xfrm>
          <a:prstGeom prst="rect">
            <a:avLst/>
          </a:prstGeom>
          <a:noFill/>
          <a:ln>
            <a:noFill/>
          </a:ln>
        </p:spPr>
      </p:pic>
      <p:pic>
        <p:nvPicPr>
          <p:cNvPr id="170" name="Google Shape;170;p30"/>
          <p:cNvPicPr preferRelativeResize="0"/>
          <p:nvPr/>
        </p:nvPicPr>
        <p:blipFill>
          <a:blip r:embed="rId4">
            <a:alphaModFix/>
          </a:blip>
          <a:stretch>
            <a:fillRect/>
          </a:stretch>
        </p:blipFill>
        <p:spPr>
          <a:xfrm>
            <a:off x="4084693" y="1170125"/>
            <a:ext cx="2611414" cy="3820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 - Logistic Regression</a:t>
            </a:r>
            <a:endParaRPr/>
          </a:p>
          <a:p>
            <a:pPr indent="0" lvl="0" marL="0" rtl="0" algn="l">
              <a:spcBef>
                <a:spcPts val="0"/>
              </a:spcBef>
              <a:spcAft>
                <a:spcPts val="0"/>
              </a:spcAft>
              <a:buNone/>
            </a:pPr>
            <a:r>
              <a:t/>
            </a:r>
            <a:endParaRPr/>
          </a:p>
        </p:txBody>
      </p:sp>
      <p:sp>
        <p:nvSpPr>
          <p:cNvPr id="176" name="Google Shape;176;p31"/>
          <p:cNvSpPr txBox="1"/>
          <p:nvPr>
            <p:ph idx="1" type="body"/>
          </p:nvPr>
        </p:nvSpPr>
        <p:spPr>
          <a:xfrm>
            <a:off x="311700" y="1152475"/>
            <a:ext cx="3960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preprocessing the data and building our model on the dataset, our accuracy scores were MultinomialNB- 0.9519, 0.9908, 0.9749, 0.9970, 0.9700, 0.9918 for malignant, highly_malignant, rude, threat, abuse, loathe respectively.</a:t>
            </a:r>
            <a:endParaRPr/>
          </a:p>
          <a:p>
            <a:pPr indent="0" lvl="0" marL="0" rtl="0" algn="l">
              <a:spcBef>
                <a:spcPts val="1200"/>
              </a:spcBef>
              <a:spcAft>
                <a:spcPts val="1200"/>
              </a:spcAft>
              <a:buNone/>
            </a:pPr>
            <a:r>
              <a:t/>
            </a:r>
            <a:endParaRPr/>
          </a:p>
        </p:txBody>
      </p:sp>
      <p:pic>
        <p:nvPicPr>
          <p:cNvPr id="177" name="Google Shape;177;p31"/>
          <p:cNvPicPr preferRelativeResize="0"/>
          <p:nvPr/>
        </p:nvPicPr>
        <p:blipFill>
          <a:blip r:embed="rId3">
            <a:alphaModFix/>
          </a:blip>
          <a:stretch>
            <a:fillRect/>
          </a:stretch>
        </p:blipFill>
        <p:spPr>
          <a:xfrm>
            <a:off x="4425000" y="1170125"/>
            <a:ext cx="4566600" cy="25379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a:p>
          <a:p>
            <a:pPr indent="0" lvl="0" marL="0" rtl="0" algn="l">
              <a:spcBef>
                <a:spcPts val="1200"/>
              </a:spcBef>
              <a:spcAft>
                <a:spcPts val="0"/>
              </a:spcAft>
              <a:buNone/>
            </a:pPr>
            <a:r>
              <a:rPr lang="en"/>
              <a:t>Online hate, described as abusive language, aggression, cyberbullying, hatefulness and many others has been identified as a major threat on online social media platforms. Social media platforms are the most prominent grounds for such toxic behaviour.   </a:t>
            </a:r>
            <a:endParaRPr/>
          </a:p>
          <a:p>
            <a:pPr indent="0" lvl="0" marL="0" rtl="0" algn="l">
              <a:spcBef>
                <a:spcPts val="1200"/>
              </a:spcBef>
              <a:spcAft>
                <a:spcPts val="0"/>
              </a:spcAft>
              <a:buNone/>
            </a:pPr>
            <a:r>
              <a:rPr lang="en"/>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a:p>
          <a:p>
            <a:pPr indent="0" lvl="0" marL="0" rtl="0" algn="l">
              <a:spcBef>
                <a:spcPts val="1200"/>
              </a:spcBef>
              <a:spcAft>
                <a:spcPts val="0"/>
              </a:spcAft>
              <a:buNone/>
            </a:pPr>
            <a:r>
              <a:rPr lang="en"/>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a:t>
            </a:r>
            <a:endParaRPr/>
          </a:p>
        </p:txBody>
      </p:sp>
      <p:pic>
        <p:nvPicPr>
          <p:cNvPr id="183" name="Google Shape;183;p32"/>
          <p:cNvPicPr preferRelativeResize="0"/>
          <p:nvPr/>
        </p:nvPicPr>
        <p:blipFill>
          <a:blip r:embed="rId3">
            <a:alphaModFix/>
          </a:blip>
          <a:stretch>
            <a:fillRect/>
          </a:stretch>
        </p:blipFill>
        <p:spPr>
          <a:xfrm>
            <a:off x="1414300" y="1170125"/>
            <a:ext cx="2696428" cy="3820975"/>
          </a:xfrm>
          <a:prstGeom prst="rect">
            <a:avLst/>
          </a:prstGeom>
          <a:noFill/>
          <a:ln>
            <a:noFill/>
          </a:ln>
        </p:spPr>
      </p:pic>
      <p:pic>
        <p:nvPicPr>
          <p:cNvPr id="184" name="Google Shape;184;p32"/>
          <p:cNvPicPr preferRelativeResize="0"/>
          <p:nvPr/>
        </p:nvPicPr>
        <p:blipFill>
          <a:blip r:embed="rId4">
            <a:alphaModFix/>
          </a:blip>
          <a:stretch>
            <a:fillRect/>
          </a:stretch>
        </p:blipFill>
        <p:spPr>
          <a:xfrm>
            <a:off x="4263128" y="1170125"/>
            <a:ext cx="2621510"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Classifier</a:t>
            </a:r>
            <a:endParaRPr/>
          </a:p>
        </p:txBody>
      </p:sp>
      <p:sp>
        <p:nvSpPr>
          <p:cNvPr id="190" name="Google Shape;190;p3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preprocessing the data and building our model on the dataset, our accuracy scores were Decision Tree Classifier - 0.9974, 0.9989, 0.9985, 0.9998, 0.9977, 0.9994 for malignant, highly_malignant, rude, threat, abuse, loathe respectively.</a:t>
            </a:r>
            <a:endParaRPr/>
          </a:p>
        </p:txBody>
      </p:sp>
      <p:pic>
        <p:nvPicPr>
          <p:cNvPr id="191" name="Google Shape;191;p33"/>
          <p:cNvPicPr preferRelativeResize="0"/>
          <p:nvPr/>
        </p:nvPicPr>
        <p:blipFill>
          <a:blip r:embed="rId3">
            <a:alphaModFix/>
          </a:blip>
          <a:stretch>
            <a:fillRect/>
          </a:stretch>
        </p:blipFill>
        <p:spPr>
          <a:xfrm>
            <a:off x="4425700" y="1152475"/>
            <a:ext cx="4520850" cy="2579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a:t>
            </a:r>
            <a:endParaRPr/>
          </a:p>
        </p:txBody>
      </p:sp>
      <p:pic>
        <p:nvPicPr>
          <p:cNvPr id="197" name="Google Shape;197;p34"/>
          <p:cNvPicPr preferRelativeResize="0"/>
          <p:nvPr/>
        </p:nvPicPr>
        <p:blipFill>
          <a:blip r:embed="rId3">
            <a:alphaModFix/>
          </a:blip>
          <a:stretch>
            <a:fillRect/>
          </a:stretch>
        </p:blipFill>
        <p:spPr>
          <a:xfrm>
            <a:off x="1458550" y="1170125"/>
            <a:ext cx="2625759" cy="3820975"/>
          </a:xfrm>
          <a:prstGeom prst="rect">
            <a:avLst/>
          </a:prstGeom>
          <a:noFill/>
          <a:ln>
            <a:noFill/>
          </a:ln>
        </p:spPr>
      </p:pic>
      <p:pic>
        <p:nvPicPr>
          <p:cNvPr id="198" name="Google Shape;198;p34"/>
          <p:cNvPicPr preferRelativeResize="0"/>
          <p:nvPr/>
        </p:nvPicPr>
        <p:blipFill>
          <a:blip r:embed="rId4">
            <a:alphaModFix/>
          </a:blip>
          <a:stretch>
            <a:fillRect/>
          </a:stretch>
        </p:blipFill>
        <p:spPr>
          <a:xfrm>
            <a:off x="4236709" y="1170125"/>
            <a:ext cx="2595026" cy="3820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Regressor</a:t>
            </a:r>
            <a:endParaRPr/>
          </a:p>
        </p:txBody>
      </p:sp>
      <p:sp>
        <p:nvSpPr>
          <p:cNvPr id="204" name="Google Shape;204;p35"/>
          <p:cNvSpPr txBox="1"/>
          <p:nvPr>
            <p:ph idx="1" type="body"/>
          </p:nvPr>
        </p:nvSpPr>
        <p:spPr>
          <a:xfrm>
            <a:off x="311700" y="1152475"/>
            <a:ext cx="4455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preprocessing the data and building our model on the dataset, our accuracy scores were Random Forest Classifier -  0.9974, 0.9989, 0.9985, 0.9998, 0.9977, 0.9994 for malignant, highly_malignant, rude, threat, abuse, loathe respectively.</a:t>
            </a:r>
            <a:endParaRPr/>
          </a:p>
        </p:txBody>
      </p:sp>
      <p:pic>
        <p:nvPicPr>
          <p:cNvPr id="205" name="Google Shape;205;p35"/>
          <p:cNvPicPr preferRelativeResize="0"/>
          <p:nvPr/>
        </p:nvPicPr>
        <p:blipFill>
          <a:blip r:embed="rId3">
            <a:alphaModFix/>
          </a:blip>
          <a:stretch>
            <a:fillRect/>
          </a:stretch>
        </p:blipFill>
        <p:spPr>
          <a:xfrm>
            <a:off x="4714450" y="1152475"/>
            <a:ext cx="4008100" cy="2654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a:t>
            </a:r>
            <a:endParaRPr/>
          </a:p>
        </p:txBody>
      </p:sp>
      <p:pic>
        <p:nvPicPr>
          <p:cNvPr id="211" name="Google Shape;211;p36"/>
          <p:cNvPicPr preferRelativeResize="0"/>
          <p:nvPr/>
        </p:nvPicPr>
        <p:blipFill>
          <a:blip r:embed="rId3">
            <a:alphaModFix/>
          </a:blip>
          <a:stretch>
            <a:fillRect/>
          </a:stretch>
        </p:blipFill>
        <p:spPr>
          <a:xfrm>
            <a:off x="2056300" y="1170125"/>
            <a:ext cx="2642894" cy="3820976"/>
          </a:xfrm>
          <a:prstGeom prst="rect">
            <a:avLst/>
          </a:prstGeom>
          <a:noFill/>
          <a:ln>
            <a:noFill/>
          </a:ln>
        </p:spPr>
      </p:pic>
      <p:pic>
        <p:nvPicPr>
          <p:cNvPr id="212" name="Google Shape;212;p36"/>
          <p:cNvPicPr preferRelativeResize="0"/>
          <p:nvPr/>
        </p:nvPicPr>
        <p:blipFill>
          <a:blip r:embed="rId4">
            <a:alphaModFix/>
          </a:blip>
          <a:stretch>
            <a:fillRect/>
          </a:stretch>
        </p:blipFill>
        <p:spPr>
          <a:xfrm>
            <a:off x="4851594" y="1170125"/>
            <a:ext cx="2619566"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
        <p:nvSpPr>
          <p:cNvPr id="218" name="Google Shape;21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a:t>
            </a:r>
            <a:r>
              <a:rPr lang="en"/>
              <a:t>ur decision tree model and random forest model had same accuracy upto 4 decimal digits but decision tree model had slightly better precision and recalls, hence we decided to finalize our Decision Tree model.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project, we studied how people behave on different social media platforms where they had no jurisdiction to govern their antics .</a:t>
            </a:r>
            <a:endParaRPr/>
          </a:p>
          <a:p>
            <a:pPr indent="0" lvl="0" marL="0" rtl="0" algn="l">
              <a:spcBef>
                <a:spcPts val="1200"/>
              </a:spcBef>
              <a:spcAft>
                <a:spcPts val="0"/>
              </a:spcAft>
              <a:buNone/>
            </a:pPr>
            <a:r>
              <a:rPr lang="en"/>
              <a:t>Using predictive modeling and EDA we can determine which comments can be labelled as toxic or malignant and the severity of the comment by just processing the contents of the content.</a:t>
            </a:r>
            <a:endParaRPr/>
          </a:p>
          <a:p>
            <a:pPr indent="0" lvl="0" marL="0" rtl="0" algn="l">
              <a:spcBef>
                <a:spcPts val="1200"/>
              </a:spcBef>
              <a:spcAft>
                <a:spcPts val="1200"/>
              </a:spcAft>
              <a:buNone/>
            </a:pPr>
            <a:r>
              <a:rPr lang="en"/>
              <a:t>After all the data processing and data analysis, we manage to build a model which will give us fairly accurate results.</a:t>
            </a:r>
            <a:endParaRPr/>
          </a:p>
        </p:txBody>
      </p:sp>
      <p:sp>
        <p:nvSpPr>
          <p:cNvPr id="224" name="Google Shape;22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Goal</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goal is to build a prototype of an online hate and abuse comment classifier which can be used to classify hate and offensive comments so that it can be controlled and restricted from spreading hatred and cyberbullying.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Dataset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is split into two parts, train and test. The train set has 159571 rows and 8 columns, while the test set has 153164 rows with 2 columns. Hence, there were 6 target variables, i.e., 6 different categories, these were, malignant, highly_malignant, rude, threat, abuse, loathe.</a:t>
            </a:r>
            <a:endParaRPr/>
          </a:p>
          <a:p>
            <a:pPr indent="0" lvl="0" marL="0" rtl="0" algn="l">
              <a:spcBef>
                <a:spcPts val="1200"/>
              </a:spcBef>
              <a:spcAft>
                <a:spcPts val="1200"/>
              </a:spcAft>
              <a:buNone/>
            </a:pPr>
            <a:r>
              <a:rPr lang="en"/>
              <a:t>There were no null or missing values present in the datasets.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1152475"/>
            <a:ext cx="390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subplot to study the data distribution.</a:t>
            </a:r>
            <a:endParaRPr/>
          </a:p>
          <a:p>
            <a:pPr indent="0" lvl="0" marL="0" rtl="0" algn="l">
              <a:spcBef>
                <a:spcPts val="1200"/>
              </a:spcBef>
              <a:spcAft>
                <a:spcPts val="1200"/>
              </a:spcAft>
              <a:buNone/>
            </a:pPr>
            <a:r>
              <a:rPr lang="en"/>
              <a:t>As we can see </a:t>
            </a:r>
            <a:r>
              <a:rPr lang="en"/>
              <a:t>clearly, the data is highly imbalanced</a:t>
            </a:r>
            <a:r>
              <a:rPr lang="en"/>
              <a:t>.</a:t>
            </a:r>
            <a:endParaRPr/>
          </a:p>
        </p:txBody>
      </p:sp>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80" name="Google Shape;80;p17"/>
          <p:cNvPicPr preferRelativeResize="0"/>
          <p:nvPr/>
        </p:nvPicPr>
        <p:blipFill>
          <a:blip r:embed="rId3">
            <a:alphaModFix/>
          </a:blip>
          <a:stretch>
            <a:fillRect/>
          </a:stretch>
        </p:blipFill>
        <p:spPr>
          <a:xfrm>
            <a:off x="4283350" y="349100"/>
            <a:ext cx="4760125" cy="472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1152475"/>
            <a:ext cx="390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heatmap for all of the target variables only.</a:t>
            </a:r>
            <a:endParaRPr/>
          </a:p>
          <a:p>
            <a:pPr indent="0" lvl="0" marL="0" rtl="0" algn="l">
              <a:spcBef>
                <a:spcPts val="1200"/>
              </a:spcBef>
              <a:spcAft>
                <a:spcPts val="1200"/>
              </a:spcAft>
              <a:buNone/>
            </a:pPr>
            <a:r>
              <a:rPr lang="en"/>
              <a:t>W</a:t>
            </a:r>
            <a:r>
              <a:rPr lang="en"/>
              <a:t>e can notice that rude and abuse have the highest correlation around 0.74, while the threat column had least correlation with other columns with values ranging between 0.12 - 0.16.</a:t>
            </a:r>
            <a:endParaRPr/>
          </a:p>
        </p:txBody>
      </p:sp>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87" name="Google Shape;87;p18"/>
          <p:cNvPicPr preferRelativeResize="0"/>
          <p:nvPr/>
        </p:nvPicPr>
        <p:blipFill>
          <a:blip r:embed="rId3">
            <a:alphaModFix/>
          </a:blip>
          <a:stretch>
            <a:fillRect/>
          </a:stretch>
        </p:blipFill>
        <p:spPr>
          <a:xfrm>
            <a:off x="4261225" y="445025"/>
            <a:ext cx="4802274" cy="4475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311700" y="1052700"/>
            <a:ext cx="8520600" cy="383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00" name="Google Shape;100;p20"/>
          <p:cNvPicPr preferRelativeResize="0"/>
          <p:nvPr/>
        </p:nvPicPr>
        <p:blipFill>
          <a:blip r:embed="rId3">
            <a:alphaModFix/>
          </a:blip>
          <a:stretch>
            <a:fillRect/>
          </a:stretch>
        </p:blipFill>
        <p:spPr>
          <a:xfrm>
            <a:off x="277850" y="1152475"/>
            <a:ext cx="4061276" cy="2832450"/>
          </a:xfrm>
          <a:prstGeom prst="rect">
            <a:avLst/>
          </a:prstGeom>
          <a:noFill/>
          <a:ln>
            <a:noFill/>
          </a:ln>
        </p:spPr>
      </p:pic>
      <p:pic>
        <p:nvPicPr>
          <p:cNvPr id="101" name="Google Shape;101;p20"/>
          <p:cNvPicPr preferRelativeResize="0"/>
          <p:nvPr/>
        </p:nvPicPr>
        <p:blipFill>
          <a:blip r:embed="rId4">
            <a:alphaModFix/>
          </a:blip>
          <a:stretch>
            <a:fillRect/>
          </a:stretch>
        </p:blipFill>
        <p:spPr>
          <a:xfrm>
            <a:off x="4624350" y="1152475"/>
            <a:ext cx="4061276" cy="283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07" name="Google Shape;107;p21"/>
          <p:cNvPicPr preferRelativeResize="0"/>
          <p:nvPr/>
        </p:nvPicPr>
        <p:blipFill>
          <a:blip r:embed="rId3">
            <a:alphaModFix/>
          </a:blip>
          <a:stretch>
            <a:fillRect/>
          </a:stretch>
        </p:blipFill>
        <p:spPr>
          <a:xfrm>
            <a:off x="152400" y="1170125"/>
            <a:ext cx="4201499" cy="3146875"/>
          </a:xfrm>
          <a:prstGeom prst="rect">
            <a:avLst/>
          </a:prstGeom>
          <a:noFill/>
          <a:ln>
            <a:noFill/>
          </a:ln>
        </p:spPr>
      </p:pic>
      <p:pic>
        <p:nvPicPr>
          <p:cNvPr id="108" name="Google Shape;108;p21"/>
          <p:cNvPicPr preferRelativeResize="0"/>
          <p:nvPr/>
        </p:nvPicPr>
        <p:blipFill>
          <a:blip r:embed="rId4">
            <a:alphaModFix/>
          </a:blip>
          <a:stretch>
            <a:fillRect/>
          </a:stretch>
        </p:blipFill>
        <p:spPr>
          <a:xfrm>
            <a:off x="4506300" y="1170125"/>
            <a:ext cx="4485300" cy="3146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