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8" r:id="rId1"/>
  </p:sldMasterIdLst>
  <p:sldIdLst>
    <p:sldId id="256" r:id="rId2"/>
    <p:sldId id="293" r:id="rId3"/>
    <p:sldId id="262" r:id="rId4"/>
    <p:sldId id="264" r:id="rId5"/>
    <p:sldId id="258" r:id="rId6"/>
    <p:sldId id="274" r:id="rId7"/>
    <p:sldId id="298" r:id="rId8"/>
    <p:sldId id="294" r:id="rId9"/>
    <p:sldId id="295" r:id="rId10"/>
    <p:sldId id="296" r:id="rId11"/>
    <p:sldId id="297" r:id="rId12"/>
    <p:sldId id="291" r:id="rId13"/>
    <p:sldId id="292" r:id="rId14"/>
    <p:sldId id="290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 KUMAR" initials="KK" lastIdx="1" clrIdx="0">
    <p:extLst>
      <p:ext uri="{19B8F6BF-5375-455C-9EA6-DF929625EA0E}">
        <p15:presenceInfo xmlns:p15="http://schemas.microsoft.com/office/powerpoint/2012/main" userId="KARTIK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59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2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70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8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3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4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4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2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8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2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0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researchgate.net/publication/301796227_Absenteeism_Problems_And_Costs_Causes_Effects_And_Cure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85800"/>
            <a:ext cx="7807325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>
                <a:solidFill>
                  <a:srgbClr val="92D050"/>
                </a:solidFill>
                <a:latin typeface="Comic Sans MS" panose="030F0702030302020204" pitchFamily="66" charset="0"/>
                <a:cs typeface="Times New Roman"/>
              </a:rPr>
              <a:t>ABSENTEEISM PREDICTION</a:t>
            </a:r>
          </a:p>
          <a:p>
            <a:pPr algn="ctr">
              <a:lnSpc>
                <a:spcPct val="100000"/>
              </a:lnSpc>
            </a:pPr>
            <a:endParaRPr lang="en-IN" sz="4800" b="1" spc="-5" dirty="0">
              <a:latin typeface="Comic Sans MS" panose="030F0702030302020204" pitchFamily="66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IN" sz="4800" b="1" spc="-5" dirty="0">
              <a:latin typeface="Comic Sans MS" panose="030F0702030302020204" pitchFamily="66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2000" b="1" spc="-5" dirty="0">
                <a:latin typeface="Comic Sans MS" panose="030F0702030302020204" pitchFamily="66" charset="0"/>
                <a:cs typeface="Times New Roman"/>
              </a:rPr>
              <a:t>                                                                 </a:t>
            </a:r>
            <a:r>
              <a:rPr lang="en-IN" sz="2000" spc="-5" dirty="0">
                <a:latin typeface="Comic Sans MS" panose="030F0702030302020204" pitchFamily="66" charset="0"/>
                <a:cs typeface="Times New Roman"/>
              </a:rPr>
              <a:t>Name: Kartik Kumar</a:t>
            </a:r>
          </a:p>
          <a:p>
            <a:pPr algn="ctr">
              <a:lnSpc>
                <a:spcPct val="100000"/>
              </a:lnSpc>
            </a:pPr>
            <a:r>
              <a:rPr lang="en-IN" sz="2000" spc="-5" dirty="0">
                <a:latin typeface="Comic Sans MS" panose="030F0702030302020204" pitchFamily="66" charset="0"/>
                <a:cs typeface="Times New Roman"/>
              </a:rPr>
              <a:t>Roll No : 181210026</a:t>
            </a:r>
          </a:p>
          <a:p>
            <a:pPr algn="ctr">
              <a:lnSpc>
                <a:spcPct val="100000"/>
              </a:lnSpc>
            </a:pPr>
            <a:r>
              <a:rPr lang="en-IN" sz="2000" spc="-5" dirty="0">
                <a:latin typeface="Comic Sans MS" panose="030F0702030302020204" pitchFamily="66" charset="0"/>
                <a:cs typeface="Times New Roman"/>
              </a:rPr>
              <a:t>Data Mining  Presentation</a:t>
            </a:r>
          </a:p>
          <a:p>
            <a:pPr algn="ctr">
              <a:lnSpc>
                <a:spcPct val="100000"/>
              </a:lnSpc>
            </a:pPr>
            <a:endParaRPr lang="en-IN" sz="2000" b="1" spc="-5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IN" sz="4800" b="1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450-8222-4736-B151-4ABC6656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dirty="0">
                <a:latin typeface="Comic Sans MS" panose="030F0702030302020204" pitchFamily="66" charset="0"/>
              </a:rPr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99AE-E1BC-42CA-8908-1C11D115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2129347"/>
            <a:ext cx="3090672" cy="576262"/>
          </a:xfrm>
        </p:spPr>
        <p:txBody>
          <a:bodyPr/>
          <a:lstStyle/>
          <a:p>
            <a:r>
              <a:rPr lang="en-IN" dirty="0"/>
              <a:t>	Confusion Matrix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FE13C6-1B98-4F8E-BC59-A989894D4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801"/>
            <a:ext cx="3352800" cy="30277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2C537-F289-41E9-96D7-6064F7F15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57800" y="2109659"/>
            <a:ext cx="3090672" cy="576262"/>
          </a:xfrm>
        </p:spPr>
        <p:txBody>
          <a:bodyPr/>
          <a:lstStyle/>
          <a:p>
            <a:r>
              <a:rPr lang="en-IN" dirty="0"/>
              <a:t>Summary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4B4384-60B5-4F71-BB48-B6772AFF86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9313"/>
            <a:ext cx="3524760" cy="3220248"/>
          </a:xfrm>
        </p:spPr>
      </p:pic>
    </p:spTree>
    <p:extLst>
      <p:ext uri="{BB962C8B-B14F-4D97-AF65-F5344CB8AC3E}">
        <p14:creationId xmlns:p14="http://schemas.microsoft.com/office/powerpoint/2010/main" val="425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83F72-0890-4E2A-9DF8-B2F6DF39C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458200" cy="4953000"/>
          </a:xfrm>
        </p:spPr>
      </p:pic>
    </p:spTree>
    <p:extLst>
      <p:ext uri="{BB962C8B-B14F-4D97-AF65-F5344CB8AC3E}">
        <p14:creationId xmlns:p14="http://schemas.microsoft.com/office/powerpoint/2010/main" val="1487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9DE52-3BD0-40A1-99B2-A1CA8C4D3051}"/>
              </a:ext>
            </a:extLst>
          </p:cNvPr>
          <p:cNvSpPr txBox="1"/>
          <p:nvPr/>
        </p:nvSpPr>
        <p:spPr>
          <a:xfrm>
            <a:off x="1524000" y="457200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92D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Conclusions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7EECE-B6CB-48F0-BD46-1FCA529F7153}"/>
              </a:ext>
            </a:extLst>
          </p:cNvPr>
          <p:cNvSpPr txBox="1"/>
          <p:nvPr/>
        </p:nvSpPr>
        <p:spPr>
          <a:xfrm>
            <a:off x="1676400" y="3276600"/>
            <a:ext cx="64008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AutoNum type="arabicPeriod"/>
            </a:pPr>
            <a:r>
              <a:rPr lang="en-IN" sz="1600" dirty="0">
                <a:latin typeface="Comic Sans MS" panose="030F0702030302020204" pitchFamily="66" charset="0"/>
              </a:rPr>
              <a:t>DISCIPLINARY PROCEEDINGS/ABSENCE MANAGEMENT PROGRAM</a:t>
            </a:r>
          </a:p>
          <a:p>
            <a:pPr marL="742950" indent="-742950" algn="l">
              <a:buAutoNum type="arabicPeriod"/>
            </a:pPr>
            <a:endParaRPr lang="en-IN" sz="1600" dirty="0">
              <a:latin typeface="Comic Sans MS" panose="030F0702030302020204" pitchFamily="66" charset="0"/>
            </a:endParaRPr>
          </a:p>
          <a:p>
            <a:pPr marL="742950" indent="-742950" algn="l">
              <a:buAutoNum type="arabicPeriod"/>
            </a:pPr>
            <a:r>
              <a:rPr lang="en-US" sz="1600" dirty="0">
                <a:latin typeface="Comic Sans MS" panose="030F0702030302020204" pitchFamily="66" charset="0"/>
              </a:rPr>
              <a:t>CREATION OF POSITIVE COMPANY CULTURE </a:t>
            </a:r>
          </a:p>
          <a:p>
            <a:pPr marL="742950" indent="-742950" algn="l">
              <a:buAutoNum type="arabicPeriod"/>
            </a:pPr>
            <a:endParaRPr lang="en-IN" sz="1600" dirty="0">
              <a:latin typeface="Comic Sans MS" panose="030F0702030302020204" pitchFamily="66" charset="0"/>
            </a:endParaRPr>
          </a:p>
          <a:p>
            <a:pPr marL="742950" indent="-742950" algn="l">
              <a:buAutoNum type="arabicPeriod"/>
            </a:pPr>
            <a:r>
              <a:rPr lang="en-IN" sz="1600" dirty="0">
                <a:latin typeface="Comic Sans MS" panose="030F0702030302020204" pitchFamily="66" charset="0"/>
              </a:rPr>
              <a:t>CHILDCARE AND FLEXIBLE SCHEDULING</a:t>
            </a:r>
          </a:p>
          <a:p>
            <a:pPr marL="742950" indent="-742950" algn="l">
              <a:buAutoNum type="arabicPeriod"/>
            </a:pPr>
            <a:endParaRPr lang="en-IN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 algn="l">
              <a:buAutoNum type="arabicPeriod"/>
            </a:pPr>
            <a:r>
              <a:rPr lang="en-IN" sz="1600" dirty="0">
                <a:latin typeface="Comic Sans MS" panose="030F0702030302020204" pitchFamily="66" charset="0"/>
              </a:rPr>
              <a:t>INCENTIVES</a:t>
            </a:r>
          </a:p>
          <a:p>
            <a:pPr marL="742950" indent="-742950" algn="l">
              <a:buAutoNum type="arabicPeriod"/>
            </a:pPr>
            <a:endParaRPr lang="en-IN" sz="1600" dirty="0">
              <a:latin typeface="Comic Sans MS" panose="030F0702030302020204" pitchFamily="66" charset="0"/>
            </a:endParaRPr>
          </a:p>
          <a:p>
            <a:pPr marL="742950" indent="-742950">
              <a:buFontTx/>
              <a:buAutoNum type="arabicPeriod"/>
            </a:pPr>
            <a:r>
              <a:rPr lang="en-IN" sz="1600" i="0" dirty="0"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HIRING EMPLOYEES FOR FUTURE SCOPE, WHO ARE INTERESTED AND SATISFIED WITH THE JOB</a:t>
            </a:r>
          </a:p>
          <a:p>
            <a:pPr marL="742950" indent="-742950" algn="l">
              <a:buAutoNum type="arabicPeriod"/>
            </a:pPr>
            <a:endParaRPr lang="en-US" sz="1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411B9-0984-4D2F-8D5D-DB0171614FE0}"/>
              </a:ext>
            </a:extLst>
          </p:cNvPr>
          <p:cNvSpPr txBox="1"/>
          <p:nvPr/>
        </p:nvSpPr>
        <p:spPr>
          <a:xfrm>
            <a:off x="685800" y="1219200"/>
            <a:ext cx="707415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dirty="0">
                <a:solidFill>
                  <a:srgbClr val="92D050"/>
                </a:solidFill>
                <a:latin typeface="Comic Sans MS" panose="030F0702030302020204" pitchFamily="66" charset="0"/>
              </a:rPr>
              <a:t>  &gt;&gt; </a:t>
            </a:r>
            <a:r>
              <a:rPr lang="en-US" sz="1400" dirty="0">
                <a:latin typeface="Comic Sans MS" panose="030F0702030302020204" pitchFamily="66" charset="0"/>
              </a:rPr>
              <a:t>Since every company is different, it will require    various levels of analyses to identify the factors that   impact absenteeism for a specific employer. If absenteeism is identified as a significant problem, the company will need to take a hard look at the cause of the problem and begin to consider strategies to recapture lost revenues</a:t>
            </a:r>
            <a:endParaRPr lang="en-US" sz="1400" b="0" i="0" dirty="0"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1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A8662-5CD2-4EFE-B389-5094F8CDCF31}"/>
              </a:ext>
            </a:extLst>
          </p:cNvPr>
          <p:cNvSpPr txBox="1"/>
          <p:nvPr/>
        </p:nvSpPr>
        <p:spPr>
          <a:xfrm>
            <a:off x="1752600" y="1066800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92D050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      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034CF-0076-453D-B896-EAA96E1FBA19}"/>
              </a:ext>
            </a:extLst>
          </p:cNvPr>
          <p:cNvSpPr txBox="1"/>
          <p:nvPr/>
        </p:nvSpPr>
        <p:spPr>
          <a:xfrm>
            <a:off x="1371600" y="2286000"/>
            <a:ext cx="6400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AutoNum type="arabicPeriod"/>
            </a:pPr>
            <a:r>
              <a:rPr lang="en-US" sz="1600" dirty="0">
                <a:latin typeface="Comic Sans MS" panose="030F0702030302020204" pitchFamily="66" charset="0"/>
                <a:cs typeface="Courier New" panose="02070309020205020404" pitchFamily="49" charset="0"/>
                <a:hlinkClick r:id="rId2"/>
              </a:rPr>
              <a:t>https://www.researchgate.net/publication/301796227_Absenteeism_Problems_And_Costs_Causes_Effects_And_Cures</a:t>
            </a:r>
            <a:endParaRPr lang="en-US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 algn="l">
              <a:buAutoNum type="arabicPeriod"/>
            </a:pPr>
            <a:endParaRPr lang="en-US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1600" dirty="0">
                <a:latin typeface="Comic Sans MS" panose="030F0702030302020204" pitchFamily="66" charset="0"/>
                <a:cs typeface="Courier New" panose="02070309020205020404" pitchFamily="49" charset="0"/>
                <a:hlinkClick r:id="rId3"/>
              </a:rPr>
              <a:t>https://www.Kaggle.com</a:t>
            </a:r>
            <a:endParaRPr lang="en-US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>
              <a:buFontTx/>
              <a:buAutoNum type="arabicPeriod"/>
            </a:pPr>
            <a:endParaRPr lang="en-US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1600" u="sng" dirty="0">
                <a:solidFill>
                  <a:srgbClr val="92D05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https://www.isbr.in/journals/33-41-f-1.pdf</a:t>
            </a:r>
          </a:p>
          <a:p>
            <a:pPr marL="742950" indent="-742950" algn="l">
              <a:buAutoNum type="arabicPeriod"/>
            </a:pPr>
            <a:endParaRPr lang="en-US" sz="1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5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C6933B-9B7E-4FDB-9834-27AEA647F2AC}"/>
              </a:ext>
            </a:extLst>
          </p:cNvPr>
          <p:cNvSpPr txBox="1"/>
          <p:nvPr/>
        </p:nvSpPr>
        <p:spPr>
          <a:xfrm>
            <a:off x="2643673" y="2514600"/>
            <a:ext cx="6477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600" b="0" i="0" dirty="0">
                <a:solidFill>
                  <a:srgbClr val="212121"/>
                </a:solidFill>
                <a:effectLst/>
                <a:latin typeface="Old English Text MT" panose="03040902040508030806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95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5DF5-EDC5-42A8-89BB-D497FB3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9CE5-0450-432D-82E8-1BF7B139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For a company to reach  new heights in its field , it is very essential for the company to concentrate in the employee’s commitment towards the work assessed for him/her 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This study will help the company to adopt measures to reduce absenteeism and to increase the employee’s commitment towards his/her job by knowing the factors which remains as a hindrance for the employee to be punctual towards his/her job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067" y="2057400"/>
            <a:ext cx="8063865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b="1" dirty="0">
                <a:latin typeface="Comic Sans MS" panose="030F0702030302020204" pitchFamily="66" charset="0"/>
                <a:cs typeface="Times New Roman"/>
              </a:rPr>
              <a:t>					</a:t>
            </a:r>
            <a:r>
              <a:rPr lang="en-US" sz="2800" b="1" dirty="0">
                <a:solidFill>
                  <a:srgbClr val="92D050"/>
                </a:solidFill>
                <a:latin typeface="Comic Sans MS" panose="030F0702030302020204" pitchFamily="66" charset="0"/>
                <a:cs typeface="Times New Roman"/>
              </a:rPr>
              <a:t>What really Absenteeism is ?</a:t>
            </a:r>
          </a:p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6000" b="0" dirty="0">
                <a:solidFill>
                  <a:srgbClr val="92D050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800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The dictionary definition of absenteeism is ‘the practice of regularly staying away from work or school without good reason</a:t>
            </a:r>
            <a:r>
              <a:rPr lang="en-US" sz="2800" dirty="0"/>
              <a:t>’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05CA779-8147-4EAD-9718-2212E4DA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8" y="533400"/>
            <a:ext cx="7578832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Consolas" panose="020B0609020204030204" pitchFamily="49" charset="0"/>
              </a:rPr>
              <a:t>		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F4378-172F-485F-AE8E-3FDDDF8A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68" y="2286000"/>
            <a:ext cx="8112232" cy="2819400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dirty="0">
                <a:latin typeface="Comic Sans MS" panose="030F0702030302020204" pitchFamily="66" charset="0"/>
              </a:rPr>
              <a:t>Types of Absenteeism</a:t>
            </a: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r>
              <a:rPr lang="en-IN" dirty="0">
                <a:latin typeface="Comic Sans MS" panose="030F0702030302020204" pitchFamily="66" charset="0"/>
              </a:rPr>
              <a:t>  </a:t>
            </a:r>
            <a:r>
              <a:rPr lang="en-I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1. Innocent Absenteeism  2. Culpable Absenteeism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642" y="713034"/>
            <a:ext cx="8153400" cy="51744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768600" marR="5080" indent="-2755900">
              <a:lnSpc>
                <a:spcPts val="3829"/>
              </a:lnSpc>
              <a:spcBef>
                <a:spcPts val="235"/>
              </a:spcBef>
            </a:pPr>
            <a:r>
              <a:rPr lang="en-IN" sz="3200" dirty="0">
                <a:latin typeface="Comic Sans MS" panose="030F0702030302020204" pitchFamily="66" charset="0"/>
              </a:rPr>
              <a:t>              Objectives of the study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094" y="2286000"/>
            <a:ext cx="8024495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622300" algn="l"/>
              </a:tabLst>
            </a:pPr>
            <a:r>
              <a:rPr lang="en-US" sz="24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To study the general causes for employee absenteeism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1665" algn="l"/>
                <a:tab pos="622300" algn="l"/>
              </a:tabLs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622300" algn="l"/>
              </a:tabLst>
            </a:pPr>
            <a:r>
              <a:rPr lang="en-US" sz="24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dirty="0">
                <a:latin typeface="Bahnschrift Light SemiCondensed" panose="020B0502040204020203" pitchFamily="34" charset="0"/>
              </a:rPr>
              <a:t> To analyze the workplace factors which leads to employee absenteeism in the organization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1665" algn="l"/>
                <a:tab pos="622300" algn="l"/>
              </a:tabLs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622300" algn="l"/>
              </a:tabLst>
            </a:pPr>
            <a:r>
              <a:rPr lang="en-US" sz="2400" b="0" dirty="0">
                <a:solidFill>
                  <a:srgbClr val="92D05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To come out the most prominent general and work life factors that avoids to absenteeism in the organization</a:t>
            </a:r>
            <a:endParaRPr sz="2400" dirty="0">
              <a:latin typeface="Bahnschrift Light SemiCondensed" panose="020B0502040204020203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265B4D-9539-4940-843C-D2B6E2A4D98E}"/>
              </a:ext>
            </a:extLst>
          </p:cNvPr>
          <p:cNvSpPr txBox="1"/>
          <p:nvPr/>
        </p:nvSpPr>
        <p:spPr>
          <a:xfrm>
            <a:off x="1752600" y="1066800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92D050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Parts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EA361-8F3B-469B-9BD5-833876FA8C0A}"/>
              </a:ext>
            </a:extLst>
          </p:cNvPr>
          <p:cNvSpPr txBox="1"/>
          <p:nvPr/>
        </p:nvSpPr>
        <p:spPr>
          <a:xfrm>
            <a:off x="1371600" y="2286000"/>
            <a:ext cx="6400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l">
              <a:buAutoNum type="arabicPeriod"/>
            </a:pPr>
            <a:r>
              <a:rPr lang="en-US" sz="2800" dirty="0">
                <a:latin typeface="Comic Sans MS" panose="030F0702030302020204" pitchFamily="66" charset="0"/>
                <a:cs typeface="Courier New" panose="02070309020205020404" pitchFamily="49" charset="0"/>
              </a:rPr>
              <a:t>Data Preprocessing</a:t>
            </a:r>
          </a:p>
          <a:p>
            <a:pPr marL="742950" indent="-742950" algn="l">
              <a:buAutoNum type="arabicPeriod"/>
            </a:pPr>
            <a:endParaRPr lang="en-US" sz="2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 algn="l">
              <a:buAutoNum type="arabicPeriod"/>
            </a:pPr>
            <a:r>
              <a:rPr lang="en-US" sz="2800" dirty="0">
                <a:latin typeface="Comic Sans MS" panose="030F0702030302020204" pitchFamily="66" charset="0"/>
                <a:cs typeface="Courier New" panose="02070309020205020404" pitchFamily="49" charset="0"/>
              </a:rPr>
              <a:t>Model Building and Prediction</a:t>
            </a:r>
          </a:p>
          <a:p>
            <a:pPr marL="742950" indent="-742950" algn="l">
              <a:buAutoNum type="arabicPeriod"/>
            </a:pPr>
            <a:endParaRPr lang="en-US" sz="28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742950" indent="-742950" algn="l">
              <a:buAutoNum type="arabicPeriod"/>
            </a:pPr>
            <a:r>
              <a:rPr lang="en-US" sz="2800" b="0" i="0" dirty="0"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Drawing insights from the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B0F9-D486-4358-B2DF-DFC08592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Dataset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C84E5-276C-446F-9361-C4690FF21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772401" cy="3505200"/>
          </a:xfrm>
        </p:spPr>
      </p:pic>
    </p:spTree>
    <p:extLst>
      <p:ext uri="{BB962C8B-B14F-4D97-AF65-F5344CB8AC3E}">
        <p14:creationId xmlns:p14="http://schemas.microsoft.com/office/powerpoint/2010/main" val="26518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016B-E93B-4089-BABC-F6E61A56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6F0C-0039-47C4-BB78-D0B0C74C7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Dealing with categorical data</a:t>
            </a:r>
          </a:p>
          <a:p>
            <a:r>
              <a:rPr lang="en-IN" dirty="0"/>
              <a:t>Dealing with data types </a:t>
            </a:r>
          </a:p>
          <a:p>
            <a:r>
              <a:rPr lang="en-IN" dirty="0"/>
              <a:t>Converting numerical data to categorical for classification</a:t>
            </a:r>
          </a:p>
          <a:p>
            <a:r>
              <a:rPr lang="en-IN" dirty="0"/>
              <a:t>Normalization and etc</a:t>
            </a:r>
          </a:p>
        </p:txBody>
      </p:sp>
      <p:pic>
        <p:nvPicPr>
          <p:cNvPr id="5" name="Shape 100">
            <a:extLst>
              <a:ext uri="{FF2B5EF4-FFF2-40B4-BE49-F238E27FC236}">
                <a16:creationId xmlns:a16="http://schemas.microsoft.com/office/drawing/2014/main" id="{434825A6-5CD1-4F65-9B3D-BF8F1C30BBA2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7201" y="1936619"/>
            <a:ext cx="4876800" cy="410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7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A3A-85F4-4A7A-857F-1B6933F9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0CF6-522C-463D-AA44-12036F78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76400"/>
            <a:ext cx="3090672" cy="1060845"/>
          </a:xfrm>
        </p:spPr>
        <p:txBody>
          <a:bodyPr/>
          <a:lstStyle/>
          <a:p>
            <a:r>
              <a:rPr lang="en-IN" dirty="0"/>
              <a:t>Logistic Regression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D6935-C509-43CA-9FB4-337C5EB3C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Logistic 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is a statistical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that in its basic form uses a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logistic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function to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a binary dependent variable, although many more complex extensions exist. In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analysis,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logistic 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(or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logit 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) is estimating the parameters of a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logistic model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 (a form of binary </a:t>
            </a:r>
            <a:r>
              <a:rPr lang="en-US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).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BC8137-BC79-4FD6-8F2A-02C4494B2F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90800"/>
            <a:ext cx="5257800" cy="3124200"/>
          </a:xfrm>
        </p:spPr>
      </p:pic>
    </p:spTree>
    <p:extLst>
      <p:ext uri="{BB962C8B-B14F-4D97-AF65-F5344CB8AC3E}">
        <p14:creationId xmlns:p14="http://schemas.microsoft.com/office/powerpoint/2010/main" val="500468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4741</TotalTime>
  <Words>443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Light</vt:lpstr>
      <vt:lpstr>Bahnschrift Light SemiCondensed</vt:lpstr>
      <vt:lpstr>Comic Sans MS</vt:lpstr>
      <vt:lpstr>Consolas</vt:lpstr>
      <vt:lpstr>Courier New</vt:lpstr>
      <vt:lpstr>Old English Text MT</vt:lpstr>
      <vt:lpstr>Times New Roman</vt:lpstr>
      <vt:lpstr>Trebuchet MS</vt:lpstr>
      <vt:lpstr>Wingdings 3</vt:lpstr>
      <vt:lpstr>Facet</vt:lpstr>
      <vt:lpstr>PowerPoint Presentation</vt:lpstr>
      <vt:lpstr>Problem Statement</vt:lpstr>
      <vt:lpstr>PowerPoint Presentation</vt:lpstr>
      <vt:lpstr>   Types of Absenteeism    1. Innocent Absenteeism  2. Culpable Absenteeism</vt:lpstr>
      <vt:lpstr>              Objectives of the study</vt:lpstr>
      <vt:lpstr>PowerPoint Presentation</vt:lpstr>
      <vt:lpstr>Dataset Sample</vt:lpstr>
      <vt:lpstr>Data Pre-processing</vt:lpstr>
      <vt:lpstr>Model Building</vt:lpstr>
      <vt:lpstr>    Observations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Kumar</dc:creator>
  <cp:lastModifiedBy>KARTIK KUMAR</cp:lastModifiedBy>
  <cp:revision>126</cp:revision>
  <dcterms:created xsi:type="dcterms:W3CDTF">2020-11-19T14:09:32Z</dcterms:created>
  <dcterms:modified xsi:type="dcterms:W3CDTF">2021-04-29T06:03:02Z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2020-11-19T00:00:00Z</vt:filetime>
  </property>
</Properties>
</file>