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9" r:id="rId3"/>
    <p:sldId id="265" r:id="rId4"/>
    <p:sldId id="266" r:id="rId5"/>
    <p:sldId id="267" r:id="rId6"/>
    <p:sldId id="268" r:id="rId7"/>
    <p:sldId id="269" r:id="rId8"/>
    <p:sldId id="271" r:id="rId9"/>
    <p:sldId id="272" r:id="rId10"/>
    <p:sldId id="273" r:id="rId11"/>
    <p:sldId id="274"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alphaModFix amt="17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2D635-DECD-417C-96C7-08E601545A7C}"/>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dirty="0"/>
              <a:t>Click to edit Master title style</a:t>
            </a:r>
            <a:endParaRPr lang="en-IN" dirty="0"/>
          </a:p>
        </p:txBody>
      </p:sp>
      <p:sp>
        <p:nvSpPr>
          <p:cNvPr id="3" name="Subtitle 2">
            <a:extLst>
              <a:ext uri="{FF2B5EF4-FFF2-40B4-BE49-F238E27FC236}">
                <a16:creationId xmlns:a16="http://schemas.microsoft.com/office/drawing/2014/main" id="{D17899D7-CFB2-4CD9-8EC4-98F86385B60A}"/>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DA6E2B2-ADE7-4072-8AEF-5458F7A330EF}"/>
              </a:ext>
            </a:extLst>
          </p:cNvPr>
          <p:cNvSpPr>
            <a:spLocks noGrp="1"/>
          </p:cNvSpPr>
          <p:nvPr>
            <p:ph type="dt" sz="half" idx="10"/>
          </p:nvPr>
        </p:nvSpPr>
        <p:spPr>
          <a:xfrm>
            <a:off x="838200" y="6356350"/>
            <a:ext cx="2743200" cy="365125"/>
          </a:xfrm>
          <a:prstGeom prst="rect">
            <a:avLst/>
          </a:prstGeom>
        </p:spPr>
        <p:txBody>
          <a:bodyPr/>
          <a:lstStyle/>
          <a:p>
            <a:fld id="{C739D8D8-83E2-4B94-93E5-26DC12DE010A}" type="datetimeFigureOut">
              <a:rPr lang="en-IN" smtClean="0"/>
              <a:t>05-09-2021</a:t>
            </a:fld>
            <a:endParaRPr lang="en-IN"/>
          </a:p>
        </p:txBody>
      </p:sp>
      <p:sp>
        <p:nvSpPr>
          <p:cNvPr id="5" name="Footer Placeholder 4">
            <a:extLst>
              <a:ext uri="{FF2B5EF4-FFF2-40B4-BE49-F238E27FC236}">
                <a16:creationId xmlns:a16="http://schemas.microsoft.com/office/drawing/2014/main" id="{30A4B15A-8B7F-4332-B7E6-B3634A7E3355}"/>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ADADAE9E-4AC9-43C0-BF65-892DD18C6FE9}"/>
              </a:ext>
            </a:extLst>
          </p:cNvPr>
          <p:cNvSpPr>
            <a:spLocks noGrp="1"/>
          </p:cNvSpPr>
          <p:nvPr>
            <p:ph type="sldNum" sz="quarter" idx="12"/>
          </p:nvPr>
        </p:nvSpPr>
        <p:spPr>
          <a:xfrm>
            <a:off x="8610600" y="6356350"/>
            <a:ext cx="2743200" cy="365125"/>
          </a:xfrm>
          <a:prstGeom prst="rect">
            <a:avLst/>
          </a:prstGeom>
        </p:spPr>
        <p:txBody>
          <a:bodyPr/>
          <a:lstStyle/>
          <a:p>
            <a:fld id="{061D44DB-44F7-4084-BB0A-08158AC61111}" type="slidenum">
              <a:rPr lang="en-IN" smtClean="0"/>
              <a:t>‹#›</a:t>
            </a:fld>
            <a:endParaRPr lang="en-IN"/>
          </a:p>
        </p:txBody>
      </p:sp>
      <p:pic>
        <p:nvPicPr>
          <p:cNvPr id="12" name="Picture 11" descr="A picture containing graphical user interface&#10;&#10;Description automatically generated">
            <a:extLst>
              <a:ext uri="{FF2B5EF4-FFF2-40B4-BE49-F238E27FC236}">
                <a16:creationId xmlns:a16="http://schemas.microsoft.com/office/drawing/2014/main" id="{B6AD682B-F9B0-400E-89C6-3E0C26EC21B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11988" y="69825"/>
            <a:ext cx="1028155" cy="863650"/>
          </a:xfrm>
          <a:prstGeom prst="rect">
            <a:avLst/>
          </a:prstGeom>
        </p:spPr>
      </p:pic>
    </p:spTree>
    <p:extLst>
      <p:ext uri="{BB962C8B-B14F-4D97-AF65-F5344CB8AC3E}">
        <p14:creationId xmlns:p14="http://schemas.microsoft.com/office/powerpoint/2010/main" val="3469577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C0748-C628-4E52-B17F-2F3BAADBD9AC}"/>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533F34-9920-4BB7-9742-BC69B73247DD}"/>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DF5FB7-A237-4937-9ED0-B75B3FADD6AB}"/>
              </a:ext>
            </a:extLst>
          </p:cNvPr>
          <p:cNvSpPr>
            <a:spLocks noGrp="1"/>
          </p:cNvSpPr>
          <p:nvPr>
            <p:ph type="dt" sz="half" idx="10"/>
          </p:nvPr>
        </p:nvSpPr>
        <p:spPr>
          <a:xfrm>
            <a:off x="838200" y="6356350"/>
            <a:ext cx="2743200" cy="365125"/>
          </a:xfrm>
          <a:prstGeom prst="rect">
            <a:avLst/>
          </a:prstGeom>
        </p:spPr>
        <p:txBody>
          <a:bodyPr/>
          <a:lstStyle/>
          <a:p>
            <a:fld id="{C739D8D8-83E2-4B94-93E5-26DC12DE010A}" type="datetimeFigureOut">
              <a:rPr lang="en-IN" smtClean="0"/>
              <a:t>05-09-2021</a:t>
            </a:fld>
            <a:endParaRPr lang="en-IN"/>
          </a:p>
        </p:txBody>
      </p:sp>
      <p:sp>
        <p:nvSpPr>
          <p:cNvPr id="5" name="Footer Placeholder 4">
            <a:extLst>
              <a:ext uri="{FF2B5EF4-FFF2-40B4-BE49-F238E27FC236}">
                <a16:creationId xmlns:a16="http://schemas.microsoft.com/office/drawing/2014/main" id="{0E93ABCE-DF71-4D95-82C8-D060F04A7C72}"/>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02F650CB-22B1-4679-8A65-9710BA477C2C}"/>
              </a:ext>
            </a:extLst>
          </p:cNvPr>
          <p:cNvSpPr>
            <a:spLocks noGrp="1"/>
          </p:cNvSpPr>
          <p:nvPr>
            <p:ph type="sldNum" sz="quarter" idx="12"/>
          </p:nvPr>
        </p:nvSpPr>
        <p:spPr>
          <a:xfrm>
            <a:off x="8610600" y="6356350"/>
            <a:ext cx="2743200" cy="365125"/>
          </a:xfrm>
          <a:prstGeom prst="rect">
            <a:avLst/>
          </a:prstGeom>
        </p:spPr>
        <p:txBody>
          <a:bodyPr/>
          <a:lstStyle/>
          <a:p>
            <a:fld id="{061D44DB-44F7-4084-BB0A-08158AC61111}" type="slidenum">
              <a:rPr lang="en-IN" smtClean="0"/>
              <a:t>‹#›</a:t>
            </a:fld>
            <a:endParaRPr lang="en-IN"/>
          </a:p>
        </p:txBody>
      </p:sp>
    </p:spTree>
    <p:extLst>
      <p:ext uri="{BB962C8B-B14F-4D97-AF65-F5344CB8AC3E}">
        <p14:creationId xmlns:p14="http://schemas.microsoft.com/office/powerpoint/2010/main" val="2642066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77E70A-33C2-4457-984D-1BC7A540C9F0}"/>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4279AB-7849-49B9-9598-83B3DEB5AA38}"/>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45B1EA-0FBA-477E-9842-E4DE50E9087A}"/>
              </a:ext>
            </a:extLst>
          </p:cNvPr>
          <p:cNvSpPr>
            <a:spLocks noGrp="1"/>
          </p:cNvSpPr>
          <p:nvPr>
            <p:ph type="dt" sz="half" idx="10"/>
          </p:nvPr>
        </p:nvSpPr>
        <p:spPr>
          <a:xfrm>
            <a:off x="838200" y="6356350"/>
            <a:ext cx="2743200" cy="365125"/>
          </a:xfrm>
          <a:prstGeom prst="rect">
            <a:avLst/>
          </a:prstGeom>
        </p:spPr>
        <p:txBody>
          <a:bodyPr/>
          <a:lstStyle/>
          <a:p>
            <a:fld id="{C739D8D8-83E2-4B94-93E5-26DC12DE010A}" type="datetimeFigureOut">
              <a:rPr lang="en-IN" smtClean="0"/>
              <a:t>05-09-2021</a:t>
            </a:fld>
            <a:endParaRPr lang="en-IN"/>
          </a:p>
        </p:txBody>
      </p:sp>
      <p:sp>
        <p:nvSpPr>
          <p:cNvPr id="5" name="Footer Placeholder 4">
            <a:extLst>
              <a:ext uri="{FF2B5EF4-FFF2-40B4-BE49-F238E27FC236}">
                <a16:creationId xmlns:a16="http://schemas.microsoft.com/office/drawing/2014/main" id="{91492172-E68B-4276-8245-3CFB71D99D88}"/>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85B9BFC6-A4B7-4114-A535-972C762075DA}"/>
              </a:ext>
            </a:extLst>
          </p:cNvPr>
          <p:cNvSpPr>
            <a:spLocks noGrp="1"/>
          </p:cNvSpPr>
          <p:nvPr>
            <p:ph type="sldNum" sz="quarter" idx="12"/>
          </p:nvPr>
        </p:nvSpPr>
        <p:spPr>
          <a:xfrm>
            <a:off x="8610600" y="6356350"/>
            <a:ext cx="2743200" cy="365125"/>
          </a:xfrm>
          <a:prstGeom prst="rect">
            <a:avLst/>
          </a:prstGeom>
        </p:spPr>
        <p:txBody>
          <a:bodyPr/>
          <a:lstStyle/>
          <a:p>
            <a:fld id="{061D44DB-44F7-4084-BB0A-08158AC61111}" type="slidenum">
              <a:rPr lang="en-IN" smtClean="0"/>
              <a:t>‹#›</a:t>
            </a:fld>
            <a:endParaRPr lang="en-IN"/>
          </a:p>
        </p:txBody>
      </p:sp>
    </p:spTree>
    <p:extLst>
      <p:ext uri="{BB962C8B-B14F-4D97-AF65-F5344CB8AC3E}">
        <p14:creationId xmlns:p14="http://schemas.microsoft.com/office/powerpoint/2010/main" val="718491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CDA0E-51DE-444E-B857-E92DA921460E}"/>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16AA32-EB0D-4FBE-9640-B47AD3304BA2}"/>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A0B20A-578E-4ACB-8C99-944A832825CA}"/>
              </a:ext>
            </a:extLst>
          </p:cNvPr>
          <p:cNvSpPr>
            <a:spLocks noGrp="1"/>
          </p:cNvSpPr>
          <p:nvPr>
            <p:ph type="dt" sz="half" idx="10"/>
          </p:nvPr>
        </p:nvSpPr>
        <p:spPr>
          <a:xfrm>
            <a:off x="838200" y="6356350"/>
            <a:ext cx="2743200" cy="365125"/>
          </a:xfrm>
          <a:prstGeom prst="rect">
            <a:avLst/>
          </a:prstGeom>
        </p:spPr>
        <p:txBody>
          <a:bodyPr/>
          <a:lstStyle/>
          <a:p>
            <a:fld id="{C739D8D8-83E2-4B94-93E5-26DC12DE010A}" type="datetimeFigureOut">
              <a:rPr lang="en-IN" smtClean="0"/>
              <a:t>05-09-2021</a:t>
            </a:fld>
            <a:endParaRPr lang="en-IN"/>
          </a:p>
        </p:txBody>
      </p:sp>
      <p:sp>
        <p:nvSpPr>
          <p:cNvPr id="5" name="Footer Placeholder 4">
            <a:extLst>
              <a:ext uri="{FF2B5EF4-FFF2-40B4-BE49-F238E27FC236}">
                <a16:creationId xmlns:a16="http://schemas.microsoft.com/office/drawing/2014/main" id="{D9B8DBA6-74E8-46F8-AB08-4883AF76E590}"/>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C84135A1-9D45-4F8F-A250-97835BBC8C5A}"/>
              </a:ext>
            </a:extLst>
          </p:cNvPr>
          <p:cNvSpPr>
            <a:spLocks noGrp="1"/>
          </p:cNvSpPr>
          <p:nvPr>
            <p:ph type="sldNum" sz="quarter" idx="12"/>
          </p:nvPr>
        </p:nvSpPr>
        <p:spPr>
          <a:xfrm>
            <a:off x="8610600" y="6356350"/>
            <a:ext cx="2743200" cy="365125"/>
          </a:xfrm>
          <a:prstGeom prst="rect">
            <a:avLst/>
          </a:prstGeom>
        </p:spPr>
        <p:txBody>
          <a:bodyPr/>
          <a:lstStyle/>
          <a:p>
            <a:fld id="{061D44DB-44F7-4084-BB0A-08158AC61111}" type="slidenum">
              <a:rPr lang="en-IN" smtClean="0"/>
              <a:t>‹#›</a:t>
            </a:fld>
            <a:endParaRPr lang="en-IN"/>
          </a:p>
        </p:txBody>
      </p:sp>
    </p:spTree>
    <p:extLst>
      <p:ext uri="{BB962C8B-B14F-4D97-AF65-F5344CB8AC3E}">
        <p14:creationId xmlns:p14="http://schemas.microsoft.com/office/powerpoint/2010/main" val="938005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A2936-A603-4EDE-8B91-BCB55CD2F899}"/>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47F9E55-A7DE-46D1-A122-027BEB4572FD}"/>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3A8CA5-10DB-4747-BDB5-25E45200C6C0}"/>
              </a:ext>
            </a:extLst>
          </p:cNvPr>
          <p:cNvSpPr>
            <a:spLocks noGrp="1"/>
          </p:cNvSpPr>
          <p:nvPr>
            <p:ph type="dt" sz="half" idx="10"/>
          </p:nvPr>
        </p:nvSpPr>
        <p:spPr>
          <a:xfrm>
            <a:off x="838200" y="6356350"/>
            <a:ext cx="2743200" cy="365125"/>
          </a:xfrm>
          <a:prstGeom prst="rect">
            <a:avLst/>
          </a:prstGeom>
        </p:spPr>
        <p:txBody>
          <a:bodyPr/>
          <a:lstStyle/>
          <a:p>
            <a:fld id="{C739D8D8-83E2-4B94-93E5-26DC12DE010A}" type="datetimeFigureOut">
              <a:rPr lang="en-IN" smtClean="0"/>
              <a:t>05-09-2021</a:t>
            </a:fld>
            <a:endParaRPr lang="en-IN"/>
          </a:p>
        </p:txBody>
      </p:sp>
      <p:sp>
        <p:nvSpPr>
          <p:cNvPr id="5" name="Footer Placeholder 4">
            <a:extLst>
              <a:ext uri="{FF2B5EF4-FFF2-40B4-BE49-F238E27FC236}">
                <a16:creationId xmlns:a16="http://schemas.microsoft.com/office/drawing/2014/main" id="{0088AE5A-A84B-4DC8-85F8-AFC2480F42DC}"/>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3B757534-D1CC-406C-B1D2-3828A9AE63CD}"/>
              </a:ext>
            </a:extLst>
          </p:cNvPr>
          <p:cNvSpPr>
            <a:spLocks noGrp="1"/>
          </p:cNvSpPr>
          <p:nvPr>
            <p:ph type="sldNum" sz="quarter" idx="12"/>
          </p:nvPr>
        </p:nvSpPr>
        <p:spPr>
          <a:xfrm>
            <a:off x="8610600" y="6356350"/>
            <a:ext cx="2743200" cy="365125"/>
          </a:xfrm>
          <a:prstGeom prst="rect">
            <a:avLst/>
          </a:prstGeom>
        </p:spPr>
        <p:txBody>
          <a:bodyPr/>
          <a:lstStyle/>
          <a:p>
            <a:fld id="{061D44DB-44F7-4084-BB0A-08158AC61111}" type="slidenum">
              <a:rPr lang="en-IN" smtClean="0"/>
              <a:t>‹#›</a:t>
            </a:fld>
            <a:endParaRPr lang="en-IN"/>
          </a:p>
        </p:txBody>
      </p:sp>
    </p:spTree>
    <p:extLst>
      <p:ext uri="{BB962C8B-B14F-4D97-AF65-F5344CB8AC3E}">
        <p14:creationId xmlns:p14="http://schemas.microsoft.com/office/powerpoint/2010/main" val="1930540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92183-EC9C-4AC2-8E08-B51289C28C4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4DA0AE-408E-4762-BAB1-0DB7BAD1A8F2}"/>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1857D64-E9CF-475A-A36F-E9BD528B5989}"/>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D48F934-F653-4023-BA24-CEC23A67153E}"/>
              </a:ext>
            </a:extLst>
          </p:cNvPr>
          <p:cNvSpPr>
            <a:spLocks noGrp="1"/>
          </p:cNvSpPr>
          <p:nvPr>
            <p:ph type="dt" sz="half" idx="10"/>
          </p:nvPr>
        </p:nvSpPr>
        <p:spPr>
          <a:xfrm>
            <a:off x="838200" y="6356350"/>
            <a:ext cx="2743200" cy="365125"/>
          </a:xfrm>
          <a:prstGeom prst="rect">
            <a:avLst/>
          </a:prstGeom>
        </p:spPr>
        <p:txBody>
          <a:bodyPr/>
          <a:lstStyle/>
          <a:p>
            <a:fld id="{C739D8D8-83E2-4B94-93E5-26DC12DE010A}" type="datetimeFigureOut">
              <a:rPr lang="en-IN" smtClean="0"/>
              <a:t>05-09-2021</a:t>
            </a:fld>
            <a:endParaRPr lang="en-IN"/>
          </a:p>
        </p:txBody>
      </p:sp>
      <p:sp>
        <p:nvSpPr>
          <p:cNvPr id="6" name="Footer Placeholder 5">
            <a:extLst>
              <a:ext uri="{FF2B5EF4-FFF2-40B4-BE49-F238E27FC236}">
                <a16:creationId xmlns:a16="http://schemas.microsoft.com/office/drawing/2014/main" id="{4A511315-4605-4BE9-9117-6C5C9C19ED41}"/>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28A0FF58-D6CC-43AA-AC29-F43C8D867CAC}"/>
              </a:ext>
            </a:extLst>
          </p:cNvPr>
          <p:cNvSpPr>
            <a:spLocks noGrp="1"/>
          </p:cNvSpPr>
          <p:nvPr>
            <p:ph type="sldNum" sz="quarter" idx="12"/>
          </p:nvPr>
        </p:nvSpPr>
        <p:spPr>
          <a:xfrm>
            <a:off x="8610600" y="6356350"/>
            <a:ext cx="2743200" cy="365125"/>
          </a:xfrm>
          <a:prstGeom prst="rect">
            <a:avLst/>
          </a:prstGeom>
        </p:spPr>
        <p:txBody>
          <a:bodyPr/>
          <a:lstStyle/>
          <a:p>
            <a:fld id="{061D44DB-44F7-4084-BB0A-08158AC61111}" type="slidenum">
              <a:rPr lang="en-IN" smtClean="0"/>
              <a:t>‹#›</a:t>
            </a:fld>
            <a:endParaRPr lang="en-IN"/>
          </a:p>
        </p:txBody>
      </p:sp>
    </p:spTree>
    <p:extLst>
      <p:ext uri="{BB962C8B-B14F-4D97-AF65-F5344CB8AC3E}">
        <p14:creationId xmlns:p14="http://schemas.microsoft.com/office/powerpoint/2010/main" val="3854727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BE387-9577-4B3F-83E2-21F662133D4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84C9BA-F62F-47E6-A45A-DE4CFFBC7A9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4F9B56-A725-42CB-899D-C43A13F3E51A}"/>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0A58859-D368-4967-90C2-2BC59C24D47D}"/>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FA0FC3-354E-4524-906F-E1F29ADFC40D}"/>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0E59A39-DFE4-401F-98E3-8B26F272B104}"/>
              </a:ext>
            </a:extLst>
          </p:cNvPr>
          <p:cNvSpPr>
            <a:spLocks noGrp="1"/>
          </p:cNvSpPr>
          <p:nvPr>
            <p:ph type="dt" sz="half" idx="10"/>
          </p:nvPr>
        </p:nvSpPr>
        <p:spPr>
          <a:xfrm>
            <a:off x="838200" y="6356350"/>
            <a:ext cx="2743200" cy="365125"/>
          </a:xfrm>
          <a:prstGeom prst="rect">
            <a:avLst/>
          </a:prstGeom>
        </p:spPr>
        <p:txBody>
          <a:bodyPr/>
          <a:lstStyle/>
          <a:p>
            <a:fld id="{C739D8D8-83E2-4B94-93E5-26DC12DE010A}" type="datetimeFigureOut">
              <a:rPr lang="en-IN" smtClean="0"/>
              <a:t>05-09-2021</a:t>
            </a:fld>
            <a:endParaRPr lang="en-IN"/>
          </a:p>
        </p:txBody>
      </p:sp>
      <p:sp>
        <p:nvSpPr>
          <p:cNvPr id="8" name="Footer Placeholder 7">
            <a:extLst>
              <a:ext uri="{FF2B5EF4-FFF2-40B4-BE49-F238E27FC236}">
                <a16:creationId xmlns:a16="http://schemas.microsoft.com/office/drawing/2014/main" id="{D8E5D215-A9CA-4F46-AC44-13B84CD6FCE6}"/>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2B152C87-6F87-482B-8F70-C150A48684E5}"/>
              </a:ext>
            </a:extLst>
          </p:cNvPr>
          <p:cNvSpPr>
            <a:spLocks noGrp="1"/>
          </p:cNvSpPr>
          <p:nvPr>
            <p:ph type="sldNum" sz="quarter" idx="12"/>
          </p:nvPr>
        </p:nvSpPr>
        <p:spPr>
          <a:xfrm>
            <a:off x="8610600" y="6356350"/>
            <a:ext cx="2743200" cy="365125"/>
          </a:xfrm>
          <a:prstGeom prst="rect">
            <a:avLst/>
          </a:prstGeom>
        </p:spPr>
        <p:txBody>
          <a:bodyPr/>
          <a:lstStyle/>
          <a:p>
            <a:fld id="{061D44DB-44F7-4084-BB0A-08158AC61111}" type="slidenum">
              <a:rPr lang="en-IN" smtClean="0"/>
              <a:t>‹#›</a:t>
            </a:fld>
            <a:endParaRPr lang="en-IN"/>
          </a:p>
        </p:txBody>
      </p:sp>
    </p:spTree>
    <p:extLst>
      <p:ext uri="{BB962C8B-B14F-4D97-AF65-F5344CB8AC3E}">
        <p14:creationId xmlns:p14="http://schemas.microsoft.com/office/powerpoint/2010/main" val="2803718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E6257-F127-451A-BF1F-0CD665EC3EDB}"/>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1A1D17B-2A1C-4B5C-A9E4-E6480B7CA839}"/>
              </a:ext>
            </a:extLst>
          </p:cNvPr>
          <p:cNvSpPr>
            <a:spLocks noGrp="1"/>
          </p:cNvSpPr>
          <p:nvPr>
            <p:ph type="dt" sz="half" idx="10"/>
          </p:nvPr>
        </p:nvSpPr>
        <p:spPr>
          <a:xfrm>
            <a:off x="838200" y="6356350"/>
            <a:ext cx="2743200" cy="365125"/>
          </a:xfrm>
          <a:prstGeom prst="rect">
            <a:avLst/>
          </a:prstGeom>
        </p:spPr>
        <p:txBody>
          <a:bodyPr/>
          <a:lstStyle/>
          <a:p>
            <a:fld id="{C739D8D8-83E2-4B94-93E5-26DC12DE010A}" type="datetimeFigureOut">
              <a:rPr lang="en-IN" smtClean="0"/>
              <a:t>05-09-2021</a:t>
            </a:fld>
            <a:endParaRPr lang="en-IN"/>
          </a:p>
        </p:txBody>
      </p:sp>
      <p:sp>
        <p:nvSpPr>
          <p:cNvPr id="4" name="Footer Placeholder 3">
            <a:extLst>
              <a:ext uri="{FF2B5EF4-FFF2-40B4-BE49-F238E27FC236}">
                <a16:creationId xmlns:a16="http://schemas.microsoft.com/office/drawing/2014/main" id="{893A4587-7439-48BC-A906-7B1F215E2496}"/>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9DA76359-ECC4-404F-9ED7-B2B1EAD7FF0D}"/>
              </a:ext>
            </a:extLst>
          </p:cNvPr>
          <p:cNvSpPr>
            <a:spLocks noGrp="1"/>
          </p:cNvSpPr>
          <p:nvPr>
            <p:ph type="sldNum" sz="quarter" idx="12"/>
          </p:nvPr>
        </p:nvSpPr>
        <p:spPr>
          <a:xfrm>
            <a:off x="8610600" y="6356350"/>
            <a:ext cx="2743200" cy="365125"/>
          </a:xfrm>
          <a:prstGeom prst="rect">
            <a:avLst/>
          </a:prstGeom>
        </p:spPr>
        <p:txBody>
          <a:bodyPr/>
          <a:lstStyle/>
          <a:p>
            <a:fld id="{061D44DB-44F7-4084-BB0A-08158AC61111}" type="slidenum">
              <a:rPr lang="en-IN" smtClean="0"/>
              <a:t>‹#›</a:t>
            </a:fld>
            <a:endParaRPr lang="en-IN"/>
          </a:p>
        </p:txBody>
      </p:sp>
    </p:spTree>
    <p:extLst>
      <p:ext uri="{BB962C8B-B14F-4D97-AF65-F5344CB8AC3E}">
        <p14:creationId xmlns:p14="http://schemas.microsoft.com/office/powerpoint/2010/main" val="1116926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D54631-7B14-4CF6-8F56-E14A22E4B083}"/>
              </a:ext>
            </a:extLst>
          </p:cNvPr>
          <p:cNvSpPr>
            <a:spLocks noGrp="1"/>
          </p:cNvSpPr>
          <p:nvPr>
            <p:ph type="dt" sz="half" idx="10"/>
          </p:nvPr>
        </p:nvSpPr>
        <p:spPr>
          <a:xfrm>
            <a:off x="838200" y="6356350"/>
            <a:ext cx="2743200" cy="365125"/>
          </a:xfrm>
          <a:prstGeom prst="rect">
            <a:avLst/>
          </a:prstGeom>
        </p:spPr>
        <p:txBody>
          <a:bodyPr/>
          <a:lstStyle/>
          <a:p>
            <a:fld id="{C739D8D8-83E2-4B94-93E5-26DC12DE010A}" type="datetimeFigureOut">
              <a:rPr lang="en-IN" smtClean="0"/>
              <a:t>05-09-2021</a:t>
            </a:fld>
            <a:endParaRPr lang="en-IN"/>
          </a:p>
        </p:txBody>
      </p:sp>
      <p:sp>
        <p:nvSpPr>
          <p:cNvPr id="3" name="Footer Placeholder 2">
            <a:extLst>
              <a:ext uri="{FF2B5EF4-FFF2-40B4-BE49-F238E27FC236}">
                <a16:creationId xmlns:a16="http://schemas.microsoft.com/office/drawing/2014/main" id="{C2E5AA3A-A850-44AE-AFB1-EB8DA236A12C}"/>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7508B2CC-8852-48F8-94D8-6C7A43D5BCB8}"/>
              </a:ext>
            </a:extLst>
          </p:cNvPr>
          <p:cNvSpPr>
            <a:spLocks noGrp="1"/>
          </p:cNvSpPr>
          <p:nvPr>
            <p:ph type="sldNum" sz="quarter" idx="12"/>
          </p:nvPr>
        </p:nvSpPr>
        <p:spPr>
          <a:xfrm>
            <a:off x="8610600" y="6356350"/>
            <a:ext cx="2743200" cy="365125"/>
          </a:xfrm>
          <a:prstGeom prst="rect">
            <a:avLst/>
          </a:prstGeom>
        </p:spPr>
        <p:txBody>
          <a:bodyPr/>
          <a:lstStyle/>
          <a:p>
            <a:fld id="{061D44DB-44F7-4084-BB0A-08158AC61111}" type="slidenum">
              <a:rPr lang="en-IN" smtClean="0"/>
              <a:t>‹#›</a:t>
            </a:fld>
            <a:endParaRPr lang="en-IN"/>
          </a:p>
        </p:txBody>
      </p:sp>
    </p:spTree>
    <p:extLst>
      <p:ext uri="{BB962C8B-B14F-4D97-AF65-F5344CB8AC3E}">
        <p14:creationId xmlns:p14="http://schemas.microsoft.com/office/powerpoint/2010/main" val="3286587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D6FBC-0B33-4660-80DC-9AA353388F16}"/>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F64CB2-6E54-4EF3-8325-833B1CE9F0FA}"/>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6F52DC0-9D40-4691-8CB2-F588D47859E5}"/>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D1D8EA-2E34-4976-8A9E-B152E9507DAA}"/>
              </a:ext>
            </a:extLst>
          </p:cNvPr>
          <p:cNvSpPr>
            <a:spLocks noGrp="1"/>
          </p:cNvSpPr>
          <p:nvPr>
            <p:ph type="dt" sz="half" idx="10"/>
          </p:nvPr>
        </p:nvSpPr>
        <p:spPr>
          <a:xfrm>
            <a:off x="838200" y="6356350"/>
            <a:ext cx="2743200" cy="365125"/>
          </a:xfrm>
          <a:prstGeom prst="rect">
            <a:avLst/>
          </a:prstGeom>
        </p:spPr>
        <p:txBody>
          <a:bodyPr/>
          <a:lstStyle/>
          <a:p>
            <a:fld id="{C739D8D8-83E2-4B94-93E5-26DC12DE010A}" type="datetimeFigureOut">
              <a:rPr lang="en-IN" smtClean="0"/>
              <a:t>05-09-2021</a:t>
            </a:fld>
            <a:endParaRPr lang="en-IN"/>
          </a:p>
        </p:txBody>
      </p:sp>
      <p:sp>
        <p:nvSpPr>
          <p:cNvPr id="6" name="Footer Placeholder 5">
            <a:extLst>
              <a:ext uri="{FF2B5EF4-FFF2-40B4-BE49-F238E27FC236}">
                <a16:creationId xmlns:a16="http://schemas.microsoft.com/office/drawing/2014/main" id="{DC50A5D1-E06D-40FE-A1EE-A46811F6BBE8}"/>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95F251AD-AC81-4B24-8518-97F43C6E1528}"/>
              </a:ext>
            </a:extLst>
          </p:cNvPr>
          <p:cNvSpPr>
            <a:spLocks noGrp="1"/>
          </p:cNvSpPr>
          <p:nvPr>
            <p:ph type="sldNum" sz="quarter" idx="12"/>
          </p:nvPr>
        </p:nvSpPr>
        <p:spPr>
          <a:xfrm>
            <a:off x="8610600" y="6356350"/>
            <a:ext cx="2743200" cy="365125"/>
          </a:xfrm>
          <a:prstGeom prst="rect">
            <a:avLst/>
          </a:prstGeom>
        </p:spPr>
        <p:txBody>
          <a:bodyPr/>
          <a:lstStyle/>
          <a:p>
            <a:fld id="{061D44DB-44F7-4084-BB0A-08158AC61111}" type="slidenum">
              <a:rPr lang="en-IN" smtClean="0"/>
              <a:t>‹#›</a:t>
            </a:fld>
            <a:endParaRPr lang="en-IN"/>
          </a:p>
        </p:txBody>
      </p:sp>
    </p:spTree>
    <p:extLst>
      <p:ext uri="{BB962C8B-B14F-4D97-AF65-F5344CB8AC3E}">
        <p14:creationId xmlns:p14="http://schemas.microsoft.com/office/powerpoint/2010/main" val="1017450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48350-88E4-4876-8A50-8A8FAD601C8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C24EF08-E01D-4314-9070-7DDDB23D9587}"/>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7D8A09B-4A38-45E1-9D96-3017DE65500D}"/>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A7A2F8-BB8D-49DC-BF8A-B42A8153B8AC}"/>
              </a:ext>
            </a:extLst>
          </p:cNvPr>
          <p:cNvSpPr>
            <a:spLocks noGrp="1"/>
          </p:cNvSpPr>
          <p:nvPr>
            <p:ph type="dt" sz="half" idx="10"/>
          </p:nvPr>
        </p:nvSpPr>
        <p:spPr>
          <a:xfrm>
            <a:off x="838200" y="6356350"/>
            <a:ext cx="2743200" cy="365125"/>
          </a:xfrm>
          <a:prstGeom prst="rect">
            <a:avLst/>
          </a:prstGeom>
        </p:spPr>
        <p:txBody>
          <a:bodyPr/>
          <a:lstStyle/>
          <a:p>
            <a:fld id="{C739D8D8-83E2-4B94-93E5-26DC12DE010A}" type="datetimeFigureOut">
              <a:rPr lang="en-IN" smtClean="0"/>
              <a:t>05-09-2021</a:t>
            </a:fld>
            <a:endParaRPr lang="en-IN"/>
          </a:p>
        </p:txBody>
      </p:sp>
      <p:sp>
        <p:nvSpPr>
          <p:cNvPr id="6" name="Footer Placeholder 5">
            <a:extLst>
              <a:ext uri="{FF2B5EF4-FFF2-40B4-BE49-F238E27FC236}">
                <a16:creationId xmlns:a16="http://schemas.microsoft.com/office/drawing/2014/main" id="{C0A21249-E42B-4F2A-B6FA-8A9A0825A5B1}"/>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DFA359A4-4640-4DB5-ADDE-3D8E58356B1B}"/>
              </a:ext>
            </a:extLst>
          </p:cNvPr>
          <p:cNvSpPr>
            <a:spLocks noGrp="1"/>
          </p:cNvSpPr>
          <p:nvPr>
            <p:ph type="sldNum" sz="quarter" idx="12"/>
          </p:nvPr>
        </p:nvSpPr>
        <p:spPr>
          <a:xfrm>
            <a:off x="8610600" y="6356350"/>
            <a:ext cx="2743200" cy="365125"/>
          </a:xfrm>
          <a:prstGeom prst="rect">
            <a:avLst/>
          </a:prstGeom>
        </p:spPr>
        <p:txBody>
          <a:bodyPr/>
          <a:lstStyle/>
          <a:p>
            <a:fld id="{061D44DB-44F7-4084-BB0A-08158AC61111}" type="slidenum">
              <a:rPr lang="en-IN" smtClean="0"/>
              <a:t>‹#›</a:t>
            </a:fld>
            <a:endParaRPr lang="en-IN"/>
          </a:p>
        </p:txBody>
      </p:sp>
    </p:spTree>
    <p:extLst>
      <p:ext uri="{BB962C8B-B14F-4D97-AF65-F5344CB8AC3E}">
        <p14:creationId xmlns:p14="http://schemas.microsoft.com/office/powerpoint/2010/main" val="2479956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0000"/>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67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2.xml"/><Relationship Id="rId5" Type="http://schemas.openxmlformats.org/officeDocument/2006/relationships/image" Target="../media/image35.JPG"/><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JPG"/><Relationship Id="rId4" Type="http://schemas.openxmlformats.org/officeDocument/2006/relationships/image" Target="../media/image17.JPG"/></Relationships>
</file>

<file path=ppt/slides/_rels/slide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JPG"/><Relationship Id="rId4" Type="http://schemas.openxmlformats.org/officeDocument/2006/relationships/image" Target="../media/image22.JPG"/></Relationships>
</file>

<file path=ppt/slides/_rels/slide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 Id="rId5" Type="http://schemas.openxmlformats.org/officeDocument/2006/relationships/image" Target="../media/image28.JP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ext&#10;&#10;Description automatically generated">
            <a:extLst>
              <a:ext uri="{FF2B5EF4-FFF2-40B4-BE49-F238E27FC236}">
                <a16:creationId xmlns:a16="http://schemas.microsoft.com/office/drawing/2014/main" id="{FEA5299B-E1C1-4C7B-86B8-9952D1B3E897}"/>
              </a:ext>
            </a:extLst>
          </p:cNvPr>
          <p:cNvPicPr>
            <a:picLocks noChangeAspect="1"/>
          </p:cNvPicPr>
          <p:nvPr/>
        </p:nvPicPr>
        <p:blipFill rotWithShape="1">
          <a:blip r:embed="rId2">
            <a:extLst>
              <a:ext uri="{28A0092B-C50C-407E-A947-70E740481C1C}">
                <a14:useLocalDpi xmlns:a14="http://schemas.microsoft.com/office/drawing/2010/main" val="0"/>
              </a:ext>
            </a:extLst>
          </a:blip>
          <a:srcRect t="2712"/>
          <a:stretch/>
        </p:blipFill>
        <p:spPr>
          <a:xfrm>
            <a:off x="307775" y="261437"/>
            <a:ext cx="11576450" cy="6335126"/>
          </a:xfrm>
          <a:prstGeom prst="rect">
            <a:avLst/>
          </a:prstGeom>
        </p:spPr>
      </p:pic>
    </p:spTree>
    <p:extLst>
      <p:ext uri="{BB962C8B-B14F-4D97-AF65-F5344CB8AC3E}">
        <p14:creationId xmlns:p14="http://schemas.microsoft.com/office/powerpoint/2010/main" val="3886185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5326"/>
            <a:ext cx="10515600" cy="4931637"/>
          </a:xfrm>
        </p:spPr>
        <p:txBody>
          <a:bodyPr/>
          <a:lstStyle/>
          <a:p>
            <a:pPr marL="0" indent="0">
              <a:buNone/>
            </a:pPr>
            <a:r>
              <a:rPr lang="en-US" dirty="0"/>
              <a:t>‘Monthly Revenue’ generated is equal to $16.24 M while ‘Target Revenue’ is equal to $29.35 M.</a:t>
            </a:r>
          </a:p>
          <a:p>
            <a:pPr marL="0" indent="0">
              <a:buNone/>
            </a:pPr>
            <a:r>
              <a:rPr lang="en-US" dirty="0"/>
              <a:t>‘Monthly Profit’ generated is equal to $7 M while ‘Target Profit’ is equal to $20.11 M.</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0245" y="3425734"/>
            <a:ext cx="2308316" cy="238614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9302" y="3425733"/>
            <a:ext cx="2316480" cy="2386147"/>
          </a:xfrm>
          <a:prstGeom prst="rect">
            <a:avLst/>
          </a:prstGeom>
        </p:spPr>
      </p:pic>
      <p:pic>
        <p:nvPicPr>
          <p:cNvPr id="2" name="Picture 1"/>
          <p:cNvPicPr>
            <a:picLocks noChangeAspect="1"/>
          </p:cNvPicPr>
          <p:nvPr/>
        </p:nvPicPr>
        <p:blipFill>
          <a:blip r:embed="rId4"/>
          <a:stretch>
            <a:fillRect/>
          </a:stretch>
        </p:blipFill>
        <p:spPr>
          <a:xfrm>
            <a:off x="4205683" y="201935"/>
            <a:ext cx="2822693" cy="1182727"/>
          </a:xfrm>
          <a:prstGeom prst="rect">
            <a:avLst/>
          </a:prstGeom>
        </p:spPr>
      </p:pic>
    </p:spTree>
    <p:extLst>
      <p:ext uri="{BB962C8B-B14F-4D97-AF65-F5344CB8AC3E}">
        <p14:creationId xmlns:p14="http://schemas.microsoft.com/office/powerpoint/2010/main" val="2786421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01784"/>
            <a:ext cx="10515600" cy="4975180"/>
          </a:xfrm>
        </p:spPr>
        <p:txBody>
          <a:bodyPr/>
          <a:lstStyle/>
          <a:p>
            <a:pPr marL="0" indent="0">
              <a:buNone/>
            </a:pPr>
            <a:r>
              <a:rPr lang="en-US" dirty="0"/>
              <a:t>‘US’ comprise of  ~75% of total customers, followed by ‘UK’. </a:t>
            </a:r>
          </a:p>
          <a:p>
            <a:pPr marL="0" indent="0">
              <a:buNone/>
            </a:pPr>
            <a:r>
              <a:rPr lang="en-US" dirty="0"/>
              <a:t>Top 10 customers are shown as well. </a:t>
            </a:r>
          </a:p>
          <a:p>
            <a:pPr marL="0" indent="0">
              <a:buNone/>
            </a:pPr>
            <a:r>
              <a:rPr lang="en-US" dirty="0"/>
              <a:t>Important insight :- Top 3 customers orders ~9% of total orders placed.</a:t>
            </a:r>
          </a:p>
          <a:p>
            <a:pPr marL="0" indent="0">
              <a:buNone/>
            </a:pPr>
            <a:r>
              <a:rPr lang="en-US" dirty="0"/>
              <a:t>‘</a:t>
            </a:r>
            <a:r>
              <a:rPr lang="en-US" dirty="0" err="1"/>
              <a:t>Paracel</a:t>
            </a:r>
            <a:r>
              <a:rPr lang="en-US" dirty="0"/>
              <a:t> </a:t>
            </a:r>
            <a:r>
              <a:rPr lang="en-US" dirty="0" err="1"/>
              <a:t>Gigaplace</a:t>
            </a:r>
            <a:r>
              <a:rPr lang="en-US" dirty="0"/>
              <a:t>’ and ‘Tandy Superstore’ have high ‘Budget Sum’.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381" y="3457781"/>
            <a:ext cx="3568609" cy="320693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4434" y="3457781"/>
            <a:ext cx="3843202" cy="3206931"/>
          </a:xfrm>
          <a:prstGeom prst="rect">
            <a:avLst/>
          </a:prstGeom>
        </p:spPr>
      </p:pic>
      <p:pic>
        <p:nvPicPr>
          <p:cNvPr id="2" name="Picture 1"/>
          <p:cNvPicPr>
            <a:picLocks noChangeAspect="1"/>
          </p:cNvPicPr>
          <p:nvPr/>
        </p:nvPicPr>
        <p:blipFill>
          <a:blip r:embed="rId4"/>
          <a:stretch>
            <a:fillRect/>
          </a:stretch>
        </p:blipFill>
        <p:spPr>
          <a:xfrm>
            <a:off x="3931784" y="177580"/>
            <a:ext cx="3109229" cy="118272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02702" y="3457781"/>
            <a:ext cx="3970020" cy="3206930"/>
          </a:xfrm>
          <a:prstGeom prst="rect">
            <a:avLst/>
          </a:prstGeom>
        </p:spPr>
      </p:pic>
    </p:spTree>
    <p:extLst>
      <p:ext uri="{BB962C8B-B14F-4D97-AF65-F5344CB8AC3E}">
        <p14:creationId xmlns:p14="http://schemas.microsoft.com/office/powerpoint/2010/main" val="2630476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6FED7C2-9D72-4D40-B92E-BA89615F8B44}"/>
              </a:ext>
            </a:extLst>
          </p:cNvPr>
          <p:cNvSpPr txBox="1">
            <a:spLocks/>
          </p:cNvSpPr>
          <p:nvPr/>
        </p:nvSpPr>
        <p:spPr>
          <a:xfrm>
            <a:off x="540407" y="396751"/>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400" b="1" dirty="0"/>
              <a:t>Anything Else ?</a:t>
            </a:r>
          </a:p>
        </p:txBody>
      </p:sp>
      <p:sp>
        <p:nvSpPr>
          <p:cNvPr id="10" name="Content Placeholder 2">
            <a:extLst>
              <a:ext uri="{FF2B5EF4-FFF2-40B4-BE49-F238E27FC236}">
                <a16:creationId xmlns:a16="http://schemas.microsoft.com/office/drawing/2014/main" id="{849BBC90-5FDF-4ECC-91DD-41A9AF1B60B0}"/>
              </a:ext>
            </a:extLst>
          </p:cNvPr>
          <p:cNvSpPr txBox="1">
            <a:spLocks/>
          </p:cNvSpPr>
          <p:nvPr/>
        </p:nvSpPr>
        <p:spPr>
          <a:xfrm>
            <a:off x="566683" y="1841769"/>
            <a:ext cx="10515600" cy="351400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IN" dirty="0">
              <a:cs typeface="Calibri"/>
            </a:endParaRPr>
          </a:p>
          <a:p>
            <a:pPr algn="l"/>
            <a:r>
              <a:rPr lang="en-IN" dirty="0"/>
              <a:t>Our experience till now at ‘Data Fiesta 2.0’ had been amazing. Learned a lot, and looking forward to continue. Hackathons brings people together, and this is what makes it ‘worth </a:t>
            </a:r>
            <a:r>
              <a:rPr lang="en-IN"/>
              <a:t>to participate’.</a:t>
            </a:r>
            <a:r>
              <a:rPr lang="en-IN" dirty="0"/>
              <a:t> </a:t>
            </a:r>
            <a:endParaRPr lang="en-IN" dirty="0">
              <a:cs typeface="Calibri"/>
            </a:endParaRPr>
          </a:p>
        </p:txBody>
      </p:sp>
    </p:spTree>
    <p:extLst>
      <p:ext uri="{BB962C8B-B14F-4D97-AF65-F5344CB8AC3E}">
        <p14:creationId xmlns:p14="http://schemas.microsoft.com/office/powerpoint/2010/main" val="2860404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737F48D-98B8-480B-9D65-82C97D3893B4}"/>
              </a:ext>
            </a:extLst>
          </p:cNvPr>
          <p:cNvSpPr txBox="1">
            <a:spLocks/>
          </p:cNvSpPr>
          <p:nvPr/>
        </p:nvSpPr>
        <p:spPr>
          <a:xfrm>
            <a:off x="540407" y="391047"/>
            <a:ext cx="10515600" cy="8020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400" b="1" dirty="0"/>
              <a:t>Summary: Top 10 Insights</a:t>
            </a:r>
          </a:p>
        </p:txBody>
      </p:sp>
      <p:sp>
        <p:nvSpPr>
          <p:cNvPr id="8" name="Content Placeholder 2">
            <a:extLst>
              <a:ext uri="{FF2B5EF4-FFF2-40B4-BE49-F238E27FC236}">
                <a16:creationId xmlns:a16="http://schemas.microsoft.com/office/drawing/2014/main" id="{3BB3D8E2-60B8-49B3-81C5-F402B440A5BF}"/>
              </a:ext>
            </a:extLst>
          </p:cNvPr>
          <p:cNvSpPr txBox="1">
            <a:spLocks/>
          </p:cNvSpPr>
          <p:nvPr/>
        </p:nvSpPr>
        <p:spPr>
          <a:xfrm>
            <a:off x="540407" y="1375955"/>
            <a:ext cx="10515600" cy="4859381"/>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mj-lt"/>
              <a:buAutoNum type="arabicPeriod"/>
            </a:pPr>
            <a:r>
              <a:rPr lang="en-IN" dirty="0">
                <a:cs typeface="Calibri"/>
              </a:rPr>
              <a:t>Surprisingly ‘AU’ beats ‘US’ in terms of “Profit per Order” (Profit/Order), while ‘US’ still beats everyone in terms of ‘Total Orders placed’, ‘Total Revenue’ and ‘Total Profit’ generated.</a:t>
            </a:r>
            <a:endParaRPr lang="en-IN" i="1" dirty="0">
              <a:cs typeface="Calibri"/>
            </a:endParaRPr>
          </a:p>
          <a:p>
            <a:pPr algn="l"/>
            <a:r>
              <a:rPr lang="en-IN" dirty="0">
                <a:solidFill>
                  <a:schemeClr val="accent1"/>
                </a:solidFill>
                <a:cs typeface="Calibri"/>
              </a:rPr>
              <a:t>                                                                  </a:t>
            </a:r>
            <a:r>
              <a:rPr lang="en-IN" dirty="0">
                <a:cs typeface="Calibri"/>
              </a:rPr>
              <a:t>“Profit/Order” shows </a:t>
            </a:r>
          </a:p>
          <a:p>
            <a:pPr algn="l"/>
            <a:r>
              <a:rPr lang="en-IN" dirty="0">
                <a:cs typeface="Calibri"/>
              </a:rPr>
              <a:t>                                                                   effective profit (</a:t>
            </a:r>
            <a:r>
              <a:rPr lang="en-IN" dirty="0" err="1">
                <a:cs typeface="Calibri"/>
              </a:rPr>
              <a:t>avg</a:t>
            </a:r>
            <a:r>
              <a:rPr lang="en-IN" dirty="0">
                <a:cs typeface="Calibri"/>
              </a:rPr>
              <a:t>)</a:t>
            </a:r>
          </a:p>
          <a:p>
            <a:pPr algn="l"/>
            <a:r>
              <a:rPr lang="en-IN" dirty="0">
                <a:cs typeface="Calibri"/>
              </a:rPr>
              <a:t>                                                                   gained by company</a:t>
            </a:r>
          </a:p>
          <a:p>
            <a:pPr algn="l"/>
            <a:r>
              <a:rPr lang="en-IN" dirty="0">
                <a:solidFill>
                  <a:schemeClr val="accent1"/>
                </a:solidFill>
                <a:cs typeface="Calibri"/>
              </a:rPr>
              <a:t>                                                                   </a:t>
            </a:r>
            <a:r>
              <a:rPr lang="en-IN" dirty="0">
                <a:cs typeface="Calibri"/>
              </a:rPr>
              <a:t>on every order placed.</a:t>
            </a:r>
          </a:p>
          <a:p>
            <a:pPr algn="l"/>
            <a:r>
              <a:rPr lang="en-IN" dirty="0">
                <a:cs typeface="Calibri"/>
              </a:rPr>
              <a:t>                                                                   This shows ‘AU’ </a:t>
            </a:r>
          </a:p>
          <a:p>
            <a:pPr algn="l"/>
            <a:r>
              <a:rPr lang="en-IN" dirty="0">
                <a:cs typeface="Calibri"/>
              </a:rPr>
              <a:t>                                                                   customers are most</a:t>
            </a:r>
          </a:p>
          <a:p>
            <a:pPr algn="l"/>
            <a:r>
              <a:rPr lang="en-IN" dirty="0">
                <a:cs typeface="Calibri"/>
              </a:rPr>
              <a:t>                                                                   profitable.</a:t>
            </a:r>
          </a:p>
          <a:p>
            <a:pPr algn="l"/>
            <a:r>
              <a:rPr lang="en-IN" dirty="0">
                <a:solidFill>
                  <a:schemeClr val="accent1"/>
                </a:solidFill>
                <a:cs typeface="Calibri"/>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329" y="2512423"/>
            <a:ext cx="4255226" cy="3905794"/>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5428" y="2512423"/>
            <a:ext cx="3901440" cy="3905794"/>
          </a:xfrm>
          <a:prstGeom prst="rect">
            <a:avLst/>
          </a:prstGeom>
        </p:spPr>
      </p:pic>
    </p:spTree>
    <p:extLst>
      <p:ext uri="{BB962C8B-B14F-4D97-AF65-F5344CB8AC3E}">
        <p14:creationId xmlns:p14="http://schemas.microsoft.com/office/powerpoint/2010/main" val="3746976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8938"/>
            <a:ext cx="10839994" cy="5428026"/>
          </a:xfrm>
        </p:spPr>
        <p:txBody>
          <a:bodyPr/>
          <a:lstStyle/>
          <a:p>
            <a:pPr marL="0" indent="0">
              <a:buNone/>
            </a:pPr>
            <a:endParaRPr lang="en-US" dirty="0"/>
          </a:p>
          <a:p>
            <a:pPr marL="0" indent="0">
              <a:buNone/>
            </a:pPr>
            <a:r>
              <a:rPr lang="en-US" dirty="0"/>
              <a:t>Company performance in last month looks critical. Order count,                             Revenue and Profit generated falls significantly. All the regions shows the same trend, while surprisingly ‘Central’ region shows significant increase in ‘Profit’ and ‘Revenue’.</a:t>
            </a:r>
          </a:p>
          <a:p>
            <a:pPr marL="0" indent="0">
              <a:buNone/>
            </a:pPr>
            <a:r>
              <a:rPr lang="en-US" dirty="0"/>
              <a:t>           </a:t>
            </a:r>
            <a:r>
              <a:rPr lang="en-US" u="sng" dirty="0"/>
              <a:t>Company performance</a:t>
            </a:r>
            <a:r>
              <a:rPr lang="en-US" dirty="0"/>
              <a:t>                      </a:t>
            </a:r>
            <a:r>
              <a:rPr lang="en-US" u="sng" dirty="0"/>
              <a:t>‘Central’ region performance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660" y="3538266"/>
            <a:ext cx="4684123" cy="2638697"/>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5034" y="3538265"/>
            <a:ext cx="4762500" cy="2638697"/>
          </a:xfrm>
          <a:prstGeom prst="rect">
            <a:avLst/>
          </a:prstGeom>
        </p:spPr>
      </p:pic>
      <p:pic>
        <p:nvPicPr>
          <p:cNvPr id="4" name="Picture 3"/>
          <p:cNvPicPr>
            <a:picLocks noChangeAspect="1"/>
          </p:cNvPicPr>
          <p:nvPr/>
        </p:nvPicPr>
        <p:blipFill>
          <a:blip r:embed="rId4"/>
          <a:stretch>
            <a:fillRect/>
          </a:stretch>
        </p:blipFill>
        <p:spPr>
          <a:xfrm>
            <a:off x="4196973" y="207647"/>
            <a:ext cx="2822693" cy="1182727"/>
          </a:xfrm>
          <a:prstGeom prst="rect">
            <a:avLst/>
          </a:prstGeom>
        </p:spPr>
      </p:pic>
    </p:spTree>
    <p:extLst>
      <p:ext uri="{BB962C8B-B14F-4D97-AF65-F5344CB8AC3E}">
        <p14:creationId xmlns:p14="http://schemas.microsoft.com/office/powerpoint/2010/main" val="1151673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01783"/>
            <a:ext cx="10515600" cy="4975180"/>
          </a:xfrm>
        </p:spPr>
        <p:txBody>
          <a:bodyPr/>
          <a:lstStyle/>
          <a:p>
            <a:pPr marL="0" indent="0">
              <a:buNone/>
            </a:pPr>
            <a:r>
              <a:rPr lang="en-US" dirty="0"/>
              <a:t>On the basis of current and past performance of the company, the range of “Monthly Profit” of the company will lie in range $11,25,903.64 - $35,83,987.37 with a confidence of 95%</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8975" y="2911248"/>
            <a:ext cx="4408715" cy="326571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3349" y="2911248"/>
            <a:ext cx="4373880" cy="3265715"/>
          </a:xfrm>
          <a:prstGeom prst="rect">
            <a:avLst/>
          </a:prstGeom>
        </p:spPr>
      </p:pic>
      <p:pic>
        <p:nvPicPr>
          <p:cNvPr id="2" name="Picture 1"/>
          <p:cNvPicPr>
            <a:picLocks noChangeAspect="1"/>
          </p:cNvPicPr>
          <p:nvPr/>
        </p:nvPicPr>
        <p:blipFill>
          <a:blip r:embed="rId4"/>
          <a:stretch>
            <a:fillRect/>
          </a:stretch>
        </p:blipFill>
        <p:spPr>
          <a:xfrm>
            <a:off x="4249223" y="190230"/>
            <a:ext cx="2822693" cy="1182727"/>
          </a:xfrm>
          <a:prstGeom prst="rect">
            <a:avLst/>
          </a:prstGeom>
        </p:spPr>
      </p:pic>
    </p:spTree>
    <p:extLst>
      <p:ext uri="{BB962C8B-B14F-4D97-AF65-F5344CB8AC3E}">
        <p14:creationId xmlns:p14="http://schemas.microsoft.com/office/powerpoint/2010/main" val="304614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36617"/>
            <a:ext cx="10515600" cy="4940346"/>
          </a:xfrm>
        </p:spPr>
        <p:txBody>
          <a:bodyPr/>
          <a:lstStyle/>
          <a:p>
            <a:pPr marL="0" indent="0">
              <a:buNone/>
            </a:pPr>
            <a:r>
              <a:rPr lang="en-US" dirty="0"/>
              <a:t>Negative Co-relation is found between ‘Average Discount Amount’ and ‘Total Orders by Item Description’. This is weird, as more the discount, more the sale (usually this is seen).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2338" y="3222170"/>
            <a:ext cx="7427323" cy="2882537"/>
          </a:xfrm>
          <a:prstGeom prst="rect">
            <a:avLst/>
          </a:prstGeom>
        </p:spPr>
      </p:pic>
      <p:pic>
        <p:nvPicPr>
          <p:cNvPr id="2" name="Picture 1"/>
          <p:cNvPicPr>
            <a:picLocks noChangeAspect="1"/>
          </p:cNvPicPr>
          <p:nvPr/>
        </p:nvPicPr>
        <p:blipFill>
          <a:blip r:embed="rId3"/>
          <a:stretch>
            <a:fillRect/>
          </a:stretch>
        </p:blipFill>
        <p:spPr>
          <a:xfrm>
            <a:off x="4231807" y="175810"/>
            <a:ext cx="2822693" cy="1182727"/>
          </a:xfrm>
          <a:prstGeom prst="rect">
            <a:avLst/>
          </a:prstGeom>
        </p:spPr>
      </p:pic>
    </p:spTree>
    <p:extLst>
      <p:ext uri="{BB962C8B-B14F-4D97-AF65-F5344CB8AC3E}">
        <p14:creationId xmlns:p14="http://schemas.microsoft.com/office/powerpoint/2010/main" val="1217463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1219200"/>
            <a:ext cx="10515600" cy="4957763"/>
          </a:xfrm>
        </p:spPr>
        <p:txBody>
          <a:bodyPr/>
          <a:lstStyle/>
          <a:p>
            <a:r>
              <a:rPr lang="en-US" dirty="0"/>
              <a:t>Least ‘Revenue’ is generated in the month of April 2009, and the revenue was falling down from past 4 months, although a sharp increase in ‘Revenue’ is seen in later few months.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7073" y="3243398"/>
            <a:ext cx="7167155" cy="3035482"/>
          </a:xfrm>
          <a:prstGeom prst="rect">
            <a:avLst/>
          </a:prstGeom>
        </p:spPr>
      </p:pic>
      <p:pic>
        <p:nvPicPr>
          <p:cNvPr id="2" name="Picture 1"/>
          <p:cNvPicPr>
            <a:picLocks noChangeAspect="1"/>
          </p:cNvPicPr>
          <p:nvPr/>
        </p:nvPicPr>
        <p:blipFill>
          <a:blip r:embed="rId3"/>
          <a:stretch>
            <a:fillRect/>
          </a:stretch>
        </p:blipFill>
        <p:spPr>
          <a:xfrm>
            <a:off x="4292766" y="181522"/>
            <a:ext cx="2822693" cy="1182727"/>
          </a:xfrm>
          <a:prstGeom prst="rect">
            <a:avLst/>
          </a:prstGeom>
        </p:spPr>
      </p:pic>
    </p:spTree>
    <p:extLst>
      <p:ext uri="{BB962C8B-B14F-4D97-AF65-F5344CB8AC3E}">
        <p14:creationId xmlns:p14="http://schemas.microsoft.com/office/powerpoint/2010/main" val="2750330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71452"/>
            <a:ext cx="10515600" cy="4905512"/>
          </a:xfrm>
        </p:spPr>
        <p:txBody>
          <a:bodyPr/>
          <a:lstStyle/>
          <a:p>
            <a:pPr marL="0" indent="0">
              <a:buNone/>
            </a:pPr>
            <a:r>
              <a:rPr lang="en-US" dirty="0"/>
              <a:t>Top 10 items in terms of ‘Most Ordered’ and ‘Least Ordered are as shown (the 2 left figures), while Top 10 items in terms of ‘Maximum Profit per Order’ and ‘Least Profit Per Order’ are also shown below.</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6926" y="2625088"/>
            <a:ext cx="2812868" cy="242588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42" y="2625088"/>
            <a:ext cx="2658776" cy="242588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4731" y="4284070"/>
            <a:ext cx="2900011" cy="242588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61714" y="4284070"/>
            <a:ext cx="2728444" cy="2425884"/>
          </a:xfrm>
          <a:prstGeom prst="rect">
            <a:avLst/>
          </a:prstGeom>
        </p:spPr>
      </p:pic>
      <p:pic>
        <p:nvPicPr>
          <p:cNvPr id="2" name="Picture 1"/>
          <p:cNvPicPr>
            <a:picLocks noChangeAspect="1"/>
          </p:cNvPicPr>
          <p:nvPr/>
        </p:nvPicPr>
        <p:blipFill>
          <a:blip r:embed="rId6"/>
          <a:stretch>
            <a:fillRect/>
          </a:stretch>
        </p:blipFill>
        <p:spPr>
          <a:xfrm>
            <a:off x="4266641" y="174180"/>
            <a:ext cx="2822693" cy="1182727"/>
          </a:xfrm>
          <a:prstGeom prst="rect">
            <a:avLst/>
          </a:prstGeom>
        </p:spPr>
      </p:pic>
    </p:spTree>
    <p:extLst>
      <p:ext uri="{BB962C8B-B14F-4D97-AF65-F5344CB8AC3E}">
        <p14:creationId xmlns:p14="http://schemas.microsoft.com/office/powerpoint/2010/main" val="3960426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80160"/>
            <a:ext cx="10515600" cy="4896803"/>
          </a:xfrm>
        </p:spPr>
        <p:txBody>
          <a:bodyPr/>
          <a:lstStyle/>
          <a:p>
            <a:pPr marL="0" indent="0">
              <a:buNone/>
            </a:pPr>
            <a:r>
              <a:rPr lang="en-US" dirty="0"/>
              <a:t>Top 10 ‘Product Group’ in terms of ‘Most Ordered’ and ‘Least Ordered are as shown (the 2 left figures), while Top 10 ‘Product Group’ in terms of ‘Maximum Profit per Order’ and ‘Least Profit Per Order’ are also shown below.</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96" y="3018062"/>
            <a:ext cx="2530384" cy="232029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1982" y="4465320"/>
            <a:ext cx="2482487" cy="232029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79500" y="3018062"/>
            <a:ext cx="2511334" cy="232029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42689" y="4465320"/>
            <a:ext cx="2493918" cy="2320292"/>
          </a:xfrm>
          <a:prstGeom prst="rect">
            <a:avLst/>
          </a:prstGeom>
        </p:spPr>
      </p:pic>
      <p:pic>
        <p:nvPicPr>
          <p:cNvPr id="2" name="Picture 1"/>
          <p:cNvPicPr>
            <a:picLocks noChangeAspect="1"/>
          </p:cNvPicPr>
          <p:nvPr/>
        </p:nvPicPr>
        <p:blipFill>
          <a:blip r:embed="rId6"/>
          <a:stretch>
            <a:fillRect/>
          </a:stretch>
        </p:blipFill>
        <p:spPr>
          <a:xfrm>
            <a:off x="4214391" y="175810"/>
            <a:ext cx="2822693" cy="1182727"/>
          </a:xfrm>
          <a:prstGeom prst="rect">
            <a:avLst/>
          </a:prstGeom>
        </p:spPr>
      </p:pic>
    </p:spTree>
    <p:extLst>
      <p:ext uri="{BB962C8B-B14F-4D97-AF65-F5344CB8AC3E}">
        <p14:creationId xmlns:p14="http://schemas.microsoft.com/office/powerpoint/2010/main" val="2266580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93074"/>
            <a:ext cx="10515600" cy="4983889"/>
          </a:xfrm>
        </p:spPr>
        <p:txBody>
          <a:bodyPr/>
          <a:lstStyle/>
          <a:p>
            <a:r>
              <a:rPr lang="en-US" dirty="0"/>
              <a:t>                                      ‘Top Performers’ as ‘Sales Representative’, in</a:t>
            </a:r>
          </a:p>
          <a:p>
            <a:r>
              <a:rPr lang="en-US" dirty="0"/>
              <a:t>                                        terms of ‘Profit gained / Order placed’ are</a:t>
            </a:r>
          </a:p>
          <a:p>
            <a:r>
              <a:rPr lang="en-US" dirty="0"/>
              <a:t>                                        shown. Below figure shows ‘Monthly Best</a:t>
            </a:r>
          </a:p>
          <a:p>
            <a:r>
              <a:rPr lang="en-US" dirty="0"/>
              <a:t>                                        Performers in ‘Sales’, ‘Revenue’ and ‘Orders’.</a:t>
            </a:r>
          </a:p>
          <a:p>
            <a:r>
              <a:rPr lang="en-US" dirty="0"/>
              <a:t>                                        ‘Judy Thurman’ has noticeably more ‘YTD</a:t>
            </a:r>
          </a:p>
          <a:p>
            <a:r>
              <a:rPr lang="en-US" dirty="0"/>
              <a:t>                                         Revenue’ as shown.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04900"/>
            <a:ext cx="4046220" cy="57531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2095" y="4351020"/>
            <a:ext cx="3537370" cy="2506980"/>
          </a:xfrm>
          <a:prstGeom prst="rect">
            <a:avLst/>
          </a:prstGeom>
        </p:spPr>
      </p:pic>
      <p:pic>
        <p:nvPicPr>
          <p:cNvPr id="2" name="Picture 1"/>
          <p:cNvPicPr>
            <a:picLocks noChangeAspect="1"/>
          </p:cNvPicPr>
          <p:nvPr/>
        </p:nvPicPr>
        <p:blipFill>
          <a:blip r:embed="rId4"/>
          <a:stretch>
            <a:fillRect/>
          </a:stretch>
        </p:blipFill>
        <p:spPr>
          <a:xfrm>
            <a:off x="4202974" y="164105"/>
            <a:ext cx="2822693" cy="1182727"/>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35340" y="3886200"/>
            <a:ext cx="3756660" cy="2971800"/>
          </a:xfrm>
          <a:prstGeom prst="rect">
            <a:avLst/>
          </a:prstGeom>
        </p:spPr>
      </p:pic>
    </p:spTree>
    <p:extLst>
      <p:ext uri="{BB962C8B-B14F-4D97-AF65-F5344CB8AC3E}">
        <p14:creationId xmlns:p14="http://schemas.microsoft.com/office/powerpoint/2010/main" val="224830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537</TotalTime>
  <Words>558</Words>
  <Application>Microsoft Office PowerPoint</Application>
  <PresentationFormat>Widescreen</PresentationFormat>
  <Paragraphs>33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 BAIRAGI</dc:creator>
  <cp:lastModifiedBy>KARTIK KUMAR</cp:lastModifiedBy>
  <cp:revision>188</cp:revision>
  <dcterms:created xsi:type="dcterms:W3CDTF">2021-06-30T07:22:47Z</dcterms:created>
  <dcterms:modified xsi:type="dcterms:W3CDTF">2021-09-05T16:16:42Z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204728</vt:lpwstr>
  </property>
  <property fmtid="{D5CDD505-2E9C-101B-9397-08002B2CF9AE}" pid="3" name="NXPowerLiteSettings">
    <vt:lpwstr>C7000400038000</vt:lpwstr>
  </property>
  <property fmtid="{D5CDD505-2E9C-101B-9397-08002B2CF9AE}" pid="4" name="NXPowerLiteVersion">
    <vt:lpwstr>S9.0.3</vt:lpwstr>
  </property>
</Properties>
</file>