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notesSlides/notesSlide1.xml" ContentType="application/vnd.openxmlformats-officedocument.presentationml.notesSlide+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ppt/webextensions/webextension14.xml" ContentType="application/vnd.ms-office.webextension+xml"/>
  <Override PartName="/ppt/webextensions/webextension15.xml" ContentType="application/vnd.ms-office.webextension+xml"/>
  <Override PartName="/ppt/webextensions/webextension16.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7" r:id="rId2"/>
    <p:sldId id="256" r:id="rId3"/>
    <p:sldId id="258" r:id="rId4"/>
    <p:sldId id="261" r:id="rId5"/>
    <p:sldId id="262" r:id="rId6"/>
    <p:sldId id="263" r:id="rId7"/>
    <p:sldId id="264" r:id="rId8"/>
    <p:sldId id="265" r:id="rId9"/>
    <p:sldId id="266" r:id="rId10"/>
    <p:sldId id="267" r:id="rId11"/>
    <p:sldId id="268" r:id="rId12"/>
    <p:sldId id="269" r:id="rId13"/>
    <p:sldId id="270" r:id="rId14"/>
    <p:sldId id="260" r:id="rId15"/>
    <p:sldId id="271" r:id="rId16"/>
    <p:sldId id="272" r:id="rId17"/>
    <p:sldId id="273" r:id="rId18"/>
    <p:sldId id="276"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autoAdjust="0"/>
    <p:restoredTop sz="94227" autoAdjust="0"/>
  </p:normalViewPr>
  <p:slideViewPr>
    <p:cSldViewPr snapToGrid="0">
      <p:cViewPr varScale="1">
        <p:scale>
          <a:sx n="72" d="100"/>
          <a:sy n="72" d="100"/>
        </p:scale>
        <p:origin x="636" y="66"/>
      </p:cViewPr>
      <p:guideLst/>
    </p:cSldViewPr>
  </p:slideViewPr>
  <p:notesTextViewPr>
    <p:cViewPr>
      <p:scale>
        <a:sx n="3" d="2"/>
        <a:sy n="3" d="2"/>
      </p:scale>
      <p:origin x="0" y="0"/>
    </p:cViewPr>
  </p:notesTextViewPr>
  <p:sorterViewPr>
    <p:cViewPr>
      <p:scale>
        <a:sx n="100" d="100"/>
        <a:sy n="100" d="100"/>
      </p:scale>
      <p:origin x="0" y="-24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155BC-68E8-4E70-AA51-66102542D7A4}" type="datetimeFigureOut">
              <a:rPr lang="en-GB" smtClean="0"/>
              <a:t>23/05/2023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DB0A0-EB44-4BC5-9788-6E9921F6FBA2}" type="slidenum">
              <a:rPr lang="en-GB" smtClean="0"/>
              <a:t>‹#›</a:t>
            </a:fld>
            <a:endParaRPr lang="en-GB"/>
          </a:p>
        </p:txBody>
      </p:sp>
    </p:spTree>
    <p:extLst>
      <p:ext uri="{BB962C8B-B14F-4D97-AF65-F5344CB8AC3E}">
        <p14:creationId xmlns:p14="http://schemas.microsoft.com/office/powerpoint/2010/main" val="275450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9DB0A0-EB44-4BC5-9788-6E9921F6FBA2}" type="slidenum">
              <a:rPr lang="en-GB" smtClean="0"/>
              <a:t>5</a:t>
            </a:fld>
            <a:endParaRPr lang="en-GB"/>
          </a:p>
        </p:txBody>
      </p:sp>
    </p:spTree>
    <p:extLst>
      <p:ext uri="{BB962C8B-B14F-4D97-AF65-F5344CB8AC3E}">
        <p14:creationId xmlns:p14="http://schemas.microsoft.com/office/powerpoint/2010/main" val="3016430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7F4E9-D63C-491B-9CDB-487106511475}" type="datetime1">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57297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464D9F-93E2-4825-BE27-3A747728D631}" type="datetime1">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5048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3CC10-07CF-4DC9-B0AD-B4C4305DAB63}" type="datetime1">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97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07E47A-BCB5-4509-8C26-5BF03D08F653}" type="datetime1">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26200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80A8A-2862-4371-A015-3B70ABD235E8}" type="datetime1">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36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5620053-143D-48AF-B577-60A89844B83D}" type="datetime1">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19048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173A-7A42-476A-A4A3-CBF1D0B01D0C}" type="datetime1">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125663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13055-D8FF-4B18-B168-52849FB3C36A}" type="datetime1">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9999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D091B-AD2D-4723-BE73-38D61683AB2B}" type="datetime1">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1874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6961F-C154-45F4-834A-F8C50D956FDE}" type="datetime1">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46117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7A651-964E-43A9-A83E-8DD2BC558739}" type="datetime1">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74632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FE42C3-13DA-4EA7-B545-3275A0CE6940}" type="datetime1">
              <a:rPr lang="en-GB" smtClean="0"/>
              <a:t>23/05/2023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39196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A956-C1E2-4E01-B903-153997590213}" type="datetime1">
              <a:rPr lang="en-GB" smtClean="0"/>
              <a:t>23/05/2023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7841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823BD-0D6D-486C-A323-43F017C1F6ED}" type="datetime1">
              <a:rPr lang="en-GB" smtClean="0"/>
              <a:t>23/05/2023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2619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9B9EF-9BB6-4B89-88A1-C88222172CA7}" type="datetime1">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99331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6C3ED-9CE7-4DF4-B93D-591A49E1B1CD}" type="datetime1">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62812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755816-C22F-4A12-A506-DD7B7874D7E9}" type="datetime1">
              <a:rPr lang="en-GB" smtClean="0"/>
              <a:t>23/05/2023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2E1ED0-B44F-440C-B524-A0543A2DBC67}" type="slidenum">
              <a:rPr lang="en-GB" smtClean="0"/>
              <a:t>‹#›</a:t>
            </a:fld>
            <a:endParaRPr lang="en-GB"/>
          </a:p>
        </p:txBody>
      </p:sp>
    </p:spTree>
    <p:extLst>
      <p:ext uri="{BB962C8B-B14F-4D97-AF65-F5344CB8AC3E}">
        <p14:creationId xmlns:p14="http://schemas.microsoft.com/office/powerpoint/2010/main" val="862960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microsoft.com/office/2011/relationships/webextension" Target="../webextensions/webextension16.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1.xml"/><Relationship Id="rId6" Type="http://schemas.microsoft.com/office/2011/relationships/webextension" Target="../webextensions/webextension3.xml"/><Relationship Id="rId5" Type="http://schemas.openxmlformats.org/officeDocument/2006/relationships/image" Target="../media/image6.png"/><Relationship Id="rId10" Type="http://schemas.openxmlformats.org/officeDocument/2006/relationships/image" Target="../media/image8.png"/><Relationship Id="rId4" Type="http://schemas.microsoft.com/office/2011/relationships/webextension" Target="../webextensions/webextension2.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7.png"/><Relationship Id="rId2" Type="http://schemas.microsoft.com/office/2011/relationships/webextension" Target="../webextensions/webextension4.xml"/><Relationship Id="rId1" Type="http://schemas.openxmlformats.org/officeDocument/2006/relationships/slideLayout" Target="../slideLayouts/slideLayout1.xml"/><Relationship Id="rId6" Type="http://schemas.microsoft.com/office/2011/relationships/webextension" Target="../webextensions/webextension6.xml"/><Relationship Id="rId5" Type="http://schemas.openxmlformats.org/officeDocument/2006/relationships/image" Target="../media/image6.png"/><Relationship Id="rId10" Type="http://schemas.openxmlformats.org/officeDocument/2006/relationships/image" Target="../media/image9.png"/><Relationship Id="rId4" Type="http://schemas.microsoft.com/office/2011/relationships/webextension" Target="../webextensions/webextension5.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microsoft.com/office/2011/relationships/webextension" Target="../webextensions/webextension8.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3.png"/><Relationship Id="rId5" Type="http://schemas.microsoft.com/office/2011/relationships/webextension" Target="../webextensions/webextension7.xml"/><Relationship Id="rId10" Type="http://schemas.openxmlformats.org/officeDocument/2006/relationships/image" Target="../media/image12.png"/><Relationship Id="rId4" Type="http://schemas.openxmlformats.org/officeDocument/2006/relationships/image" Target="../media/image3.png"/><Relationship Id="rId9" Type="http://schemas.microsoft.com/office/2011/relationships/webextension" Target="../webextensions/webextension9.xml"/></Relationships>
</file>

<file path=ppt/slides/_rels/slide6.xml.rels><?xml version="1.0" encoding="UTF-8" standalone="yes"?>
<Relationships xmlns="http://schemas.openxmlformats.org/package/2006/relationships"><Relationship Id="rId8" Type="http://schemas.microsoft.com/office/2011/relationships/webextension" Target="../webextensions/webextension12.xml"/><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1.xml"/><Relationship Id="rId5" Type="http://schemas.openxmlformats.org/officeDocument/2006/relationships/image" Target="../media/image10.png"/><Relationship Id="rId10" Type="http://schemas.openxmlformats.org/officeDocument/2006/relationships/image" Target="../media/image14.png"/><Relationship Id="rId4" Type="http://schemas.microsoft.com/office/2011/relationships/webextension" Target="../webextensions/webextension10.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microsoft.com/office/2011/relationships/webextension" Target="../webextensions/webextension15.xml"/><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4.xml"/><Relationship Id="rId5" Type="http://schemas.openxmlformats.org/officeDocument/2006/relationships/image" Target="../media/image15.png"/><Relationship Id="rId10" Type="http://schemas.openxmlformats.org/officeDocument/2006/relationships/image" Target="../media/image18.png"/><Relationship Id="rId4" Type="http://schemas.microsoft.com/office/2011/relationships/webextension" Target="../webextensions/webextension13.xml"/><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waterfall, water, text, nature&#10;&#10;Description automatically generated">
            <a:extLst>
              <a:ext uri="{FF2B5EF4-FFF2-40B4-BE49-F238E27FC236}">
                <a16:creationId xmlns:a16="http://schemas.microsoft.com/office/drawing/2014/main" id="{C3CB17F2-29F4-AC79-AE62-6F3E050774BD}"/>
              </a:ext>
            </a:extLst>
          </p:cNvPr>
          <p:cNvPicPr>
            <a:picLocks noChangeAspect="1"/>
          </p:cNvPicPr>
          <p:nvPr/>
        </p:nvPicPr>
        <p:blipFill rotWithShape="1">
          <a:blip r:embed="rId2">
            <a:extLst>
              <a:ext uri="{28A0092B-C50C-407E-A947-70E740481C1C}">
                <a14:useLocalDpi xmlns:a14="http://schemas.microsoft.com/office/drawing/2010/main" val="0"/>
              </a:ext>
            </a:extLst>
          </a:blip>
          <a:srcRect t="1012" b="18630"/>
          <a:stretch/>
        </p:blipFill>
        <p:spPr>
          <a:xfrm>
            <a:off x="-3052" y="-22"/>
            <a:ext cx="12195051" cy="6859726"/>
          </a:xfrm>
          <a:prstGeom prst="rect">
            <a:avLst/>
          </a:prstGeom>
        </p:spPr>
      </p:pic>
      <p:pic>
        <p:nvPicPr>
          <p:cNvPr id="18" name="Picture 17">
            <a:extLst>
              <a:ext uri="{FF2B5EF4-FFF2-40B4-BE49-F238E27FC236}">
                <a16:creationId xmlns:a16="http://schemas.microsoft.com/office/drawing/2014/main" id="{D38D7A8F-9AE8-02C3-71D3-DE75770204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121049" y="145774"/>
            <a:ext cx="1696278" cy="1696278"/>
          </a:xfrm>
          <a:prstGeom prst="rect">
            <a:avLst/>
          </a:prstGeom>
        </p:spPr>
      </p:pic>
      <p:pic>
        <p:nvPicPr>
          <p:cNvPr id="24" name="Picture 23" descr="A picture containing emblem, trademark, circle, symbol&#10;&#10;Description automatically generated">
            <a:extLst>
              <a:ext uri="{FF2B5EF4-FFF2-40B4-BE49-F238E27FC236}">
                <a16:creationId xmlns:a16="http://schemas.microsoft.com/office/drawing/2014/main" id="{08170243-9DAE-D832-935B-8AB37A4B4D2A}"/>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74673" y="145774"/>
            <a:ext cx="1696278" cy="1696278"/>
          </a:xfrm>
          <a:prstGeom prst="rect">
            <a:avLst/>
          </a:prstGeom>
        </p:spPr>
      </p:pic>
      <p:sp>
        <p:nvSpPr>
          <p:cNvPr id="28" name="Title 1">
            <a:extLst>
              <a:ext uri="{FF2B5EF4-FFF2-40B4-BE49-F238E27FC236}">
                <a16:creationId xmlns:a16="http://schemas.microsoft.com/office/drawing/2014/main" id="{214D5595-2180-EA18-617E-8A967D36E9DF}"/>
              </a:ext>
            </a:extLst>
          </p:cNvPr>
          <p:cNvSpPr>
            <a:spLocks noGrp="1"/>
          </p:cNvSpPr>
          <p:nvPr>
            <p:ph type="ctrTitle"/>
          </p:nvPr>
        </p:nvSpPr>
        <p:spPr>
          <a:xfrm>
            <a:off x="1993804" y="5015949"/>
            <a:ext cx="8201338" cy="1046922"/>
          </a:xfrm>
          <a:noFill/>
        </p:spPr>
        <p:txBody>
          <a:bodyPr>
            <a:normAutofit/>
          </a:bodyPr>
          <a:lstStyle/>
          <a:p>
            <a:r>
              <a:rPr lang="en-US" sz="3200" b="1" i="1" spc="300" dirty="0">
                <a:solidFill>
                  <a:srgbClr val="33CCFF"/>
                </a:solidFill>
                <a:effectLst>
                  <a:outerShdw blurRad="38100" dist="38100" dir="2700000" algn="tl">
                    <a:srgbClr val="000000">
                      <a:alpha val="43137"/>
                    </a:srgbClr>
                  </a:outerShdw>
                </a:effectLst>
                <a:highlight>
                  <a:srgbClr val="000000"/>
                </a:highlight>
              </a:rPr>
              <a:t>Tourism Challenge by Codebasics</a:t>
            </a:r>
            <a:endParaRPr lang="en-GB" sz="3200" b="1" i="1" spc="300" dirty="0">
              <a:solidFill>
                <a:srgbClr val="33CCFF"/>
              </a:solidFill>
              <a:effectLst>
                <a:outerShdw blurRad="38100" dist="38100" dir="2700000" algn="tl">
                  <a:srgbClr val="000000">
                    <a:alpha val="43137"/>
                  </a:srgbClr>
                </a:outerShdw>
              </a:effectLst>
              <a:highlight>
                <a:srgbClr val="000000"/>
              </a:highlight>
            </a:endParaRPr>
          </a:p>
        </p:txBody>
      </p:sp>
    </p:spTree>
    <p:extLst>
      <p:ext uri="{BB962C8B-B14F-4D97-AF65-F5344CB8AC3E}">
        <p14:creationId xmlns:p14="http://schemas.microsoft.com/office/powerpoint/2010/main" val="123748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 Foreign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High D to F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Domestic to foreign ratio tells us that how many domestic visitors visited per foreign visitors, which helps us to see the difference between domestic and foreign figures.</a:t>
            </a:r>
          </a:p>
        </p:txBody>
      </p:sp>
      <p:sp>
        <p:nvSpPr>
          <p:cNvPr id="4" name="Subtitle 2">
            <a:extLst>
              <a:ext uri="{FF2B5EF4-FFF2-40B4-BE49-F238E27FC236}">
                <a16:creationId xmlns:a16="http://schemas.microsoft.com/office/drawing/2014/main" id="{9599896E-C3E9-285F-4329-CEAD3B744EC6}"/>
              </a:ext>
            </a:extLst>
          </p:cNvPr>
          <p:cNvSpPr txBox="1">
            <a:spLocks/>
          </p:cNvSpPr>
          <p:nvPr/>
        </p:nvSpPr>
        <p:spPr>
          <a:xfrm>
            <a:off x="514986" y="643346"/>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High refers to, district which have high difference between number of domestic and foreign visitors, which is not good.</a:t>
            </a:r>
          </a:p>
        </p:txBody>
      </p:sp>
      <p:sp>
        <p:nvSpPr>
          <p:cNvPr id="6" name="Arrow: Right 5">
            <a:extLst>
              <a:ext uri="{FF2B5EF4-FFF2-40B4-BE49-F238E27FC236}">
                <a16:creationId xmlns:a16="http://schemas.microsoft.com/office/drawing/2014/main" id="{3D33E191-D878-26B8-BF3D-C2B6C8E3E9F1}"/>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pic>
        <p:nvPicPr>
          <p:cNvPr id="8193" name="Picture 1" descr="Bottom 3 District with High Domestic to">
            <a:extLst>
              <a:ext uri="{FF2B5EF4-FFF2-40B4-BE49-F238E27FC236}">
                <a16:creationId xmlns:a16="http://schemas.microsoft.com/office/drawing/2014/main" id="{E966C1E1-465D-A4C5-C1FA-7A14E5C727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94" y="2262950"/>
            <a:ext cx="3120825" cy="255488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10F05F5-34D6-3DAB-4D46-0B97FEEC8FA7}"/>
              </a:ext>
            </a:extLst>
          </p:cNvPr>
          <p:cNvSpPr txBox="1">
            <a:spLocks/>
          </p:cNvSpPr>
          <p:nvPr/>
        </p:nvSpPr>
        <p:spPr>
          <a:xfrm>
            <a:off x="2492407" y="4817831"/>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📌Nirmal district has 6.7 millions domestic visitor per foreign visitor.</a:t>
            </a:r>
          </a:p>
        </p:txBody>
      </p:sp>
      <p:pic>
        <p:nvPicPr>
          <p:cNvPr id="8194" name="Picture 2" descr="Top Domestic to Foreign Ratio by Months">
            <a:extLst>
              <a:ext uri="{FF2B5EF4-FFF2-40B4-BE49-F238E27FC236}">
                <a16:creationId xmlns:a16="http://schemas.microsoft.com/office/drawing/2014/main" id="{3514746B-CFD3-8EF7-65E7-D466245997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3499" y="2236357"/>
            <a:ext cx="7060500" cy="255488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📌July and August months are the months in which foreign visitors visited more as compared to other months.</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more domestic visitors as compared to foreign visitors.</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📌Months like sept and Jan, there is less difference between domestic and foreign tourist.</a:t>
            </a:r>
          </a:p>
        </p:txBody>
      </p:sp>
    </p:spTree>
    <p:extLst>
      <p:ext uri="{BB962C8B-B14F-4D97-AF65-F5344CB8AC3E}">
        <p14:creationId xmlns:p14="http://schemas.microsoft.com/office/powerpoint/2010/main" val="1890329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4">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18">
                                            <p:txEl>
                                              <p:pRg st="0" end="0"/>
                                            </p:txEl>
                                          </p:spTgt>
                                        </p:tgtEl>
                                        <p:attrNameLst>
                                          <p:attrName>style.visibility</p:attrName>
                                        </p:attrNameLst>
                                      </p:cBhvr>
                                      <p:to>
                                        <p:strVal val="visible"/>
                                      </p:to>
                                    </p:set>
                                    <p:anim calcmode="lin" valueType="num">
                                      <p:cBhvr>
                                        <p:cTn id="14" dur="150" fill="hold"/>
                                        <p:tgtEl>
                                          <p:spTgt spid="1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18">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1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1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1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nodeType="clickEffect">
                                  <p:stCondLst>
                                    <p:cond delay="0"/>
                                  </p:stCondLst>
                                  <p:iterate type="lt">
                                    <p:tmPct val="10000"/>
                                  </p:iterate>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p:cTn id="23"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25"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150" tmFilter="0,0; .5, 1; 1, 1"/>
                                        <p:tgtEl>
                                          <p:spTgt spid="9">
                                            <p:txEl>
                                              <p:pRg st="0" end="0"/>
                                            </p:txEl>
                                          </p:spTgt>
                                        </p:tgtEl>
                                      </p:cBhvr>
                                    </p:animEffect>
                                  </p:childTnLst>
                                </p:cTn>
                              </p:par>
                              <p:par>
                                <p:cTn id="28" presetID="41" presetClass="entr" presetSubtype="0" fill="hold" nodeType="withEffect">
                                  <p:stCondLst>
                                    <p:cond delay="0"/>
                                  </p:stCondLst>
                                  <p:iterate type="lt">
                                    <p:tmPct val="10000"/>
                                  </p:iterate>
                                  <p:childTnLst>
                                    <p:set>
                                      <p:cBhvr>
                                        <p:cTn id="29" dur="1" fill="hold">
                                          <p:stCondLst>
                                            <p:cond delay="0"/>
                                          </p:stCondLst>
                                        </p:cTn>
                                        <p:tgtEl>
                                          <p:spTgt spid="10">
                                            <p:txEl>
                                              <p:pRg st="0" end="0"/>
                                            </p:txEl>
                                          </p:spTgt>
                                        </p:tgtEl>
                                        <p:attrNameLst>
                                          <p:attrName>style.visibility</p:attrName>
                                        </p:attrNameLst>
                                      </p:cBhvr>
                                      <p:to>
                                        <p:strVal val="visible"/>
                                      </p:to>
                                    </p:set>
                                    <p:anim calcmode="lin" valueType="num">
                                      <p:cBhvr>
                                        <p:cTn id="30"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32"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50" tmFilter="0,0; .5, 1; 1, 1"/>
                                        <p:tgtEl>
                                          <p:spTgt spid="10">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p:cTn id="37"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39"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14">
                                            <p:txEl>
                                              <p:pRg st="0" end="0"/>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3">
                                            <p:txEl>
                                              <p:pRg st="0" end="0"/>
                                            </p:txEl>
                                          </p:spTgt>
                                        </p:tgtEl>
                                        <p:attrNameLst>
                                          <p:attrName>style.visibility</p:attrName>
                                        </p:attrNameLst>
                                      </p:cBhvr>
                                      <p:to>
                                        <p:strVal val="visible"/>
                                      </p:to>
                                    </p:set>
                                    <p:anim calcmode="lin" valueType="num">
                                      <p:cBhvr>
                                        <p:cTn id="44"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46"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 Foreign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Low D to F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Domestic to foreign ratio tells us that how many domestic visitors visited per foreign visitors, which helps us to see the difference between domestic and foreign figures.</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80916"/>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low refers to, district which have low difference between number of domestic and foreign visitors, which is good.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pic>
        <p:nvPicPr>
          <p:cNvPr id="9217" name="Picture 1" descr="Top 3 District with Low Domestic to">
            <a:extLst>
              <a:ext uri="{FF2B5EF4-FFF2-40B4-BE49-F238E27FC236}">
                <a16:creationId xmlns:a16="http://schemas.microsoft.com/office/drawing/2014/main" id="{FA39A092-2B58-D7AF-2102-0F835D529E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165" y="2203648"/>
            <a:ext cx="3103202" cy="262029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10F05F5-34D6-3DAB-4D46-0B97FEEC8FA7}"/>
              </a:ext>
            </a:extLst>
          </p:cNvPr>
          <p:cNvSpPr txBox="1">
            <a:spLocks/>
          </p:cNvSpPr>
          <p:nvPr/>
        </p:nvSpPr>
        <p:spPr>
          <a:xfrm>
            <a:off x="2330621" y="4736924"/>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📌Hyderabad district has less than 100 domestic visitor per foreign visitor.</a:t>
            </a:r>
          </a:p>
        </p:txBody>
      </p:sp>
      <p:pic>
        <p:nvPicPr>
          <p:cNvPr id="9218" name="Picture 2" descr="Bottom Domestic to Foreign Ratio by Months">
            <a:extLst>
              <a:ext uri="{FF2B5EF4-FFF2-40B4-BE49-F238E27FC236}">
                <a16:creationId xmlns:a16="http://schemas.microsoft.com/office/drawing/2014/main" id="{2088905A-4D55-A446-76EB-A44B836A2D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6379" y="2236651"/>
            <a:ext cx="7015372" cy="255429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📌Feb is the month where there is minimum difference between domestic and foreign visitors.</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June has higher difference between domestic and foreign visitors.</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📌Months like sept and Jan, there is less difference between domestic and foreign tourist.</a:t>
            </a:r>
          </a:p>
        </p:txBody>
      </p:sp>
    </p:spTree>
    <p:extLst>
      <p:ext uri="{BB962C8B-B14F-4D97-AF65-F5344CB8AC3E}">
        <p14:creationId xmlns:p14="http://schemas.microsoft.com/office/powerpoint/2010/main" val="3498960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14">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3">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p:cTn id="21"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9">
                                            <p:txEl>
                                              <p:pRg st="0" end="0"/>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10">
                                            <p:txEl>
                                              <p:pRg st="0" end="0"/>
                                            </p:txEl>
                                          </p:spTgt>
                                        </p:tgtEl>
                                        <p:attrNameLst>
                                          <p:attrName>style.visibility</p:attrName>
                                        </p:attrNameLst>
                                      </p:cBhvr>
                                      <p:to>
                                        <p:strVal val="visible"/>
                                      </p:to>
                                    </p:set>
                                    <p:anim calcmode="lin" valueType="num">
                                      <p:cBhvr>
                                        <p:cTn id="28"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30"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Footfall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 Footfall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📌Footfall ratio is the ratio of total number of visitors divided by Total residents' population in the given year.</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71059"/>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top refers to, district which have low diff. between number of visitors, and number of population in that district, which is good.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6A7A5246-84AD-F16B-1FC7-8E9C510CFC24}"/>
              </a:ext>
            </a:extLst>
          </p:cNvPr>
          <p:cNvSpPr/>
          <p:nvPr/>
        </p:nvSpPr>
        <p:spPr>
          <a:xfrm>
            <a:off x="2963289" y="6619268"/>
            <a:ext cx="6265417" cy="2078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*Note :- The Population data is taken from 2011 Census from Govt. of India</a:t>
            </a:r>
            <a:endParaRPr lang="en-GB" sz="1200" dirty="0"/>
          </a:p>
        </p:txBody>
      </p:sp>
      <p:pic>
        <p:nvPicPr>
          <p:cNvPr id="10241" name="Picture 1" descr="Top 5 Tourist Footfall Ratio">
            <a:extLst>
              <a:ext uri="{FF2B5EF4-FFF2-40B4-BE49-F238E27FC236}">
                <a16:creationId xmlns:a16="http://schemas.microsoft.com/office/drawing/2014/main" id="{C7E5E0B3-CD9F-1CFA-E437-39DE4DBC5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856" y="2230505"/>
            <a:ext cx="3135943" cy="255525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10F05F5-34D6-3DAB-4D46-0B97FEEC8FA7}"/>
              </a:ext>
            </a:extLst>
          </p:cNvPr>
          <p:cNvSpPr txBox="1">
            <a:spLocks/>
          </p:cNvSpPr>
          <p:nvPr/>
        </p:nvSpPr>
        <p:spPr>
          <a:xfrm>
            <a:off x="2357359" y="4750205"/>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📌Warangal has the highest footfall ratio, which gives us idea that it has high tourism activity.</a:t>
            </a:r>
          </a:p>
        </p:txBody>
      </p:sp>
      <p:pic>
        <p:nvPicPr>
          <p:cNvPr id="10242" name="Picture 2" descr="Top 5 Tourist Footfall Ratio by Months">
            <a:extLst>
              <a:ext uri="{FF2B5EF4-FFF2-40B4-BE49-F238E27FC236}">
                <a16:creationId xmlns:a16="http://schemas.microsoft.com/office/drawing/2014/main" id="{43F8857A-CDE2-D930-1E42-2E02733885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8337" y="2242720"/>
            <a:ext cx="7090823" cy="252321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📌Sept month has a very low footfall ratio which mainly because of rainy season.</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higher footfall ratio between visitors and population.</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📌Middle months like may and April have a constant footfall ratio.</a:t>
            </a:r>
          </a:p>
        </p:txBody>
      </p:sp>
    </p:spTree>
    <p:extLst>
      <p:ext uri="{BB962C8B-B14F-4D97-AF65-F5344CB8AC3E}">
        <p14:creationId xmlns:p14="http://schemas.microsoft.com/office/powerpoint/2010/main" val="1632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5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7">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18">
                                            <p:txEl>
                                              <p:pRg st="0" end="0"/>
                                            </p:txEl>
                                          </p:spTgt>
                                        </p:tgtEl>
                                        <p:attrNameLst>
                                          <p:attrName>style.visibility</p:attrName>
                                        </p:attrNameLst>
                                      </p:cBhvr>
                                      <p:to>
                                        <p:strVal val="visible"/>
                                      </p:to>
                                    </p:set>
                                    <p:anim calcmode="lin" valueType="num">
                                      <p:cBhvr>
                                        <p:cTn id="14" dur="150" fill="hold"/>
                                        <p:tgtEl>
                                          <p:spTgt spid="1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18">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1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1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18">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p:cTn id="21"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9">
                                            <p:txEl>
                                              <p:pRg st="0" end="0"/>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10">
                                            <p:txEl>
                                              <p:pRg st="0" end="0"/>
                                            </p:txEl>
                                          </p:spTgt>
                                        </p:tgtEl>
                                        <p:attrNameLst>
                                          <p:attrName>style.visibility</p:attrName>
                                        </p:attrNameLst>
                                      </p:cBhvr>
                                      <p:to>
                                        <p:strVal val="visible"/>
                                      </p:to>
                                    </p:set>
                                    <p:anim calcmode="lin" valueType="num">
                                      <p:cBhvr>
                                        <p:cTn id="28"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30"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10">
                                            <p:txEl>
                                              <p:pRg st="0" end="0"/>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14">
                                            <p:txEl>
                                              <p:pRg st="0" end="0"/>
                                            </p:txEl>
                                          </p:spTgt>
                                        </p:tgtEl>
                                        <p:attrNameLst>
                                          <p:attrName>style.visibility</p:attrName>
                                        </p:attrNameLst>
                                      </p:cBhvr>
                                      <p:to>
                                        <p:strVal val="visible"/>
                                      </p:to>
                                    </p:set>
                                    <p:anim calcmode="lin" valueType="num">
                                      <p:cBhvr>
                                        <p:cTn id="35"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37"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50" tmFilter="0,0; .5, 1; 1, 1"/>
                                        <p:tgtEl>
                                          <p:spTgt spid="14">
                                            <p:txEl>
                                              <p:pRg st="0" end="0"/>
                                            </p:txEl>
                                          </p:spTgt>
                                        </p:tgtEl>
                                      </p:cBhvr>
                                    </p:animEffect>
                                  </p:childTnLst>
                                </p:cTn>
                              </p:par>
                              <p:par>
                                <p:cTn id="40" presetID="41" presetClass="entr" presetSubtype="0" fill="hold" nodeType="withEffect">
                                  <p:stCondLst>
                                    <p:cond delay="0"/>
                                  </p:stCondLst>
                                  <p:iterate type="lt">
                                    <p:tmPct val="10000"/>
                                  </p:iterate>
                                  <p:childTnLst>
                                    <p:set>
                                      <p:cBhvr>
                                        <p:cTn id="41" dur="1" fill="hold">
                                          <p:stCondLst>
                                            <p:cond delay="0"/>
                                          </p:stCondLst>
                                        </p:cTn>
                                        <p:tgtEl>
                                          <p:spTgt spid="3">
                                            <p:txEl>
                                              <p:pRg st="0" end="0"/>
                                            </p:txEl>
                                          </p:spTgt>
                                        </p:tgtEl>
                                        <p:attrNameLst>
                                          <p:attrName>style.visibility</p:attrName>
                                        </p:attrNameLst>
                                      </p:cBhvr>
                                      <p:to>
                                        <p:strVal val="visible"/>
                                      </p:to>
                                    </p:set>
                                    <p:anim calcmode="lin" valueType="num">
                                      <p:cBhvr>
                                        <p:cTn id="42"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44"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15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Footfall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Bottom Footfall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📌Footfall ratio is the ratio of total number of visitors divided by Total residents' population in the given year.</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72280"/>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bottom refers to, district which have high diff. between number of visitors, and number of population in that district, which is bad.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B526463E-1490-5519-497C-3499B4626976}"/>
                  </a:ext>
                </a:extLst>
              </p:cNvPr>
              <p:cNvGraphicFramePr>
                <a:graphicFrameLocks noGrp="1"/>
              </p:cNvGraphicFramePr>
              <p:nvPr>
                <p:extLst>
                  <p:ext uri="{D42A27DB-BD31-4B8C-83A1-F6EECF244321}">
                    <p14:modId xmlns:p14="http://schemas.microsoft.com/office/powerpoint/2010/main" val="2937886823"/>
                  </p:ext>
                </p:extLst>
              </p:nvPr>
            </p:nvGraphicFramePr>
            <p:xfrm>
              <a:off x="591377" y="2345635"/>
              <a:ext cx="3291509" cy="241359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B526463E-1490-5519-497C-3499B4626976}"/>
                  </a:ext>
                </a:extLst>
              </p:cNvPr>
              <p:cNvPicPr>
                <a:picLocks noGrp="1" noRot="1" noChangeAspect="1" noMove="1" noResize="1" noEditPoints="1" noAdjustHandles="1" noChangeArrowheads="1" noChangeShapeType="1"/>
              </p:cNvPicPr>
              <p:nvPr/>
            </p:nvPicPr>
            <p:blipFill>
              <a:blip r:embed="rId5"/>
              <a:stretch>
                <a:fillRect/>
              </a:stretch>
            </p:blipFill>
            <p:spPr>
              <a:xfrm>
                <a:off x="591377" y="2345635"/>
                <a:ext cx="3291509" cy="2413595"/>
              </a:xfrm>
              <a:prstGeom prst="rect">
                <a:avLst/>
              </a:prstGeom>
            </p:spPr>
          </p:pic>
        </mc:Fallback>
      </mc:AlternateContent>
      <p:sp>
        <p:nvSpPr>
          <p:cNvPr id="17" name="Rectangle: Rounded Corners 16">
            <a:extLst>
              <a:ext uri="{FF2B5EF4-FFF2-40B4-BE49-F238E27FC236}">
                <a16:creationId xmlns:a16="http://schemas.microsoft.com/office/drawing/2014/main" id="{FFBAEB02-15E8-30DA-FEFD-33CA6360189E}"/>
              </a:ext>
            </a:extLst>
          </p:cNvPr>
          <p:cNvSpPr/>
          <p:nvPr/>
        </p:nvSpPr>
        <p:spPr>
          <a:xfrm>
            <a:off x="2963289" y="6619268"/>
            <a:ext cx="6265417" cy="2078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*Note :- The Population data is taken from 2011 Census from Govt. of India</a:t>
            </a:r>
            <a:endParaRPr lang="en-GB" sz="1200" dirty="0"/>
          </a:p>
        </p:txBody>
      </p:sp>
      <p:pic>
        <p:nvPicPr>
          <p:cNvPr id="11265" name="Picture 1" descr="Bottom 5 Footfall Ratio">
            <a:extLst>
              <a:ext uri="{FF2B5EF4-FFF2-40B4-BE49-F238E27FC236}">
                <a16:creationId xmlns:a16="http://schemas.microsoft.com/office/drawing/2014/main" id="{FE8CC44A-DE5F-0627-3E3C-81D556C8DB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394" y="2240614"/>
            <a:ext cx="3137717" cy="253189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10F05F5-34D6-3DAB-4D46-0B97FEEC8FA7}"/>
              </a:ext>
            </a:extLst>
          </p:cNvPr>
          <p:cNvSpPr txBox="1">
            <a:spLocks/>
          </p:cNvSpPr>
          <p:nvPr/>
        </p:nvSpPr>
        <p:spPr>
          <a:xfrm>
            <a:off x="2341246" y="4736925"/>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📌Vikarabad, Suryapet etc., has the lowest footfall ratio, which gives us idea that it has low tourism activity.</a:t>
            </a:r>
          </a:p>
        </p:txBody>
      </p:sp>
      <p:pic>
        <p:nvPicPr>
          <p:cNvPr id="11266" name="Picture 2" descr="Total Tourist Footfall Ratio by Months">
            <a:extLst>
              <a:ext uri="{FF2B5EF4-FFF2-40B4-BE49-F238E27FC236}">
                <a16:creationId xmlns:a16="http://schemas.microsoft.com/office/drawing/2014/main" id="{4383BA0B-2238-D475-8F06-AE7FA5557C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0734" y="2360902"/>
            <a:ext cx="7245143" cy="2398328"/>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📌Sep, July month has a very low footfall ratio which mainly because of rainy season.</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higher footfall ratio between visitors and population.</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📌Middle months like may and April have a constant footfall ratio.</a:t>
            </a:r>
          </a:p>
        </p:txBody>
      </p:sp>
    </p:spTree>
    <p:extLst>
      <p:ext uri="{BB962C8B-B14F-4D97-AF65-F5344CB8AC3E}">
        <p14:creationId xmlns:p14="http://schemas.microsoft.com/office/powerpoint/2010/main" val="916703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9">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p:cTn id="14"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10">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14">
                                            <p:txEl>
                                              <p:pRg st="0" end="0"/>
                                            </p:txEl>
                                          </p:spTgt>
                                        </p:tgtEl>
                                        <p:attrNameLst>
                                          <p:attrName>style.visibility</p:attrName>
                                        </p:attrNameLst>
                                      </p:cBhvr>
                                      <p:to>
                                        <p:strVal val="visible"/>
                                      </p:to>
                                    </p:set>
                                    <p:anim calcmode="lin" valueType="num">
                                      <p:cBhvr>
                                        <p:cTn id="21"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14">
                                            <p:txEl>
                                              <p:pRg st="0" end="0"/>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0"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Highest Potential Districts</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5139152" y="734783"/>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Medak:</a:t>
            </a:r>
          </a:p>
          <a:p>
            <a:r>
              <a:rPr lang="en-US" sz="1400" b="1" dirty="0"/>
              <a:t>1). </a:t>
            </a:r>
            <a:r>
              <a:rPr lang="en-US" sz="1400" dirty="0"/>
              <a:t>According to stats Medak has highest potential to grow, Medak is mainly famous for Medak Church, Medak Fort, Huge number of ancient temples and Bathukamma a famous festival of Medak.</a:t>
            </a:r>
          </a:p>
          <a:p>
            <a:r>
              <a:rPr lang="en-US" sz="1400" b="1" dirty="0"/>
              <a:t>💡 Suggestion:</a:t>
            </a:r>
          </a:p>
          <a:p>
            <a:r>
              <a:rPr lang="en-US" sz="1400" dirty="0"/>
              <a:t>Government can promote </a:t>
            </a:r>
            <a:r>
              <a:rPr lang="en-US" sz="1400" b="1" dirty="0"/>
              <a:t>Bathukamma </a:t>
            </a:r>
            <a:r>
              <a:rPr lang="en-US" sz="1400" dirty="0"/>
              <a:t>festival using different </a:t>
            </a:r>
            <a:r>
              <a:rPr lang="en-US" sz="1400" b="1" dirty="0"/>
              <a:t>travel influencers, </a:t>
            </a:r>
            <a:r>
              <a:rPr lang="en-US" sz="1400" dirty="0"/>
              <a:t>and they can hire some local bodies which tells tourist about the history of the festival and faith of peoples in </a:t>
            </a:r>
            <a:r>
              <a:rPr lang="en-US" sz="1400" b="1" dirty="0"/>
              <a:t>Goddess Maha Gauri. </a:t>
            </a:r>
            <a:r>
              <a:rPr lang="en-US" sz="1400" dirty="0"/>
              <a:t> </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1063774" y="734781"/>
            <a:ext cx="3910934"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Subtitle 2">
            <a:extLst>
              <a:ext uri="{FF2B5EF4-FFF2-40B4-BE49-F238E27FC236}">
                <a16:creationId xmlns:a16="http://schemas.microsoft.com/office/drawing/2014/main" id="{71279B16-816A-A353-9080-436C32586A4F}"/>
              </a:ext>
            </a:extLst>
          </p:cNvPr>
          <p:cNvSpPr txBox="1">
            <a:spLocks/>
          </p:cNvSpPr>
          <p:nvPr/>
        </p:nvSpPr>
        <p:spPr>
          <a:xfrm>
            <a:off x="8594532" y="734783"/>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Nirmal:</a:t>
            </a:r>
          </a:p>
          <a:p>
            <a:r>
              <a:rPr lang="en-US" sz="1400" b="1" dirty="0"/>
              <a:t>1). </a:t>
            </a:r>
            <a:r>
              <a:rPr lang="en-US" sz="1400" dirty="0"/>
              <a:t>Nirmal is well known for its wooden toys. This city is also known as city of arts and crafts.</a:t>
            </a:r>
          </a:p>
          <a:p>
            <a:r>
              <a:rPr lang="en-US" sz="1400" b="1" dirty="0"/>
              <a:t>💡 Suggestion:</a:t>
            </a:r>
          </a:p>
          <a:p>
            <a:r>
              <a:rPr lang="en-US" sz="1400" dirty="0"/>
              <a:t>Government can plan different </a:t>
            </a:r>
            <a:r>
              <a:rPr lang="en-US" sz="1400" b="1" dirty="0"/>
              <a:t>exhibitions</a:t>
            </a:r>
            <a:r>
              <a:rPr lang="en-US" sz="1400" dirty="0"/>
              <a:t> for the wooden paintings which are created by local bodies and organize some vents in which they provide </a:t>
            </a:r>
            <a:r>
              <a:rPr lang="en-US" sz="1400" b="1" dirty="0"/>
              <a:t>free toys</a:t>
            </a:r>
            <a:r>
              <a:rPr lang="en-US" sz="1400" dirty="0"/>
              <a:t> to the tourist and promote the arts of local peoples to the tourists.</a:t>
            </a:r>
          </a:p>
        </p:txBody>
      </p:sp>
      <p:sp>
        <p:nvSpPr>
          <p:cNvPr id="10" name="Subtitle 2">
            <a:extLst>
              <a:ext uri="{FF2B5EF4-FFF2-40B4-BE49-F238E27FC236}">
                <a16:creationId xmlns:a16="http://schemas.microsoft.com/office/drawing/2014/main" id="{8EC409D8-D79F-170C-BFAB-983959F58AC2}"/>
              </a:ext>
            </a:extLst>
          </p:cNvPr>
          <p:cNvSpPr txBox="1">
            <a:spLocks/>
          </p:cNvSpPr>
          <p:nvPr/>
        </p:nvSpPr>
        <p:spPr>
          <a:xfrm>
            <a:off x="1634972" y="3796749"/>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Hyderabad:</a:t>
            </a:r>
          </a:p>
          <a:p>
            <a:r>
              <a:rPr lang="en-US" sz="1400" dirty="0"/>
              <a:t>1). Hyderabad has many tourist places to visit, such as </a:t>
            </a:r>
            <a:r>
              <a:rPr lang="en-US" sz="1400" b="1" dirty="0"/>
              <a:t>palaces</a:t>
            </a:r>
            <a:r>
              <a:rPr lang="en-US" sz="1400" dirty="0"/>
              <a:t>, </a:t>
            </a:r>
            <a:r>
              <a:rPr lang="en-US" sz="1400" b="1" dirty="0"/>
              <a:t>forts</a:t>
            </a:r>
            <a:r>
              <a:rPr lang="en-US" sz="1400" dirty="0"/>
              <a:t> and </a:t>
            </a:r>
            <a:r>
              <a:rPr lang="en-US" sz="1400" b="1" dirty="0"/>
              <a:t>lakes</a:t>
            </a:r>
            <a:r>
              <a:rPr lang="en-US" sz="1400" dirty="0"/>
              <a:t>. It is also famous for its rich culture, buzzing markets and delicious cuisine.</a:t>
            </a:r>
          </a:p>
          <a:p>
            <a:r>
              <a:rPr lang="en-US" sz="1400" b="1" dirty="0"/>
              <a:t>💡 Suggestion:</a:t>
            </a:r>
          </a:p>
          <a:p>
            <a:r>
              <a:rPr lang="en-US" sz="1400" dirty="0"/>
              <a:t>Government can take an initiative to allow tourist camping in </a:t>
            </a:r>
            <a:r>
              <a:rPr lang="en-US" sz="1400" b="1" dirty="0"/>
              <a:t>Nehru Zoo Park</a:t>
            </a:r>
            <a:r>
              <a:rPr lang="en-US" sz="1400" dirty="0"/>
              <a:t>, they can assign some tour guides or security persons which live with tourist camping in that park so that tourist will also connect with wildlife.</a:t>
            </a:r>
          </a:p>
        </p:txBody>
      </p:sp>
      <p:sp>
        <p:nvSpPr>
          <p:cNvPr id="11" name="Subtitle 2">
            <a:extLst>
              <a:ext uri="{FF2B5EF4-FFF2-40B4-BE49-F238E27FC236}">
                <a16:creationId xmlns:a16="http://schemas.microsoft.com/office/drawing/2014/main" id="{1DCE38D5-BC9C-338D-9C01-4EB1DFACF343}"/>
              </a:ext>
            </a:extLst>
          </p:cNvPr>
          <p:cNvSpPr txBox="1">
            <a:spLocks/>
          </p:cNvSpPr>
          <p:nvPr/>
        </p:nvSpPr>
        <p:spPr>
          <a:xfrm>
            <a:off x="5139151" y="3796749"/>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Jagtial:</a:t>
            </a:r>
          </a:p>
          <a:p>
            <a:r>
              <a:rPr lang="en-US" sz="1400" b="1" dirty="0"/>
              <a:t>1). </a:t>
            </a:r>
            <a:r>
              <a:rPr lang="en-US" sz="1400" dirty="0"/>
              <a:t>Jagtial is famous for its temples and forts.</a:t>
            </a:r>
          </a:p>
          <a:p>
            <a:r>
              <a:rPr lang="en-US" sz="1400" b="1" dirty="0"/>
              <a:t>💡 Suggestion:</a:t>
            </a:r>
          </a:p>
          <a:p>
            <a:r>
              <a:rPr lang="en-US" sz="1400" dirty="0"/>
              <a:t>Government can organize cultural events in </a:t>
            </a:r>
            <a:r>
              <a:rPr lang="en-US" sz="1400" b="1" dirty="0"/>
              <a:t>Sri Anjaneya Temple</a:t>
            </a:r>
            <a:r>
              <a:rPr lang="en-US" sz="1400" dirty="0"/>
              <a:t>, in which they organize </a:t>
            </a:r>
            <a:r>
              <a:rPr lang="en-US" sz="1400" b="1" dirty="0"/>
              <a:t>Dramatic Folk </a:t>
            </a:r>
            <a:r>
              <a:rPr lang="en-US" sz="1400" dirty="0"/>
              <a:t>of this temple which includes </a:t>
            </a:r>
            <a:r>
              <a:rPr lang="en-US" sz="1400" b="1" dirty="0"/>
              <a:t>history of this temple</a:t>
            </a:r>
            <a:r>
              <a:rPr lang="en-US" sz="1400" dirty="0"/>
              <a:t> and how it is made.</a:t>
            </a:r>
          </a:p>
        </p:txBody>
      </p:sp>
      <p:sp>
        <p:nvSpPr>
          <p:cNvPr id="12" name="Subtitle 2">
            <a:extLst>
              <a:ext uri="{FF2B5EF4-FFF2-40B4-BE49-F238E27FC236}">
                <a16:creationId xmlns:a16="http://schemas.microsoft.com/office/drawing/2014/main" id="{2F5143CA-B924-BC13-D11C-676958CEF5AB}"/>
              </a:ext>
            </a:extLst>
          </p:cNvPr>
          <p:cNvSpPr txBox="1">
            <a:spLocks/>
          </p:cNvSpPr>
          <p:nvPr/>
        </p:nvSpPr>
        <p:spPr>
          <a:xfrm>
            <a:off x="8594531" y="3796748"/>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Sangareddy:</a:t>
            </a:r>
          </a:p>
          <a:p>
            <a:r>
              <a:rPr lang="en-US" sz="1400" b="1" dirty="0"/>
              <a:t>1). </a:t>
            </a:r>
            <a:r>
              <a:rPr lang="en-US" sz="1400" dirty="0"/>
              <a:t>Sangareddy offers something for everyone, from ancient monuments to modern shopping malls.</a:t>
            </a:r>
          </a:p>
          <a:p>
            <a:r>
              <a:rPr lang="en-US" sz="1400" b="1" dirty="0"/>
              <a:t>💡 Suggestion:</a:t>
            </a:r>
          </a:p>
          <a:p>
            <a:r>
              <a:rPr lang="en-US" sz="1400" dirty="0"/>
              <a:t>Government can plan to educate tourist about </a:t>
            </a:r>
            <a:r>
              <a:rPr lang="en-US" sz="1400" b="1" dirty="0"/>
              <a:t>Singoor Project Dam</a:t>
            </a:r>
            <a:r>
              <a:rPr lang="en-US" sz="1400" dirty="0"/>
              <a:t>, which was built in 1989. They educate tourist that how this dam helps farmer in their </a:t>
            </a:r>
            <a:r>
              <a:rPr lang="en-US" sz="1400" b="1" dirty="0"/>
              <a:t>agriculture</a:t>
            </a:r>
            <a:r>
              <a:rPr lang="en-US" sz="1400" dirty="0"/>
              <a:t> and also how this dam </a:t>
            </a:r>
            <a:r>
              <a:rPr lang="en-US" sz="1400" b="1" dirty="0"/>
              <a:t>generates electricity</a:t>
            </a:r>
            <a:r>
              <a:rPr lang="en-US" sz="1400" dirty="0"/>
              <a:t>.</a:t>
            </a:r>
          </a:p>
        </p:txBody>
      </p:sp>
      <p:pic>
        <p:nvPicPr>
          <p:cNvPr id="12289" name="Picture 1" descr="Highest Potential Districts">
            <a:extLst>
              <a:ext uri="{FF2B5EF4-FFF2-40B4-BE49-F238E27FC236}">
                <a16:creationId xmlns:a16="http://schemas.microsoft.com/office/drawing/2014/main" id="{DEEDBA88-468A-9E77-8427-7D7B249D1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377" y="886658"/>
            <a:ext cx="3599727" cy="2579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89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5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6">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15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6">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150" fill="hold"/>
                                        <p:tgtEl>
                                          <p:spTgt spid="6">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6">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6">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6">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6">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6">
                                            <p:txEl>
                                              <p:pRg st="3" end="3"/>
                                            </p:txEl>
                                          </p:spTgt>
                                        </p:tgtEl>
                                        <p:attrNameLst>
                                          <p:attrName>style.visibility</p:attrName>
                                        </p:attrNameLst>
                                      </p:cBhvr>
                                      <p:to>
                                        <p:strVal val="visible"/>
                                      </p:to>
                                    </p:set>
                                    <p:anim calcmode="lin" valueType="num">
                                      <p:cBhvr>
                                        <p:cTn id="28" dur="150" fill="hold"/>
                                        <p:tgtEl>
                                          <p:spTgt spid="6">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6">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6">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6">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nodeType="clickEffect">
                                  <p:stCondLst>
                                    <p:cond delay="0"/>
                                  </p:stCondLst>
                                  <p:iterate type="lt">
                                    <p:tmPct val="10000"/>
                                  </p:iterate>
                                  <p:childTnLst>
                                    <p:set>
                                      <p:cBhvr>
                                        <p:cTn id="36" dur="1" fill="hold">
                                          <p:stCondLst>
                                            <p:cond delay="0"/>
                                          </p:stCondLst>
                                        </p:cTn>
                                        <p:tgtEl>
                                          <p:spTgt spid="9">
                                            <p:txEl>
                                              <p:pRg st="0" end="0"/>
                                            </p:txEl>
                                          </p:spTgt>
                                        </p:tgtEl>
                                        <p:attrNameLst>
                                          <p:attrName>style.visibility</p:attrName>
                                        </p:attrNameLst>
                                      </p:cBhvr>
                                      <p:to>
                                        <p:strVal val="visible"/>
                                      </p:to>
                                    </p:set>
                                    <p:anim calcmode="lin" valueType="num">
                                      <p:cBhvr>
                                        <p:cTn id="37"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39"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9">
                                            <p:txEl>
                                              <p:pRg st="0" end="0"/>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9">
                                            <p:txEl>
                                              <p:pRg st="1" end="1"/>
                                            </p:txEl>
                                          </p:spTgt>
                                        </p:tgtEl>
                                        <p:attrNameLst>
                                          <p:attrName>style.visibility</p:attrName>
                                        </p:attrNameLst>
                                      </p:cBhvr>
                                      <p:to>
                                        <p:strVal val="visible"/>
                                      </p:to>
                                    </p:set>
                                    <p:anim calcmode="lin" valueType="num">
                                      <p:cBhvr>
                                        <p:cTn id="44" dur="150" fill="hold"/>
                                        <p:tgtEl>
                                          <p:spTgt spid="9">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9">
                                            <p:txEl>
                                              <p:pRg st="1" end="1"/>
                                            </p:txEl>
                                          </p:spTgt>
                                        </p:tgtEl>
                                        <p:attrNameLst>
                                          <p:attrName>ppt_y</p:attrName>
                                        </p:attrNameLst>
                                      </p:cBhvr>
                                      <p:tavLst>
                                        <p:tav tm="0">
                                          <p:val>
                                            <p:strVal val="#ppt_y"/>
                                          </p:val>
                                        </p:tav>
                                        <p:tav tm="100000">
                                          <p:val>
                                            <p:strVal val="#ppt_y"/>
                                          </p:val>
                                        </p:tav>
                                      </p:tavLst>
                                    </p:anim>
                                    <p:anim calcmode="lin" valueType="num">
                                      <p:cBhvr>
                                        <p:cTn id="46" dur="150" fill="hold"/>
                                        <p:tgtEl>
                                          <p:spTgt spid="9">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9">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9">
                                            <p:txEl>
                                              <p:pRg st="1" end="1"/>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9">
                                            <p:txEl>
                                              <p:pRg st="2" end="2"/>
                                            </p:txEl>
                                          </p:spTgt>
                                        </p:tgtEl>
                                        <p:attrNameLst>
                                          <p:attrName>style.visibility</p:attrName>
                                        </p:attrNameLst>
                                      </p:cBhvr>
                                      <p:to>
                                        <p:strVal val="visible"/>
                                      </p:to>
                                    </p:set>
                                    <p:anim calcmode="lin" valueType="num">
                                      <p:cBhvr>
                                        <p:cTn id="51" dur="150" fill="hold"/>
                                        <p:tgtEl>
                                          <p:spTgt spid="9">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9">
                                            <p:txEl>
                                              <p:pRg st="2" end="2"/>
                                            </p:txEl>
                                          </p:spTgt>
                                        </p:tgtEl>
                                        <p:attrNameLst>
                                          <p:attrName>ppt_y</p:attrName>
                                        </p:attrNameLst>
                                      </p:cBhvr>
                                      <p:tavLst>
                                        <p:tav tm="0">
                                          <p:val>
                                            <p:strVal val="#ppt_y"/>
                                          </p:val>
                                        </p:tav>
                                        <p:tav tm="100000">
                                          <p:val>
                                            <p:strVal val="#ppt_y"/>
                                          </p:val>
                                        </p:tav>
                                      </p:tavLst>
                                    </p:anim>
                                    <p:anim calcmode="lin" valueType="num">
                                      <p:cBhvr>
                                        <p:cTn id="53" dur="150" fill="hold"/>
                                        <p:tgtEl>
                                          <p:spTgt spid="9">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9">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9">
                                            <p:txEl>
                                              <p:pRg st="2" end="2"/>
                                            </p:txEl>
                                          </p:spTgt>
                                        </p:tgtEl>
                                      </p:cBhvr>
                                    </p:animEffect>
                                  </p:childTnLst>
                                </p:cTn>
                              </p:par>
                              <p:par>
                                <p:cTn id="56" presetID="41" presetClass="entr" presetSubtype="0" fill="hold" nodeType="withEffect">
                                  <p:stCondLst>
                                    <p:cond delay="0"/>
                                  </p:stCondLst>
                                  <p:iterate type="lt">
                                    <p:tmPct val="10000"/>
                                  </p:iterate>
                                  <p:childTnLst>
                                    <p:set>
                                      <p:cBhvr>
                                        <p:cTn id="57" dur="1" fill="hold">
                                          <p:stCondLst>
                                            <p:cond delay="0"/>
                                          </p:stCondLst>
                                        </p:cTn>
                                        <p:tgtEl>
                                          <p:spTgt spid="9">
                                            <p:txEl>
                                              <p:pRg st="3" end="3"/>
                                            </p:txEl>
                                          </p:spTgt>
                                        </p:tgtEl>
                                        <p:attrNameLst>
                                          <p:attrName>style.visibility</p:attrName>
                                        </p:attrNameLst>
                                      </p:cBhvr>
                                      <p:to>
                                        <p:strVal val="visible"/>
                                      </p:to>
                                    </p:set>
                                    <p:anim calcmode="lin" valueType="num">
                                      <p:cBhvr>
                                        <p:cTn id="58" dur="150" fill="hold"/>
                                        <p:tgtEl>
                                          <p:spTgt spid="9">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9">
                                            <p:txEl>
                                              <p:pRg st="3" end="3"/>
                                            </p:txEl>
                                          </p:spTgt>
                                        </p:tgtEl>
                                        <p:attrNameLst>
                                          <p:attrName>ppt_y</p:attrName>
                                        </p:attrNameLst>
                                      </p:cBhvr>
                                      <p:tavLst>
                                        <p:tav tm="0">
                                          <p:val>
                                            <p:strVal val="#ppt_y"/>
                                          </p:val>
                                        </p:tav>
                                        <p:tav tm="100000">
                                          <p:val>
                                            <p:strVal val="#ppt_y"/>
                                          </p:val>
                                        </p:tav>
                                      </p:tavLst>
                                    </p:anim>
                                    <p:anim calcmode="lin" valueType="num">
                                      <p:cBhvr>
                                        <p:cTn id="60" dur="150" fill="hold"/>
                                        <p:tgtEl>
                                          <p:spTgt spid="9">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9">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9">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1" presetClass="entr" presetSubtype="0" fill="hold" nodeType="clickEffect">
                                  <p:stCondLst>
                                    <p:cond delay="0"/>
                                  </p:stCondLst>
                                  <p:iterate type="lt">
                                    <p:tmPct val="10000"/>
                                  </p:iterate>
                                  <p:childTnLst>
                                    <p:set>
                                      <p:cBhvr>
                                        <p:cTn id="66" dur="1" fill="hold">
                                          <p:stCondLst>
                                            <p:cond delay="0"/>
                                          </p:stCondLst>
                                        </p:cTn>
                                        <p:tgtEl>
                                          <p:spTgt spid="10">
                                            <p:txEl>
                                              <p:pRg st="0" end="0"/>
                                            </p:txEl>
                                          </p:spTgt>
                                        </p:tgtEl>
                                        <p:attrNameLst>
                                          <p:attrName>style.visibility</p:attrName>
                                        </p:attrNameLst>
                                      </p:cBhvr>
                                      <p:to>
                                        <p:strVal val="visible"/>
                                      </p:to>
                                    </p:set>
                                    <p:anim calcmode="lin" valueType="num">
                                      <p:cBhvr>
                                        <p:cTn id="67"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8"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69"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0"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1" dur="150" tmFilter="0,0; .5, 1; 1, 1"/>
                                        <p:tgtEl>
                                          <p:spTgt spid="10">
                                            <p:txEl>
                                              <p:pRg st="0" end="0"/>
                                            </p:txEl>
                                          </p:spTgt>
                                        </p:tgtEl>
                                      </p:cBhvr>
                                    </p:animEffect>
                                  </p:childTnLst>
                                </p:cTn>
                              </p:par>
                              <p:par>
                                <p:cTn id="72" presetID="41" presetClass="entr" presetSubtype="0" fill="hold" nodeType="withEffect">
                                  <p:stCondLst>
                                    <p:cond delay="0"/>
                                  </p:stCondLst>
                                  <p:iterate type="lt">
                                    <p:tmPct val="10000"/>
                                  </p:iterate>
                                  <p:childTnLst>
                                    <p:set>
                                      <p:cBhvr>
                                        <p:cTn id="73" dur="1" fill="hold">
                                          <p:stCondLst>
                                            <p:cond delay="0"/>
                                          </p:stCondLst>
                                        </p:cTn>
                                        <p:tgtEl>
                                          <p:spTgt spid="10">
                                            <p:txEl>
                                              <p:pRg st="1" end="1"/>
                                            </p:txEl>
                                          </p:spTgt>
                                        </p:tgtEl>
                                        <p:attrNameLst>
                                          <p:attrName>style.visibility</p:attrName>
                                        </p:attrNameLst>
                                      </p:cBhvr>
                                      <p:to>
                                        <p:strVal val="visible"/>
                                      </p:to>
                                    </p:set>
                                    <p:anim calcmode="lin" valueType="num">
                                      <p:cBhvr>
                                        <p:cTn id="74" dur="150" fill="hold"/>
                                        <p:tgtEl>
                                          <p:spTgt spid="1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75" dur="150" fill="hold"/>
                                        <p:tgtEl>
                                          <p:spTgt spid="10">
                                            <p:txEl>
                                              <p:pRg st="1" end="1"/>
                                            </p:txEl>
                                          </p:spTgt>
                                        </p:tgtEl>
                                        <p:attrNameLst>
                                          <p:attrName>ppt_y</p:attrName>
                                        </p:attrNameLst>
                                      </p:cBhvr>
                                      <p:tavLst>
                                        <p:tav tm="0">
                                          <p:val>
                                            <p:strVal val="#ppt_y"/>
                                          </p:val>
                                        </p:tav>
                                        <p:tav tm="100000">
                                          <p:val>
                                            <p:strVal val="#ppt_y"/>
                                          </p:val>
                                        </p:tav>
                                      </p:tavLst>
                                    </p:anim>
                                    <p:anim calcmode="lin" valueType="num">
                                      <p:cBhvr>
                                        <p:cTn id="76" dur="150" fill="hold"/>
                                        <p:tgtEl>
                                          <p:spTgt spid="1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7" dur="150" fill="hold"/>
                                        <p:tgtEl>
                                          <p:spTgt spid="1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8" dur="150" tmFilter="0,0; .5, 1; 1, 1"/>
                                        <p:tgtEl>
                                          <p:spTgt spid="10">
                                            <p:txEl>
                                              <p:pRg st="1" end="1"/>
                                            </p:txEl>
                                          </p:spTgt>
                                        </p:tgtEl>
                                      </p:cBhvr>
                                    </p:animEffect>
                                  </p:childTnLst>
                                </p:cTn>
                              </p:par>
                              <p:par>
                                <p:cTn id="79" presetID="41" presetClass="entr" presetSubtype="0" fill="hold" nodeType="withEffect">
                                  <p:stCondLst>
                                    <p:cond delay="0"/>
                                  </p:stCondLst>
                                  <p:iterate type="lt">
                                    <p:tmPct val="10000"/>
                                  </p:iterate>
                                  <p:childTnLst>
                                    <p:set>
                                      <p:cBhvr>
                                        <p:cTn id="80" dur="1" fill="hold">
                                          <p:stCondLst>
                                            <p:cond delay="0"/>
                                          </p:stCondLst>
                                        </p:cTn>
                                        <p:tgtEl>
                                          <p:spTgt spid="10">
                                            <p:txEl>
                                              <p:pRg st="2" end="2"/>
                                            </p:txEl>
                                          </p:spTgt>
                                        </p:tgtEl>
                                        <p:attrNameLst>
                                          <p:attrName>style.visibility</p:attrName>
                                        </p:attrNameLst>
                                      </p:cBhvr>
                                      <p:to>
                                        <p:strVal val="visible"/>
                                      </p:to>
                                    </p:set>
                                    <p:anim calcmode="lin" valueType="num">
                                      <p:cBhvr>
                                        <p:cTn id="81" dur="150" fill="hold"/>
                                        <p:tgtEl>
                                          <p:spTgt spid="10">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82" dur="150" fill="hold"/>
                                        <p:tgtEl>
                                          <p:spTgt spid="10">
                                            <p:txEl>
                                              <p:pRg st="2" end="2"/>
                                            </p:txEl>
                                          </p:spTgt>
                                        </p:tgtEl>
                                        <p:attrNameLst>
                                          <p:attrName>ppt_y</p:attrName>
                                        </p:attrNameLst>
                                      </p:cBhvr>
                                      <p:tavLst>
                                        <p:tav tm="0">
                                          <p:val>
                                            <p:strVal val="#ppt_y"/>
                                          </p:val>
                                        </p:tav>
                                        <p:tav tm="100000">
                                          <p:val>
                                            <p:strVal val="#ppt_y"/>
                                          </p:val>
                                        </p:tav>
                                      </p:tavLst>
                                    </p:anim>
                                    <p:anim calcmode="lin" valueType="num">
                                      <p:cBhvr>
                                        <p:cTn id="83" dur="150" fill="hold"/>
                                        <p:tgtEl>
                                          <p:spTgt spid="10">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4" dur="150" fill="hold"/>
                                        <p:tgtEl>
                                          <p:spTgt spid="10">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5" dur="150" tmFilter="0,0; .5, 1; 1, 1"/>
                                        <p:tgtEl>
                                          <p:spTgt spid="10">
                                            <p:txEl>
                                              <p:pRg st="2" end="2"/>
                                            </p:txEl>
                                          </p:spTgt>
                                        </p:tgtEl>
                                      </p:cBhvr>
                                    </p:animEffect>
                                  </p:childTnLst>
                                </p:cTn>
                              </p:par>
                              <p:par>
                                <p:cTn id="86" presetID="41" presetClass="entr" presetSubtype="0" fill="hold" nodeType="withEffect">
                                  <p:stCondLst>
                                    <p:cond delay="0"/>
                                  </p:stCondLst>
                                  <p:iterate type="lt">
                                    <p:tmPct val="10000"/>
                                  </p:iterate>
                                  <p:childTnLst>
                                    <p:set>
                                      <p:cBhvr>
                                        <p:cTn id="87" dur="1" fill="hold">
                                          <p:stCondLst>
                                            <p:cond delay="0"/>
                                          </p:stCondLst>
                                        </p:cTn>
                                        <p:tgtEl>
                                          <p:spTgt spid="10">
                                            <p:txEl>
                                              <p:pRg st="3" end="3"/>
                                            </p:txEl>
                                          </p:spTgt>
                                        </p:tgtEl>
                                        <p:attrNameLst>
                                          <p:attrName>style.visibility</p:attrName>
                                        </p:attrNameLst>
                                      </p:cBhvr>
                                      <p:to>
                                        <p:strVal val="visible"/>
                                      </p:to>
                                    </p:set>
                                    <p:anim calcmode="lin" valueType="num">
                                      <p:cBhvr>
                                        <p:cTn id="88" dur="150" fill="hold"/>
                                        <p:tgtEl>
                                          <p:spTgt spid="10">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150" fill="hold"/>
                                        <p:tgtEl>
                                          <p:spTgt spid="10">
                                            <p:txEl>
                                              <p:pRg st="3" end="3"/>
                                            </p:txEl>
                                          </p:spTgt>
                                        </p:tgtEl>
                                        <p:attrNameLst>
                                          <p:attrName>ppt_y</p:attrName>
                                        </p:attrNameLst>
                                      </p:cBhvr>
                                      <p:tavLst>
                                        <p:tav tm="0">
                                          <p:val>
                                            <p:strVal val="#ppt_y"/>
                                          </p:val>
                                        </p:tav>
                                        <p:tav tm="100000">
                                          <p:val>
                                            <p:strVal val="#ppt_y"/>
                                          </p:val>
                                        </p:tav>
                                      </p:tavLst>
                                    </p:anim>
                                    <p:anim calcmode="lin" valueType="num">
                                      <p:cBhvr>
                                        <p:cTn id="90" dur="150" fill="hold"/>
                                        <p:tgtEl>
                                          <p:spTgt spid="10">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150" fill="hold"/>
                                        <p:tgtEl>
                                          <p:spTgt spid="10">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150" tmFilter="0,0; .5, 1; 1, 1"/>
                                        <p:tgtEl>
                                          <p:spTgt spid="10">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nodeType="clickEffect">
                                  <p:stCondLst>
                                    <p:cond delay="0"/>
                                  </p:stCondLst>
                                  <p:iterate type="lt">
                                    <p:tmPct val="10000"/>
                                  </p:iterate>
                                  <p:childTnLst>
                                    <p:set>
                                      <p:cBhvr>
                                        <p:cTn id="96" dur="1" fill="hold">
                                          <p:stCondLst>
                                            <p:cond delay="0"/>
                                          </p:stCondLst>
                                        </p:cTn>
                                        <p:tgtEl>
                                          <p:spTgt spid="11">
                                            <p:txEl>
                                              <p:pRg st="0" end="0"/>
                                            </p:txEl>
                                          </p:spTgt>
                                        </p:tgtEl>
                                        <p:attrNameLst>
                                          <p:attrName>style.visibility</p:attrName>
                                        </p:attrNameLst>
                                      </p:cBhvr>
                                      <p:to>
                                        <p:strVal val="visible"/>
                                      </p:to>
                                    </p:set>
                                    <p:anim calcmode="lin" valueType="num">
                                      <p:cBhvr>
                                        <p:cTn id="97" dur="150" fill="hold"/>
                                        <p:tgtEl>
                                          <p:spTgt spid="1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150" fill="hold"/>
                                        <p:tgtEl>
                                          <p:spTgt spid="11">
                                            <p:txEl>
                                              <p:pRg st="0" end="0"/>
                                            </p:txEl>
                                          </p:spTgt>
                                        </p:tgtEl>
                                        <p:attrNameLst>
                                          <p:attrName>ppt_y</p:attrName>
                                        </p:attrNameLst>
                                      </p:cBhvr>
                                      <p:tavLst>
                                        <p:tav tm="0">
                                          <p:val>
                                            <p:strVal val="#ppt_y"/>
                                          </p:val>
                                        </p:tav>
                                        <p:tav tm="100000">
                                          <p:val>
                                            <p:strVal val="#ppt_y"/>
                                          </p:val>
                                        </p:tav>
                                      </p:tavLst>
                                    </p:anim>
                                    <p:anim calcmode="lin" valueType="num">
                                      <p:cBhvr>
                                        <p:cTn id="99" dur="150" fill="hold"/>
                                        <p:tgtEl>
                                          <p:spTgt spid="1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150" fill="hold"/>
                                        <p:tgtEl>
                                          <p:spTgt spid="1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150" tmFilter="0,0; .5, 1; 1, 1"/>
                                        <p:tgtEl>
                                          <p:spTgt spid="11">
                                            <p:txEl>
                                              <p:pRg st="0" end="0"/>
                                            </p:txEl>
                                          </p:spTgt>
                                        </p:tgtEl>
                                      </p:cBhvr>
                                    </p:animEffect>
                                  </p:childTnLst>
                                </p:cTn>
                              </p:par>
                              <p:par>
                                <p:cTn id="102" presetID="41" presetClass="entr" presetSubtype="0" fill="hold" nodeType="withEffect">
                                  <p:stCondLst>
                                    <p:cond delay="0"/>
                                  </p:stCondLst>
                                  <p:iterate type="lt">
                                    <p:tmPct val="10000"/>
                                  </p:iterate>
                                  <p:childTnLst>
                                    <p:set>
                                      <p:cBhvr>
                                        <p:cTn id="103" dur="1" fill="hold">
                                          <p:stCondLst>
                                            <p:cond delay="0"/>
                                          </p:stCondLst>
                                        </p:cTn>
                                        <p:tgtEl>
                                          <p:spTgt spid="11">
                                            <p:txEl>
                                              <p:pRg st="1" end="1"/>
                                            </p:txEl>
                                          </p:spTgt>
                                        </p:tgtEl>
                                        <p:attrNameLst>
                                          <p:attrName>style.visibility</p:attrName>
                                        </p:attrNameLst>
                                      </p:cBhvr>
                                      <p:to>
                                        <p:strVal val="visible"/>
                                      </p:to>
                                    </p:set>
                                    <p:anim calcmode="lin" valueType="num">
                                      <p:cBhvr>
                                        <p:cTn id="104" dur="150" fill="hold"/>
                                        <p:tgtEl>
                                          <p:spTgt spid="11">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5" dur="150" fill="hold"/>
                                        <p:tgtEl>
                                          <p:spTgt spid="11">
                                            <p:txEl>
                                              <p:pRg st="1" end="1"/>
                                            </p:txEl>
                                          </p:spTgt>
                                        </p:tgtEl>
                                        <p:attrNameLst>
                                          <p:attrName>ppt_y</p:attrName>
                                        </p:attrNameLst>
                                      </p:cBhvr>
                                      <p:tavLst>
                                        <p:tav tm="0">
                                          <p:val>
                                            <p:strVal val="#ppt_y"/>
                                          </p:val>
                                        </p:tav>
                                        <p:tav tm="100000">
                                          <p:val>
                                            <p:strVal val="#ppt_y"/>
                                          </p:val>
                                        </p:tav>
                                      </p:tavLst>
                                    </p:anim>
                                    <p:anim calcmode="lin" valueType="num">
                                      <p:cBhvr>
                                        <p:cTn id="106" dur="150" fill="hold"/>
                                        <p:tgtEl>
                                          <p:spTgt spid="11">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7" dur="150" fill="hold"/>
                                        <p:tgtEl>
                                          <p:spTgt spid="11">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150" tmFilter="0,0; .5, 1; 1, 1"/>
                                        <p:tgtEl>
                                          <p:spTgt spid="11">
                                            <p:txEl>
                                              <p:pRg st="1" end="1"/>
                                            </p:txEl>
                                          </p:spTgt>
                                        </p:tgtEl>
                                      </p:cBhvr>
                                    </p:animEffect>
                                  </p:childTnLst>
                                </p:cTn>
                              </p:par>
                              <p:par>
                                <p:cTn id="109" presetID="41" presetClass="entr" presetSubtype="0" fill="hold" nodeType="withEffect">
                                  <p:stCondLst>
                                    <p:cond delay="0"/>
                                  </p:stCondLst>
                                  <p:iterate type="lt">
                                    <p:tmPct val="10000"/>
                                  </p:iterate>
                                  <p:childTnLst>
                                    <p:set>
                                      <p:cBhvr>
                                        <p:cTn id="110" dur="1" fill="hold">
                                          <p:stCondLst>
                                            <p:cond delay="0"/>
                                          </p:stCondLst>
                                        </p:cTn>
                                        <p:tgtEl>
                                          <p:spTgt spid="11">
                                            <p:txEl>
                                              <p:pRg st="2" end="2"/>
                                            </p:txEl>
                                          </p:spTgt>
                                        </p:tgtEl>
                                        <p:attrNameLst>
                                          <p:attrName>style.visibility</p:attrName>
                                        </p:attrNameLst>
                                      </p:cBhvr>
                                      <p:to>
                                        <p:strVal val="visible"/>
                                      </p:to>
                                    </p:set>
                                    <p:anim calcmode="lin" valueType="num">
                                      <p:cBhvr>
                                        <p:cTn id="111" dur="150" fill="hold"/>
                                        <p:tgtEl>
                                          <p:spTgt spid="11">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2" dur="150" fill="hold"/>
                                        <p:tgtEl>
                                          <p:spTgt spid="11">
                                            <p:txEl>
                                              <p:pRg st="2" end="2"/>
                                            </p:txEl>
                                          </p:spTgt>
                                        </p:tgtEl>
                                        <p:attrNameLst>
                                          <p:attrName>ppt_y</p:attrName>
                                        </p:attrNameLst>
                                      </p:cBhvr>
                                      <p:tavLst>
                                        <p:tav tm="0">
                                          <p:val>
                                            <p:strVal val="#ppt_y"/>
                                          </p:val>
                                        </p:tav>
                                        <p:tav tm="100000">
                                          <p:val>
                                            <p:strVal val="#ppt_y"/>
                                          </p:val>
                                        </p:tav>
                                      </p:tavLst>
                                    </p:anim>
                                    <p:anim calcmode="lin" valueType="num">
                                      <p:cBhvr>
                                        <p:cTn id="113" dur="150" fill="hold"/>
                                        <p:tgtEl>
                                          <p:spTgt spid="11">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4" dur="150" fill="hold"/>
                                        <p:tgtEl>
                                          <p:spTgt spid="11">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150" tmFilter="0,0; .5, 1; 1, 1"/>
                                        <p:tgtEl>
                                          <p:spTgt spid="11">
                                            <p:txEl>
                                              <p:pRg st="2" end="2"/>
                                            </p:txEl>
                                          </p:spTgt>
                                        </p:tgtEl>
                                      </p:cBhvr>
                                    </p:animEffect>
                                  </p:childTnLst>
                                </p:cTn>
                              </p:par>
                              <p:par>
                                <p:cTn id="116" presetID="41" presetClass="entr" presetSubtype="0" fill="hold" nodeType="withEffect">
                                  <p:stCondLst>
                                    <p:cond delay="0"/>
                                  </p:stCondLst>
                                  <p:iterate type="lt">
                                    <p:tmPct val="10000"/>
                                  </p:iterate>
                                  <p:childTnLst>
                                    <p:set>
                                      <p:cBhvr>
                                        <p:cTn id="117" dur="1" fill="hold">
                                          <p:stCondLst>
                                            <p:cond delay="0"/>
                                          </p:stCondLst>
                                        </p:cTn>
                                        <p:tgtEl>
                                          <p:spTgt spid="11">
                                            <p:txEl>
                                              <p:pRg st="3" end="3"/>
                                            </p:txEl>
                                          </p:spTgt>
                                        </p:tgtEl>
                                        <p:attrNameLst>
                                          <p:attrName>style.visibility</p:attrName>
                                        </p:attrNameLst>
                                      </p:cBhvr>
                                      <p:to>
                                        <p:strVal val="visible"/>
                                      </p:to>
                                    </p:set>
                                    <p:anim calcmode="lin" valueType="num">
                                      <p:cBhvr>
                                        <p:cTn id="118" dur="150" fill="hold"/>
                                        <p:tgtEl>
                                          <p:spTgt spid="11">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9" dur="150" fill="hold"/>
                                        <p:tgtEl>
                                          <p:spTgt spid="11">
                                            <p:txEl>
                                              <p:pRg st="3" end="3"/>
                                            </p:txEl>
                                          </p:spTgt>
                                        </p:tgtEl>
                                        <p:attrNameLst>
                                          <p:attrName>ppt_y</p:attrName>
                                        </p:attrNameLst>
                                      </p:cBhvr>
                                      <p:tavLst>
                                        <p:tav tm="0">
                                          <p:val>
                                            <p:strVal val="#ppt_y"/>
                                          </p:val>
                                        </p:tav>
                                        <p:tav tm="100000">
                                          <p:val>
                                            <p:strVal val="#ppt_y"/>
                                          </p:val>
                                        </p:tav>
                                      </p:tavLst>
                                    </p:anim>
                                    <p:anim calcmode="lin" valueType="num">
                                      <p:cBhvr>
                                        <p:cTn id="120" dur="150" fill="hold"/>
                                        <p:tgtEl>
                                          <p:spTgt spid="11">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21" dur="150" fill="hold"/>
                                        <p:tgtEl>
                                          <p:spTgt spid="11">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2" dur="150" tmFilter="0,0; .5, 1; 1, 1"/>
                                        <p:tgtEl>
                                          <p:spTgt spid="11">
                                            <p:txEl>
                                              <p:pRg st="3" end="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41" presetClass="entr" presetSubtype="0" fill="hold" nodeType="clickEffect">
                                  <p:stCondLst>
                                    <p:cond delay="0"/>
                                  </p:stCondLst>
                                  <p:iterate type="lt">
                                    <p:tmPct val="10000"/>
                                  </p:iterate>
                                  <p:childTnLst>
                                    <p:set>
                                      <p:cBhvr>
                                        <p:cTn id="126" dur="1" fill="hold">
                                          <p:stCondLst>
                                            <p:cond delay="0"/>
                                          </p:stCondLst>
                                        </p:cTn>
                                        <p:tgtEl>
                                          <p:spTgt spid="12">
                                            <p:txEl>
                                              <p:pRg st="0" end="0"/>
                                            </p:txEl>
                                          </p:spTgt>
                                        </p:tgtEl>
                                        <p:attrNameLst>
                                          <p:attrName>style.visibility</p:attrName>
                                        </p:attrNameLst>
                                      </p:cBhvr>
                                      <p:to>
                                        <p:strVal val="visible"/>
                                      </p:to>
                                    </p:set>
                                    <p:anim calcmode="lin" valueType="num">
                                      <p:cBhvr>
                                        <p:cTn id="127" dur="150" fill="hold"/>
                                        <p:tgtEl>
                                          <p:spTgt spid="1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8" dur="15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129" dur="150" fill="hold"/>
                                        <p:tgtEl>
                                          <p:spTgt spid="1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30" dur="150" fill="hold"/>
                                        <p:tgtEl>
                                          <p:spTgt spid="1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31" dur="150" tmFilter="0,0; .5, 1; 1, 1"/>
                                        <p:tgtEl>
                                          <p:spTgt spid="12">
                                            <p:txEl>
                                              <p:pRg st="0" end="0"/>
                                            </p:txEl>
                                          </p:spTgt>
                                        </p:tgtEl>
                                      </p:cBhvr>
                                    </p:animEffect>
                                  </p:childTnLst>
                                </p:cTn>
                              </p:par>
                              <p:par>
                                <p:cTn id="132" presetID="41" presetClass="entr" presetSubtype="0" fill="hold" nodeType="withEffect">
                                  <p:stCondLst>
                                    <p:cond delay="0"/>
                                  </p:stCondLst>
                                  <p:iterate type="lt">
                                    <p:tmPct val="10000"/>
                                  </p:iterate>
                                  <p:childTnLst>
                                    <p:set>
                                      <p:cBhvr>
                                        <p:cTn id="133" dur="1" fill="hold">
                                          <p:stCondLst>
                                            <p:cond delay="0"/>
                                          </p:stCondLst>
                                        </p:cTn>
                                        <p:tgtEl>
                                          <p:spTgt spid="12">
                                            <p:txEl>
                                              <p:pRg st="1" end="1"/>
                                            </p:txEl>
                                          </p:spTgt>
                                        </p:tgtEl>
                                        <p:attrNameLst>
                                          <p:attrName>style.visibility</p:attrName>
                                        </p:attrNameLst>
                                      </p:cBhvr>
                                      <p:to>
                                        <p:strVal val="visible"/>
                                      </p:to>
                                    </p:set>
                                    <p:anim calcmode="lin" valueType="num">
                                      <p:cBhvr>
                                        <p:cTn id="134" dur="150" fill="hold"/>
                                        <p:tgtEl>
                                          <p:spTgt spid="12">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5" dur="150" fill="hold"/>
                                        <p:tgtEl>
                                          <p:spTgt spid="12">
                                            <p:txEl>
                                              <p:pRg st="1" end="1"/>
                                            </p:txEl>
                                          </p:spTgt>
                                        </p:tgtEl>
                                        <p:attrNameLst>
                                          <p:attrName>ppt_y</p:attrName>
                                        </p:attrNameLst>
                                      </p:cBhvr>
                                      <p:tavLst>
                                        <p:tav tm="0">
                                          <p:val>
                                            <p:strVal val="#ppt_y"/>
                                          </p:val>
                                        </p:tav>
                                        <p:tav tm="100000">
                                          <p:val>
                                            <p:strVal val="#ppt_y"/>
                                          </p:val>
                                        </p:tav>
                                      </p:tavLst>
                                    </p:anim>
                                    <p:anim calcmode="lin" valueType="num">
                                      <p:cBhvr>
                                        <p:cTn id="136" dur="150" fill="hold"/>
                                        <p:tgtEl>
                                          <p:spTgt spid="12">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37" dur="150" fill="hold"/>
                                        <p:tgtEl>
                                          <p:spTgt spid="12">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38" dur="150" tmFilter="0,0; .5, 1; 1, 1"/>
                                        <p:tgtEl>
                                          <p:spTgt spid="12">
                                            <p:txEl>
                                              <p:pRg st="1" end="1"/>
                                            </p:txEl>
                                          </p:spTgt>
                                        </p:tgtEl>
                                      </p:cBhvr>
                                    </p:animEffect>
                                  </p:childTnLst>
                                </p:cTn>
                              </p:par>
                              <p:par>
                                <p:cTn id="139" presetID="41" presetClass="entr" presetSubtype="0" fill="hold" nodeType="withEffect">
                                  <p:stCondLst>
                                    <p:cond delay="0"/>
                                  </p:stCondLst>
                                  <p:iterate type="lt">
                                    <p:tmPct val="10000"/>
                                  </p:iterate>
                                  <p:childTnLst>
                                    <p:set>
                                      <p:cBhvr>
                                        <p:cTn id="140" dur="1" fill="hold">
                                          <p:stCondLst>
                                            <p:cond delay="0"/>
                                          </p:stCondLst>
                                        </p:cTn>
                                        <p:tgtEl>
                                          <p:spTgt spid="12">
                                            <p:txEl>
                                              <p:pRg st="2" end="2"/>
                                            </p:txEl>
                                          </p:spTgt>
                                        </p:tgtEl>
                                        <p:attrNameLst>
                                          <p:attrName>style.visibility</p:attrName>
                                        </p:attrNameLst>
                                      </p:cBhvr>
                                      <p:to>
                                        <p:strVal val="visible"/>
                                      </p:to>
                                    </p:set>
                                    <p:anim calcmode="lin" valueType="num">
                                      <p:cBhvr>
                                        <p:cTn id="141" dur="150" fill="hold"/>
                                        <p:tgtEl>
                                          <p:spTgt spid="12">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2" dur="150" fill="hold"/>
                                        <p:tgtEl>
                                          <p:spTgt spid="12">
                                            <p:txEl>
                                              <p:pRg st="2" end="2"/>
                                            </p:txEl>
                                          </p:spTgt>
                                        </p:tgtEl>
                                        <p:attrNameLst>
                                          <p:attrName>ppt_y</p:attrName>
                                        </p:attrNameLst>
                                      </p:cBhvr>
                                      <p:tavLst>
                                        <p:tav tm="0">
                                          <p:val>
                                            <p:strVal val="#ppt_y"/>
                                          </p:val>
                                        </p:tav>
                                        <p:tav tm="100000">
                                          <p:val>
                                            <p:strVal val="#ppt_y"/>
                                          </p:val>
                                        </p:tav>
                                      </p:tavLst>
                                    </p:anim>
                                    <p:anim calcmode="lin" valueType="num">
                                      <p:cBhvr>
                                        <p:cTn id="143" dur="150" fill="hold"/>
                                        <p:tgtEl>
                                          <p:spTgt spid="12">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4" dur="150" fill="hold"/>
                                        <p:tgtEl>
                                          <p:spTgt spid="12">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45" dur="150" tmFilter="0,0; .5, 1; 1, 1"/>
                                        <p:tgtEl>
                                          <p:spTgt spid="12">
                                            <p:txEl>
                                              <p:pRg st="2" end="2"/>
                                            </p:txEl>
                                          </p:spTgt>
                                        </p:tgtEl>
                                      </p:cBhvr>
                                    </p:animEffect>
                                  </p:childTnLst>
                                </p:cTn>
                              </p:par>
                              <p:par>
                                <p:cTn id="146" presetID="41" presetClass="entr" presetSubtype="0" fill="hold" nodeType="withEffect">
                                  <p:stCondLst>
                                    <p:cond delay="0"/>
                                  </p:stCondLst>
                                  <p:iterate type="lt">
                                    <p:tmPct val="10000"/>
                                  </p:iterate>
                                  <p:childTnLst>
                                    <p:set>
                                      <p:cBhvr>
                                        <p:cTn id="147" dur="1" fill="hold">
                                          <p:stCondLst>
                                            <p:cond delay="0"/>
                                          </p:stCondLst>
                                        </p:cTn>
                                        <p:tgtEl>
                                          <p:spTgt spid="12">
                                            <p:txEl>
                                              <p:pRg st="3" end="3"/>
                                            </p:txEl>
                                          </p:spTgt>
                                        </p:tgtEl>
                                        <p:attrNameLst>
                                          <p:attrName>style.visibility</p:attrName>
                                        </p:attrNameLst>
                                      </p:cBhvr>
                                      <p:to>
                                        <p:strVal val="visible"/>
                                      </p:to>
                                    </p:set>
                                    <p:anim calcmode="lin" valueType="num">
                                      <p:cBhvr>
                                        <p:cTn id="148" dur="150" fill="hold"/>
                                        <p:tgtEl>
                                          <p:spTgt spid="12">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9" dur="150" fill="hold"/>
                                        <p:tgtEl>
                                          <p:spTgt spid="12">
                                            <p:txEl>
                                              <p:pRg st="3" end="3"/>
                                            </p:txEl>
                                          </p:spTgt>
                                        </p:tgtEl>
                                        <p:attrNameLst>
                                          <p:attrName>ppt_y</p:attrName>
                                        </p:attrNameLst>
                                      </p:cBhvr>
                                      <p:tavLst>
                                        <p:tav tm="0">
                                          <p:val>
                                            <p:strVal val="#ppt_y"/>
                                          </p:val>
                                        </p:tav>
                                        <p:tav tm="100000">
                                          <p:val>
                                            <p:strVal val="#ppt_y"/>
                                          </p:val>
                                        </p:tav>
                                      </p:tavLst>
                                    </p:anim>
                                    <p:anim calcmode="lin" valueType="num">
                                      <p:cBhvr>
                                        <p:cTn id="150" dur="150" fill="hold"/>
                                        <p:tgtEl>
                                          <p:spTgt spid="12">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1" dur="150" fill="hold"/>
                                        <p:tgtEl>
                                          <p:spTgt spid="12">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2" dur="150" tmFilter="0,0; .5, 1; 1, 1"/>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1456858" y="53332"/>
            <a:ext cx="9278283"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Cultural / Corporate Events to Boost Tourism</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355617" y="792279"/>
            <a:ext cx="3898326"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Kind of Events :</a:t>
            </a:r>
          </a:p>
          <a:p>
            <a:r>
              <a:rPr lang="en-US" sz="1400" dirty="0"/>
              <a:t>📌</a:t>
            </a:r>
            <a:r>
              <a:rPr lang="en-US" sz="1400" b="1" dirty="0"/>
              <a:t> Dramatic Folks and Cultural Events:</a:t>
            </a:r>
          </a:p>
          <a:p>
            <a:r>
              <a:rPr lang="en-US" sz="1400" b="1" dirty="0"/>
              <a:t>1). </a:t>
            </a:r>
            <a:r>
              <a:rPr lang="en-US" sz="1400" dirty="0"/>
              <a:t>Government can organize different dramatic folks, which includes </a:t>
            </a:r>
            <a:r>
              <a:rPr lang="en-US" sz="1400" b="1" dirty="0"/>
              <a:t>history of temples, Places, Forts</a:t>
            </a:r>
            <a:r>
              <a:rPr lang="en-US" sz="1400" dirty="0"/>
              <a:t> etc.</a:t>
            </a:r>
          </a:p>
          <a:p>
            <a:r>
              <a:rPr lang="en-US" sz="1400" b="1" dirty="0"/>
              <a:t>2). </a:t>
            </a:r>
            <a:r>
              <a:rPr lang="en-US" sz="1400" dirty="0"/>
              <a:t>Government can plan to organize different </a:t>
            </a:r>
            <a:r>
              <a:rPr lang="en-US" sz="1400" b="1" dirty="0"/>
              <a:t>dance forms, musical events </a:t>
            </a:r>
            <a:r>
              <a:rPr lang="en-US" sz="1400" dirty="0"/>
              <a:t>which are famous in that area.</a:t>
            </a:r>
          </a:p>
          <a:p>
            <a:r>
              <a:rPr lang="en-US" sz="1400" dirty="0"/>
              <a:t>📌</a:t>
            </a:r>
            <a:r>
              <a:rPr lang="en-US" sz="1400" b="1" dirty="0"/>
              <a:t>Exhibitions:</a:t>
            </a:r>
          </a:p>
          <a:p>
            <a:r>
              <a:rPr lang="en-US" sz="1400" b="1" dirty="0"/>
              <a:t>1). </a:t>
            </a:r>
            <a:r>
              <a:rPr lang="en-US" sz="1400" dirty="0"/>
              <a:t>Local corporation can introduce different exhibitions of </a:t>
            </a:r>
            <a:r>
              <a:rPr lang="en-US" sz="1400" b="1" dirty="0"/>
              <a:t>famous things</a:t>
            </a:r>
            <a:r>
              <a:rPr lang="en-US" sz="1400" dirty="0"/>
              <a:t> of that area.</a:t>
            </a:r>
          </a:p>
          <a:p>
            <a:r>
              <a:rPr lang="en-US" sz="1400" b="1" dirty="0"/>
              <a:t>2). </a:t>
            </a:r>
            <a:r>
              <a:rPr lang="en-US" sz="1400" dirty="0"/>
              <a:t>They also organize </a:t>
            </a:r>
            <a:r>
              <a:rPr lang="en-US" sz="1400" b="1" dirty="0"/>
              <a:t>small competitions</a:t>
            </a:r>
            <a:r>
              <a:rPr lang="en-US" sz="1400" dirty="0"/>
              <a:t> for that things and the winners will get that things as a </a:t>
            </a:r>
            <a:r>
              <a:rPr lang="en-US" sz="1400" b="1" dirty="0"/>
              <a:t>prizes</a:t>
            </a:r>
            <a:r>
              <a:rPr lang="en-US" sz="1400" dirty="0"/>
              <a:t>, so that tourist will also </a:t>
            </a:r>
            <a:r>
              <a:rPr lang="en-US" sz="1400" b="1" dirty="0"/>
              <a:t>enjoy </a:t>
            </a:r>
            <a:r>
              <a:rPr lang="en-US" sz="1400" dirty="0"/>
              <a:t>that competitions.</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812753" y="779740"/>
            <a:ext cx="3433081"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Rounded Corners 2">
            <a:extLst>
              <a:ext uri="{FF2B5EF4-FFF2-40B4-BE49-F238E27FC236}">
                <a16:creationId xmlns:a16="http://schemas.microsoft.com/office/drawing/2014/main" id="{636E65B2-25A1-52C7-F142-E75591267306}"/>
              </a:ext>
            </a:extLst>
          </p:cNvPr>
          <p:cNvSpPr>
            <a:spLocks/>
          </p:cNvSpPr>
          <p:nvPr/>
        </p:nvSpPr>
        <p:spPr>
          <a:xfrm>
            <a:off x="2529293" y="3768819"/>
            <a:ext cx="3433081"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Subtitle 2">
            <a:extLst>
              <a:ext uri="{FF2B5EF4-FFF2-40B4-BE49-F238E27FC236}">
                <a16:creationId xmlns:a16="http://schemas.microsoft.com/office/drawing/2014/main" id="{0861A01E-E235-6585-9DAC-BD247393EBFE}"/>
              </a:ext>
            </a:extLst>
          </p:cNvPr>
          <p:cNvSpPr txBox="1">
            <a:spLocks/>
          </p:cNvSpPr>
          <p:nvPr/>
        </p:nvSpPr>
        <p:spPr>
          <a:xfrm>
            <a:off x="8363726" y="748034"/>
            <a:ext cx="375636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Months:</a:t>
            </a:r>
          </a:p>
          <a:p>
            <a:r>
              <a:rPr lang="en-US" sz="1400" dirty="0"/>
              <a:t>📌</a:t>
            </a:r>
            <a:r>
              <a:rPr lang="en-US" sz="1400" b="1" dirty="0"/>
              <a:t> Peak Time:</a:t>
            </a:r>
          </a:p>
          <a:p>
            <a:r>
              <a:rPr lang="en-US" sz="1400" b="1" dirty="0"/>
              <a:t>1). </a:t>
            </a:r>
            <a:r>
              <a:rPr lang="en-US" sz="1400" dirty="0"/>
              <a:t>According to our analysis, we found that </a:t>
            </a:r>
            <a:r>
              <a:rPr lang="en-US" sz="1400" b="1" dirty="0"/>
              <a:t>January, February, June</a:t>
            </a:r>
            <a:r>
              <a:rPr lang="en-US" sz="1400" dirty="0"/>
              <a:t> are the most peak months of visitors.</a:t>
            </a:r>
          </a:p>
          <a:p>
            <a:r>
              <a:rPr lang="en-US" sz="1400" b="1" dirty="0"/>
              <a:t>2). </a:t>
            </a:r>
            <a:r>
              <a:rPr lang="en-US" sz="1400" dirty="0"/>
              <a:t>Mainly June is the month of summer holidays, in which government can organize </a:t>
            </a:r>
            <a:r>
              <a:rPr lang="en-US" sz="1400" b="1" dirty="0"/>
              <a:t>summer markets</a:t>
            </a:r>
            <a:r>
              <a:rPr lang="en-US" sz="1400" dirty="0"/>
              <a:t> which contains promotions of local products also </a:t>
            </a:r>
            <a:r>
              <a:rPr lang="en-US" sz="1400" b="1" dirty="0"/>
              <a:t>outdoor music concerts.</a:t>
            </a:r>
          </a:p>
          <a:p>
            <a:r>
              <a:rPr lang="en-US" sz="1400" b="1" dirty="0"/>
              <a:t>3). </a:t>
            </a:r>
            <a:r>
              <a:rPr lang="en-US" sz="1400" dirty="0"/>
              <a:t>Mainly January and February have the </a:t>
            </a:r>
            <a:r>
              <a:rPr lang="en-US" sz="1400" b="1" dirty="0"/>
              <a:t>Pongal festival</a:t>
            </a:r>
            <a:r>
              <a:rPr lang="en-US" sz="1400" dirty="0"/>
              <a:t> which is used to celebrate the </a:t>
            </a:r>
            <a:r>
              <a:rPr lang="en-US" sz="1400" b="1" dirty="0"/>
              <a:t>harvesting of crops</a:t>
            </a:r>
            <a:r>
              <a:rPr lang="en-US" sz="1400" dirty="0"/>
              <a:t> in farms, so that time the tourist appearance is at peak, it is good time for organizing many </a:t>
            </a:r>
            <a:r>
              <a:rPr lang="en-US" sz="1400" b="1" dirty="0"/>
              <a:t>cultural events</a:t>
            </a:r>
            <a:r>
              <a:rPr lang="en-US" sz="1400" dirty="0"/>
              <a:t> dedicated to Pongal.</a:t>
            </a:r>
          </a:p>
        </p:txBody>
      </p:sp>
      <p:sp>
        <p:nvSpPr>
          <p:cNvPr id="10" name="Subtitle 2">
            <a:extLst>
              <a:ext uri="{FF2B5EF4-FFF2-40B4-BE49-F238E27FC236}">
                <a16:creationId xmlns:a16="http://schemas.microsoft.com/office/drawing/2014/main" id="{5A5E5428-1CF4-28C7-7B10-D4A1BABD0636}"/>
              </a:ext>
            </a:extLst>
          </p:cNvPr>
          <p:cNvSpPr txBox="1">
            <a:spLocks/>
          </p:cNvSpPr>
          <p:nvPr/>
        </p:nvSpPr>
        <p:spPr>
          <a:xfrm>
            <a:off x="6541788" y="3768818"/>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Districts:</a:t>
            </a:r>
          </a:p>
          <a:p>
            <a:r>
              <a:rPr lang="en-US" sz="1400" b="1" dirty="0"/>
              <a:t>1). </a:t>
            </a:r>
            <a:r>
              <a:rPr lang="en-US" sz="1400" dirty="0"/>
              <a:t>Mainly there are 3 districts which have most of visitors which are </a:t>
            </a:r>
            <a:r>
              <a:rPr lang="en-US" sz="1400" b="1" dirty="0"/>
              <a:t>Hyderabad, Rajanna Sircilla, Warangal (Urban)</a:t>
            </a:r>
            <a:r>
              <a:rPr lang="en-US" sz="1400" dirty="0"/>
              <a:t>.</a:t>
            </a:r>
          </a:p>
          <a:p>
            <a:r>
              <a:rPr lang="en-US" sz="1400" b="1" dirty="0"/>
              <a:t>2). Hyderabad </a:t>
            </a:r>
            <a:r>
              <a:rPr lang="en-US" sz="1400" dirty="0"/>
              <a:t>is the capital of Telangana, and it has lots of tourist places including </a:t>
            </a:r>
            <a:r>
              <a:rPr lang="en-US" sz="1400" b="1" dirty="0"/>
              <a:t>ancient monuments, temples, markets</a:t>
            </a:r>
            <a:r>
              <a:rPr lang="en-US" sz="1400" dirty="0"/>
              <a:t> etc., because of that it has high number of tourist.</a:t>
            </a:r>
          </a:p>
          <a:p>
            <a:r>
              <a:rPr lang="en-US" sz="1400" b="1" dirty="0"/>
              <a:t>3). Rajanna Sircilla</a:t>
            </a:r>
            <a:r>
              <a:rPr lang="en-US" sz="1400" dirty="0"/>
              <a:t> has a famous temple </a:t>
            </a:r>
            <a:r>
              <a:rPr lang="en-US" sz="1400" b="1" dirty="0"/>
              <a:t>Vemulwada</a:t>
            </a:r>
            <a:r>
              <a:rPr lang="en-US" sz="1400" dirty="0"/>
              <a:t> which was dedicated to </a:t>
            </a:r>
            <a:r>
              <a:rPr lang="en-US" sz="1400" b="1" dirty="0"/>
              <a:t>Lord Shiva</a:t>
            </a:r>
            <a:r>
              <a:rPr lang="en-US" sz="1400" dirty="0"/>
              <a:t>, thousands of worshippers come at the time of </a:t>
            </a:r>
            <a:r>
              <a:rPr lang="en-US" sz="1400" b="1" dirty="0"/>
              <a:t>Shivaratri</a:t>
            </a:r>
            <a:r>
              <a:rPr lang="en-US" sz="1400" dirty="0"/>
              <a:t> which the month of </a:t>
            </a:r>
            <a:r>
              <a:rPr lang="en-US" sz="1400" b="1" dirty="0"/>
              <a:t>February</a:t>
            </a:r>
            <a:r>
              <a:rPr lang="en-US" sz="1400" dirty="0"/>
              <a:t> for worshipping Lord Shiva.</a:t>
            </a:r>
          </a:p>
        </p:txBody>
      </p:sp>
      <p:pic>
        <p:nvPicPr>
          <p:cNvPr id="13313" name="Picture 1" descr="Top 3 Months by Visitors">
            <a:extLst>
              <a:ext uri="{FF2B5EF4-FFF2-40B4-BE49-F238E27FC236}">
                <a16:creationId xmlns:a16="http://schemas.microsoft.com/office/drawing/2014/main" id="{33555496-3BDC-8002-8D3B-4CCDC72B3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536" y="1025617"/>
            <a:ext cx="3137065" cy="2435087"/>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Top 3 Districts by Visitors">
            <a:extLst>
              <a:ext uri="{FF2B5EF4-FFF2-40B4-BE49-F238E27FC236}">
                <a16:creationId xmlns:a16="http://schemas.microsoft.com/office/drawing/2014/main" id="{0F72FDBD-29DA-A43F-DC95-A2040047A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622" y="3945173"/>
            <a:ext cx="3129329" cy="2449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0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5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6">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15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6">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150" fill="hold"/>
                                        <p:tgtEl>
                                          <p:spTgt spid="6">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6">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6">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6">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6">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6">
                                            <p:txEl>
                                              <p:pRg st="3" end="3"/>
                                            </p:txEl>
                                          </p:spTgt>
                                        </p:tgtEl>
                                        <p:attrNameLst>
                                          <p:attrName>style.visibility</p:attrName>
                                        </p:attrNameLst>
                                      </p:cBhvr>
                                      <p:to>
                                        <p:strVal val="visible"/>
                                      </p:to>
                                    </p:set>
                                    <p:anim calcmode="lin" valueType="num">
                                      <p:cBhvr>
                                        <p:cTn id="28" dur="150" fill="hold"/>
                                        <p:tgtEl>
                                          <p:spTgt spid="6">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6">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6">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6">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6">
                                            <p:txEl>
                                              <p:pRg st="3" end="3"/>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6">
                                            <p:txEl>
                                              <p:pRg st="4" end="4"/>
                                            </p:txEl>
                                          </p:spTgt>
                                        </p:tgtEl>
                                        <p:attrNameLst>
                                          <p:attrName>style.visibility</p:attrName>
                                        </p:attrNameLst>
                                      </p:cBhvr>
                                      <p:to>
                                        <p:strVal val="visible"/>
                                      </p:to>
                                    </p:set>
                                    <p:anim calcmode="lin" valueType="num">
                                      <p:cBhvr>
                                        <p:cTn id="35" dur="150" fill="hold"/>
                                        <p:tgtEl>
                                          <p:spTgt spid="6">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150" fill="hold"/>
                                        <p:tgtEl>
                                          <p:spTgt spid="6">
                                            <p:txEl>
                                              <p:pRg st="4" end="4"/>
                                            </p:txEl>
                                          </p:spTgt>
                                        </p:tgtEl>
                                        <p:attrNameLst>
                                          <p:attrName>ppt_y</p:attrName>
                                        </p:attrNameLst>
                                      </p:cBhvr>
                                      <p:tavLst>
                                        <p:tav tm="0">
                                          <p:val>
                                            <p:strVal val="#ppt_y"/>
                                          </p:val>
                                        </p:tav>
                                        <p:tav tm="100000">
                                          <p:val>
                                            <p:strVal val="#ppt_y"/>
                                          </p:val>
                                        </p:tav>
                                      </p:tavLst>
                                    </p:anim>
                                    <p:anim calcmode="lin" valueType="num">
                                      <p:cBhvr>
                                        <p:cTn id="37" dur="150" fill="hold"/>
                                        <p:tgtEl>
                                          <p:spTgt spid="6">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150" fill="hold"/>
                                        <p:tgtEl>
                                          <p:spTgt spid="6">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50" tmFilter="0,0; .5, 1; 1, 1"/>
                                        <p:tgtEl>
                                          <p:spTgt spid="6">
                                            <p:txEl>
                                              <p:pRg st="4" end="4"/>
                                            </p:txEl>
                                          </p:spTgt>
                                        </p:tgtEl>
                                      </p:cBhvr>
                                    </p:animEffect>
                                  </p:childTnLst>
                                </p:cTn>
                              </p:par>
                              <p:par>
                                <p:cTn id="40" presetID="41" presetClass="entr" presetSubtype="0" fill="hold" nodeType="withEffect">
                                  <p:stCondLst>
                                    <p:cond delay="0"/>
                                  </p:stCondLst>
                                  <p:iterate type="lt">
                                    <p:tmPct val="10000"/>
                                  </p:iterate>
                                  <p:childTnLst>
                                    <p:set>
                                      <p:cBhvr>
                                        <p:cTn id="41" dur="1" fill="hold">
                                          <p:stCondLst>
                                            <p:cond delay="0"/>
                                          </p:stCondLst>
                                        </p:cTn>
                                        <p:tgtEl>
                                          <p:spTgt spid="6">
                                            <p:txEl>
                                              <p:pRg st="5" end="5"/>
                                            </p:txEl>
                                          </p:spTgt>
                                        </p:tgtEl>
                                        <p:attrNameLst>
                                          <p:attrName>style.visibility</p:attrName>
                                        </p:attrNameLst>
                                      </p:cBhvr>
                                      <p:to>
                                        <p:strVal val="visible"/>
                                      </p:to>
                                    </p:set>
                                    <p:anim calcmode="lin" valueType="num">
                                      <p:cBhvr>
                                        <p:cTn id="42" dur="150" fill="hold"/>
                                        <p:tgtEl>
                                          <p:spTgt spid="6">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150" fill="hold"/>
                                        <p:tgtEl>
                                          <p:spTgt spid="6">
                                            <p:txEl>
                                              <p:pRg st="5" end="5"/>
                                            </p:txEl>
                                          </p:spTgt>
                                        </p:tgtEl>
                                        <p:attrNameLst>
                                          <p:attrName>ppt_y</p:attrName>
                                        </p:attrNameLst>
                                      </p:cBhvr>
                                      <p:tavLst>
                                        <p:tav tm="0">
                                          <p:val>
                                            <p:strVal val="#ppt_y"/>
                                          </p:val>
                                        </p:tav>
                                        <p:tav tm="100000">
                                          <p:val>
                                            <p:strVal val="#ppt_y"/>
                                          </p:val>
                                        </p:tav>
                                      </p:tavLst>
                                    </p:anim>
                                    <p:anim calcmode="lin" valueType="num">
                                      <p:cBhvr>
                                        <p:cTn id="44" dur="150" fill="hold"/>
                                        <p:tgtEl>
                                          <p:spTgt spid="6">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150" fill="hold"/>
                                        <p:tgtEl>
                                          <p:spTgt spid="6">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150" tmFilter="0,0; .5, 1; 1, 1"/>
                                        <p:tgtEl>
                                          <p:spTgt spid="6">
                                            <p:txEl>
                                              <p:pRg st="5" end="5"/>
                                            </p:txEl>
                                          </p:spTgt>
                                        </p:tgtEl>
                                      </p:cBhvr>
                                    </p:animEffect>
                                  </p:childTnLst>
                                </p:cTn>
                              </p:par>
                              <p:par>
                                <p:cTn id="47" presetID="41" presetClass="entr" presetSubtype="0" fill="hold" nodeType="withEffect">
                                  <p:stCondLst>
                                    <p:cond delay="0"/>
                                  </p:stCondLst>
                                  <p:iterate type="lt">
                                    <p:tmPct val="10000"/>
                                  </p:iterate>
                                  <p:childTnLst>
                                    <p:set>
                                      <p:cBhvr>
                                        <p:cTn id="48" dur="1" fill="hold">
                                          <p:stCondLst>
                                            <p:cond delay="0"/>
                                          </p:stCondLst>
                                        </p:cTn>
                                        <p:tgtEl>
                                          <p:spTgt spid="6">
                                            <p:txEl>
                                              <p:pRg st="6" end="6"/>
                                            </p:txEl>
                                          </p:spTgt>
                                        </p:tgtEl>
                                        <p:attrNameLst>
                                          <p:attrName>style.visibility</p:attrName>
                                        </p:attrNameLst>
                                      </p:cBhvr>
                                      <p:to>
                                        <p:strVal val="visible"/>
                                      </p:to>
                                    </p:set>
                                    <p:anim calcmode="lin" valueType="num">
                                      <p:cBhvr>
                                        <p:cTn id="49" dur="150" fill="hold"/>
                                        <p:tgtEl>
                                          <p:spTgt spid="6">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0" dur="150" fill="hold"/>
                                        <p:tgtEl>
                                          <p:spTgt spid="6">
                                            <p:txEl>
                                              <p:pRg st="6" end="6"/>
                                            </p:txEl>
                                          </p:spTgt>
                                        </p:tgtEl>
                                        <p:attrNameLst>
                                          <p:attrName>ppt_y</p:attrName>
                                        </p:attrNameLst>
                                      </p:cBhvr>
                                      <p:tavLst>
                                        <p:tav tm="0">
                                          <p:val>
                                            <p:strVal val="#ppt_y"/>
                                          </p:val>
                                        </p:tav>
                                        <p:tav tm="100000">
                                          <p:val>
                                            <p:strVal val="#ppt_y"/>
                                          </p:val>
                                        </p:tav>
                                      </p:tavLst>
                                    </p:anim>
                                    <p:anim calcmode="lin" valueType="num">
                                      <p:cBhvr>
                                        <p:cTn id="51" dur="150" fill="hold"/>
                                        <p:tgtEl>
                                          <p:spTgt spid="6">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2" dur="150" fill="hold"/>
                                        <p:tgtEl>
                                          <p:spTgt spid="6">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3" dur="150" tmFilter="0,0; .5, 1; 1, 1"/>
                                        <p:tgtEl>
                                          <p:spTgt spid="6">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1" presetClass="entr" presetSubtype="0" fill="hold" nodeType="clickEffect">
                                  <p:stCondLst>
                                    <p:cond delay="0"/>
                                  </p:stCondLst>
                                  <p:iterate type="lt">
                                    <p:tmPct val="10000"/>
                                  </p:iterate>
                                  <p:childTnLst>
                                    <p:set>
                                      <p:cBhvr>
                                        <p:cTn id="57" dur="1" fill="hold">
                                          <p:stCondLst>
                                            <p:cond delay="0"/>
                                          </p:stCondLst>
                                        </p:cTn>
                                        <p:tgtEl>
                                          <p:spTgt spid="8">
                                            <p:txEl>
                                              <p:pRg st="0" end="0"/>
                                            </p:txEl>
                                          </p:spTgt>
                                        </p:tgtEl>
                                        <p:attrNameLst>
                                          <p:attrName>style.visibility</p:attrName>
                                        </p:attrNameLst>
                                      </p:cBhvr>
                                      <p:to>
                                        <p:strVal val="visible"/>
                                      </p:to>
                                    </p:set>
                                    <p:anim calcmode="lin" valueType="num">
                                      <p:cBhvr>
                                        <p:cTn id="58"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60"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8">
                                            <p:txEl>
                                              <p:pRg st="0" end="0"/>
                                            </p:txEl>
                                          </p:spTgt>
                                        </p:tgtEl>
                                      </p:cBhvr>
                                    </p:animEffect>
                                  </p:childTnLst>
                                </p:cTn>
                              </p:par>
                              <p:par>
                                <p:cTn id="63" presetID="41" presetClass="entr" presetSubtype="0" fill="hold" nodeType="withEffect">
                                  <p:stCondLst>
                                    <p:cond delay="0"/>
                                  </p:stCondLst>
                                  <p:iterate type="lt">
                                    <p:tmPct val="10000"/>
                                  </p:iterate>
                                  <p:childTnLst>
                                    <p:set>
                                      <p:cBhvr>
                                        <p:cTn id="64" dur="1" fill="hold">
                                          <p:stCondLst>
                                            <p:cond delay="0"/>
                                          </p:stCondLst>
                                        </p:cTn>
                                        <p:tgtEl>
                                          <p:spTgt spid="8">
                                            <p:txEl>
                                              <p:pRg st="1" end="1"/>
                                            </p:txEl>
                                          </p:spTgt>
                                        </p:tgtEl>
                                        <p:attrNameLst>
                                          <p:attrName>style.visibility</p:attrName>
                                        </p:attrNameLst>
                                      </p:cBhvr>
                                      <p:to>
                                        <p:strVal val="visible"/>
                                      </p:to>
                                    </p:set>
                                    <p:anim calcmode="lin" valueType="num">
                                      <p:cBhvr>
                                        <p:cTn id="65" dur="150" fill="hold"/>
                                        <p:tgtEl>
                                          <p:spTgt spid="8">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66" dur="150" fill="hold"/>
                                        <p:tgtEl>
                                          <p:spTgt spid="8">
                                            <p:txEl>
                                              <p:pRg st="1" end="1"/>
                                            </p:txEl>
                                          </p:spTgt>
                                        </p:tgtEl>
                                        <p:attrNameLst>
                                          <p:attrName>ppt_y</p:attrName>
                                        </p:attrNameLst>
                                      </p:cBhvr>
                                      <p:tavLst>
                                        <p:tav tm="0">
                                          <p:val>
                                            <p:strVal val="#ppt_y"/>
                                          </p:val>
                                        </p:tav>
                                        <p:tav tm="100000">
                                          <p:val>
                                            <p:strVal val="#ppt_y"/>
                                          </p:val>
                                        </p:tav>
                                      </p:tavLst>
                                    </p:anim>
                                    <p:anim calcmode="lin" valueType="num">
                                      <p:cBhvr>
                                        <p:cTn id="67" dur="150" fill="hold"/>
                                        <p:tgtEl>
                                          <p:spTgt spid="8">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8" dur="150" fill="hold"/>
                                        <p:tgtEl>
                                          <p:spTgt spid="8">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9" dur="150" tmFilter="0,0; .5, 1; 1, 1"/>
                                        <p:tgtEl>
                                          <p:spTgt spid="8">
                                            <p:txEl>
                                              <p:pRg st="1" end="1"/>
                                            </p:txEl>
                                          </p:spTgt>
                                        </p:tgtEl>
                                      </p:cBhvr>
                                    </p:animEffect>
                                  </p:childTnLst>
                                </p:cTn>
                              </p:par>
                              <p:par>
                                <p:cTn id="70" presetID="41" presetClass="entr" presetSubtype="0" fill="hold" nodeType="withEffect">
                                  <p:stCondLst>
                                    <p:cond delay="0"/>
                                  </p:stCondLst>
                                  <p:iterate type="lt">
                                    <p:tmPct val="10000"/>
                                  </p:iterate>
                                  <p:childTnLst>
                                    <p:set>
                                      <p:cBhvr>
                                        <p:cTn id="71" dur="1" fill="hold">
                                          <p:stCondLst>
                                            <p:cond delay="0"/>
                                          </p:stCondLst>
                                        </p:cTn>
                                        <p:tgtEl>
                                          <p:spTgt spid="8">
                                            <p:txEl>
                                              <p:pRg st="2" end="2"/>
                                            </p:txEl>
                                          </p:spTgt>
                                        </p:tgtEl>
                                        <p:attrNameLst>
                                          <p:attrName>style.visibility</p:attrName>
                                        </p:attrNameLst>
                                      </p:cBhvr>
                                      <p:to>
                                        <p:strVal val="visible"/>
                                      </p:to>
                                    </p:set>
                                    <p:anim calcmode="lin" valueType="num">
                                      <p:cBhvr>
                                        <p:cTn id="72" dur="150" fill="hold"/>
                                        <p:tgtEl>
                                          <p:spTgt spid="8">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73" dur="150" fill="hold"/>
                                        <p:tgtEl>
                                          <p:spTgt spid="8">
                                            <p:txEl>
                                              <p:pRg st="2" end="2"/>
                                            </p:txEl>
                                          </p:spTgt>
                                        </p:tgtEl>
                                        <p:attrNameLst>
                                          <p:attrName>ppt_y</p:attrName>
                                        </p:attrNameLst>
                                      </p:cBhvr>
                                      <p:tavLst>
                                        <p:tav tm="0">
                                          <p:val>
                                            <p:strVal val="#ppt_y"/>
                                          </p:val>
                                        </p:tav>
                                        <p:tav tm="100000">
                                          <p:val>
                                            <p:strVal val="#ppt_y"/>
                                          </p:val>
                                        </p:tav>
                                      </p:tavLst>
                                    </p:anim>
                                    <p:anim calcmode="lin" valueType="num">
                                      <p:cBhvr>
                                        <p:cTn id="74" dur="150" fill="hold"/>
                                        <p:tgtEl>
                                          <p:spTgt spid="8">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5" dur="150" fill="hold"/>
                                        <p:tgtEl>
                                          <p:spTgt spid="8">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6" dur="150" tmFilter="0,0; .5, 1; 1, 1"/>
                                        <p:tgtEl>
                                          <p:spTgt spid="8">
                                            <p:txEl>
                                              <p:pRg st="2" end="2"/>
                                            </p:txEl>
                                          </p:spTgt>
                                        </p:tgtEl>
                                      </p:cBhvr>
                                    </p:animEffect>
                                  </p:childTnLst>
                                </p:cTn>
                              </p:par>
                              <p:par>
                                <p:cTn id="77" presetID="41" presetClass="entr" presetSubtype="0" fill="hold" nodeType="withEffect">
                                  <p:stCondLst>
                                    <p:cond delay="0"/>
                                  </p:stCondLst>
                                  <p:iterate type="lt">
                                    <p:tmPct val="10000"/>
                                  </p:iterate>
                                  <p:childTnLst>
                                    <p:set>
                                      <p:cBhvr>
                                        <p:cTn id="78" dur="1" fill="hold">
                                          <p:stCondLst>
                                            <p:cond delay="0"/>
                                          </p:stCondLst>
                                        </p:cTn>
                                        <p:tgtEl>
                                          <p:spTgt spid="8">
                                            <p:txEl>
                                              <p:pRg st="3" end="3"/>
                                            </p:txEl>
                                          </p:spTgt>
                                        </p:tgtEl>
                                        <p:attrNameLst>
                                          <p:attrName>style.visibility</p:attrName>
                                        </p:attrNameLst>
                                      </p:cBhvr>
                                      <p:to>
                                        <p:strVal val="visible"/>
                                      </p:to>
                                    </p:set>
                                    <p:anim calcmode="lin" valueType="num">
                                      <p:cBhvr>
                                        <p:cTn id="79" dur="150" fill="hold"/>
                                        <p:tgtEl>
                                          <p:spTgt spid="8">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150" fill="hold"/>
                                        <p:tgtEl>
                                          <p:spTgt spid="8">
                                            <p:txEl>
                                              <p:pRg st="3" end="3"/>
                                            </p:txEl>
                                          </p:spTgt>
                                        </p:tgtEl>
                                        <p:attrNameLst>
                                          <p:attrName>ppt_y</p:attrName>
                                        </p:attrNameLst>
                                      </p:cBhvr>
                                      <p:tavLst>
                                        <p:tav tm="0">
                                          <p:val>
                                            <p:strVal val="#ppt_y"/>
                                          </p:val>
                                        </p:tav>
                                        <p:tav tm="100000">
                                          <p:val>
                                            <p:strVal val="#ppt_y"/>
                                          </p:val>
                                        </p:tav>
                                      </p:tavLst>
                                    </p:anim>
                                    <p:anim calcmode="lin" valueType="num">
                                      <p:cBhvr>
                                        <p:cTn id="81" dur="150" fill="hold"/>
                                        <p:tgtEl>
                                          <p:spTgt spid="8">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150" fill="hold"/>
                                        <p:tgtEl>
                                          <p:spTgt spid="8">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150" tmFilter="0,0; .5, 1; 1, 1"/>
                                        <p:tgtEl>
                                          <p:spTgt spid="8">
                                            <p:txEl>
                                              <p:pRg st="3" end="3"/>
                                            </p:txEl>
                                          </p:spTgt>
                                        </p:tgtEl>
                                      </p:cBhvr>
                                    </p:animEffect>
                                  </p:childTnLst>
                                </p:cTn>
                              </p:par>
                              <p:par>
                                <p:cTn id="84" presetID="41" presetClass="entr" presetSubtype="0" fill="hold" nodeType="withEffect">
                                  <p:stCondLst>
                                    <p:cond delay="0"/>
                                  </p:stCondLst>
                                  <p:iterate type="lt">
                                    <p:tmPct val="10000"/>
                                  </p:iterate>
                                  <p:childTnLst>
                                    <p:set>
                                      <p:cBhvr>
                                        <p:cTn id="85" dur="1" fill="hold">
                                          <p:stCondLst>
                                            <p:cond delay="0"/>
                                          </p:stCondLst>
                                        </p:cTn>
                                        <p:tgtEl>
                                          <p:spTgt spid="8">
                                            <p:txEl>
                                              <p:pRg st="4" end="4"/>
                                            </p:txEl>
                                          </p:spTgt>
                                        </p:tgtEl>
                                        <p:attrNameLst>
                                          <p:attrName>style.visibility</p:attrName>
                                        </p:attrNameLst>
                                      </p:cBhvr>
                                      <p:to>
                                        <p:strVal val="visible"/>
                                      </p:to>
                                    </p:set>
                                    <p:anim calcmode="lin" valueType="num">
                                      <p:cBhvr>
                                        <p:cTn id="86" dur="150" fill="hold"/>
                                        <p:tgtEl>
                                          <p:spTgt spid="8">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87" dur="150" fill="hold"/>
                                        <p:tgtEl>
                                          <p:spTgt spid="8">
                                            <p:txEl>
                                              <p:pRg st="4" end="4"/>
                                            </p:txEl>
                                          </p:spTgt>
                                        </p:tgtEl>
                                        <p:attrNameLst>
                                          <p:attrName>ppt_y</p:attrName>
                                        </p:attrNameLst>
                                      </p:cBhvr>
                                      <p:tavLst>
                                        <p:tav tm="0">
                                          <p:val>
                                            <p:strVal val="#ppt_y"/>
                                          </p:val>
                                        </p:tav>
                                        <p:tav tm="100000">
                                          <p:val>
                                            <p:strVal val="#ppt_y"/>
                                          </p:val>
                                        </p:tav>
                                      </p:tavLst>
                                    </p:anim>
                                    <p:anim calcmode="lin" valueType="num">
                                      <p:cBhvr>
                                        <p:cTn id="88" dur="150" fill="hold"/>
                                        <p:tgtEl>
                                          <p:spTgt spid="8">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9" dur="150" fill="hold"/>
                                        <p:tgtEl>
                                          <p:spTgt spid="8">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0" dur="150" tmFilter="0,0; .5, 1; 1, 1"/>
                                        <p:tgtEl>
                                          <p:spTgt spid="8">
                                            <p:txEl>
                                              <p:pRg st="4" end="4"/>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41" presetClass="entr" presetSubtype="0" fill="hold" nodeType="clickEffect">
                                  <p:stCondLst>
                                    <p:cond delay="0"/>
                                  </p:stCondLst>
                                  <p:iterate type="lt">
                                    <p:tmPct val="10000"/>
                                  </p:iterate>
                                  <p:childTnLst>
                                    <p:set>
                                      <p:cBhvr>
                                        <p:cTn id="94" dur="1" fill="hold">
                                          <p:stCondLst>
                                            <p:cond delay="0"/>
                                          </p:stCondLst>
                                        </p:cTn>
                                        <p:tgtEl>
                                          <p:spTgt spid="10">
                                            <p:txEl>
                                              <p:pRg st="0" end="0"/>
                                            </p:txEl>
                                          </p:spTgt>
                                        </p:tgtEl>
                                        <p:attrNameLst>
                                          <p:attrName>style.visibility</p:attrName>
                                        </p:attrNameLst>
                                      </p:cBhvr>
                                      <p:to>
                                        <p:strVal val="visible"/>
                                      </p:to>
                                    </p:set>
                                    <p:anim calcmode="lin" valueType="num">
                                      <p:cBhvr>
                                        <p:cTn id="95"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6"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97"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8"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9" dur="150" tmFilter="0,0; .5, 1; 1, 1"/>
                                        <p:tgtEl>
                                          <p:spTgt spid="10">
                                            <p:txEl>
                                              <p:pRg st="0" end="0"/>
                                            </p:txEl>
                                          </p:spTgt>
                                        </p:tgtEl>
                                      </p:cBhvr>
                                    </p:animEffect>
                                  </p:childTnLst>
                                </p:cTn>
                              </p:par>
                              <p:par>
                                <p:cTn id="100" presetID="41" presetClass="entr" presetSubtype="0" fill="hold" nodeType="withEffect">
                                  <p:stCondLst>
                                    <p:cond delay="0"/>
                                  </p:stCondLst>
                                  <p:iterate type="lt">
                                    <p:tmPct val="10000"/>
                                  </p:iterate>
                                  <p:childTnLst>
                                    <p:set>
                                      <p:cBhvr>
                                        <p:cTn id="101" dur="1" fill="hold">
                                          <p:stCondLst>
                                            <p:cond delay="0"/>
                                          </p:stCondLst>
                                        </p:cTn>
                                        <p:tgtEl>
                                          <p:spTgt spid="10">
                                            <p:txEl>
                                              <p:pRg st="1" end="1"/>
                                            </p:txEl>
                                          </p:spTgt>
                                        </p:tgtEl>
                                        <p:attrNameLst>
                                          <p:attrName>style.visibility</p:attrName>
                                        </p:attrNameLst>
                                      </p:cBhvr>
                                      <p:to>
                                        <p:strVal val="visible"/>
                                      </p:to>
                                    </p:set>
                                    <p:anim calcmode="lin" valueType="num">
                                      <p:cBhvr>
                                        <p:cTn id="102" dur="150" fill="hold"/>
                                        <p:tgtEl>
                                          <p:spTgt spid="1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3" dur="150" fill="hold"/>
                                        <p:tgtEl>
                                          <p:spTgt spid="10">
                                            <p:txEl>
                                              <p:pRg st="1" end="1"/>
                                            </p:txEl>
                                          </p:spTgt>
                                        </p:tgtEl>
                                        <p:attrNameLst>
                                          <p:attrName>ppt_y</p:attrName>
                                        </p:attrNameLst>
                                      </p:cBhvr>
                                      <p:tavLst>
                                        <p:tav tm="0">
                                          <p:val>
                                            <p:strVal val="#ppt_y"/>
                                          </p:val>
                                        </p:tav>
                                        <p:tav tm="100000">
                                          <p:val>
                                            <p:strVal val="#ppt_y"/>
                                          </p:val>
                                        </p:tav>
                                      </p:tavLst>
                                    </p:anim>
                                    <p:anim calcmode="lin" valueType="num">
                                      <p:cBhvr>
                                        <p:cTn id="104" dur="150" fill="hold"/>
                                        <p:tgtEl>
                                          <p:spTgt spid="1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5" dur="150" fill="hold"/>
                                        <p:tgtEl>
                                          <p:spTgt spid="1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150" tmFilter="0,0; .5, 1; 1, 1"/>
                                        <p:tgtEl>
                                          <p:spTgt spid="10">
                                            <p:txEl>
                                              <p:pRg st="1" end="1"/>
                                            </p:txEl>
                                          </p:spTgt>
                                        </p:tgtEl>
                                      </p:cBhvr>
                                    </p:animEffect>
                                  </p:childTnLst>
                                </p:cTn>
                              </p:par>
                              <p:par>
                                <p:cTn id="107" presetID="41" presetClass="entr" presetSubtype="0" fill="hold" nodeType="withEffect">
                                  <p:stCondLst>
                                    <p:cond delay="0"/>
                                  </p:stCondLst>
                                  <p:iterate type="lt">
                                    <p:tmPct val="10000"/>
                                  </p:iterate>
                                  <p:childTnLst>
                                    <p:set>
                                      <p:cBhvr>
                                        <p:cTn id="108" dur="1" fill="hold">
                                          <p:stCondLst>
                                            <p:cond delay="0"/>
                                          </p:stCondLst>
                                        </p:cTn>
                                        <p:tgtEl>
                                          <p:spTgt spid="10">
                                            <p:txEl>
                                              <p:pRg st="2" end="2"/>
                                            </p:txEl>
                                          </p:spTgt>
                                        </p:tgtEl>
                                        <p:attrNameLst>
                                          <p:attrName>style.visibility</p:attrName>
                                        </p:attrNameLst>
                                      </p:cBhvr>
                                      <p:to>
                                        <p:strVal val="visible"/>
                                      </p:to>
                                    </p:set>
                                    <p:anim calcmode="lin" valueType="num">
                                      <p:cBhvr>
                                        <p:cTn id="109" dur="150" fill="hold"/>
                                        <p:tgtEl>
                                          <p:spTgt spid="10">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0" dur="150" fill="hold"/>
                                        <p:tgtEl>
                                          <p:spTgt spid="10">
                                            <p:txEl>
                                              <p:pRg st="2" end="2"/>
                                            </p:txEl>
                                          </p:spTgt>
                                        </p:tgtEl>
                                        <p:attrNameLst>
                                          <p:attrName>ppt_y</p:attrName>
                                        </p:attrNameLst>
                                      </p:cBhvr>
                                      <p:tavLst>
                                        <p:tav tm="0">
                                          <p:val>
                                            <p:strVal val="#ppt_y"/>
                                          </p:val>
                                        </p:tav>
                                        <p:tav tm="100000">
                                          <p:val>
                                            <p:strVal val="#ppt_y"/>
                                          </p:val>
                                        </p:tav>
                                      </p:tavLst>
                                    </p:anim>
                                    <p:anim calcmode="lin" valueType="num">
                                      <p:cBhvr>
                                        <p:cTn id="111" dur="150" fill="hold"/>
                                        <p:tgtEl>
                                          <p:spTgt spid="10">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2" dur="150" fill="hold"/>
                                        <p:tgtEl>
                                          <p:spTgt spid="10">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3" dur="150" tmFilter="0,0; .5, 1; 1, 1"/>
                                        <p:tgtEl>
                                          <p:spTgt spid="10">
                                            <p:txEl>
                                              <p:pRg st="2" end="2"/>
                                            </p:txEl>
                                          </p:spTgt>
                                        </p:tgtEl>
                                      </p:cBhvr>
                                    </p:animEffect>
                                  </p:childTnLst>
                                </p:cTn>
                              </p:par>
                              <p:par>
                                <p:cTn id="114" presetID="41" presetClass="entr" presetSubtype="0" fill="hold" nodeType="withEffect">
                                  <p:stCondLst>
                                    <p:cond delay="0"/>
                                  </p:stCondLst>
                                  <p:iterate type="lt">
                                    <p:tmPct val="10000"/>
                                  </p:iterate>
                                  <p:childTnLst>
                                    <p:set>
                                      <p:cBhvr>
                                        <p:cTn id="115" dur="1" fill="hold">
                                          <p:stCondLst>
                                            <p:cond delay="0"/>
                                          </p:stCondLst>
                                        </p:cTn>
                                        <p:tgtEl>
                                          <p:spTgt spid="10">
                                            <p:txEl>
                                              <p:pRg st="3" end="3"/>
                                            </p:txEl>
                                          </p:spTgt>
                                        </p:tgtEl>
                                        <p:attrNameLst>
                                          <p:attrName>style.visibility</p:attrName>
                                        </p:attrNameLst>
                                      </p:cBhvr>
                                      <p:to>
                                        <p:strVal val="visible"/>
                                      </p:to>
                                    </p:set>
                                    <p:anim calcmode="lin" valueType="num">
                                      <p:cBhvr>
                                        <p:cTn id="116" dur="150" fill="hold"/>
                                        <p:tgtEl>
                                          <p:spTgt spid="10">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7" dur="150" fill="hold"/>
                                        <p:tgtEl>
                                          <p:spTgt spid="10">
                                            <p:txEl>
                                              <p:pRg st="3" end="3"/>
                                            </p:txEl>
                                          </p:spTgt>
                                        </p:tgtEl>
                                        <p:attrNameLst>
                                          <p:attrName>ppt_y</p:attrName>
                                        </p:attrNameLst>
                                      </p:cBhvr>
                                      <p:tavLst>
                                        <p:tav tm="0">
                                          <p:val>
                                            <p:strVal val="#ppt_y"/>
                                          </p:val>
                                        </p:tav>
                                        <p:tav tm="100000">
                                          <p:val>
                                            <p:strVal val="#ppt_y"/>
                                          </p:val>
                                        </p:tav>
                                      </p:tavLst>
                                    </p:anim>
                                    <p:anim calcmode="lin" valueType="num">
                                      <p:cBhvr>
                                        <p:cTn id="118" dur="150" fill="hold"/>
                                        <p:tgtEl>
                                          <p:spTgt spid="10">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9" dur="150" fill="hold"/>
                                        <p:tgtEl>
                                          <p:spTgt spid="10">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0" dur="150" tmFilter="0,0; .5, 1; 1, 1"/>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1456858" y="53332"/>
            <a:ext cx="9278283"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Dubai Vs Hyderabad</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595813" y="748035"/>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Dubai :</a:t>
            </a:r>
          </a:p>
          <a:p>
            <a:r>
              <a:rPr lang="en-US" sz="1400" dirty="0"/>
              <a:t>📌</a:t>
            </a:r>
            <a:r>
              <a:rPr lang="en-US" sz="1400" b="1" dirty="0"/>
              <a:t> Infrastructure:</a:t>
            </a:r>
          </a:p>
          <a:p>
            <a:r>
              <a:rPr lang="en-US" sz="1400" b="1" dirty="0"/>
              <a:t>1). </a:t>
            </a:r>
            <a:r>
              <a:rPr lang="en-US" sz="1400" dirty="0"/>
              <a:t>Dubai has world – class infrastructure with </a:t>
            </a:r>
            <a:r>
              <a:rPr lang="en-US" sz="1400" b="1" dirty="0"/>
              <a:t>moder airports, powerful transportation network, Luxurious Hotels.</a:t>
            </a:r>
          </a:p>
          <a:p>
            <a:r>
              <a:rPr lang="en-US" sz="1400" b="1" dirty="0"/>
              <a:t>2). </a:t>
            </a:r>
            <a:r>
              <a:rPr lang="en-US" sz="1400" dirty="0"/>
              <a:t>Dubai has invested heavily in infrastructure this has made it a </a:t>
            </a:r>
            <a:r>
              <a:rPr lang="en-US" sz="1400" b="1" dirty="0"/>
              <a:t>transportation hub </a:t>
            </a:r>
            <a:r>
              <a:rPr lang="en-US" sz="1400" dirty="0"/>
              <a:t>and a more</a:t>
            </a:r>
            <a:r>
              <a:rPr lang="en-US" sz="1400" b="1" dirty="0"/>
              <a:t> attractive destinations for tourists.</a:t>
            </a:r>
            <a:endParaRPr lang="en-US" sz="1400" dirty="0"/>
          </a:p>
          <a:p>
            <a:r>
              <a:rPr lang="en-US" sz="1400" dirty="0"/>
              <a:t>📌</a:t>
            </a:r>
            <a:r>
              <a:rPr lang="en-US" sz="1400" b="1" dirty="0"/>
              <a:t>Business:</a:t>
            </a:r>
          </a:p>
          <a:p>
            <a:r>
              <a:rPr lang="en-US" sz="1400" b="1" dirty="0"/>
              <a:t>1). </a:t>
            </a:r>
            <a:r>
              <a:rPr lang="en-US" sz="1400" dirty="0"/>
              <a:t>Dubai has made so many </a:t>
            </a:r>
            <a:r>
              <a:rPr lang="en-US" sz="1400" b="1" dirty="0"/>
              <a:t>business-friendly policies</a:t>
            </a:r>
            <a:r>
              <a:rPr lang="en-US" sz="1400" dirty="0"/>
              <a:t> and </a:t>
            </a:r>
            <a:r>
              <a:rPr lang="en-US" sz="1400" b="1" dirty="0"/>
              <a:t>offering tax breaks</a:t>
            </a:r>
            <a:r>
              <a:rPr lang="en-US" sz="1400" dirty="0"/>
              <a:t> which made it a </a:t>
            </a:r>
            <a:r>
              <a:rPr lang="en-US" sz="1400" b="1" dirty="0"/>
              <a:t>global business hub</a:t>
            </a:r>
            <a:r>
              <a:rPr lang="en-US" sz="1400" dirty="0"/>
              <a:t> and a destination for </a:t>
            </a:r>
            <a:r>
              <a:rPr lang="en-US" sz="1400" b="1" dirty="0"/>
              <a:t>business tourism</a:t>
            </a:r>
            <a:r>
              <a:rPr lang="en-US" sz="1400" dirty="0"/>
              <a:t>.</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520434" y="748036"/>
            <a:ext cx="3910934" cy="2883060"/>
          </a:xfrm>
          <a:prstGeom prst="roundRect">
            <a:avLst/>
          </a:prstGeom>
          <a:noFill/>
          <a:effectLst>
            <a:glow rad="101600">
              <a:schemeClr val="bg1">
                <a:lumMod val="65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Subtitle 2">
            <a:extLst>
              <a:ext uri="{FF2B5EF4-FFF2-40B4-BE49-F238E27FC236}">
                <a16:creationId xmlns:a16="http://schemas.microsoft.com/office/drawing/2014/main" id="{0861A01E-E235-6585-9DAC-BD247393EBFE}"/>
              </a:ext>
            </a:extLst>
          </p:cNvPr>
          <p:cNvSpPr txBox="1">
            <a:spLocks/>
          </p:cNvSpPr>
          <p:nvPr/>
        </p:nvSpPr>
        <p:spPr>
          <a:xfrm>
            <a:off x="4595813" y="3868597"/>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Hyderabad:</a:t>
            </a:r>
          </a:p>
          <a:p>
            <a:r>
              <a:rPr lang="en-US" sz="1400" dirty="0"/>
              <a:t>📌</a:t>
            </a:r>
            <a:r>
              <a:rPr lang="en-US" sz="1400" b="1" dirty="0"/>
              <a:t> Infrastructure:</a:t>
            </a:r>
          </a:p>
          <a:p>
            <a:r>
              <a:rPr lang="en-US" sz="1400" b="1" dirty="0"/>
              <a:t>1). </a:t>
            </a:r>
            <a:r>
              <a:rPr lang="en-US" sz="1400" dirty="0"/>
              <a:t>Hyderabad made a significant progress in infrastructure development by </a:t>
            </a:r>
            <a:r>
              <a:rPr lang="en-US" sz="1400" b="1" dirty="0"/>
              <a:t>building airports</a:t>
            </a:r>
            <a:r>
              <a:rPr lang="en-US" sz="1400" dirty="0"/>
              <a:t> and </a:t>
            </a:r>
            <a:r>
              <a:rPr lang="en-US" sz="1400" b="1" dirty="0"/>
              <a:t>transportation systems</a:t>
            </a:r>
            <a:r>
              <a:rPr lang="en-US" sz="1400" dirty="0"/>
              <a:t>.</a:t>
            </a:r>
          </a:p>
          <a:p>
            <a:r>
              <a:rPr lang="en-US" sz="1400" b="1" dirty="0"/>
              <a:t>2). </a:t>
            </a:r>
            <a:r>
              <a:rPr lang="en-US" sz="1400" dirty="0"/>
              <a:t>The city </a:t>
            </a:r>
            <a:r>
              <a:rPr lang="en-US" sz="1400" b="1" dirty="0"/>
              <a:t>metro rail system</a:t>
            </a:r>
            <a:r>
              <a:rPr lang="en-US" sz="1400" dirty="0"/>
              <a:t> has improved the </a:t>
            </a:r>
            <a:r>
              <a:rPr lang="en-US" sz="1400" b="1" dirty="0"/>
              <a:t>connectivity</a:t>
            </a:r>
            <a:r>
              <a:rPr lang="en-US" sz="1400" dirty="0"/>
              <a:t> within the city</a:t>
            </a:r>
            <a:endParaRPr lang="en-US" sz="1400" b="1" dirty="0"/>
          </a:p>
          <a:p>
            <a:r>
              <a:rPr lang="en-US" sz="1400" dirty="0"/>
              <a:t>📌 </a:t>
            </a:r>
            <a:r>
              <a:rPr lang="en-US" sz="1400" b="1" dirty="0"/>
              <a:t>Business:</a:t>
            </a:r>
          </a:p>
          <a:p>
            <a:r>
              <a:rPr lang="en-US" sz="1400" b="1" dirty="0"/>
              <a:t>1). </a:t>
            </a:r>
            <a:r>
              <a:rPr lang="en-US" sz="1400" dirty="0"/>
              <a:t> Hyderabad has just started to create a </a:t>
            </a:r>
            <a:r>
              <a:rPr lang="en-US" sz="1400" b="1" dirty="0"/>
              <a:t>business-friendly </a:t>
            </a:r>
            <a:r>
              <a:rPr lang="en-US" sz="1400" dirty="0"/>
              <a:t>environment by trying to promote business enthusiasts to invest in city so that Hyderabad can also become a </a:t>
            </a:r>
            <a:r>
              <a:rPr lang="en-US" sz="1400" b="1" dirty="0"/>
              <a:t>business hub</a:t>
            </a:r>
            <a:r>
              <a:rPr lang="en-US" sz="1400" dirty="0"/>
              <a:t>.</a:t>
            </a:r>
            <a:endParaRPr lang="en-US" sz="1400" b="1" dirty="0"/>
          </a:p>
        </p:txBody>
      </p:sp>
      <p:sp>
        <p:nvSpPr>
          <p:cNvPr id="10" name="Subtitle 2">
            <a:extLst>
              <a:ext uri="{FF2B5EF4-FFF2-40B4-BE49-F238E27FC236}">
                <a16:creationId xmlns:a16="http://schemas.microsoft.com/office/drawing/2014/main" id="{5A5E5428-1CF4-28C7-7B10-D4A1BABD0636}"/>
              </a:ext>
            </a:extLst>
          </p:cNvPr>
          <p:cNvSpPr txBox="1">
            <a:spLocks/>
          </p:cNvSpPr>
          <p:nvPr/>
        </p:nvSpPr>
        <p:spPr>
          <a:xfrm>
            <a:off x="8440176" y="2189565"/>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Dubai Vs Hyderabad:</a:t>
            </a:r>
          </a:p>
          <a:p>
            <a:r>
              <a:rPr lang="en-US" sz="1400" b="1" dirty="0"/>
              <a:t>1). </a:t>
            </a:r>
            <a:r>
              <a:rPr lang="en-US" sz="1400" dirty="0"/>
              <a:t>Compared to Dubai, Hyderabad has a long way to go in infrastructure development, government needs to </a:t>
            </a:r>
            <a:r>
              <a:rPr lang="en-US" sz="1400" b="1" dirty="0"/>
              <a:t>invest </a:t>
            </a:r>
            <a:r>
              <a:rPr lang="en-US" sz="1400" dirty="0"/>
              <a:t>more in </a:t>
            </a:r>
            <a:r>
              <a:rPr lang="en-US" sz="1400" b="1" dirty="0"/>
              <a:t>infrastructure developments</a:t>
            </a:r>
            <a:r>
              <a:rPr lang="en-US" sz="1400" dirty="0"/>
              <a:t>.</a:t>
            </a:r>
          </a:p>
          <a:p>
            <a:r>
              <a:rPr lang="en-US" sz="1400" b="1" dirty="0"/>
              <a:t>2). </a:t>
            </a:r>
            <a:r>
              <a:rPr lang="en-US" sz="1400" dirty="0"/>
              <a:t>A business enthusiast will prefer Dubai as compared to Hyderabad because Dubai has more friendly policies for business and </a:t>
            </a:r>
            <a:r>
              <a:rPr lang="en-US" sz="1400" b="1" dirty="0"/>
              <a:t>low tax</a:t>
            </a:r>
            <a:r>
              <a:rPr lang="en-US" sz="1400" dirty="0"/>
              <a:t>, but in Hyderabad Taxes are </a:t>
            </a:r>
            <a:r>
              <a:rPr lang="en-US" sz="1400" b="1" dirty="0"/>
              <a:t>high</a:t>
            </a:r>
            <a:r>
              <a:rPr lang="en-US" sz="1400" dirty="0"/>
              <a:t> for a business.</a:t>
            </a:r>
          </a:p>
          <a:p>
            <a:r>
              <a:rPr lang="en-US" sz="1400" b="1" dirty="0"/>
              <a:t>3). </a:t>
            </a:r>
            <a:r>
              <a:rPr lang="en-US" sz="1400" dirty="0"/>
              <a:t>Hyderabad has a rich variety of </a:t>
            </a:r>
            <a:r>
              <a:rPr lang="en-US" sz="1400" b="1" dirty="0"/>
              <a:t>culture and diversity </a:t>
            </a:r>
            <a:r>
              <a:rPr lang="en-US" sz="1400" dirty="0"/>
              <a:t>as compared to Dubai, it has a </a:t>
            </a:r>
            <a:r>
              <a:rPr lang="en-US" sz="1400" b="1" dirty="0"/>
              <a:t>local festivals</a:t>
            </a:r>
            <a:r>
              <a:rPr lang="en-US" sz="1400" dirty="0"/>
              <a:t> and </a:t>
            </a:r>
            <a:r>
              <a:rPr lang="en-US" sz="1400" b="1" dirty="0"/>
              <a:t>ancient monuments</a:t>
            </a:r>
            <a:r>
              <a:rPr lang="en-US" sz="1400" dirty="0"/>
              <a:t> which </a:t>
            </a:r>
            <a:r>
              <a:rPr lang="en-US" sz="1400" b="1" dirty="0"/>
              <a:t>attracts tourist</a:t>
            </a:r>
            <a:r>
              <a:rPr lang="en-US" sz="1400" dirty="0"/>
              <a:t> to come to Hyderabad.</a:t>
            </a:r>
          </a:p>
        </p:txBody>
      </p:sp>
      <p:pic>
        <p:nvPicPr>
          <p:cNvPr id="11" name="Picture 10" descr="A picture of Dubai containing building, cityscape, skyline, metropolitan area etc.">
            <a:extLst>
              <a:ext uri="{FF2B5EF4-FFF2-40B4-BE49-F238E27FC236}">
                <a16:creationId xmlns:a16="http://schemas.microsoft.com/office/drawing/2014/main" id="{D4B633CA-9B52-C149-1F04-AF26004D6A3F}"/>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61" y="1003852"/>
            <a:ext cx="3633680" cy="2425148"/>
          </a:xfrm>
          <a:prstGeom prst="rect">
            <a:avLst/>
          </a:prstGeom>
        </p:spPr>
      </p:pic>
      <p:sp>
        <p:nvSpPr>
          <p:cNvPr id="2" name="Rectangle: Rounded Corners 1">
            <a:extLst>
              <a:ext uri="{FF2B5EF4-FFF2-40B4-BE49-F238E27FC236}">
                <a16:creationId xmlns:a16="http://schemas.microsoft.com/office/drawing/2014/main" id="{BCE05324-4962-8FA0-A36F-B76E041DDF6D}"/>
              </a:ext>
            </a:extLst>
          </p:cNvPr>
          <p:cNvSpPr>
            <a:spLocks/>
          </p:cNvSpPr>
          <p:nvPr/>
        </p:nvSpPr>
        <p:spPr>
          <a:xfrm>
            <a:off x="520434" y="3810002"/>
            <a:ext cx="3910934" cy="2883060"/>
          </a:xfrm>
          <a:prstGeom prst="roundRect">
            <a:avLst/>
          </a:prstGeom>
          <a:noFill/>
          <a:effectLst>
            <a:glow rad="101600">
              <a:schemeClr val="bg1">
                <a:lumMod val="65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1" descr="A picture containing night, outdoor, sky, landmark&#10;&#10;Description automatically generated">
            <a:extLst>
              <a:ext uri="{FF2B5EF4-FFF2-40B4-BE49-F238E27FC236}">
                <a16:creationId xmlns:a16="http://schemas.microsoft.com/office/drawing/2014/main" id="{95B99FF3-AC02-7522-EB34-A0FDD1751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061" y="4001383"/>
            <a:ext cx="3611298" cy="2500297"/>
          </a:xfrm>
          <a:prstGeom prst="rect">
            <a:avLst/>
          </a:prstGeom>
        </p:spPr>
      </p:pic>
    </p:spTree>
    <p:extLst>
      <p:ext uri="{BB962C8B-B14F-4D97-AF65-F5344CB8AC3E}">
        <p14:creationId xmlns:p14="http://schemas.microsoft.com/office/powerpoint/2010/main" val="256863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nodeType="clickEffect">
                                  <p:stCondLst>
                                    <p:cond delay="0"/>
                                  </p:stCondLst>
                                  <p:iterate type="lt">
                                    <p:tmPct val="10000"/>
                                  </p:iterate>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p:cTn id="25" dur="15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15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27" dur="15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15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150" tmFilter="0,0; .5, 1; 1, 1"/>
                                        <p:tgtEl>
                                          <p:spTgt spid="6">
                                            <p:txEl>
                                              <p:pRg st="0" end="0"/>
                                            </p:txEl>
                                          </p:spTgt>
                                        </p:tgtEl>
                                      </p:cBhvr>
                                    </p:animEffect>
                                  </p:childTnLst>
                                </p:cTn>
                              </p:par>
                              <p:par>
                                <p:cTn id="30" presetID="41" presetClass="entr" presetSubtype="0" fill="hold" nodeType="withEffect">
                                  <p:stCondLst>
                                    <p:cond delay="0"/>
                                  </p:stCondLst>
                                  <p:iterate type="lt">
                                    <p:tmPct val="10000"/>
                                  </p:iterate>
                                  <p:childTnLst>
                                    <p:set>
                                      <p:cBhvr>
                                        <p:cTn id="31" dur="1" fill="hold">
                                          <p:stCondLst>
                                            <p:cond delay="0"/>
                                          </p:stCondLst>
                                        </p:cTn>
                                        <p:tgtEl>
                                          <p:spTgt spid="6">
                                            <p:txEl>
                                              <p:pRg st="1" end="1"/>
                                            </p:txEl>
                                          </p:spTgt>
                                        </p:tgtEl>
                                        <p:attrNameLst>
                                          <p:attrName>style.visibility</p:attrName>
                                        </p:attrNameLst>
                                      </p:cBhvr>
                                      <p:to>
                                        <p:strVal val="visible"/>
                                      </p:to>
                                    </p:set>
                                    <p:anim calcmode="lin" valueType="num">
                                      <p:cBhvr>
                                        <p:cTn id="32" dur="15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3" dur="15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34" dur="15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5" dur="15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6" dur="150" tmFilter="0,0; .5, 1; 1, 1"/>
                                        <p:tgtEl>
                                          <p:spTgt spid="6">
                                            <p:txEl>
                                              <p:pRg st="1" end="1"/>
                                            </p:txEl>
                                          </p:spTgt>
                                        </p:tgtEl>
                                      </p:cBhvr>
                                    </p:animEffect>
                                  </p:childTnLst>
                                </p:cTn>
                              </p:par>
                              <p:par>
                                <p:cTn id="37" presetID="41" presetClass="entr" presetSubtype="0" fill="hold" nodeType="withEffect">
                                  <p:stCondLst>
                                    <p:cond delay="0"/>
                                  </p:stCondLst>
                                  <p:iterate type="lt">
                                    <p:tmPct val="10000"/>
                                  </p:iterate>
                                  <p:childTnLst>
                                    <p:set>
                                      <p:cBhvr>
                                        <p:cTn id="38" dur="1" fill="hold">
                                          <p:stCondLst>
                                            <p:cond delay="0"/>
                                          </p:stCondLst>
                                        </p:cTn>
                                        <p:tgtEl>
                                          <p:spTgt spid="6">
                                            <p:txEl>
                                              <p:pRg st="2" end="2"/>
                                            </p:txEl>
                                          </p:spTgt>
                                        </p:tgtEl>
                                        <p:attrNameLst>
                                          <p:attrName>style.visibility</p:attrName>
                                        </p:attrNameLst>
                                      </p:cBhvr>
                                      <p:to>
                                        <p:strVal val="visible"/>
                                      </p:to>
                                    </p:set>
                                    <p:anim calcmode="lin" valueType="num">
                                      <p:cBhvr>
                                        <p:cTn id="39" dur="150" fill="hold"/>
                                        <p:tgtEl>
                                          <p:spTgt spid="6">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150" fill="hold"/>
                                        <p:tgtEl>
                                          <p:spTgt spid="6">
                                            <p:txEl>
                                              <p:pRg st="2" end="2"/>
                                            </p:txEl>
                                          </p:spTgt>
                                        </p:tgtEl>
                                        <p:attrNameLst>
                                          <p:attrName>ppt_y</p:attrName>
                                        </p:attrNameLst>
                                      </p:cBhvr>
                                      <p:tavLst>
                                        <p:tav tm="0">
                                          <p:val>
                                            <p:strVal val="#ppt_y"/>
                                          </p:val>
                                        </p:tav>
                                        <p:tav tm="100000">
                                          <p:val>
                                            <p:strVal val="#ppt_y"/>
                                          </p:val>
                                        </p:tav>
                                      </p:tavLst>
                                    </p:anim>
                                    <p:anim calcmode="lin" valueType="num">
                                      <p:cBhvr>
                                        <p:cTn id="41" dur="150" fill="hold"/>
                                        <p:tgtEl>
                                          <p:spTgt spid="6">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150" fill="hold"/>
                                        <p:tgtEl>
                                          <p:spTgt spid="6">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150" tmFilter="0,0; .5, 1; 1, 1"/>
                                        <p:tgtEl>
                                          <p:spTgt spid="6">
                                            <p:txEl>
                                              <p:pRg st="2" end="2"/>
                                            </p:txEl>
                                          </p:spTgt>
                                        </p:tgtEl>
                                      </p:cBhvr>
                                    </p:animEffect>
                                  </p:childTnLst>
                                </p:cTn>
                              </p:par>
                              <p:par>
                                <p:cTn id="44" presetID="41" presetClass="entr" presetSubtype="0" fill="hold" nodeType="withEffect">
                                  <p:stCondLst>
                                    <p:cond delay="0"/>
                                  </p:stCondLst>
                                  <p:iterate type="lt">
                                    <p:tmPct val="10000"/>
                                  </p:iterate>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p:cTn id="46" dur="150" fill="hold"/>
                                        <p:tgtEl>
                                          <p:spTgt spid="6">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7" dur="150" fill="hold"/>
                                        <p:tgtEl>
                                          <p:spTgt spid="6">
                                            <p:txEl>
                                              <p:pRg st="3" end="3"/>
                                            </p:txEl>
                                          </p:spTgt>
                                        </p:tgtEl>
                                        <p:attrNameLst>
                                          <p:attrName>ppt_y</p:attrName>
                                        </p:attrNameLst>
                                      </p:cBhvr>
                                      <p:tavLst>
                                        <p:tav tm="0">
                                          <p:val>
                                            <p:strVal val="#ppt_y"/>
                                          </p:val>
                                        </p:tav>
                                        <p:tav tm="100000">
                                          <p:val>
                                            <p:strVal val="#ppt_y"/>
                                          </p:val>
                                        </p:tav>
                                      </p:tavLst>
                                    </p:anim>
                                    <p:anim calcmode="lin" valueType="num">
                                      <p:cBhvr>
                                        <p:cTn id="48" dur="150" fill="hold"/>
                                        <p:tgtEl>
                                          <p:spTgt spid="6">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9" dur="150" fill="hold"/>
                                        <p:tgtEl>
                                          <p:spTgt spid="6">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0" dur="150" tmFilter="0,0; .5, 1; 1, 1"/>
                                        <p:tgtEl>
                                          <p:spTgt spid="6">
                                            <p:txEl>
                                              <p:pRg st="3" end="3"/>
                                            </p:txEl>
                                          </p:spTgt>
                                        </p:tgtEl>
                                      </p:cBhvr>
                                    </p:animEffect>
                                  </p:childTnLst>
                                </p:cTn>
                              </p:par>
                              <p:par>
                                <p:cTn id="51" presetID="41" presetClass="entr" presetSubtype="0" fill="hold" nodeType="withEffect">
                                  <p:stCondLst>
                                    <p:cond delay="0"/>
                                  </p:stCondLst>
                                  <p:iterate type="lt">
                                    <p:tmPct val="10000"/>
                                  </p:iterate>
                                  <p:childTnLst>
                                    <p:set>
                                      <p:cBhvr>
                                        <p:cTn id="52" dur="1" fill="hold">
                                          <p:stCondLst>
                                            <p:cond delay="0"/>
                                          </p:stCondLst>
                                        </p:cTn>
                                        <p:tgtEl>
                                          <p:spTgt spid="6">
                                            <p:txEl>
                                              <p:pRg st="4" end="4"/>
                                            </p:txEl>
                                          </p:spTgt>
                                        </p:tgtEl>
                                        <p:attrNameLst>
                                          <p:attrName>style.visibility</p:attrName>
                                        </p:attrNameLst>
                                      </p:cBhvr>
                                      <p:to>
                                        <p:strVal val="visible"/>
                                      </p:to>
                                    </p:set>
                                    <p:anim calcmode="lin" valueType="num">
                                      <p:cBhvr>
                                        <p:cTn id="53" dur="150" fill="hold"/>
                                        <p:tgtEl>
                                          <p:spTgt spid="6">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4" dur="150" fill="hold"/>
                                        <p:tgtEl>
                                          <p:spTgt spid="6">
                                            <p:txEl>
                                              <p:pRg st="4" end="4"/>
                                            </p:txEl>
                                          </p:spTgt>
                                        </p:tgtEl>
                                        <p:attrNameLst>
                                          <p:attrName>ppt_y</p:attrName>
                                        </p:attrNameLst>
                                      </p:cBhvr>
                                      <p:tavLst>
                                        <p:tav tm="0">
                                          <p:val>
                                            <p:strVal val="#ppt_y"/>
                                          </p:val>
                                        </p:tav>
                                        <p:tav tm="100000">
                                          <p:val>
                                            <p:strVal val="#ppt_y"/>
                                          </p:val>
                                        </p:tav>
                                      </p:tavLst>
                                    </p:anim>
                                    <p:anim calcmode="lin" valueType="num">
                                      <p:cBhvr>
                                        <p:cTn id="55" dur="150" fill="hold"/>
                                        <p:tgtEl>
                                          <p:spTgt spid="6">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6" dur="150" fill="hold"/>
                                        <p:tgtEl>
                                          <p:spTgt spid="6">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7" dur="150" tmFilter="0,0; .5, 1; 1, 1"/>
                                        <p:tgtEl>
                                          <p:spTgt spid="6">
                                            <p:txEl>
                                              <p:pRg st="4" end="4"/>
                                            </p:txEl>
                                          </p:spTgt>
                                        </p:tgtEl>
                                      </p:cBhvr>
                                    </p:animEffect>
                                  </p:childTnLst>
                                </p:cTn>
                              </p:par>
                              <p:par>
                                <p:cTn id="58" presetID="41" presetClass="entr" presetSubtype="0" fill="hold" nodeType="withEffect">
                                  <p:stCondLst>
                                    <p:cond delay="0"/>
                                  </p:stCondLst>
                                  <p:iterate type="lt">
                                    <p:tmPct val="10000"/>
                                  </p:iterate>
                                  <p:childTnLst>
                                    <p:set>
                                      <p:cBhvr>
                                        <p:cTn id="59" dur="1" fill="hold">
                                          <p:stCondLst>
                                            <p:cond delay="0"/>
                                          </p:stCondLst>
                                        </p:cTn>
                                        <p:tgtEl>
                                          <p:spTgt spid="6">
                                            <p:txEl>
                                              <p:pRg st="5" end="5"/>
                                            </p:txEl>
                                          </p:spTgt>
                                        </p:tgtEl>
                                        <p:attrNameLst>
                                          <p:attrName>style.visibility</p:attrName>
                                        </p:attrNameLst>
                                      </p:cBhvr>
                                      <p:to>
                                        <p:strVal val="visible"/>
                                      </p:to>
                                    </p:set>
                                    <p:anim calcmode="lin" valueType="num">
                                      <p:cBhvr>
                                        <p:cTn id="60" dur="150" fill="hold"/>
                                        <p:tgtEl>
                                          <p:spTgt spid="6">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61" dur="150" fill="hold"/>
                                        <p:tgtEl>
                                          <p:spTgt spid="6">
                                            <p:txEl>
                                              <p:pRg st="5" end="5"/>
                                            </p:txEl>
                                          </p:spTgt>
                                        </p:tgtEl>
                                        <p:attrNameLst>
                                          <p:attrName>ppt_y</p:attrName>
                                        </p:attrNameLst>
                                      </p:cBhvr>
                                      <p:tavLst>
                                        <p:tav tm="0">
                                          <p:val>
                                            <p:strVal val="#ppt_y"/>
                                          </p:val>
                                        </p:tav>
                                        <p:tav tm="100000">
                                          <p:val>
                                            <p:strVal val="#ppt_y"/>
                                          </p:val>
                                        </p:tav>
                                      </p:tavLst>
                                    </p:anim>
                                    <p:anim calcmode="lin" valueType="num">
                                      <p:cBhvr>
                                        <p:cTn id="62" dur="150" fill="hold"/>
                                        <p:tgtEl>
                                          <p:spTgt spid="6">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3" dur="150" fill="hold"/>
                                        <p:tgtEl>
                                          <p:spTgt spid="6">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4" dur="150" tmFilter="0,0; .5, 1; 1, 1"/>
                                        <p:tgtEl>
                                          <p:spTgt spid="6">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down)">
                                      <p:cBhvr>
                                        <p:cTn id="69" dur="580">
                                          <p:stCondLst>
                                            <p:cond delay="0"/>
                                          </p:stCondLst>
                                        </p:cTn>
                                        <p:tgtEl>
                                          <p:spTgt spid="12"/>
                                        </p:tgtEl>
                                      </p:cBhvr>
                                    </p:animEffect>
                                    <p:anim calcmode="lin" valueType="num">
                                      <p:cBhvr>
                                        <p:cTn id="7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75" dur="26">
                                          <p:stCondLst>
                                            <p:cond delay="650"/>
                                          </p:stCondLst>
                                        </p:cTn>
                                        <p:tgtEl>
                                          <p:spTgt spid="12"/>
                                        </p:tgtEl>
                                      </p:cBhvr>
                                      <p:to x="100000" y="60000"/>
                                    </p:animScale>
                                    <p:animScale>
                                      <p:cBhvr>
                                        <p:cTn id="76" dur="166" decel="50000">
                                          <p:stCondLst>
                                            <p:cond delay="676"/>
                                          </p:stCondLst>
                                        </p:cTn>
                                        <p:tgtEl>
                                          <p:spTgt spid="12"/>
                                        </p:tgtEl>
                                      </p:cBhvr>
                                      <p:to x="100000" y="100000"/>
                                    </p:animScale>
                                    <p:animScale>
                                      <p:cBhvr>
                                        <p:cTn id="77" dur="26">
                                          <p:stCondLst>
                                            <p:cond delay="1312"/>
                                          </p:stCondLst>
                                        </p:cTn>
                                        <p:tgtEl>
                                          <p:spTgt spid="12"/>
                                        </p:tgtEl>
                                      </p:cBhvr>
                                      <p:to x="100000" y="80000"/>
                                    </p:animScale>
                                    <p:animScale>
                                      <p:cBhvr>
                                        <p:cTn id="78" dur="166" decel="50000">
                                          <p:stCondLst>
                                            <p:cond delay="1338"/>
                                          </p:stCondLst>
                                        </p:cTn>
                                        <p:tgtEl>
                                          <p:spTgt spid="12"/>
                                        </p:tgtEl>
                                      </p:cBhvr>
                                      <p:to x="100000" y="100000"/>
                                    </p:animScale>
                                    <p:animScale>
                                      <p:cBhvr>
                                        <p:cTn id="79" dur="26">
                                          <p:stCondLst>
                                            <p:cond delay="1642"/>
                                          </p:stCondLst>
                                        </p:cTn>
                                        <p:tgtEl>
                                          <p:spTgt spid="12"/>
                                        </p:tgtEl>
                                      </p:cBhvr>
                                      <p:to x="100000" y="90000"/>
                                    </p:animScale>
                                    <p:animScale>
                                      <p:cBhvr>
                                        <p:cTn id="80" dur="166" decel="50000">
                                          <p:stCondLst>
                                            <p:cond delay="1668"/>
                                          </p:stCondLst>
                                        </p:cTn>
                                        <p:tgtEl>
                                          <p:spTgt spid="12"/>
                                        </p:tgtEl>
                                      </p:cBhvr>
                                      <p:to x="100000" y="100000"/>
                                    </p:animScale>
                                    <p:animScale>
                                      <p:cBhvr>
                                        <p:cTn id="81" dur="26">
                                          <p:stCondLst>
                                            <p:cond delay="1808"/>
                                          </p:stCondLst>
                                        </p:cTn>
                                        <p:tgtEl>
                                          <p:spTgt spid="12"/>
                                        </p:tgtEl>
                                      </p:cBhvr>
                                      <p:to x="100000" y="95000"/>
                                    </p:animScale>
                                    <p:animScale>
                                      <p:cBhvr>
                                        <p:cTn id="82" dur="166" decel="50000">
                                          <p:stCondLst>
                                            <p:cond delay="1834"/>
                                          </p:stCondLst>
                                        </p:cTn>
                                        <p:tgtEl>
                                          <p:spTgt spid="12"/>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41" presetClass="entr" presetSubtype="0" fill="hold" nodeType="clickEffect">
                                  <p:stCondLst>
                                    <p:cond delay="0"/>
                                  </p:stCondLst>
                                  <p:iterate type="lt">
                                    <p:tmPct val="10000"/>
                                  </p:iterate>
                                  <p:childTnLst>
                                    <p:set>
                                      <p:cBhvr>
                                        <p:cTn id="86" dur="1" fill="hold">
                                          <p:stCondLst>
                                            <p:cond delay="0"/>
                                          </p:stCondLst>
                                        </p:cTn>
                                        <p:tgtEl>
                                          <p:spTgt spid="8">
                                            <p:txEl>
                                              <p:pRg st="0" end="0"/>
                                            </p:txEl>
                                          </p:spTgt>
                                        </p:tgtEl>
                                        <p:attrNameLst>
                                          <p:attrName>style.visibility</p:attrName>
                                        </p:attrNameLst>
                                      </p:cBhvr>
                                      <p:to>
                                        <p:strVal val="visible"/>
                                      </p:to>
                                    </p:set>
                                    <p:anim calcmode="lin" valueType="num">
                                      <p:cBhvr>
                                        <p:cTn id="87"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8"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89"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0"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1" dur="150" tmFilter="0,0; .5, 1; 1, 1"/>
                                        <p:tgtEl>
                                          <p:spTgt spid="8">
                                            <p:txEl>
                                              <p:pRg st="0" end="0"/>
                                            </p:txEl>
                                          </p:spTgt>
                                        </p:tgtEl>
                                      </p:cBhvr>
                                    </p:animEffect>
                                  </p:childTnLst>
                                </p:cTn>
                              </p:par>
                              <p:par>
                                <p:cTn id="92" presetID="41" presetClass="entr" presetSubtype="0" fill="hold" nodeType="withEffect">
                                  <p:stCondLst>
                                    <p:cond delay="0"/>
                                  </p:stCondLst>
                                  <p:iterate type="lt">
                                    <p:tmPct val="10000"/>
                                  </p:iterate>
                                  <p:childTnLst>
                                    <p:set>
                                      <p:cBhvr>
                                        <p:cTn id="93" dur="1" fill="hold">
                                          <p:stCondLst>
                                            <p:cond delay="0"/>
                                          </p:stCondLst>
                                        </p:cTn>
                                        <p:tgtEl>
                                          <p:spTgt spid="8">
                                            <p:txEl>
                                              <p:pRg st="1" end="1"/>
                                            </p:txEl>
                                          </p:spTgt>
                                        </p:tgtEl>
                                        <p:attrNameLst>
                                          <p:attrName>style.visibility</p:attrName>
                                        </p:attrNameLst>
                                      </p:cBhvr>
                                      <p:to>
                                        <p:strVal val="visible"/>
                                      </p:to>
                                    </p:set>
                                    <p:anim calcmode="lin" valueType="num">
                                      <p:cBhvr>
                                        <p:cTn id="94" dur="150" fill="hold"/>
                                        <p:tgtEl>
                                          <p:spTgt spid="8">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95" dur="150" fill="hold"/>
                                        <p:tgtEl>
                                          <p:spTgt spid="8">
                                            <p:txEl>
                                              <p:pRg st="1" end="1"/>
                                            </p:txEl>
                                          </p:spTgt>
                                        </p:tgtEl>
                                        <p:attrNameLst>
                                          <p:attrName>ppt_y</p:attrName>
                                        </p:attrNameLst>
                                      </p:cBhvr>
                                      <p:tavLst>
                                        <p:tav tm="0">
                                          <p:val>
                                            <p:strVal val="#ppt_y"/>
                                          </p:val>
                                        </p:tav>
                                        <p:tav tm="100000">
                                          <p:val>
                                            <p:strVal val="#ppt_y"/>
                                          </p:val>
                                        </p:tav>
                                      </p:tavLst>
                                    </p:anim>
                                    <p:anim calcmode="lin" valueType="num">
                                      <p:cBhvr>
                                        <p:cTn id="96" dur="150" fill="hold"/>
                                        <p:tgtEl>
                                          <p:spTgt spid="8">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7" dur="150" fill="hold"/>
                                        <p:tgtEl>
                                          <p:spTgt spid="8">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8" dur="150" tmFilter="0,0; .5, 1; 1, 1"/>
                                        <p:tgtEl>
                                          <p:spTgt spid="8">
                                            <p:txEl>
                                              <p:pRg st="1" end="1"/>
                                            </p:txEl>
                                          </p:spTgt>
                                        </p:tgtEl>
                                      </p:cBhvr>
                                    </p:animEffect>
                                  </p:childTnLst>
                                </p:cTn>
                              </p:par>
                              <p:par>
                                <p:cTn id="99" presetID="41" presetClass="entr" presetSubtype="0" fill="hold" nodeType="withEffect">
                                  <p:stCondLst>
                                    <p:cond delay="0"/>
                                  </p:stCondLst>
                                  <p:iterate type="lt">
                                    <p:tmPct val="10000"/>
                                  </p:iterate>
                                  <p:childTnLst>
                                    <p:set>
                                      <p:cBhvr>
                                        <p:cTn id="100" dur="1" fill="hold">
                                          <p:stCondLst>
                                            <p:cond delay="0"/>
                                          </p:stCondLst>
                                        </p:cTn>
                                        <p:tgtEl>
                                          <p:spTgt spid="8">
                                            <p:txEl>
                                              <p:pRg st="2" end="2"/>
                                            </p:txEl>
                                          </p:spTgt>
                                        </p:tgtEl>
                                        <p:attrNameLst>
                                          <p:attrName>style.visibility</p:attrName>
                                        </p:attrNameLst>
                                      </p:cBhvr>
                                      <p:to>
                                        <p:strVal val="visible"/>
                                      </p:to>
                                    </p:set>
                                    <p:anim calcmode="lin" valueType="num">
                                      <p:cBhvr>
                                        <p:cTn id="101" dur="150" fill="hold"/>
                                        <p:tgtEl>
                                          <p:spTgt spid="8">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2" dur="150" fill="hold"/>
                                        <p:tgtEl>
                                          <p:spTgt spid="8">
                                            <p:txEl>
                                              <p:pRg st="2" end="2"/>
                                            </p:txEl>
                                          </p:spTgt>
                                        </p:tgtEl>
                                        <p:attrNameLst>
                                          <p:attrName>ppt_y</p:attrName>
                                        </p:attrNameLst>
                                      </p:cBhvr>
                                      <p:tavLst>
                                        <p:tav tm="0">
                                          <p:val>
                                            <p:strVal val="#ppt_y"/>
                                          </p:val>
                                        </p:tav>
                                        <p:tav tm="100000">
                                          <p:val>
                                            <p:strVal val="#ppt_y"/>
                                          </p:val>
                                        </p:tav>
                                      </p:tavLst>
                                    </p:anim>
                                    <p:anim calcmode="lin" valueType="num">
                                      <p:cBhvr>
                                        <p:cTn id="103" dur="150" fill="hold"/>
                                        <p:tgtEl>
                                          <p:spTgt spid="8">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4" dur="150" fill="hold"/>
                                        <p:tgtEl>
                                          <p:spTgt spid="8">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5" dur="150" tmFilter="0,0; .5, 1; 1, 1"/>
                                        <p:tgtEl>
                                          <p:spTgt spid="8">
                                            <p:txEl>
                                              <p:pRg st="2" end="2"/>
                                            </p:txEl>
                                          </p:spTgt>
                                        </p:tgtEl>
                                      </p:cBhvr>
                                    </p:animEffect>
                                  </p:childTnLst>
                                </p:cTn>
                              </p:par>
                              <p:par>
                                <p:cTn id="106" presetID="41" presetClass="entr" presetSubtype="0" fill="hold" nodeType="withEffect">
                                  <p:stCondLst>
                                    <p:cond delay="0"/>
                                  </p:stCondLst>
                                  <p:iterate type="lt">
                                    <p:tmPct val="10000"/>
                                  </p:iterate>
                                  <p:childTnLst>
                                    <p:set>
                                      <p:cBhvr>
                                        <p:cTn id="107" dur="1" fill="hold">
                                          <p:stCondLst>
                                            <p:cond delay="0"/>
                                          </p:stCondLst>
                                        </p:cTn>
                                        <p:tgtEl>
                                          <p:spTgt spid="8">
                                            <p:txEl>
                                              <p:pRg st="3" end="3"/>
                                            </p:txEl>
                                          </p:spTgt>
                                        </p:tgtEl>
                                        <p:attrNameLst>
                                          <p:attrName>style.visibility</p:attrName>
                                        </p:attrNameLst>
                                      </p:cBhvr>
                                      <p:to>
                                        <p:strVal val="visible"/>
                                      </p:to>
                                    </p:set>
                                    <p:anim calcmode="lin" valueType="num">
                                      <p:cBhvr>
                                        <p:cTn id="108" dur="150" fill="hold"/>
                                        <p:tgtEl>
                                          <p:spTgt spid="8">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9" dur="150" fill="hold"/>
                                        <p:tgtEl>
                                          <p:spTgt spid="8">
                                            <p:txEl>
                                              <p:pRg st="3" end="3"/>
                                            </p:txEl>
                                          </p:spTgt>
                                        </p:tgtEl>
                                        <p:attrNameLst>
                                          <p:attrName>ppt_y</p:attrName>
                                        </p:attrNameLst>
                                      </p:cBhvr>
                                      <p:tavLst>
                                        <p:tav tm="0">
                                          <p:val>
                                            <p:strVal val="#ppt_y"/>
                                          </p:val>
                                        </p:tav>
                                        <p:tav tm="100000">
                                          <p:val>
                                            <p:strVal val="#ppt_y"/>
                                          </p:val>
                                        </p:tav>
                                      </p:tavLst>
                                    </p:anim>
                                    <p:anim calcmode="lin" valueType="num">
                                      <p:cBhvr>
                                        <p:cTn id="110" dur="150" fill="hold"/>
                                        <p:tgtEl>
                                          <p:spTgt spid="8">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1" dur="150" fill="hold"/>
                                        <p:tgtEl>
                                          <p:spTgt spid="8">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2" dur="150" tmFilter="0,0; .5, 1; 1, 1"/>
                                        <p:tgtEl>
                                          <p:spTgt spid="8">
                                            <p:txEl>
                                              <p:pRg st="3" end="3"/>
                                            </p:txEl>
                                          </p:spTgt>
                                        </p:tgtEl>
                                      </p:cBhvr>
                                    </p:animEffect>
                                  </p:childTnLst>
                                </p:cTn>
                              </p:par>
                              <p:par>
                                <p:cTn id="113" presetID="41" presetClass="entr" presetSubtype="0" fill="hold" nodeType="withEffect">
                                  <p:stCondLst>
                                    <p:cond delay="0"/>
                                  </p:stCondLst>
                                  <p:iterate type="lt">
                                    <p:tmPct val="10000"/>
                                  </p:iterate>
                                  <p:childTnLst>
                                    <p:set>
                                      <p:cBhvr>
                                        <p:cTn id="114" dur="1" fill="hold">
                                          <p:stCondLst>
                                            <p:cond delay="0"/>
                                          </p:stCondLst>
                                        </p:cTn>
                                        <p:tgtEl>
                                          <p:spTgt spid="8">
                                            <p:txEl>
                                              <p:pRg st="4" end="4"/>
                                            </p:txEl>
                                          </p:spTgt>
                                        </p:tgtEl>
                                        <p:attrNameLst>
                                          <p:attrName>style.visibility</p:attrName>
                                        </p:attrNameLst>
                                      </p:cBhvr>
                                      <p:to>
                                        <p:strVal val="visible"/>
                                      </p:to>
                                    </p:set>
                                    <p:anim calcmode="lin" valueType="num">
                                      <p:cBhvr>
                                        <p:cTn id="115" dur="150" fill="hold"/>
                                        <p:tgtEl>
                                          <p:spTgt spid="8">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150" fill="hold"/>
                                        <p:tgtEl>
                                          <p:spTgt spid="8">
                                            <p:txEl>
                                              <p:pRg st="4" end="4"/>
                                            </p:txEl>
                                          </p:spTgt>
                                        </p:tgtEl>
                                        <p:attrNameLst>
                                          <p:attrName>ppt_y</p:attrName>
                                        </p:attrNameLst>
                                      </p:cBhvr>
                                      <p:tavLst>
                                        <p:tav tm="0">
                                          <p:val>
                                            <p:strVal val="#ppt_y"/>
                                          </p:val>
                                        </p:tav>
                                        <p:tav tm="100000">
                                          <p:val>
                                            <p:strVal val="#ppt_y"/>
                                          </p:val>
                                        </p:tav>
                                      </p:tavLst>
                                    </p:anim>
                                    <p:anim calcmode="lin" valueType="num">
                                      <p:cBhvr>
                                        <p:cTn id="117" dur="150" fill="hold"/>
                                        <p:tgtEl>
                                          <p:spTgt spid="8">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150" fill="hold"/>
                                        <p:tgtEl>
                                          <p:spTgt spid="8">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150" tmFilter="0,0; .5, 1; 1, 1"/>
                                        <p:tgtEl>
                                          <p:spTgt spid="8">
                                            <p:txEl>
                                              <p:pRg st="4" end="4"/>
                                            </p:txEl>
                                          </p:spTgt>
                                        </p:tgtEl>
                                      </p:cBhvr>
                                    </p:animEffect>
                                  </p:childTnLst>
                                </p:cTn>
                              </p:par>
                              <p:par>
                                <p:cTn id="120" presetID="41" presetClass="entr" presetSubtype="0" fill="hold" nodeType="withEffect">
                                  <p:stCondLst>
                                    <p:cond delay="0"/>
                                  </p:stCondLst>
                                  <p:iterate type="lt">
                                    <p:tmPct val="10000"/>
                                  </p:iterate>
                                  <p:childTnLst>
                                    <p:set>
                                      <p:cBhvr>
                                        <p:cTn id="121" dur="1" fill="hold">
                                          <p:stCondLst>
                                            <p:cond delay="0"/>
                                          </p:stCondLst>
                                        </p:cTn>
                                        <p:tgtEl>
                                          <p:spTgt spid="8">
                                            <p:txEl>
                                              <p:pRg st="5" end="5"/>
                                            </p:txEl>
                                          </p:spTgt>
                                        </p:tgtEl>
                                        <p:attrNameLst>
                                          <p:attrName>style.visibility</p:attrName>
                                        </p:attrNameLst>
                                      </p:cBhvr>
                                      <p:to>
                                        <p:strVal val="visible"/>
                                      </p:to>
                                    </p:set>
                                    <p:anim calcmode="lin" valueType="num">
                                      <p:cBhvr>
                                        <p:cTn id="122" dur="150" fill="hold"/>
                                        <p:tgtEl>
                                          <p:spTgt spid="8">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3" dur="150" fill="hold"/>
                                        <p:tgtEl>
                                          <p:spTgt spid="8">
                                            <p:txEl>
                                              <p:pRg st="5" end="5"/>
                                            </p:txEl>
                                          </p:spTgt>
                                        </p:tgtEl>
                                        <p:attrNameLst>
                                          <p:attrName>ppt_y</p:attrName>
                                        </p:attrNameLst>
                                      </p:cBhvr>
                                      <p:tavLst>
                                        <p:tav tm="0">
                                          <p:val>
                                            <p:strVal val="#ppt_y"/>
                                          </p:val>
                                        </p:tav>
                                        <p:tav tm="100000">
                                          <p:val>
                                            <p:strVal val="#ppt_y"/>
                                          </p:val>
                                        </p:tav>
                                      </p:tavLst>
                                    </p:anim>
                                    <p:anim calcmode="lin" valueType="num">
                                      <p:cBhvr>
                                        <p:cTn id="124" dur="150" fill="hold"/>
                                        <p:tgtEl>
                                          <p:spTgt spid="8">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25" dur="150" fill="hold"/>
                                        <p:tgtEl>
                                          <p:spTgt spid="8">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6" dur="150" tmFilter="0,0; .5, 1; 1, 1"/>
                                        <p:tgtEl>
                                          <p:spTgt spid="8">
                                            <p:txEl>
                                              <p:pRg st="5" end="5"/>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41" presetClass="entr" presetSubtype="0" fill="hold" nodeType="clickEffect">
                                  <p:stCondLst>
                                    <p:cond delay="0"/>
                                  </p:stCondLst>
                                  <p:iterate type="lt">
                                    <p:tmPct val="10000"/>
                                  </p:iterate>
                                  <p:childTnLst>
                                    <p:set>
                                      <p:cBhvr>
                                        <p:cTn id="130" dur="1" fill="hold">
                                          <p:stCondLst>
                                            <p:cond delay="0"/>
                                          </p:stCondLst>
                                        </p:cTn>
                                        <p:tgtEl>
                                          <p:spTgt spid="10">
                                            <p:txEl>
                                              <p:pRg st="0" end="0"/>
                                            </p:txEl>
                                          </p:spTgt>
                                        </p:tgtEl>
                                        <p:attrNameLst>
                                          <p:attrName>style.visibility</p:attrName>
                                        </p:attrNameLst>
                                      </p:cBhvr>
                                      <p:to>
                                        <p:strVal val="visible"/>
                                      </p:to>
                                    </p:set>
                                    <p:anim calcmode="lin" valueType="num">
                                      <p:cBhvr>
                                        <p:cTn id="131"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2"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133"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34"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35" dur="150" tmFilter="0,0; .5, 1; 1, 1"/>
                                        <p:tgtEl>
                                          <p:spTgt spid="10">
                                            <p:txEl>
                                              <p:pRg st="0" end="0"/>
                                            </p:txEl>
                                          </p:spTgt>
                                        </p:tgtEl>
                                      </p:cBhvr>
                                    </p:animEffect>
                                  </p:childTnLst>
                                </p:cTn>
                              </p:par>
                              <p:par>
                                <p:cTn id="136" presetID="41" presetClass="entr" presetSubtype="0" fill="hold" nodeType="withEffect">
                                  <p:stCondLst>
                                    <p:cond delay="0"/>
                                  </p:stCondLst>
                                  <p:iterate type="lt">
                                    <p:tmPct val="10000"/>
                                  </p:iterate>
                                  <p:childTnLst>
                                    <p:set>
                                      <p:cBhvr>
                                        <p:cTn id="137" dur="1" fill="hold">
                                          <p:stCondLst>
                                            <p:cond delay="0"/>
                                          </p:stCondLst>
                                        </p:cTn>
                                        <p:tgtEl>
                                          <p:spTgt spid="10">
                                            <p:txEl>
                                              <p:pRg st="1" end="1"/>
                                            </p:txEl>
                                          </p:spTgt>
                                        </p:tgtEl>
                                        <p:attrNameLst>
                                          <p:attrName>style.visibility</p:attrName>
                                        </p:attrNameLst>
                                      </p:cBhvr>
                                      <p:to>
                                        <p:strVal val="visible"/>
                                      </p:to>
                                    </p:set>
                                    <p:anim calcmode="lin" valueType="num">
                                      <p:cBhvr>
                                        <p:cTn id="138" dur="150" fill="hold"/>
                                        <p:tgtEl>
                                          <p:spTgt spid="1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9" dur="150" fill="hold"/>
                                        <p:tgtEl>
                                          <p:spTgt spid="10">
                                            <p:txEl>
                                              <p:pRg st="1" end="1"/>
                                            </p:txEl>
                                          </p:spTgt>
                                        </p:tgtEl>
                                        <p:attrNameLst>
                                          <p:attrName>ppt_y</p:attrName>
                                        </p:attrNameLst>
                                      </p:cBhvr>
                                      <p:tavLst>
                                        <p:tav tm="0">
                                          <p:val>
                                            <p:strVal val="#ppt_y"/>
                                          </p:val>
                                        </p:tav>
                                        <p:tav tm="100000">
                                          <p:val>
                                            <p:strVal val="#ppt_y"/>
                                          </p:val>
                                        </p:tav>
                                      </p:tavLst>
                                    </p:anim>
                                    <p:anim calcmode="lin" valueType="num">
                                      <p:cBhvr>
                                        <p:cTn id="140" dur="150" fill="hold"/>
                                        <p:tgtEl>
                                          <p:spTgt spid="1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1" dur="150" fill="hold"/>
                                        <p:tgtEl>
                                          <p:spTgt spid="1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42" dur="150" tmFilter="0,0; .5, 1; 1, 1"/>
                                        <p:tgtEl>
                                          <p:spTgt spid="10">
                                            <p:txEl>
                                              <p:pRg st="1" end="1"/>
                                            </p:txEl>
                                          </p:spTgt>
                                        </p:tgtEl>
                                      </p:cBhvr>
                                    </p:animEffect>
                                  </p:childTnLst>
                                </p:cTn>
                              </p:par>
                              <p:par>
                                <p:cTn id="143" presetID="41" presetClass="entr" presetSubtype="0" fill="hold" nodeType="withEffect">
                                  <p:stCondLst>
                                    <p:cond delay="0"/>
                                  </p:stCondLst>
                                  <p:iterate type="lt">
                                    <p:tmPct val="10000"/>
                                  </p:iterate>
                                  <p:childTnLst>
                                    <p:set>
                                      <p:cBhvr>
                                        <p:cTn id="144" dur="1" fill="hold">
                                          <p:stCondLst>
                                            <p:cond delay="0"/>
                                          </p:stCondLst>
                                        </p:cTn>
                                        <p:tgtEl>
                                          <p:spTgt spid="10">
                                            <p:txEl>
                                              <p:pRg st="2" end="2"/>
                                            </p:txEl>
                                          </p:spTgt>
                                        </p:tgtEl>
                                        <p:attrNameLst>
                                          <p:attrName>style.visibility</p:attrName>
                                        </p:attrNameLst>
                                      </p:cBhvr>
                                      <p:to>
                                        <p:strVal val="visible"/>
                                      </p:to>
                                    </p:set>
                                    <p:anim calcmode="lin" valueType="num">
                                      <p:cBhvr>
                                        <p:cTn id="145" dur="150" fill="hold"/>
                                        <p:tgtEl>
                                          <p:spTgt spid="10">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6" dur="150" fill="hold"/>
                                        <p:tgtEl>
                                          <p:spTgt spid="10">
                                            <p:txEl>
                                              <p:pRg st="2" end="2"/>
                                            </p:txEl>
                                          </p:spTgt>
                                        </p:tgtEl>
                                        <p:attrNameLst>
                                          <p:attrName>ppt_y</p:attrName>
                                        </p:attrNameLst>
                                      </p:cBhvr>
                                      <p:tavLst>
                                        <p:tav tm="0">
                                          <p:val>
                                            <p:strVal val="#ppt_y"/>
                                          </p:val>
                                        </p:tav>
                                        <p:tav tm="100000">
                                          <p:val>
                                            <p:strVal val="#ppt_y"/>
                                          </p:val>
                                        </p:tav>
                                      </p:tavLst>
                                    </p:anim>
                                    <p:anim calcmode="lin" valueType="num">
                                      <p:cBhvr>
                                        <p:cTn id="147" dur="150" fill="hold"/>
                                        <p:tgtEl>
                                          <p:spTgt spid="10">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8" dur="150" fill="hold"/>
                                        <p:tgtEl>
                                          <p:spTgt spid="10">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49" dur="150" tmFilter="0,0; .5, 1; 1, 1"/>
                                        <p:tgtEl>
                                          <p:spTgt spid="10">
                                            <p:txEl>
                                              <p:pRg st="2" end="2"/>
                                            </p:txEl>
                                          </p:spTgt>
                                        </p:tgtEl>
                                      </p:cBhvr>
                                    </p:animEffect>
                                  </p:childTnLst>
                                </p:cTn>
                              </p:par>
                              <p:par>
                                <p:cTn id="150" presetID="41" presetClass="entr" presetSubtype="0" fill="hold" nodeType="withEffect">
                                  <p:stCondLst>
                                    <p:cond delay="0"/>
                                  </p:stCondLst>
                                  <p:iterate type="lt">
                                    <p:tmPct val="10000"/>
                                  </p:iterate>
                                  <p:childTnLst>
                                    <p:set>
                                      <p:cBhvr>
                                        <p:cTn id="151" dur="1" fill="hold">
                                          <p:stCondLst>
                                            <p:cond delay="0"/>
                                          </p:stCondLst>
                                        </p:cTn>
                                        <p:tgtEl>
                                          <p:spTgt spid="10">
                                            <p:txEl>
                                              <p:pRg st="3" end="3"/>
                                            </p:txEl>
                                          </p:spTgt>
                                        </p:tgtEl>
                                        <p:attrNameLst>
                                          <p:attrName>style.visibility</p:attrName>
                                        </p:attrNameLst>
                                      </p:cBhvr>
                                      <p:to>
                                        <p:strVal val="visible"/>
                                      </p:to>
                                    </p:set>
                                    <p:anim calcmode="lin" valueType="num">
                                      <p:cBhvr>
                                        <p:cTn id="152" dur="150" fill="hold"/>
                                        <p:tgtEl>
                                          <p:spTgt spid="10">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3" dur="150" fill="hold"/>
                                        <p:tgtEl>
                                          <p:spTgt spid="10">
                                            <p:txEl>
                                              <p:pRg st="3" end="3"/>
                                            </p:txEl>
                                          </p:spTgt>
                                        </p:tgtEl>
                                        <p:attrNameLst>
                                          <p:attrName>ppt_y</p:attrName>
                                        </p:attrNameLst>
                                      </p:cBhvr>
                                      <p:tavLst>
                                        <p:tav tm="0">
                                          <p:val>
                                            <p:strVal val="#ppt_y"/>
                                          </p:val>
                                        </p:tav>
                                        <p:tav tm="100000">
                                          <p:val>
                                            <p:strVal val="#ppt_y"/>
                                          </p:val>
                                        </p:tav>
                                      </p:tavLst>
                                    </p:anim>
                                    <p:anim calcmode="lin" valueType="num">
                                      <p:cBhvr>
                                        <p:cTn id="154" dur="150" fill="hold"/>
                                        <p:tgtEl>
                                          <p:spTgt spid="10">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5" dur="150" fill="hold"/>
                                        <p:tgtEl>
                                          <p:spTgt spid="10">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6" dur="150" tmFilter="0,0; .5, 1; 1, 1"/>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3401971" y="50014"/>
            <a:ext cx="5977612"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Suggestions</a:t>
            </a:r>
            <a:endParaRPr lang="en-GB" sz="3200" dirty="0"/>
          </a:p>
        </p:txBody>
      </p:sp>
      <p:sp>
        <p:nvSpPr>
          <p:cNvPr id="8" name="Subtitle 2">
            <a:extLst>
              <a:ext uri="{FF2B5EF4-FFF2-40B4-BE49-F238E27FC236}">
                <a16:creationId xmlns:a16="http://schemas.microsoft.com/office/drawing/2014/main" id="{0861A01E-E235-6585-9DAC-BD247393EBFE}"/>
              </a:ext>
            </a:extLst>
          </p:cNvPr>
          <p:cNvSpPr txBox="1">
            <a:spLocks/>
          </p:cNvSpPr>
          <p:nvPr/>
        </p:nvSpPr>
        <p:spPr>
          <a:xfrm>
            <a:off x="2697702" y="2497321"/>
            <a:ext cx="1790503"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Telangana needs to create a business-friendly environment, by offering </a:t>
            </a:r>
            <a:r>
              <a:rPr lang="en-US" sz="1400" b="1" dirty="0"/>
              <a:t>tax breaks</a:t>
            </a:r>
            <a:r>
              <a:rPr lang="en-US" sz="1400" dirty="0"/>
              <a:t>, making some </a:t>
            </a:r>
            <a:r>
              <a:rPr lang="en-US" sz="1400" b="1" dirty="0"/>
              <a:t>policies</a:t>
            </a:r>
            <a:r>
              <a:rPr lang="en-US" sz="1400" dirty="0"/>
              <a:t> which </a:t>
            </a:r>
            <a:r>
              <a:rPr lang="en-US" sz="1400" b="1" dirty="0"/>
              <a:t>favors business</a:t>
            </a:r>
            <a:r>
              <a:rPr lang="en-US" sz="1400" dirty="0"/>
              <a:t> to invest in Telangana, so that it will become a destination of </a:t>
            </a:r>
            <a:r>
              <a:rPr lang="en-US" sz="1400" b="1" dirty="0"/>
              <a:t>business tourism.</a:t>
            </a:r>
          </a:p>
        </p:txBody>
      </p:sp>
      <p:sp>
        <p:nvSpPr>
          <p:cNvPr id="16" name="Rectangle: Rounded Corners 15">
            <a:extLst>
              <a:ext uri="{FF2B5EF4-FFF2-40B4-BE49-F238E27FC236}">
                <a16:creationId xmlns:a16="http://schemas.microsoft.com/office/drawing/2014/main" id="{04F13755-3770-0D47-66C8-9FF6791BE582}"/>
              </a:ext>
            </a:extLst>
          </p:cNvPr>
          <p:cNvSpPr/>
          <p:nvPr/>
        </p:nvSpPr>
        <p:spPr>
          <a:xfrm>
            <a:off x="3592953" y="837842"/>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Business and Trade</a:t>
            </a:r>
            <a:endParaRPr lang="en-GB" b="1" dirty="0"/>
          </a:p>
        </p:txBody>
      </p:sp>
      <p:cxnSp>
        <p:nvCxnSpPr>
          <p:cNvPr id="18" name="Straight Connector 17">
            <a:extLst>
              <a:ext uri="{FF2B5EF4-FFF2-40B4-BE49-F238E27FC236}">
                <a16:creationId xmlns:a16="http://schemas.microsoft.com/office/drawing/2014/main" id="{B5959D5D-96A9-D0DE-C8A7-C0E02CCC0D24}"/>
              </a:ext>
            </a:extLst>
          </p:cNvPr>
          <p:cNvCxnSpPr>
            <a:cxnSpLocks/>
            <a:stCxn id="16" idx="2"/>
          </p:cNvCxnSpPr>
          <p:nvPr/>
        </p:nvCxnSpPr>
        <p:spPr>
          <a:xfrm>
            <a:off x="4878414" y="1778747"/>
            <a:ext cx="0" cy="36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D2AF8AD-6CB5-B051-D2D0-CCDBFA4AF7C1}"/>
              </a:ext>
            </a:extLst>
          </p:cNvPr>
          <p:cNvCxnSpPr>
            <a:cxnSpLocks/>
          </p:cNvCxnSpPr>
          <p:nvPr/>
        </p:nvCxnSpPr>
        <p:spPr>
          <a:xfrm flipH="1">
            <a:off x="3592953" y="2152764"/>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0A35C0B-A523-DCB4-7953-B2EE495E7FC0}"/>
              </a:ext>
            </a:extLst>
          </p:cNvPr>
          <p:cNvCxnSpPr>
            <a:cxnSpLocks/>
          </p:cNvCxnSpPr>
          <p:nvPr/>
        </p:nvCxnSpPr>
        <p:spPr>
          <a:xfrm>
            <a:off x="3592953" y="2146851"/>
            <a:ext cx="0" cy="35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CC592174-0597-49DC-09CC-30EF8DBEFA1F}"/>
              </a:ext>
            </a:extLst>
          </p:cNvPr>
          <p:cNvCxnSpPr>
            <a:cxnSpLocks/>
          </p:cNvCxnSpPr>
          <p:nvPr/>
        </p:nvCxnSpPr>
        <p:spPr>
          <a:xfrm flipH="1">
            <a:off x="4878414" y="2146851"/>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91047D8-DE2A-121B-652A-BD08B3F6F7F2}"/>
              </a:ext>
            </a:extLst>
          </p:cNvPr>
          <p:cNvCxnSpPr>
            <a:cxnSpLocks/>
          </p:cNvCxnSpPr>
          <p:nvPr/>
        </p:nvCxnSpPr>
        <p:spPr>
          <a:xfrm>
            <a:off x="6163875" y="2146851"/>
            <a:ext cx="0" cy="350470"/>
          </a:xfrm>
          <a:prstGeom prst="line">
            <a:avLst/>
          </a:prstGeom>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6B541BA3-CEE2-C8F3-D1E4-939FE6AD8185}"/>
              </a:ext>
            </a:extLst>
          </p:cNvPr>
          <p:cNvSpPr txBox="1">
            <a:spLocks/>
          </p:cNvSpPr>
          <p:nvPr/>
        </p:nvSpPr>
        <p:spPr>
          <a:xfrm>
            <a:off x="5268623" y="2497321"/>
            <a:ext cx="1790503"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Telangana can actively attract and host many </a:t>
            </a:r>
            <a:r>
              <a:rPr lang="en-US" sz="1400" b="1" dirty="0"/>
              <a:t>international conferences</a:t>
            </a:r>
            <a:r>
              <a:rPr lang="en-US" sz="1400" dirty="0"/>
              <a:t>, Hyderabad is an </a:t>
            </a:r>
            <a:r>
              <a:rPr lang="en-US" sz="1400" b="1" dirty="0"/>
              <a:t>IT Hub</a:t>
            </a:r>
            <a:r>
              <a:rPr lang="en-US" sz="1400" dirty="0"/>
              <a:t> so it will take this as an advantage and host many technology specific </a:t>
            </a:r>
            <a:r>
              <a:rPr lang="en-US" sz="1400" b="1" dirty="0"/>
              <a:t>conferences or exhibitions.</a:t>
            </a:r>
          </a:p>
        </p:txBody>
      </p:sp>
      <p:sp>
        <p:nvSpPr>
          <p:cNvPr id="6" name="Rectangle: Rounded Corners 5">
            <a:extLst>
              <a:ext uri="{FF2B5EF4-FFF2-40B4-BE49-F238E27FC236}">
                <a16:creationId xmlns:a16="http://schemas.microsoft.com/office/drawing/2014/main" id="{AB9F20DC-798D-9F6F-F252-295BE2C5017E}"/>
              </a:ext>
            </a:extLst>
          </p:cNvPr>
          <p:cNvSpPr/>
          <p:nvPr/>
        </p:nvSpPr>
        <p:spPr>
          <a:xfrm>
            <a:off x="295831" y="837842"/>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Investing in Infrastructure</a:t>
            </a:r>
            <a:endParaRPr lang="en-GB" b="1" dirty="0"/>
          </a:p>
        </p:txBody>
      </p:sp>
      <p:cxnSp>
        <p:nvCxnSpPr>
          <p:cNvPr id="7" name="Straight Connector 6">
            <a:extLst>
              <a:ext uri="{FF2B5EF4-FFF2-40B4-BE49-F238E27FC236}">
                <a16:creationId xmlns:a16="http://schemas.microsoft.com/office/drawing/2014/main" id="{D85ACE97-1EC4-C94D-D3E9-D69AD0D83EC6}"/>
              </a:ext>
            </a:extLst>
          </p:cNvPr>
          <p:cNvCxnSpPr>
            <a:cxnSpLocks/>
          </p:cNvCxnSpPr>
          <p:nvPr/>
        </p:nvCxnSpPr>
        <p:spPr>
          <a:xfrm>
            <a:off x="1576280" y="1778748"/>
            <a:ext cx="0" cy="368104"/>
          </a:xfrm>
          <a:prstGeom prst="line">
            <a:avLst/>
          </a:prstGeom>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06105C55-D0E5-4080-E7D9-8045CB03FD6F}"/>
              </a:ext>
            </a:extLst>
          </p:cNvPr>
          <p:cNvSpPr txBox="1">
            <a:spLocks/>
          </p:cNvSpPr>
          <p:nvPr/>
        </p:nvSpPr>
        <p:spPr>
          <a:xfrm>
            <a:off x="681028" y="2491051"/>
            <a:ext cx="1790503"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Telangana need to invest in its infrastructure by building </a:t>
            </a:r>
            <a:r>
              <a:rPr lang="en-US" sz="1400" b="1" dirty="0"/>
              <a:t>modern airports, transportation networks, railways, technology parks</a:t>
            </a:r>
            <a:r>
              <a:rPr lang="en-US" sz="1400" dirty="0"/>
              <a:t>.</a:t>
            </a:r>
            <a:endParaRPr lang="en-US" sz="1400" b="1" dirty="0"/>
          </a:p>
        </p:txBody>
      </p:sp>
      <p:cxnSp>
        <p:nvCxnSpPr>
          <p:cNvPr id="11" name="Straight Connector 10">
            <a:extLst>
              <a:ext uri="{FF2B5EF4-FFF2-40B4-BE49-F238E27FC236}">
                <a16:creationId xmlns:a16="http://schemas.microsoft.com/office/drawing/2014/main" id="{48A636C7-0E82-3A0B-8963-2BB62B708546}"/>
              </a:ext>
            </a:extLst>
          </p:cNvPr>
          <p:cNvCxnSpPr>
            <a:cxnSpLocks/>
            <a:endCxn id="9" idx="0"/>
          </p:cNvCxnSpPr>
          <p:nvPr/>
        </p:nvCxnSpPr>
        <p:spPr>
          <a:xfrm>
            <a:off x="1576279" y="2146852"/>
            <a:ext cx="1" cy="344199"/>
          </a:xfrm>
          <a:prstGeom prst="line">
            <a:avLst/>
          </a:prstGeom>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86499F5E-9416-F82D-2668-AE602E83DD0E}"/>
              </a:ext>
            </a:extLst>
          </p:cNvPr>
          <p:cNvSpPr txBox="1">
            <a:spLocks/>
          </p:cNvSpPr>
          <p:nvPr/>
        </p:nvSpPr>
        <p:spPr>
          <a:xfrm>
            <a:off x="7515599" y="2500276"/>
            <a:ext cx="2030980"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Govt. needs to plan some cultural events in which they organize dramatic folks which tells about history of that area. Also, they hire some </a:t>
            </a:r>
            <a:r>
              <a:rPr lang="en-US" sz="1400" b="1" dirty="0"/>
              <a:t>local guides </a:t>
            </a:r>
            <a:r>
              <a:rPr lang="en-US" sz="1400" dirty="0"/>
              <a:t>which tells tourist about the rituals festivals which are celebrated in that area, and they encourage tourist to also take part in that festivals.</a:t>
            </a:r>
          </a:p>
        </p:txBody>
      </p:sp>
      <p:sp>
        <p:nvSpPr>
          <p:cNvPr id="14" name="Rectangle: Rounded Corners 13">
            <a:extLst>
              <a:ext uri="{FF2B5EF4-FFF2-40B4-BE49-F238E27FC236}">
                <a16:creationId xmlns:a16="http://schemas.microsoft.com/office/drawing/2014/main" id="{225CA877-4EA6-2E81-E189-F31AA38D5B0E}"/>
              </a:ext>
            </a:extLst>
          </p:cNvPr>
          <p:cNvSpPr/>
          <p:nvPr/>
        </p:nvSpPr>
        <p:spPr>
          <a:xfrm>
            <a:off x="8410850" y="840797"/>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Cultural Events</a:t>
            </a:r>
            <a:endParaRPr lang="en-GB" b="1" dirty="0"/>
          </a:p>
        </p:txBody>
      </p:sp>
      <p:cxnSp>
        <p:nvCxnSpPr>
          <p:cNvPr id="15" name="Straight Connector 14">
            <a:extLst>
              <a:ext uri="{FF2B5EF4-FFF2-40B4-BE49-F238E27FC236}">
                <a16:creationId xmlns:a16="http://schemas.microsoft.com/office/drawing/2014/main" id="{BB70772C-D57E-AD5E-7BE8-F1D5FCF5DA23}"/>
              </a:ext>
            </a:extLst>
          </p:cNvPr>
          <p:cNvCxnSpPr>
            <a:cxnSpLocks/>
            <a:stCxn id="14" idx="2"/>
          </p:cNvCxnSpPr>
          <p:nvPr/>
        </p:nvCxnSpPr>
        <p:spPr>
          <a:xfrm>
            <a:off x="9696311" y="1781702"/>
            <a:ext cx="0" cy="36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CC049A7-BAA6-13C7-68D3-59EB86933345}"/>
              </a:ext>
            </a:extLst>
          </p:cNvPr>
          <p:cNvCxnSpPr>
            <a:cxnSpLocks/>
          </p:cNvCxnSpPr>
          <p:nvPr/>
        </p:nvCxnSpPr>
        <p:spPr>
          <a:xfrm flipH="1">
            <a:off x="8410850" y="2155719"/>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B1238E-9BFA-8EC6-F15B-6F3D63E5ABCC}"/>
              </a:ext>
            </a:extLst>
          </p:cNvPr>
          <p:cNvCxnSpPr>
            <a:cxnSpLocks/>
          </p:cNvCxnSpPr>
          <p:nvPr/>
        </p:nvCxnSpPr>
        <p:spPr>
          <a:xfrm>
            <a:off x="8410850" y="2149806"/>
            <a:ext cx="0" cy="35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9695C6-9F39-0647-EBA6-B40CC65ED1BB}"/>
              </a:ext>
            </a:extLst>
          </p:cNvPr>
          <p:cNvCxnSpPr>
            <a:cxnSpLocks/>
          </p:cNvCxnSpPr>
          <p:nvPr/>
        </p:nvCxnSpPr>
        <p:spPr>
          <a:xfrm flipH="1">
            <a:off x="9696311" y="2160103"/>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D5ED28-1656-5119-3773-61BD48883B60}"/>
              </a:ext>
            </a:extLst>
          </p:cNvPr>
          <p:cNvCxnSpPr>
            <a:cxnSpLocks/>
          </p:cNvCxnSpPr>
          <p:nvPr/>
        </p:nvCxnSpPr>
        <p:spPr>
          <a:xfrm>
            <a:off x="10981772" y="2163058"/>
            <a:ext cx="0" cy="350470"/>
          </a:xfrm>
          <a:prstGeom prst="line">
            <a:avLst/>
          </a:prstGeom>
        </p:spPr>
        <p:style>
          <a:lnRef idx="1">
            <a:schemeClr val="accent1"/>
          </a:lnRef>
          <a:fillRef idx="0">
            <a:schemeClr val="accent1"/>
          </a:fillRef>
          <a:effectRef idx="0">
            <a:schemeClr val="accent1"/>
          </a:effectRef>
          <a:fontRef idx="minor">
            <a:schemeClr val="tx1"/>
          </a:fontRef>
        </p:style>
      </p:cxnSp>
      <p:sp>
        <p:nvSpPr>
          <p:cNvPr id="24" name="Subtitle 2">
            <a:extLst>
              <a:ext uri="{FF2B5EF4-FFF2-40B4-BE49-F238E27FC236}">
                <a16:creationId xmlns:a16="http://schemas.microsoft.com/office/drawing/2014/main" id="{21587CDF-15EB-DE48-EBEE-D3BC70A08652}"/>
              </a:ext>
            </a:extLst>
          </p:cNvPr>
          <p:cNvSpPr txBox="1">
            <a:spLocks/>
          </p:cNvSpPr>
          <p:nvPr/>
        </p:nvSpPr>
        <p:spPr>
          <a:xfrm>
            <a:off x="10086520" y="2500276"/>
            <a:ext cx="1924964"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In month of October, there was a festival </a:t>
            </a:r>
            <a:r>
              <a:rPr lang="en-US" sz="1400" b="1" dirty="0"/>
              <a:t>Bathukamma</a:t>
            </a:r>
            <a:r>
              <a:rPr lang="en-US" sz="1400" dirty="0"/>
              <a:t>, which was celebrated for 9 days dedicating to </a:t>
            </a:r>
            <a:r>
              <a:rPr lang="en-US" sz="1400" b="1" dirty="0"/>
              <a:t>Goddess Maha Gauri</a:t>
            </a:r>
            <a:r>
              <a:rPr lang="en-US" sz="1400" dirty="0"/>
              <a:t>. This festival can be promoted by governments, and they encourage tourist with the help of tour guides that take part in this festival for 9 days.</a:t>
            </a:r>
          </a:p>
        </p:txBody>
      </p:sp>
      <p:sp>
        <p:nvSpPr>
          <p:cNvPr id="25" name="Rectangle: Rounded Corners 24">
            <a:extLst>
              <a:ext uri="{FF2B5EF4-FFF2-40B4-BE49-F238E27FC236}">
                <a16:creationId xmlns:a16="http://schemas.microsoft.com/office/drawing/2014/main" id="{681BC80F-A1C4-9DC5-F439-1255C8C6AAEB}"/>
              </a:ext>
            </a:extLst>
          </p:cNvPr>
          <p:cNvSpPr/>
          <p:nvPr/>
        </p:nvSpPr>
        <p:spPr>
          <a:xfrm>
            <a:off x="2534395" y="5154707"/>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Promote Tourism</a:t>
            </a:r>
            <a:endParaRPr lang="en-GB" b="1" dirty="0"/>
          </a:p>
        </p:txBody>
      </p:sp>
      <p:cxnSp>
        <p:nvCxnSpPr>
          <p:cNvPr id="26" name="Straight Connector 25">
            <a:extLst>
              <a:ext uri="{FF2B5EF4-FFF2-40B4-BE49-F238E27FC236}">
                <a16:creationId xmlns:a16="http://schemas.microsoft.com/office/drawing/2014/main" id="{63BC60FA-152B-E8D4-2ACD-9E4804CB10A0}"/>
              </a:ext>
            </a:extLst>
          </p:cNvPr>
          <p:cNvCxnSpPr>
            <a:cxnSpLocks/>
          </p:cNvCxnSpPr>
          <p:nvPr/>
        </p:nvCxnSpPr>
        <p:spPr>
          <a:xfrm flipH="1">
            <a:off x="5105316" y="5611193"/>
            <a:ext cx="1285461"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Subtitle 2">
            <a:extLst>
              <a:ext uri="{FF2B5EF4-FFF2-40B4-BE49-F238E27FC236}">
                <a16:creationId xmlns:a16="http://schemas.microsoft.com/office/drawing/2014/main" id="{741212FD-3F53-F3AC-292B-BFEB2874AF6B}"/>
              </a:ext>
            </a:extLst>
          </p:cNvPr>
          <p:cNvSpPr txBox="1">
            <a:spLocks/>
          </p:cNvSpPr>
          <p:nvPr/>
        </p:nvSpPr>
        <p:spPr>
          <a:xfrm>
            <a:off x="6390777" y="4691629"/>
            <a:ext cx="3155802"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📌Government can promote tourism with the help of </a:t>
            </a:r>
            <a:r>
              <a:rPr lang="en-US" sz="1400" b="1" dirty="0"/>
              <a:t>Social media influencers</a:t>
            </a:r>
            <a:r>
              <a:rPr lang="en-US" sz="1400" dirty="0"/>
              <a:t> and </a:t>
            </a:r>
            <a:r>
              <a:rPr lang="en-US" sz="1400" b="1" dirty="0"/>
              <a:t>celebrities</a:t>
            </a:r>
            <a:r>
              <a:rPr lang="en-US" sz="1400" dirty="0"/>
              <a:t> which promote Telangana and tell the audience that visit Telangana once, so that tourist can experience the rich and ancient culture of Telangana.</a:t>
            </a:r>
          </a:p>
        </p:txBody>
      </p:sp>
    </p:spTree>
    <p:extLst>
      <p:ext uri="{BB962C8B-B14F-4D97-AF65-F5344CB8AC3E}">
        <p14:creationId xmlns:p14="http://schemas.microsoft.com/office/powerpoint/2010/main" val="215147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5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p:cTn id="16"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18"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150" tmFilter="0,0; .5, 1; 1, 1"/>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nodeType="clickEffect">
                                  <p:stCondLst>
                                    <p:cond delay="0"/>
                                  </p:stCondLst>
                                  <p:iterate type="lt">
                                    <p:tmPct val="10000"/>
                                  </p:iterate>
                                  <p:childTnLst>
                                    <p:set>
                                      <p:cBhvr>
                                        <p:cTn id="24" dur="1" fill="hold">
                                          <p:stCondLst>
                                            <p:cond delay="0"/>
                                          </p:stCondLst>
                                        </p:cTn>
                                        <p:tgtEl>
                                          <p:spTgt spid="16">
                                            <p:txEl>
                                              <p:pRg st="0" end="0"/>
                                            </p:txEl>
                                          </p:spTgt>
                                        </p:tgtEl>
                                        <p:attrNameLst>
                                          <p:attrName>style.visibility</p:attrName>
                                        </p:attrNameLst>
                                      </p:cBhvr>
                                      <p:to>
                                        <p:strVal val="visible"/>
                                      </p:to>
                                    </p:set>
                                    <p:anim calcmode="lin" valueType="num">
                                      <p:cBhvr>
                                        <p:cTn id="25" dur="15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15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27" dur="15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15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150" tmFilter="0,0; .5, 1; 1, 1"/>
                                        <p:tgtEl>
                                          <p:spTgt spid="1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nodeType="clickEffect">
                                  <p:stCondLst>
                                    <p:cond delay="0"/>
                                  </p:stCondLst>
                                  <p:iterate type="lt">
                                    <p:tmPct val="10000"/>
                                  </p:iterate>
                                  <p:childTnLst>
                                    <p:set>
                                      <p:cBhvr>
                                        <p:cTn id="33" dur="1" fill="hold">
                                          <p:stCondLst>
                                            <p:cond delay="0"/>
                                          </p:stCondLst>
                                        </p:cTn>
                                        <p:tgtEl>
                                          <p:spTgt spid="8">
                                            <p:txEl>
                                              <p:pRg st="0" end="0"/>
                                            </p:txEl>
                                          </p:spTgt>
                                        </p:tgtEl>
                                        <p:attrNameLst>
                                          <p:attrName>style.visibility</p:attrName>
                                        </p:attrNameLst>
                                      </p:cBhvr>
                                      <p:to>
                                        <p:strVal val="visible"/>
                                      </p:to>
                                    </p:set>
                                    <p:anim calcmode="lin" valueType="num">
                                      <p:cBhvr>
                                        <p:cTn id="34"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36"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150" tmFilter="0,0; .5, 1; 1, 1"/>
                                        <p:tgtEl>
                                          <p:spTgt spid="8">
                                            <p:txEl>
                                              <p:pRg st="0" end="0"/>
                                            </p:txEl>
                                          </p:spTgt>
                                        </p:tgtEl>
                                      </p:cBhvr>
                                    </p:animEffect>
                                  </p:childTnLst>
                                </p:cTn>
                              </p:par>
                              <p:par>
                                <p:cTn id="39" presetID="41" presetClass="entr" presetSubtype="0" fill="hold" nodeType="withEffect">
                                  <p:stCondLst>
                                    <p:cond delay="0"/>
                                  </p:stCondLst>
                                  <p:iterate type="lt">
                                    <p:tmPct val="10000"/>
                                  </p:iterate>
                                  <p:childTnLst>
                                    <p:set>
                                      <p:cBhvr>
                                        <p:cTn id="40" dur="1" fill="hold">
                                          <p:stCondLst>
                                            <p:cond delay="0"/>
                                          </p:stCondLst>
                                        </p:cTn>
                                        <p:tgtEl>
                                          <p:spTgt spid="5">
                                            <p:txEl>
                                              <p:pRg st="0" end="0"/>
                                            </p:txEl>
                                          </p:spTgt>
                                        </p:tgtEl>
                                        <p:attrNameLst>
                                          <p:attrName>style.visibility</p:attrName>
                                        </p:attrNameLst>
                                      </p:cBhvr>
                                      <p:to>
                                        <p:strVal val="visible"/>
                                      </p:to>
                                    </p:set>
                                    <p:anim calcmode="lin" valueType="num">
                                      <p:cBhvr>
                                        <p:cTn id="41" dur="15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2" dur="15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43" dur="15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4" dur="15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5" dur="150" tmFilter="0,0; .5, 1; 1, 1"/>
                                        <p:tgtEl>
                                          <p:spTgt spid="5">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1" presetClass="entr" presetSubtype="0" fill="hold" nodeType="clickEffect">
                                  <p:stCondLst>
                                    <p:cond delay="0"/>
                                  </p:stCondLst>
                                  <p:iterate type="lt">
                                    <p:tmPct val="10000"/>
                                  </p:iterate>
                                  <p:childTnLst>
                                    <p:set>
                                      <p:cBhvr>
                                        <p:cTn id="49" dur="1" fill="hold">
                                          <p:stCondLst>
                                            <p:cond delay="0"/>
                                          </p:stCondLst>
                                        </p:cTn>
                                        <p:tgtEl>
                                          <p:spTgt spid="14">
                                            <p:txEl>
                                              <p:pRg st="0" end="0"/>
                                            </p:txEl>
                                          </p:spTgt>
                                        </p:tgtEl>
                                        <p:attrNameLst>
                                          <p:attrName>style.visibility</p:attrName>
                                        </p:attrNameLst>
                                      </p:cBhvr>
                                      <p:to>
                                        <p:strVal val="visible"/>
                                      </p:to>
                                    </p:set>
                                    <p:anim calcmode="lin" valueType="num">
                                      <p:cBhvr>
                                        <p:cTn id="50"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1"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52"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3"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4" dur="150" tmFilter="0,0; .5, 1; 1, 1"/>
                                        <p:tgtEl>
                                          <p:spTgt spid="14">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1" presetClass="entr" presetSubtype="0" fill="hold" nodeType="clickEffect">
                                  <p:stCondLst>
                                    <p:cond delay="0"/>
                                  </p:stCondLst>
                                  <p:iterate type="lt">
                                    <p:tmPct val="10000"/>
                                  </p:iterate>
                                  <p:childTnLst>
                                    <p:set>
                                      <p:cBhvr>
                                        <p:cTn id="58" dur="1" fill="hold">
                                          <p:stCondLst>
                                            <p:cond delay="0"/>
                                          </p:stCondLst>
                                        </p:cTn>
                                        <p:tgtEl>
                                          <p:spTgt spid="13">
                                            <p:txEl>
                                              <p:pRg st="0" end="0"/>
                                            </p:txEl>
                                          </p:spTgt>
                                        </p:tgtEl>
                                        <p:attrNameLst>
                                          <p:attrName>style.visibility</p:attrName>
                                        </p:attrNameLst>
                                      </p:cBhvr>
                                      <p:to>
                                        <p:strVal val="visible"/>
                                      </p:to>
                                    </p:set>
                                    <p:anim calcmode="lin" valueType="num">
                                      <p:cBhvr>
                                        <p:cTn id="59" dur="150" fill="hold"/>
                                        <p:tgtEl>
                                          <p:spTgt spid="1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0" dur="150" fill="hold"/>
                                        <p:tgtEl>
                                          <p:spTgt spid="13">
                                            <p:txEl>
                                              <p:pRg st="0" end="0"/>
                                            </p:txEl>
                                          </p:spTgt>
                                        </p:tgtEl>
                                        <p:attrNameLst>
                                          <p:attrName>ppt_y</p:attrName>
                                        </p:attrNameLst>
                                      </p:cBhvr>
                                      <p:tavLst>
                                        <p:tav tm="0">
                                          <p:val>
                                            <p:strVal val="#ppt_y"/>
                                          </p:val>
                                        </p:tav>
                                        <p:tav tm="100000">
                                          <p:val>
                                            <p:strVal val="#ppt_y"/>
                                          </p:val>
                                        </p:tav>
                                      </p:tavLst>
                                    </p:anim>
                                    <p:anim calcmode="lin" valueType="num">
                                      <p:cBhvr>
                                        <p:cTn id="61" dur="150" fill="hold"/>
                                        <p:tgtEl>
                                          <p:spTgt spid="1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2" dur="150" fill="hold"/>
                                        <p:tgtEl>
                                          <p:spTgt spid="1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3" dur="150" tmFilter="0,0; .5, 1; 1, 1"/>
                                        <p:tgtEl>
                                          <p:spTgt spid="13">
                                            <p:txEl>
                                              <p:pRg st="0" end="0"/>
                                            </p:txEl>
                                          </p:spTgt>
                                        </p:tgtEl>
                                      </p:cBhvr>
                                    </p:animEffect>
                                  </p:childTnLst>
                                </p:cTn>
                              </p:par>
                              <p:par>
                                <p:cTn id="64" presetID="41" presetClass="entr" presetSubtype="0" fill="hold" nodeType="withEffect">
                                  <p:stCondLst>
                                    <p:cond delay="0"/>
                                  </p:stCondLst>
                                  <p:iterate type="lt">
                                    <p:tmPct val="10000"/>
                                  </p:iterate>
                                  <p:childTnLst>
                                    <p:set>
                                      <p:cBhvr>
                                        <p:cTn id="65" dur="1" fill="hold">
                                          <p:stCondLst>
                                            <p:cond delay="0"/>
                                          </p:stCondLst>
                                        </p:cTn>
                                        <p:tgtEl>
                                          <p:spTgt spid="24">
                                            <p:txEl>
                                              <p:pRg st="0" end="0"/>
                                            </p:txEl>
                                          </p:spTgt>
                                        </p:tgtEl>
                                        <p:attrNameLst>
                                          <p:attrName>style.visibility</p:attrName>
                                        </p:attrNameLst>
                                      </p:cBhvr>
                                      <p:to>
                                        <p:strVal val="visible"/>
                                      </p:to>
                                    </p:set>
                                    <p:anim calcmode="lin" valueType="num">
                                      <p:cBhvr>
                                        <p:cTn id="66" dur="150" fill="hold"/>
                                        <p:tgtEl>
                                          <p:spTgt spid="2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7" dur="150" fill="hold"/>
                                        <p:tgtEl>
                                          <p:spTgt spid="24">
                                            <p:txEl>
                                              <p:pRg st="0" end="0"/>
                                            </p:txEl>
                                          </p:spTgt>
                                        </p:tgtEl>
                                        <p:attrNameLst>
                                          <p:attrName>ppt_y</p:attrName>
                                        </p:attrNameLst>
                                      </p:cBhvr>
                                      <p:tavLst>
                                        <p:tav tm="0">
                                          <p:val>
                                            <p:strVal val="#ppt_y"/>
                                          </p:val>
                                        </p:tav>
                                        <p:tav tm="100000">
                                          <p:val>
                                            <p:strVal val="#ppt_y"/>
                                          </p:val>
                                        </p:tav>
                                      </p:tavLst>
                                    </p:anim>
                                    <p:anim calcmode="lin" valueType="num">
                                      <p:cBhvr>
                                        <p:cTn id="68" dur="150" fill="hold"/>
                                        <p:tgtEl>
                                          <p:spTgt spid="2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9" dur="150" fill="hold"/>
                                        <p:tgtEl>
                                          <p:spTgt spid="2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0" dur="150" tmFilter="0,0; .5, 1; 1, 1"/>
                                        <p:tgtEl>
                                          <p:spTgt spid="24">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1" presetClass="entr" presetSubtype="0" fill="hold" nodeType="clickEffect">
                                  <p:stCondLst>
                                    <p:cond delay="0"/>
                                  </p:stCondLst>
                                  <p:iterate type="lt">
                                    <p:tmPct val="10000"/>
                                  </p:iterate>
                                  <p:childTnLst>
                                    <p:set>
                                      <p:cBhvr>
                                        <p:cTn id="74" dur="1" fill="hold">
                                          <p:stCondLst>
                                            <p:cond delay="0"/>
                                          </p:stCondLst>
                                        </p:cTn>
                                        <p:tgtEl>
                                          <p:spTgt spid="25">
                                            <p:txEl>
                                              <p:pRg st="0" end="0"/>
                                            </p:txEl>
                                          </p:spTgt>
                                        </p:tgtEl>
                                        <p:attrNameLst>
                                          <p:attrName>style.visibility</p:attrName>
                                        </p:attrNameLst>
                                      </p:cBhvr>
                                      <p:to>
                                        <p:strVal val="visible"/>
                                      </p:to>
                                    </p:set>
                                    <p:anim calcmode="lin" valueType="num">
                                      <p:cBhvr>
                                        <p:cTn id="75" dur="150" fill="hold"/>
                                        <p:tgtEl>
                                          <p:spTgt spid="2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76" dur="150" fill="hold"/>
                                        <p:tgtEl>
                                          <p:spTgt spid="25">
                                            <p:txEl>
                                              <p:pRg st="0" end="0"/>
                                            </p:txEl>
                                          </p:spTgt>
                                        </p:tgtEl>
                                        <p:attrNameLst>
                                          <p:attrName>ppt_y</p:attrName>
                                        </p:attrNameLst>
                                      </p:cBhvr>
                                      <p:tavLst>
                                        <p:tav tm="0">
                                          <p:val>
                                            <p:strVal val="#ppt_y"/>
                                          </p:val>
                                        </p:tav>
                                        <p:tav tm="100000">
                                          <p:val>
                                            <p:strVal val="#ppt_y"/>
                                          </p:val>
                                        </p:tav>
                                      </p:tavLst>
                                    </p:anim>
                                    <p:anim calcmode="lin" valueType="num">
                                      <p:cBhvr>
                                        <p:cTn id="77" dur="150" fill="hold"/>
                                        <p:tgtEl>
                                          <p:spTgt spid="2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8" dur="150" fill="hold"/>
                                        <p:tgtEl>
                                          <p:spTgt spid="2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9" dur="150" tmFilter="0,0; .5, 1; 1, 1"/>
                                        <p:tgtEl>
                                          <p:spTgt spid="2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1" presetClass="entr" presetSubtype="0" fill="hold" nodeType="clickEffect">
                                  <p:stCondLst>
                                    <p:cond delay="0"/>
                                  </p:stCondLst>
                                  <p:iterate type="lt">
                                    <p:tmPct val="10000"/>
                                  </p:iterate>
                                  <p:childTnLst>
                                    <p:set>
                                      <p:cBhvr>
                                        <p:cTn id="83" dur="1" fill="hold">
                                          <p:stCondLst>
                                            <p:cond delay="0"/>
                                          </p:stCondLst>
                                        </p:cTn>
                                        <p:tgtEl>
                                          <p:spTgt spid="27">
                                            <p:txEl>
                                              <p:pRg st="0" end="0"/>
                                            </p:txEl>
                                          </p:spTgt>
                                        </p:tgtEl>
                                        <p:attrNameLst>
                                          <p:attrName>style.visibility</p:attrName>
                                        </p:attrNameLst>
                                      </p:cBhvr>
                                      <p:to>
                                        <p:strVal val="visible"/>
                                      </p:to>
                                    </p:set>
                                    <p:anim calcmode="lin" valueType="num">
                                      <p:cBhvr>
                                        <p:cTn id="84" dur="150" fill="hold"/>
                                        <p:tgtEl>
                                          <p:spTgt spid="2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5" dur="150" fill="hold"/>
                                        <p:tgtEl>
                                          <p:spTgt spid="27">
                                            <p:txEl>
                                              <p:pRg st="0" end="0"/>
                                            </p:txEl>
                                          </p:spTgt>
                                        </p:tgtEl>
                                        <p:attrNameLst>
                                          <p:attrName>ppt_y</p:attrName>
                                        </p:attrNameLst>
                                      </p:cBhvr>
                                      <p:tavLst>
                                        <p:tav tm="0">
                                          <p:val>
                                            <p:strVal val="#ppt_y"/>
                                          </p:val>
                                        </p:tav>
                                        <p:tav tm="100000">
                                          <p:val>
                                            <p:strVal val="#ppt_y"/>
                                          </p:val>
                                        </p:tav>
                                      </p:tavLst>
                                    </p:anim>
                                    <p:anim calcmode="lin" valueType="num">
                                      <p:cBhvr>
                                        <p:cTn id="86" dur="150" fill="hold"/>
                                        <p:tgtEl>
                                          <p:spTgt spid="2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7" dur="150" fill="hold"/>
                                        <p:tgtEl>
                                          <p:spTgt spid="2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8" dur="150" tmFilter="0,0; .5, 1; 1, 1"/>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21A3-ED0C-891A-0D3D-863CFF33CD82}"/>
              </a:ext>
            </a:extLst>
          </p:cNvPr>
          <p:cNvSpPr>
            <a:spLocks noGrp="1"/>
          </p:cNvSpPr>
          <p:nvPr>
            <p:ph type="title"/>
          </p:nvPr>
        </p:nvSpPr>
        <p:spPr>
          <a:xfrm>
            <a:off x="4626153" y="1849936"/>
            <a:ext cx="2696104" cy="2782957"/>
          </a:xfrm>
        </p:spPr>
        <p:txBody>
          <a:bodyPr vert="horz">
            <a:normAutofit fontScale="90000"/>
          </a:bodyPr>
          <a:lstStyle/>
          <a:p>
            <a:pPr algn="ctr"/>
            <a:r>
              <a:rPr lang="en-US" b="1" dirty="0"/>
              <a:t>Resume Project Challenge by Codebasics</a:t>
            </a:r>
            <a:endParaRPr lang="en-GB" b="1" dirty="0"/>
          </a:p>
        </p:txBody>
      </p:sp>
      <p:pic>
        <p:nvPicPr>
          <p:cNvPr id="5" name="Content Placeholder 4" descr="A person with glasses and a goatee&#10;&#10;Description automatically generated with low confidence">
            <a:extLst>
              <a:ext uri="{FF2B5EF4-FFF2-40B4-BE49-F238E27FC236}">
                <a16:creationId xmlns:a16="http://schemas.microsoft.com/office/drawing/2014/main" id="{5EFC7680-6465-C78F-37CB-172F8CF9C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641" y="327272"/>
            <a:ext cx="4351967" cy="5410919"/>
          </a:xfrm>
        </p:spPr>
      </p:pic>
      <p:pic>
        <p:nvPicPr>
          <p:cNvPr id="7" name="Picture 6" descr="A person with glasses and a blue shirt&#10;&#10;Description automatically generated with low confidence">
            <a:extLst>
              <a:ext uri="{FF2B5EF4-FFF2-40B4-BE49-F238E27FC236}">
                <a16:creationId xmlns:a16="http://schemas.microsoft.com/office/drawing/2014/main" id="{9CAEFF2F-32FF-8894-72A4-9F0B25F07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9802" y="350464"/>
            <a:ext cx="4723296" cy="5410920"/>
          </a:xfrm>
          <a:prstGeom prst="rect">
            <a:avLst/>
          </a:prstGeom>
        </p:spPr>
      </p:pic>
      <p:sp>
        <p:nvSpPr>
          <p:cNvPr id="8" name="Rectangle: Rounded Corners 7">
            <a:extLst>
              <a:ext uri="{FF2B5EF4-FFF2-40B4-BE49-F238E27FC236}">
                <a16:creationId xmlns:a16="http://schemas.microsoft.com/office/drawing/2014/main" id="{270F0E2F-7F1E-5D3F-9A28-B1A16AF28540}"/>
              </a:ext>
            </a:extLst>
          </p:cNvPr>
          <p:cNvSpPr>
            <a:spLocks/>
          </p:cNvSpPr>
          <p:nvPr/>
        </p:nvSpPr>
        <p:spPr>
          <a:xfrm>
            <a:off x="589424" y="5883965"/>
            <a:ext cx="3468834" cy="8534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Hemanand Vadivel as Tony Sharma</a:t>
            </a:r>
            <a:endParaRPr lang="en-GB" b="1" dirty="0">
              <a:solidFill>
                <a:schemeClr val="tx1"/>
              </a:solidFill>
            </a:endParaRPr>
          </a:p>
        </p:txBody>
      </p:sp>
      <p:sp>
        <p:nvSpPr>
          <p:cNvPr id="9" name="Rectangle: Rounded Corners 8">
            <a:extLst>
              <a:ext uri="{FF2B5EF4-FFF2-40B4-BE49-F238E27FC236}">
                <a16:creationId xmlns:a16="http://schemas.microsoft.com/office/drawing/2014/main" id="{41281DAC-CC81-DBA3-47B7-D2BDB77731E6}"/>
              </a:ext>
            </a:extLst>
          </p:cNvPr>
          <p:cNvSpPr>
            <a:spLocks/>
          </p:cNvSpPr>
          <p:nvPr/>
        </p:nvSpPr>
        <p:spPr>
          <a:xfrm>
            <a:off x="7877033" y="5883965"/>
            <a:ext cx="3468834" cy="8534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Dhaval Patel as Peter Pandey</a:t>
            </a:r>
            <a:endParaRPr lang="en-GB" b="1" dirty="0">
              <a:solidFill>
                <a:schemeClr val="tx1"/>
              </a:solidFill>
            </a:endParaRPr>
          </a:p>
        </p:txBody>
      </p:sp>
      <p:pic>
        <p:nvPicPr>
          <p:cNvPr id="10" name="Picture 9">
            <a:extLst>
              <a:ext uri="{FF2B5EF4-FFF2-40B4-BE49-F238E27FC236}">
                <a16:creationId xmlns:a16="http://schemas.microsoft.com/office/drawing/2014/main" id="{8F0DBB4D-C845-E7AF-21DE-FC542C93F31B}"/>
              </a:ext>
            </a:extLst>
          </p:cNvPr>
          <p:cNvPicPr/>
          <p:nvPr/>
        </p:nvPicPr>
        <p:blipFill>
          <a:blip r:embed="rId4">
            <a:extLst>
              <a:ext uri="{28A0092B-C50C-407E-A947-70E740481C1C}">
                <a14:useLocalDpi xmlns:a14="http://schemas.microsoft.com/office/drawing/2010/main" val="0"/>
              </a:ext>
            </a:extLst>
          </a:blip>
          <a:stretch>
            <a:fillRect/>
          </a:stretch>
        </p:blipFill>
        <p:spPr>
          <a:xfrm>
            <a:off x="5126066" y="153658"/>
            <a:ext cx="1696278" cy="1696278"/>
          </a:xfrm>
          <a:prstGeom prst="rect">
            <a:avLst/>
          </a:prstGeom>
        </p:spPr>
      </p:pic>
    </p:spTree>
    <p:extLst>
      <p:ext uri="{BB962C8B-B14F-4D97-AF65-F5344CB8AC3E}">
        <p14:creationId xmlns:p14="http://schemas.microsoft.com/office/powerpoint/2010/main" val="1563585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3107194" y="2913201"/>
            <a:ext cx="5930789" cy="969685"/>
          </a:xfrm>
          <a:prstGeom prst="round2Same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endParaRPr lang="en-GB" sz="4800" dirty="0"/>
          </a:p>
        </p:txBody>
      </p:sp>
      <p:sp>
        <p:nvSpPr>
          <p:cNvPr id="10" name="Rectangle 9">
            <a:extLst>
              <a:ext uri="{FF2B5EF4-FFF2-40B4-BE49-F238E27FC236}">
                <a16:creationId xmlns:a16="http://schemas.microsoft.com/office/drawing/2014/main" id="{37A42DBA-B4C1-3278-FF63-CE06A163241A}"/>
              </a:ext>
            </a:extLst>
          </p:cNvPr>
          <p:cNvSpPr/>
          <p:nvPr/>
        </p:nvSpPr>
        <p:spPr>
          <a:xfrm>
            <a:off x="4272424" y="2936378"/>
            <a:ext cx="364715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endParaRPr lang="en-GB" sz="5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01736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10"/>
                                        </p:tgtEl>
                                        <p:attrNameLst>
                                          <p:attrName>style.visibility</p:attrName>
                                        </p:attrNameLst>
                                      </p:cBhvr>
                                      <p:to>
                                        <p:strVal val="visible"/>
                                      </p:to>
                                    </p:set>
                                    <p:set>
                                      <p:cBhvr>
                                        <p:cTn id="7" dur="318" fill="hold">
                                          <p:stCondLst>
                                            <p:cond delay="0"/>
                                          </p:stCondLst>
                                        </p:cTn>
                                        <p:tgtEl>
                                          <p:spTgt spid="10"/>
                                        </p:tgtEl>
                                        <p:attrNameLst>
                                          <p:attrName>style.rotation</p:attrName>
                                        </p:attrNameLst>
                                      </p:cBhvr>
                                      <p:to>
                                        <p:strVal val="-45.0"/>
                                      </p:to>
                                    </p:set>
                                    <p:anim calcmode="lin" valueType="num">
                                      <p:cBhvr>
                                        <p:cTn id="8" dur="318" fill="hold">
                                          <p:stCondLst>
                                            <p:cond delay="318"/>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9" dur="318"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10" dur="109" decel="50000" autoRev="1" fill="hold">
                                          <p:stCondLst>
                                            <p:cond delay="318"/>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11" dur="95" fill="hold">
                                          <p:stCondLst>
                                            <p:cond delay="605"/>
                                          </p:stCondLst>
                                        </p:cTn>
                                        <p:tgtEl>
                                          <p:spTgt spid="10"/>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p of the world&#10;&#10;Description automatically generated with low confidence">
            <a:extLst>
              <a:ext uri="{FF2B5EF4-FFF2-40B4-BE49-F238E27FC236}">
                <a16:creationId xmlns:a16="http://schemas.microsoft.com/office/drawing/2014/main" id="{5592218B-954C-8CDA-7BD9-AFE2EA1AEE8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20334" b="35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B984C5A1-2F67-AAD6-3ACC-8C995B7FAE10}"/>
              </a:ext>
            </a:extLst>
          </p:cNvPr>
          <p:cNvSpPr>
            <a:spLocks noGrp="1"/>
          </p:cNvSpPr>
          <p:nvPr>
            <p:ph type="ctrTitle"/>
          </p:nvPr>
        </p:nvSpPr>
        <p:spPr>
          <a:xfrm>
            <a:off x="2482491" y="1677438"/>
            <a:ext cx="8915399" cy="2262781"/>
          </a:xfrm>
        </p:spPr>
        <p:txBody>
          <a:bodyPr>
            <a:normAutofit/>
          </a:bodyPr>
          <a:lstStyle/>
          <a:p>
            <a:r>
              <a:rPr lang="en-US" dirty="0">
                <a:solidFill>
                  <a:schemeClr val="tx1"/>
                </a:solidFill>
              </a:rPr>
              <a:t>About Telangana</a:t>
            </a:r>
            <a:endParaRPr lang="en-GB" dirty="0">
              <a:solidFill>
                <a:schemeClr val="tx1"/>
              </a:solidFill>
            </a:endParaRPr>
          </a:p>
        </p:txBody>
      </p:sp>
      <p:sp>
        <p:nvSpPr>
          <p:cNvPr id="3" name="Subtitle 2">
            <a:extLst>
              <a:ext uri="{FF2B5EF4-FFF2-40B4-BE49-F238E27FC236}">
                <a16:creationId xmlns:a16="http://schemas.microsoft.com/office/drawing/2014/main" id="{259BBA10-0EC6-5EC7-5B1C-74B6ACD7636B}"/>
              </a:ext>
            </a:extLst>
          </p:cNvPr>
          <p:cNvSpPr>
            <a:spLocks noGrp="1"/>
          </p:cNvSpPr>
          <p:nvPr>
            <p:ph type="subTitle" idx="1"/>
          </p:nvPr>
        </p:nvSpPr>
        <p:spPr>
          <a:xfrm>
            <a:off x="2617349" y="3994480"/>
            <a:ext cx="8915399" cy="1126283"/>
          </a:xfrm>
        </p:spPr>
        <p:txBody>
          <a:bodyPr>
            <a:normAutofit/>
          </a:bodyPr>
          <a:lstStyle/>
          <a:p>
            <a:r>
              <a:rPr lang="en-IN" dirty="0"/>
              <a:t>Telangana is a constituent state of south-central India. It is bordered by the states of Maharashtra to the north, Chhattisgarh and Odisha to the northeast, Andhra Pradesh to the southeast and south, and Karnataka to the west.</a:t>
            </a:r>
            <a:endParaRPr lang="en-GB" dirty="0"/>
          </a:p>
        </p:txBody>
      </p:sp>
      <p:sp>
        <p:nvSpPr>
          <p:cNvPr id="20" name="Rectangle 1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8" name="Picture 7">
            <a:extLst>
              <a:ext uri="{FF2B5EF4-FFF2-40B4-BE49-F238E27FC236}">
                <a16:creationId xmlns:a16="http://schemas.microsoft.com/office/drawing/2014/main" id="{B9EAF8F7-6C93-B10B-0A28-2E3519C857D3}"/>
              </a:ext>
            </a:extLst>
          </p:cNvPr>
          <p:cNvPicPr/>
          <p:nvPr/>
        </p:nvPicPr>
        <p:blipFill>
          <a:blip r:embed="rId3">
            <a:extLst>
              <a:ext uri="{28A0092B-C50C-407E-A947-70E740481C1C}">
                <a14:useLocalDpi xmlns:a14="http://schemas.microsoft.com/office/drawing/2010/main" val="0"/>
              </a:ext>
            </a:extLst>
          </a:blip>
          <a:stretch>
            <a:fillRect/>
          </a:stretch>
        </p:blipFill>
        <p:spPr>
          <a:xfrm>
            <a:off x="11275942" y="-5534"/>
            <a:ext cx="916038" cy="928468"/>
          </a:xfrm>
          <a:prstGeom prst="rect">
            <a:avLst/>
          </a:prstGeom>
        </p:spPr>
      </p:pic>
      <p:pic>
        <p:nvPicPr>
          <p:cNvPr id="4" name="Picture 3" descr="A picture containing emblem, trademark, circle, symbol&#10;&#10;Description automatically generated">
            <a:extLst>
              <a:ext uri="{FF2B5EF4-FFF2-40B4-BE49-F238E27FC236}">
                <a16:creationId xmlns:a16="http://schemas.microsoft.com/office/drawing/2014/main" id="{848F1D52-797A-433A-BA91-823DA6378338}"/>
              </a:ext>
            </a:extLst>
          </p:cNvPr>
          <p:cNvPicPr/>
          <p:nvPr/>
        </p:nvPicPr>
        <p:blipFill>
          <a:blip r:embed="rId4">
            <a:extLst>
              <a:ext uri="{28A0092B-C50C-407E-A947-70E740481C1C}">
                <a14:useLocalDpi xmlns:a14="http://schemas.microsoft.com/office/drawing/2010/main" val="0"/>
              </a:ext>
            </a:extLst>
          </a:blip>
          <a:stretch>
            <a:fillRect/>
          </a:stretch>
        </p:blipFill>
        <p:spPr>
          <a:xfrm>
            <a:off x="0" y="4748"/>
            <a:ext cx="916038" cy="938750"/>
          </a:xfrm>
          <a:prstGeom prst="rect">
            <a:avLst/>
          </a:prstGeom>
        </p:spPr>
      </p:pic>
    </p:spTree>
    <p:extLst>
      <p:ext uri="{BB962C8B-B14F-4D97-AF65-F5344CB8AC3E}">
        <p14:creationId xmlns:p14="http://schemas.microsoft.com/office/powerpoint/2010/main" val="10781211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1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4" dur="1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1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1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2814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1656522" y="3649647"/>
            <a:ext cx="3468834"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extLst>
                  <p:ext uri="{D42A27DB-BD31-4B8C-83A1-F6EECF244321}">
                    <p14:modId xmlns:p14="http://schemas.microsoft.com/office/powerpoint/2010/main" val="184768067"/>
                  </p:ext>
                </p:extLst>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3"/>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3252685089"/>
                  </p:ext>
                </p:extLst>
              </p:nvPr>
            </p:nvGraphicFramePr>
            <p:xfrm>
              <a:off x="4543731" y="847282"/>
              <a:ext cx="1653400" cy="1200401"/>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5"/>
              <a:stretch>
                <a:fillRect/>
              </a:stretch>
            </p:blipFill>
            <p:spPr>
              <a:xfrm>
                <a:off x="4543731" y="84728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extLst>
                  <p:ext uri="{D42A27DB-BD31-4B8C-83A1-F6EECF244321}">
                    <p14:modId xmlns:p14="http://schemas.microsoft.com/office/powerpoint/2010/main" val="261692320"/>
                  </p:ext>
                </p:extLst>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7"/>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6066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5327374" y="3621557"/>
            <a:ext cx="6630108"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📌According to our Analysis data, we see that Hyderabad is the most visited city with about </a:t>
            </a:r>
            <a:r>
              <a:rPr lang="en-US" sz="1400" b="1" dirty="0"/>
              <a:t>84 million visitors</a:t>
            </a:r>
            <a:r>
              <a:rPr lang="en-US" sz="1400" dirty="0"/>
              <a:t>.</a:t>
            </a:r>
          </a:p>
          <a:p>
            <a:r>
              <a:rPr lang="en-US" sz="1400" dirty="0"/>
              <a:t>📌 Hyderabad is one of the IT Hub of India, also It has so many ancient monuments like </a:t>
            </a:r>
            <a:r>
              <a:rPr lang="en-US" sz="1400" b="1" dirty="0"/>
              <a:t>Charminar</a:t>
            </a:r>
            <a:r>
              <a:rPr lang="en-US" sz="1400" dirty="0"/>
              <a:t>.</a:t>
            </a:r>
          </a:p>
          <a:p>
            <a:r>
              <a:rPr lang="en-US" sz="1400" dirty="0"/>
              <a:t>📌 Rajanna Sircilla is famous for </a:t>
            </a:r>
            <a:r>
              <a:rPr lang="en-US" sz="1400" b="1" dirty="0"/>
              <a:t>Vemulwada temple </a:t>
            </a:r>
            <a:r>
              <a:rPr lang="en-US" sz="1400" dirty="0"/>
              <a:t>which was Dedicated to </a:t>
            </a:r>
            <a:r>
              <a:rPr lang="en-US" sz="1400" b="1" dirty="0"/>
              <a:t>Lord Shiva.</a:t>
            </a:r>
          </a:p>
          <a:p>
            <a:r>
              <a:rPr lang="en-US" sz="1400" dirty="0"/>
              <a:t>📌 Thousands of worshippers comes on </a:t>
            </a:r>
            <a:r>
              <a:rPr lang="en-US" sz="1400" b="1" dirty="0"/>
              <a:t>Shirvratri </a:t>
            </a:r>
            <a:r>
              <a:rPr lang="en-US" sz="1400" dirty="0"/>
              <a:t>to worship Lord Shiva in this temple.</a:t>
            </a:r>
          </a:p>
          <a:p>
            <a:r>
              <a:rPr lang="en-US" sz="1400" dirty="0"/>
              <a:t>📌Warangal is famous for its </a:t>
            </a:r>
            <a:r>
              <a:rPr lang="en-US" sz="1400" b="1" dirty="0"/>
              <a:t>Warangal fort </a:t>
            </a:r>
            <a:r>
              <a:rPr lang="en-US" sz="1400" dirty="0"/>
              <a:t>which is spread over a radius of 19 km.</a:t>
            </a:r>
            <a:r>
              <a:rPr lang="en-GB" sz="1400" dirty="0"/>
              <a:t> It is mostly famous for its graceful and</a:t>
            </a:r>
            <a:r>
              <a:rPr lang="en-GB" sz="1400" b="1" dirty="0"/>
              <a:t> finitely carved arches and pillars</a:t>
            </a:r>
            <a:r>
              <a:rPr lang="en-GB" sz="1400" dirty="0"/>
              <a:t>.</a:t>
            </a:r>
            <a:endParaRPr lang="en-US" sz="1400"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8">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9">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pic>
        <p:nvPicPr>
          <p:cNvPr id="1026" name="Picture 2" descr="Top 10 Districts Domestic Visitors">
            <a:extLst>
              <a:ext uri="{FF2B5EF4-FFF2-40B4-BE49-F238E27FC236}">
                <a16:creationId xmlns:a16="http://schemas.microsoft.com/office/drawing/2014/main" id="{13B7A045-3371-DBD5-093F-38102C213B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4593" y="3867198"/>
            <a:ext cx="3110030" cy="283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395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15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16">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1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4">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p:cTn id="21"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nodeType="clickEffect">
                                  <p:stCondLst>
                                    <p:cond delay="0"/>
                                  </p:stCondLst>
                                  <p:iterate type="lt">
                                    <p:tmPct val="10000"/>
                                  </p:iterate>
                                  <p:childTnLst>
                                    <p:set>
                                      <p:cBhvr>
                                        <p:cTn id="29" dur="1" fill="hold">
                                          <p:stCondLst>
                                            <p:cond delay="0"/>
                                          </p:stCondLst>
                                        </p:cTn>
                                        <p:tgtEl>
                                          <p:spTgt spid="3">
                                            <p:txEl>
                                              <p:pRg st="0" end="0"/>
                                            </p:txEl>
                                          </p:spTgt>
                                        </p:tgtEl>
                                        <p:attrNameLst>
                                          <p:attrName>style.visibility</p:attrName>
                                        </p:attrNameLst>
                                      </p:cBhvr>
                                      <p:to>
                                        <p:strVal val="visible"/>
                                      </p:to>
                                    </p:set>
                                    <p:anim calcmode="lin" valueType="num">
                                      <p:cBhvr>
                                        <p:cTn id="30"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2"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50" tmFilter="0,0; .5, 1; 1, 1"/>
                                        <p:tgtEl>
                                          <p:spTgt spid="3">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39"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3">
                                            <p:txEl>
                                              <p:pRg st="1" end="1"/>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p:cTn id="44"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46"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3">
                                            <p:txEl>
                                              <p:pRg st="2" end="2"/>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3" end="3"/>
                                            </p:txEl>
                                          </p:spTgt>
                                        </p:tgtEl>
                                        <p:attrNameLst>
                                          <p:attrName>style.visibility</p:attrName>
                                        </p:attrNameLst>
                                      </p:cBhvr>
                                      <p:to>
                                        <p:strVal val="visible"/>
                                      </p:to>
                                    </p:set>
                                    <p:anim calcmode="lin" valueType="num">
                                      <p:cBhvr>
                                        <p:cTn id="51" dur="15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53" dur="15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3">
                                            <p:txEl>
                                              <p:pRg st="3" end="3"/>
                                            </p:txEl>
                                          </p:spTgt>
                                        </p:tgtEl>
                                      </p:cBhvr>
                                    </p:animEffect>
                                  </p:childTnLst>
                                </p:cTn>
                              </p:par>
                              <p:par>
                                <p:cTn id="56" presetID="41" presetClass="entr" presetSubtype="0" fill="hold" nodeType="withEffect">
                                  <p:stCondLst>
                                    <p:cond delay="0"/>
                                  </p:stCondLst>
                                  <p:iterate type="lt">
                                    <p:tmPct val="10000"/>
                                  </p:iterate>
                                  <p:childTnLst>
                                    <p:set>
                                      <p:cBhvr>
                                        <p:cTn id="57" dur="1" fill="hold">
                                          <p:stCondLst>
                                            <p:cond delay="0"/>
                                          </p:stCondLst>
                                        </p:cTn>
                                        <p:tgtEl>
                                          <p:spTgt spid="3">
                                            <p:txEl>
                                              <p:pRg st="4" end="4"/>
                                            </p:txEl>
                                          </p:spTgt>
                                        </p:tgtEl>
                                        <p:attrNameLst>
                                          <p:attrName>style.visibility</p:attrName>
                                        </p:attrNameLst>
                                      </p:cBhvr>
                                      <p:to>
                                        <p:strVal val="visible"/>
                                      </p:to>
                                    </p:set>
                                    <p:anim calcmode="lin" valueType="num">
                                      <p:cBhvr>
                                        <p:cTn id="58" dur="15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60" dur="15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64386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616765" y="5196930"/>
            <a:ext cx="9766852"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above graph, we conclude that starting months of year and </a:t>
            </a:r>
            <a:r>
              <a:rPr lang="en-US" sz="1400" b="1" dirty="0"/>
              <a:t>summer months </a:t>
            </a:r>
            <a:r>
              <a:rPr lang="en-US" sz="1400" dirty="0"/>
              <a:t>are the peak months for visitors in a year.</a:t>
            </a:r>
          </a:p>
          <a:p>
            <a:r>
              <a:rPr lang="en-US" sz="1400" dirty="0"/>
              <a:t>📌Starting months are at peak because of new year plus festivals like </a:t>
            </a:r>
            <a:r>
              <a:rPr lang="en-US" sz="1400" b="1" dirty="0"/>
              <a:t>Pongal, Maha Shiv Ratri</a:t>
            </a:r>
            <a:r>
              <a:rPr lang="en-US" sz="1400" dirty="0"/>
              <a:t> etc.</a:t>
            </a:r>
          </a:p>
          <a:p>
            <a:r>
              <a:rPr lang="en-US" sz="1400" dirty="0"/>
              <a:t>📌Summer Months are at peak because of </a:t>
            </a:r>
            <a:r>
              <a:rPr lang="en-US" sz="1400" b="1" dirty="0"/>
              <a:t>Summer holidays</a:t>
            </a:r>
            <a:r>
              <a:rPr lang="en-US" sz="1400" dirty="0"/>
              <a:t>, and Telangana has lots of tourist places for adults as well as for Childrens.</a:t>
            </a:r>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3"/>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2646117612"/>
                  </p:ext>
                </p:extLst>
              </p:nvPr>
            </p:nvGraphicFramePr>
            <p:xfrm>
              <a:off x="4543731" y="763002"/>
              <a:ext cx="1653400" cy="1200401"/>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5"/>
              <a:stretch>
                <a:fillRect/>
              </a:stretch>
            </p:blipFill>
            <p:spPr>
              <a:xfrm>
                <a:off x="4543731" y="76300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7"/>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57638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pic>
        <p:nvPicPr>
          <p:cNvPr id="11" name="Picture 10">
            <a:extLst>
              <a:ext uri="{FF2B5EF4-FFF2-40B4-BE49-F238E27FC236}">
                <a16:creationId xmlns:a16="http://schemas.microsoft.com/office/drawing/2014/main" id="{9F10CD06-AD71-2C31-D7DD-B8D75A2DF3EC}"/>
              </a:ext>
            </a:extLst>
          </p:cNvPr>
          <p:cNvPicPr/>
          <p:nvPr/>
        </p:nvPicPr>
        <p:blipFill>
          <a:blip r:embed="rId8">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35CDA9EB-13F9-8E27-2DD7-31E36CEDE6C4}"/>
              </a:ext>
            </a:extLst>
          </p:cNvPr>
          <p:cNvPicPr/>
          <p:nvPr/>
        </p:nvPicPr>
        <p:blipFill>
          <a:blip r:embed="rId9">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pic>
        <p:nvPicPr>
          <p:cNvPr id="2049" name="Picture 1" descr="Total Visitors Domestic by Months">
            <a:extLst>
              <a:ext uri="{FF2B5EF4-FFF2-40B4-BE49-F238E27FC236}">
                <a16:creationId xmlns:a16="http://schemas.microsoft.com/office/drawing/2014/main" id="{FA5CE28E-5F2E-1110-587A-A3A173E4EA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0522" y="3405808"/>
            <a:ext cx="10379565" cy="1630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870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3">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1484243" y="3658500"/>
            <a:ext cx="3455582"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5049078" y="3629794"/>
            <a:ext cx="6923041"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t>
            </a:r>
            <a:r>
              <a:rPr lang="en-US" sz="1400" b="1" dirty="0"/>
              <a:t>Mancherial</a:t>
            </a:r>
            <a:r>
              <a:rPr lang="en-US" sz="1400" dirty="0"/>
              <a:t> district seen a growth of more than </a:t>
            </a:r>
            <a:r>
              <a:rPr lang="en-US" sz="1400" b="1" dirty="0"/>
              <a:t>200%</a:t>
            </a:r>
            <a:r>
              <a:rPr lang="en-US" sz="1400" dirty="0"/>
              <a:t> from 2016-2019, </a:t>
            </a:r>
          </a:p>
          <a:p>
            <a:r>
              <a:rPr lang="en-US" sz="1400" dirty="0"/>
              <a:t>📌 Govt. of Telangana developed some new Tourist attractions like </a:t>
            </a:r>
            <a:r>
              <a:rPr lang="en-US" sz="1400" b="1" dirty="0"/>
              <a:t>Gudem Wildlife Sanctuary, Kollapur Bird Sanctuary</a:t>
            </a:r>
            <a:r>
              <a:rPr lang="en-US" sz="1400" dirty="0"/>
              <a:t> in Mancherial.</a:t>
            </a:r>
          </a:p>
          <a:p>
            <a:r>
              <a:rPr lang="en-US" sz="1400" dirty="0"/>
              <a:t>📌 Warangal (Rural) has the best tourist attractions like a </a:t>
            </a:r>
            <a:r>
              <a:rPr lang="en-US" sz="1400" b="1" dirty="0"/>
              <a:t>thousand pillar temple</a:t>
            </a:r>
            <a:r>
              <a:rPr lang="en-US" sz="1400" dirty="0"/>
              <a:t>, Warangal Fort, </a:t>
            </a:r>
            <a:r>
              <a:rPr lang="en-US" sz="1400" b="1" dirty="0"/>
              <a:t>Ramappa Temple </a:t>
            </a:r>
            <a:r>
              <a:rPr lang="en-US" sz="1400" dirty="0"/>
              <a:t>etc., because of which it has seen an annual growth of </a:t>
            </a:r>
            <a:r>
              <a:rPr lang="en-US" sz="1400" b="1" dirty="0"/>
              <a:t>160 %</a:t>
            </a:r>
            <a:r>
              <a:rPr lang="en-US" sz="1400" dirty="0"/>
              <a:t> from 2016-19.</a:t>
            </a:r>
          </a:p>
          <a:p>
            <a:r>
              <a:rPr lang="en-US" sz="1400" dirty="0"/>
              <a:t>📌 Bhadradri Kothagudem has a tourist attraction of </a:t>
            </a:r>
            <a:r>
              <a:rPr lang="en-US" sz="1400" b="1" dirty="0"/>
              <a:t>Papikondalu Waterfalls </a:t>
            </a:r>
            <a:r>
              <a:rPr lang="en-US" sz="1400" dirty="0"/>
              <a:t>plus </a:t>
            </a:r>
            <a:r>
              <a:rPr lang="en-US" sz="1400" b="1" dirty="0"/>
              <a:t>Kolleru lake</a:t>
            </a:r>
            <a:r>
              <a:rPr lang="en-US" sz="1400" dirty="0"/>
              <a:t>, so that the nature lovers will enjoy here.</a:t>
            </a:r>
          </a:p>
          <a:p>
            <a:r>
              <a:rPr lang="en-US" sz="1400" dirty="0"/>
              <a:t>📌Bhadradri has introduced a project named “</a:t>
            </a:r>
            <a:r>
              <a:rPr lang="en-US" sz="1400" b="1" dirty="0"/>
              <a:t>Vastratan”</a:t>
            </a:r>
            <a:r>
              <a:rPr lang="en-US" sz="1400" dirty="0"/>
              <a:t> to promote </a:t>
            </a:r>
            <a:r>
              <a:rPr lang="en-US" sz="1400" b="1" dirty="0"/>
              <a:t>textile tourism</a:t>
            </a:r>
            <a:r>
              <a:rPr lang="en-US" sz="1400" dirty="0"/>
              <a:t> by establishing a craft town.</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3">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4">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extLst>
                  <p:ext uri="{D42A27DB-BD31-4B8C-83A1-F6EECF244321}">
                    <p14:modId xmlns:p14="http://schemas.microsoft.com/office/powerpoint/2010/main" val="2271326373"/>
                  </p:ext>
                </p:extLst>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5"/>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6"/>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69574479"/>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7"/>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8"/>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extLst>
                  <p:ext uri="{D42A27DB-BD31-4B8C-83A1-F6EECF244321}">
                    <p14:modId xmlns:p14="http://schemas.microsoft.com/office/powerpoint/2010/main" val="2693787306"/>
                  </p:ext>
                </p:extLst>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9"/>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10"/>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p:pic>
        <p:nvPicPr>
          <p:cNvPr id="3073" name="Picture 1" descr="Top 3 Districts CAGR">
            <a:extLst>
              <a:ext uri="{FF2B5EF4-FFF2-40B4-BE49-F238E27FC236}">
                <a16:creationId xmlns:a16="http://schemas.microsoft.com/office/drawing/2014/main" id="{3BC4C1DB-4C98-1AEC-8315-D5C2E45B700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188" y="3804304"/>
            <a:ext cx="3013273" cy="288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854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15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16">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1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4">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p:cTn id="21"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nodeType="clickEffect">
                                  <p:stCondLst>
                                    <p:cond delay="0"/>
                                  </p:stCondLst>
                                  <p:iterate type="lt">
                                    <p:tmPct val="10000"/>
                                  </p:iterate>
                                  <p:childTnLst>
                                    <p:set>
                                      <p:cBhvr>
                                        <p:cTn id="29" dur="1" fill="hold">
                                          <p:stCondLst>
                                            <p:cond delay="0"/>
                                          </p:stCondLst>
                                        </p:cTn>
                                        <p:tgtEl>
                                          <p:spTgt spid="3">
                                            <p:txEl>
                                              <p:pRg st="0" end="0"/>
                                            </p:txEl>
                                          </p:spTgt>
                                        </p:tgtEl>
                                        <p:attrNameLst>
                                          <p:attrName>style.visibility</p:attrName>
                                        </p:attrNameLst>
                                      </p:cBhvr>
                                      <p:to>
                                        <p:strVal val="visible"/>
                                      </p:to>
                                    </p:set>
                                    <p:anim calcmode="lin" valueType="num">
                                      <p:cBhvr>
                                        <p:cTn id="30"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2"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50" tmFilter="0,0; .5, 1; 1, 1"/>
                                        <p:tgtEl>
                                          <p:spTgt spid="3">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39"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3">
                                            <p:txEl>
                                              <p:pRg st="1" end="1"/>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p:cTn id="44"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46"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3">
                                            <p:txEl>
                                              <p:pRg st="2" end="2"/>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3" end="3"/>
                                            </p:txEl>
                                          </p:spTgt>
                                        </p:tgtEl>
                                        <p:attrNameLst>
                                          <p:attrName>style.visibility</p:attrName>
                                        </p:attrNameLst>
                                      </p:cBhvr>
                                      <p:to>
                                        <p:strVal val="visible"/>
                                      </p:to>
                                    </p:set>
                                    <p:anim calcmode="lin" valueType="num">
                                      <p:cBhvr>
                                        <p:cTn id="51" dur="15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53" dur="15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3">
                                            <p:txEl>
                                              <p:pRg st="3" end="3"/>
                                            </p:txEl>
                                          </p:spTgt>
                                        </p:tgtEl>
                                      </p:cBhvr>
                                    </p:animEffect>
                                  </p:childTnLst>
                                </p:cTn>
                              </p:par>
                              <p:par>
                                <p:cTn id="56" presetID="41" presetClass="entr" presetSubtype="0" fill="hold" nodeType="withEffect">
                                  <p:stCondLst>
                                    <p:cond delay="0"/>
                                  </p:stCondLst>
                                  <p:iterate type="lt">
                                    <p:tmPct val="10000"/>
                                  </p:iterate>
                                  <p:childTnLst>
                                    <p:set>
                                      <p:cBhvr>
                                        <p:cTn id="57" dur="1" fill="hold">
                                          <p:stCondLst>
                                            <p:cond delay="0"/>
                                          </p:stCondLst>
                                        </p:cTn>
                                        <p:tgtEl>
                                          <p:spTgt spid="3">
                                            <p:txEl>
                                              <p:pRg st="4" end="4"/>
                                            </p:txEl>
                                          </p:spTgt>
                                        </p:tgtEl>
                                        <p:attrNameLst>
                                          <p:attrName>style.visibility</p:attrName>
                                        </p:attrNameLst>
                                      </p:cBhvr>
                                      <p:to>
                                        <p:strVal val="visible"/>
                                      </p:to>
                                    </p:set>
                                    <p:anim calcmode="lin" valueType="num">
                                      <p:cBhvr>
                                        <p:cTn id="58" dur="15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60" dur="15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1457739" y="3606520"/>
            <a:ext cx="3429078"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5021597" y="3606521"/>
            <a:ext cx="6935885"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a:bodyPr>
          <a:lstStyle/>
          <a:p>
            <a:r>
              <a:rPr lang="en-US" sz="1400" dirty="0"/>
              <a:t>📌Karimnagar district seen a decline of around </a:t>
            </a:r>
            <a:r>
              <a:rPr lang="en-US" sz="1400" b="1" dirty="0"/>
              <a:t>79%</a:t>
            </a:r>
            <a:r>
              <a:rPr lang="en-US" sz="1400" dirty="0"/>
              <a:t> from 2016-2019, </a:t>
            </a:r>
          </a:p>
          <a:p>
            <a:r>
              <a:rPr lang="en-US" sz="1400" dirty="0"/>
              <a:t>📌 Karimnagar has a </a:t>
            </a:r>
            <a:r>
              <a:rPr lang="en-US" sz="1400" b="1" dirty="0"/>
              <a:t>Poor Infrastructure</a:t>
            </a:r>
            <a:r>
              <a:rPr lang="en-US" sz="1400" dirty="0"/>
              <a:t>, it has only one National Highway -163, </a:t>
            </a:r>
          </a:p>
          <a:p>
            <a:r>
              <a:rPr lang="en-US" sz="1400" dirty="0"/>
              <a:t>plus the district has also </a:t>
            </a:r>
            <a:r>
              <a:rPr lang="en-US" sz="1400" b="1" dirty="0"/>
              <a:t>limited Railway Stations</a:t>
            </a:r>
            <a:r>
              <a:rPr lang="en-US" sz="1400" dirty="0"/>
              <a:t>. </a:t>
            </a:r>
          </a:p>
          <a:p>
            <a:r>
              <a:rPr lang="en-US" sz="1400" dirty="0"/>
              <a:t>📌 Nalgonda district does not have many tourist attractions,</a:t>
            </a:r>
          </a:p>
          <a:p>
            <a:r>
              <a:rPr lang="en-US" sz="1400" dirty="0"/>
              <a:t>📌 The few Attractions that do exist are not well maintained like </a:t>
            </a:r>
            <a:r>
              <a:rPr lang="en-US" sz="1400" b="1" dirty="0"/>
              <a:t>Nalgonda Fort</a:t>
            </a:r>
            <a:r>
              <a:rPr lang="en-US" sz="1400" dirty="0"/>
              <a:t>, </a:t>
            </a:r>
          </a:p>
          <a:p>
            <a:r>
              <a:rPr lang="en-US" sz="1400" dirty="0"/>
              <a:t>which is in a state of </a:t>
            </a:r>
            <a:r>
              <a:rPr lang="en-US" sz="1400" b="1" dirty="0"/>
              <a:t>disrepair </a:t>
            </a:r>
            <a:r>
              <a:rPr lang="en-US" sz="1400" dirty="0"/>
              <a:t>and not well maintained.</a:t>
            </a:r>
          </a:p>
          <a:p>
            <a:r>
              <a:rPr lang="en-US" sz="1400" dirty="0"/>
              <a:t>📌 Nalgonda district has a </a:t>
            </a:r>
            <a:r>
              <a:rPr lang="en-US" sz="1400" b="1" dirty="0"/>
              <a:t>high crime rate</a:t>
            </a:r>
            <a:r>
              <a:rPr lang="en-US" sz="1400" dirty="0"/>
              <a:t>; this makes tourist unsafe and </a:t>
            </a:r>
          </a:p>
          <a:p>
            <a:r>
              <a:rPr lang="en-US" sz="1400" dirty="0"/>
              <a:t>discourages them from visiting.</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881356515"/>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p:pic>
        <p:nvPicPr>
          <p:cNvPr id="4097" name="Picture 1" descr="Bottom 3 Districts CAGR">
            <a:extLst>
              <a:ext uri="{FF2B5EF4-FFF2-40B4-BE49-F238E27FC236}">
                <a16:creationId xmlns:a16="http://schemas.microsoft.com/office/drawing/2014/main" id="{445F7CE0-EF25-98B7-DD03-1A74062914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3383" y="3754960"/>
            <a:ext cx="3037015" cy="2883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0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3">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3">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5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3">
                                            <p:txEl>
                                              <p:pRg st="3" end="3"/>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5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15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7" dur="15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15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50" tmFilter="0,0; .5, 1; 1, 1"/>
                                        <p:tgtEl>
                                          <p:spTgt spid="3">
                                            <p:txEl>
                                              <p:pRg st="4" end="4"/>
                                            </p:txEl>
                                          </p:spTgt>
                                        </p:tgtEl>
                                      </p:cBhvr>
                                    </p:animEffect>
                                  </p:childTnLst>
                                </p:cTn>
                              </p:par>
                              <p:par>
                                <p:cTn id="40" presetID="41" presetClass="entr" presetSubtype="0" fill="hold" nodeType="withEffect">
                                  <p:stCondLst>
                                    <p:cond delay="0"/>
                                  </p:stCondLst>
                                  <p:iterate type="lt">
                                    <p:tmPct val="10000"/>
                                  </p:iterate>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5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15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44" dur="15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15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150" tmFilter="0,0; .5, 1; 1, 1"/>
                                        <p:tgtEl>
                                          <p:spTgt spid="3">
                                            <p:txEl>
                                              <p:pRg st="5" end="5"/>
                                            </p:txEl>
                                          </p:spTgt>
                                        </p:tgtEl>
                                      </p:cBhvr>
                                    </p:animEffect>
                                  </p:childTnLst>
                                </p:cTn>
                              </p:par>
                              <p:par>
                                <p:cTn id="47" presetID="41" presetClass="entr" presetSubtype="0" fill="hold" nodeType="withEffect">
                                  <p:stCondLst>
                                    <p:cond delay="0"/>
                                  </p:stCondLst>
                                  <p:iterate type="lt">
                                    <p:tmPct val="10000"/>
                                  </p:iterate>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15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0" dur="15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51" dur="15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2" dur="15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3" dur="150" tmFilter="0,0; .5, 1; 1, 1"/>
                                        <p:tgtEl>
                                          <p:spTgt spid="3">
                                            <p:txEl>
                                              <p:pRg st="6" end="6"/>
                                            </p:txEl>
                                          </p:spTgt>
                                        </p:tgtEl>
                                      </p:cBhvr>
                                    </p:animEffect>
                                  </p:childTnLst>
                                </p:cTn>
                              </p:par>
                              <p:par>
                                <p:cTn id="54" presetID="41" presetClass="entr" presetSubtype="0" fill="hold" nodeType="withEffect">
                                  <p:stCondLst>
                                    <p:cond delay="0"/>
                                  </p:stCondLst>
                                  <p:iterate type="lt">
                                    <p:tmPct val="10000"/>
                                  </p:iterate>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5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7" dur="15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8" dur="15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9" dur="15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0" dur="150" tmFilter="0,0; .5, 1; 1, 1"/>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14D39C0-00C5-D9F5-7309-452F45737EA6}"/>
                  </a:ext>
                </a:extLst>
              </p:cNvPr>
              <p:cNvGraphicFramePr>
                <a:graphicFrameLocks noGrp="1"/>
              </p:cNvGraphicFramePr>
              <p:nvPr>
                <p:extLst>
                  <p:ext uri="{D42A27DB-BD31-4B8C-83A1-F6EECF244321}">
                    <p14:modId xmlns:p14="http://schemas.microsoft.com/office/powerpoint/2010/main" val="3163454432"/>
                  </p:ext>
                </p:extLst>
              </p:nvPr>
            </p:nvGraphicFramePr>
            <p:xfrm>
              <a:off x="678419" y="705430"/>
              <a:ext cx="1421296" cy="118963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Add-in 5" title="Microsoft Power BI">
                <a:extLst>
                  <a:ext uri="{FF2B5EF4-FFF2-40B4-BE49-F238E27FC236}">
                    <a16:creationId xmlns:a16="http://schemas.microsoft.com/office/drawing/2014/main" id="{514D39C0-00C5-D9F5-7309-452F45737EA6}"/>
                  </a:ext>
                </a:extLst>
              </p:cNvPr>
              <p:cNvPicPr>
                <a:picLocks noGrp="1" noRot="1" noChangeAspect="1" noMove="1" noResize="1" noEditPoints="1" noAdjustHandles="1" noChangeArrowheads="1" noChangeShapeType="1"/>
              </p:cNvPicPr>
              <p:nvPr/>
            </p:nvPicPr>
            <p:blipFill>
              <a:blip r:embed="rId5"/>
              <a:stretch>
                <a:fillRect/>
              </a:stretch>
            </p:blipFill>
            <p:spPr>
              <a:xfrm>
                <a:off x="678419" y="705430"/>
                <a:ext cx="1421296" cy="1189632"/>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089DE6D6-C213-B479-2B3A-0AF3E420744D}"/>
                  </a:ext>
                </a:extLst>
              </p:cNvPr>
              <p:cNvGraphicFramePr>
                <a:graphicFrameLocks noGrp="1"/>
              </p:cNvGraphicFramePr>
              <p:nvPr>
                <p:extLst>
                  <p:ext uri="{D42A27DB-BD31-4B8C-83A1-F6EECF244321}">
                    <p14:modId xmlns:p14="http://schemas.microsoft.com/office/powerpoint/2010/main" val="2743684545"/>
                  </p:ext>
                </p:extLst>
              </p:nvPr>
            </p:nvGraphicFramePr>
            <p:xfrm>
              <a:off x="4538101" y="784892"/>
              <a:ext cx="1664659" cy="1220216"/>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089DE6D6-C213-B479-2B3A-0AF3E420744D}"/>
                  </a:ext>
                </a:extLst>
              </p:cNvPr>
              <p:cNvPicPr>
                <a:picLocks noGrp="1" noRot="1" noChangeAspect="1" noMove="1" noResize="1" noEditPoints="1" noAdjustHandles="1" noChangeArrowheads="1" noChangeShapeType="1"/>
              </p:cNvPicPr>
              <p:nvPr/>
            </p:nvPicPr>
            <p:blipFill>
              <a:blip r:embed="rId7"/>
              <a:stretch>
                <a:fillRect/>
              </a:stretch>
            </p:blipFill>
            <p:spPr>
              <a:xfrm>
                <a:off x="4538101" y="784892"/>
                <a:ext cx="1664659" cy="1220216"/>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84 Million visitors are domestic in Hyderabad.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68E60EC5-72C6-B694-2367-F5C23F602DE0}"/>
                  </a:ext>
                </a:extLst>
              </p:cNvPr>
              <p:cNvGraphicFramePr>
                <a:graphicFrameLocks noGrp="1"/>
              </p:cNvGraphicFramePr>
              <p:nvPr>
                <p:extLst>
                  <p:ext uri="{D42A27DB-BD31-4B8C-83A1-F6EECF244321}">
                    <p14:modId xmlns:p14="http://schemas.microsoft.com/office/powerpoint/2010/main" val="1887973793"/>
                  </p:ext>
                </p:extLst>
              </p:nvPr>
            </p:nvGraphicFramePr>
            <p:xfrm>
              <a:off x="8629714" y="713877"/>
              <a:ext cx="1541590" cy="118118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68E60EC5-72C6-B694-2367-F5C23F602DE0}"/>
                  </a:ext>
                </a:extLst>
              </p:cNvPr>
              <p:cNvPicPr>
                <a:picLocks noGrp="1" noRot="1" noChangeAspect="1" noMove="1" noResize="1" noEditPoints="1" noAdjustHandles="1" noChangeArrowheads="1" noChangeShapeType="1"/>
              </p:cNvPicPr>
              <p:nvPr/>
            </p:nvPicPr>
            <p:blipFill>
              <a:blip r:embed="rId9"/>
              <a:stretch>
                <a:fillRect/>
              </a:stretch>
            </p:blipFill>
            <p:spPr>
              <a:xfrm>
                <a:off x="8629714" y="713877"/>
                <a:ext cx="1541590" cy="1181185"/>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 which visited Hyderabad.</a:t>
            </a:r>
          </a:p>
        </p:txBody>
      </p:sp>
      <p:sp>
        <p:nvSpPr>
          <p:cNvPr id="22" name="Subtitle 2">
            <a:extLst>
              <a:ext uri="{FF2B5EF4-FFF2-40B4-BE49-F238E27FC236}">
                <a16:creationId xmlns:a16="http://schemas.microsoft.com/office/drawing/2014/main" id="{BFEA5AE2-4DC6-360E-A1FB-210609E33241}"/>
              </a:ext>
            </a:extLst>
          </p:cNvPr>
          <p:cNvSpPr>
            <a:spLocks noGrp="1"/>
          </p:cNvSpPr>
          <p:nvPr>
            <p:ph type="subTitle" idx="1"/>
          </p:nvPr>
        </p:nvSpPr>
        <p:spPr>
          <a:xfrm>
            <a:off x="1669773" y="5196930"/>
            <a:ext cx="9713843"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a:bodyPr>
          <a:lstStyle/>
          <a:p>
            <a:r>
              <a:rPr lang="en-US" sz="1400" dirty="0"/>
              <a:t>📌Above graph tells us that, during </a:t>
            </a:r>
            <a:r>
              <a:rPr lang="en-US" sz="1400" b="1" dirty="0"/>
              <a:t>summer month June</a:t>
            </a:r>
            <a:r>
              <a:rPr lang="en-US" sz="1400" dirty="0"/>
              <a:t> there was a peak of number of tourist in Hyderabad, because of summer Holidays of children and some Adults.</a:t>
            </a:r>
          </a:p>
          <a:p>
            <a:r>
              <a:rPr lang="en-US" sz="1400" dirty="0"/>
              <a:t>📌There was a peak of number of tourist in last months of a year because of </a:t>
            </a:r>
            <a:r>
              <a:rPr lang="en-US" sz="1400" b="1" dirty="0"/>
              <a:t>winter and Diwali holidays</a:t>
            </a:r>
            <a:r>
              <a:rPr lang="en-US" sz="1400" dirty="0"/>
              <a:t>, and Hyderabad arts festivals also organized in this months.</a:t>
            </a:r>
          </a:p>
          <a:p>
            <a:r>
              <a:rPr lang="en-US" sz="1400" dirty="0"/>
              <a:t>📌Another reason is that Hyderabad has a </a:t>
            </a:r>
            <a:r>
              <a:rPr lang="en-US" sz="1400" b="1" dirty="0"/>
              <a:t>warmer climate</a:t>
            </a:r>
            <a:r>
              <a:rPr lang="en-US" sz="1400" dirty="0"/>
              <a:t>, so winter season is the best time to visit Hyderabad.</a:t>
            </a:r>
          </a:p>
        </p:txBody>
      </p:sp>
      <p:sp>
        <p:nvSpPr>
          <p:cNvPr id="23" name="Rectangle: Rounded Corners 22">
            <a:extLst>
              <a:ext uri="{FF2B5EF4-FFF2-40B4-BE49-F238E27FC236}">
                <a16:creationId xmlns:a16="http://schemas.microsoft.com/office/drawing/2014/main" id="{6F85C66D-476D-4C1D-BDA8-F958BF2DC244}"/>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121" name="Picture 1" descr="Hyderabad_Visitors by Months">
            <a:extLst>
              <a:ext uri="{FF2B5EF4-FFF2-40B4-BE49-F238E27FC236}">
                <a16:creationId xmlns:a16="http://schemas.microsoft.com/office/drawing/2014/main" id="{D6D12D8C-3AE0-AD2B-377A-3248A7F62C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8469" y="3383724"/>
            <a:ext cx="10215059" cy="1708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11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15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16">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1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4">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p:cTn id="21"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nodeType="clickEffect">
                                  <p:stCondLst>
                                    <p:cond delay="0"/>
                                  </p:stCondLst>
                                  <p:iterate type="lt">
                                    <p:tmPct val="10000"/>
                                  </p:iterate>
                                  <p:childTnLst>
                                    <p:set>
                                      <p:cBhvr>
                                        <p:cTn id="29" dur="1" fill="hold">
                                          <p:stCondLst>
                                            <p:cond delay="0"/>
                                          </p:stCondLst>
                                        </p:cTn>
                                        <p:tgtEl>
                                          <p:spTgt spid="22">
                                            <p:txEl>
                                              <p:pRg st="0" end="0"/>
                                            </p:txEl>
                                          </p:spTgt>
                                        </p:tgtEl>
                                        <p:attrNameLst>
                                          <p:attrName>style.visibility</p:attrName>
                                        </p:attrNameLst>
                                      </p:cBhvr>
                                      <p:to>
                                        <p:strVal val="visible"/>
                                      </p:to>
                                    </p:set>
                                    <p:anim calcmode="lin" valueType="num">
                                      <p:cBhvr>
                                        <p:cTn id="30" dur="150" fill="hold"/>
                                        <p:tgtEl>
                                          <p:spTgt spid="2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150" fill="hold"/>
                                        <p:tgtEl>
                                          <p:spTgt spid="22">
                                            <p:txEl>
                                              <p:pRg st="0" end="0"/>
                                            </p:txEl>
                                          </p:spTgt>
                                        </p:tgtEl>
                                        <p:attrNameLst>
                                          <p:attrName>ppt_y</p:attrName>
                                        </p:attrNameLst>
                                      </p:cBhvr>
                                      <p:tavLst>
                                        <p:tav tm="0">
                                          <p:val>
                                            <p:strVal val="#ppt_y"/>
                                          </p:val>
                                        </p:tav>
                                        <p:tav tm="100000">
                                          <p:val>
                                            <p:strVal val="#ppt_y"/>
                                          </p:val>
                                        </p:tav>
                                      </p:tavLst>
                                    </p:anim>
                                    <p:anim calcmode="lin" valueType="num">
                                      <p:cBhvr>
                                        <p:cTn id="32" dur="150" fill="hold"/>
                                        <p:tgtEl>
                                          <p:spTgt spid="2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150" fill="hold"/>
                                        <p:tgtEl>
                                          <p:spTgt spid="2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50" tmFilter="0,0; .5, 1; 1, 1"/>
                                        <p:tgtEl>
                                          <p:spTgt spid="22">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22">
                                            <p:txEl>
                                              <p:pRg st="1" end="1"/>
                                            </p:txEl>
                                          </p:spTgt>
                                        </p:tgtEl>
                                        <p:attrNameLst>
                                          <p:attrName>style.visibility</p:attrName>
                                        </p:attrNameLst>
                                      </p:cBhvr>
                                      <p:to>
                                        <p:strVal val="visible"/>
                                      </p:to>
                                    </p:set>
                                    <p:anim calcmode="lin" valueType="num">
                                      <p:cBhvr>
                                        <p:cTn id="37" dur="150" fill="hold"/>
                                        <p:tgtEl>
                                          <p:spTgt spid="22">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22">
                                            <p:txEl>
                                              <p:pRg st="1" end="1"/>
                                            </p:txEl>
                                          </p:spTgt>
                                        </p:tgtEl>
                                        <p:attrNameLst>
                                          <p:attrName>ppt_y</p:attrName>
                                        </p:attrNameLst>
                                      </p:cBhvr>
                                      <p:tavLst>
                                        <p:tav tm="0">
                                          <p:val>
                                            <p:strVal val="#ppt_y"/>
                                          </p:val>
                                        </p:tav>
                                        <p:tav tm="100000">
                                          <p:val>
                                            <p:strVal val="#ppt_y"/>
                                          </p:val>
                                        </p:tav>
                                      </p:tavLst>
                                    </p:anim>
                                    <p:anim calcmode="lin" valueType="num">
                                      <p:cBhvr>
                                        <p:cTn id="39" dur="150" fill="hold"/>
                                        <p:tgtEl>
                                          <p:spTgt spid="22">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22">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22">
                                            <p:txEl>
                                              <p:pRg st="1" end="1"/>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22">
                                            <p:txEl>
                                              <p:pRg st="2" end="2"/>
                                            </p:txEl>
                                          </p:spTgt>
                                        </p:tgtEl>
                                        <p:attrNameLst>
                                          <p:attrName>style.visibility</p:attrName>
                                        </p:attrNameLst>
                                      </p:cBhvr>
                                      <p:to>
                                        <p:strVal val="visible"/>
                                      </p:to>
                                    </p:set>
                                    <p:anim calcmode="lin" valueType="num">
                                      <p:cBhvr>
                                        <p:cTn id="44" dur="150" fill="hold"/>
                                        <p:tgtEl>
                                          <p:spTgt spid="22">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22">
                                            <p:txEl>
                                              <p:pRg st="2" end="2"/>
                                            </p:txEl>
                                          </p:spTgt>
                                        </p:tgtEl>
                                        <p:attrNameLst>
                                          <p:attrName>ppt_y</p:attrName>
                                        </p:attrNameLst>
                                      </p:cBhvr>
                                      <p:tavLst>
                                        <p:tav tm="0">
                                          <p:val>
                                            <p:strVal val="#ppt_y"/>
                                          </p:val>
                                        </p:tav>
                                        <p:tav tm="100000">
                                          <p:val>
                                            <p:strVal val="#ppt_y"/>
                                          </p:val>
                                        </p:tav>
                                      </p:tavLst>
                                    </p:anim>
                                    <p:anim calcmode="lin" valueType="num">
                                      <p:cBhvr>
                                        <p:cTn id="46" dur="150" fill="hold"/>
                                        <p:tgtEl>
                                          <p:spTgt spid="22">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22">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1603513" y="4033754"/>
            <a:ext cx="3495339"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5261112" y="4081669"/>
            <a:ext cx="6785917"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📌From the graph we found that, Revenue of domestic visitors is declining from the year 2018, because of gradually declining of number of visitors. </a:t>
            </a:r>
          </a:p>
          <a:p>
            <a:r>
              <a:rPr lang="en-US" sz="1400" dirty="0"/>
              <a:t>📌Due to decline of number of domestic visitors, the revenue generated from visitors is also declining , like in 2017 the revenue generated was around </a:t>
            </a:r>
            <a:r>
              <a:rPr lang="en-US" sz="1400" b="1" dirty="0"/>
              <a:t>32.59 billion</a:t>
            </a:r>
            <a:r>
              <a:rPr lang="en-US" sz="1400" dirty="0"/>
              <a:t>, but in 2018 the revenue was around </a:t>
            </a:r>
            <a:r>
              <a:rPr lang="en-US" sz="1400" b="1" dirty="0"/>
              <a:t>23.45 billion</a:t>
            </a:r>
            <a:r>
              <a:rPr lang="en-US" sz="1400" dirty="0"/>
              <a:t>, a </a:t>
            </a:r>
            <a:r>
              <a:rPr lang="en-US" sz="1400" b="1" dirty="0"/>
              <a:t>decline of 29 %. </a:t>
            </a:r>
          </a:p>
          <a:p>
            <a:r>
              <a:rPr lang="en-US" sz="1400" dirty="0"/>
              <a:t>📌Here we are assuming that avg spend per domestic visitor was around </a:t>
            </a:r>
            <a:r>
              <a:rPr lang="en-US" sz="1400" b="1" dirty="0"/>
              <a:t>1200 Rs</a:t>
            </a:r>
            <a:r>
              <a:rPr lang="en-US" sz="1400" dirty="0"/>
              <a:t>. </a:t>
            </a:r>
          </a:p>
          <a:p>
            <a:r>
              <a:rPr lang="en-US" sz="1400" dirty="0"/>
              <a:t>📌 If we forecast the revenue for 2025 from previous year data, we got the estimated revenue around </a:t>
            </a:r>
            <a:r>
              <a:rPr lang="en-US" sz="1400" b="1" dirty="0"/>
              <a:t>5.8 billion Rs</a:t>
            </a:r>
            <a:r>
              <a:rPr lang="en-US" sz="1400" dirty="0"/>
              <a:t>. , if we compare it with 2019 the revenue was </a:t>
            </a:r>
            <a:r>
              <a:rPr lang="en-US" sz="1400" b="1" dirty="0"/>
              <a:t>16.6 billion</a:t>
            </a:r>
            <a:r>
              <a:rPr lang="en-US" sz="1400" dirty="0"/>
              <a:t>, a </a:t>
            </a:r>
            <a:r>
              <a:rPr lang="en-US" sz="1400" b="1" dirty="0"/>
              <a:t>decline of 65%.</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1629308" y="1316997"/>
            <a:ext cx="3478601"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262697" y="1316997"/>
            <a:ext cx="6802450"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decreasing from year 2018,</a:t>
            </a:r>
          </a:p>
          <a:p>
            <a:r>
              <a:rPr lang="en-US" sz="1400" dirty="0"/>
              <a:t>📌 Mainly domestic visitors are reducing year by year in Hyderabad, in 2018 total domestic visitors are around 19.54 million, but in 2019 they are declined to up to 13.8 million, a decline of </a:t>
            </a:r>
            <a:r>
              <a:rPr lang="en-US" sz="1400" b="1" dirty="0"/>
              <a:t>29%.</a:t>
            </a:r>
          </a:p>
          <a:p>
            <a:r>
              <a:rPr lang="en-US" sz="1400" dirty="0"/>
              <a:t>📌 If we forecast number of visitors according to data from 2016-2019, in 2025 only </a:t>
            </a:r>
            <a:r>
              <a:rPr lang="en-US" sz="1400" b="1" dirty="0"/>
              <a:t>4.8 million </a:t>
            </a:r>
            <a:r>
              <a:rPr lang="en-US" sz="1400" dirty="0"/>
              <a:t>people will visit Hyderabad, which is a decline of around </a:t>
            </a:r>
            <a:r>
              <a:rPr lang="en-US" sz="1400" b="1" dirty="0"/>
              <a:t>65% </a:t>
            </a:r>
            <a:r>
              <a:rPr lang="en-US" sz="1400" dirty="0"/>
              <a:t>from 2019 visitors.</a:t>
            </a:r>
          </a:p>
          <a:p>
            <a:r>
              <a:rPr lang="en-US" sz="1400" dirty="0"/>
              <a:t>📌But this is a prediction, </a:t>
            </a:r>
            <a:r>
              <a:rPr lang="en-US" sz="1400" b="1" dirty="0"/>
              <a:t>we can’t predict the future</a:t>
            </a:r>
            <a:r>
              <a:rPr lang="en-US" sz="1400" dirty="0"/>
              <a:t>. In case the government efforts for increasing the number of visitors can also affect the prediction.</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19551"/>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Domestic Tourist 2016-2019</a:t>
            </a:r>
            <a:endParaRPr lang="en-GB" dirty="0"/>
          </a:p>
        </p:txBody>
      </p:sp>
      <p:pic>
        <p:nvPicPr>
          <p:cNvPr id="6145" name="Picture 1" descr="Hyd_DomesticVisitors_16-19 by Years">
            <a:extLst>
              <a:ext uri="{FF2B5EF4-FFF2-40B4-BE49-F238E27FC236}">
                <a16:creationId xmlns:a16="http://schemas.microsoft.com/office/drawing/2014/main" id="{4AB88038-5CF1-20AF-9DD7-CC64F4581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292" y="1438396"/>
            <a:ext cx="3197455" cy="231554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yd_Rev_DomesticVisitors_16-19 by">
            <a:extLst>
              <a:ext uri="{FF2B5EF4-FFF2-40B4-BE49-F238E27FC236}">
                <a16:creationId xmlns:a16="http://schemas.microsoft.com/office/drawing/2014/main" id="{AFB75F1C-319E-3674-E8E4-C43A49C5E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9767" y="4148848"/>
            <a:ext cx="3157823" cy="247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896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p:cTn id="7" dur="150" fill="hold"/>
                                        <p:tgtEl>
                                          <p:spTgt spid="2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23">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2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2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2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23">
                                            <p:txEl>
                                              <p:pRg st="1" end="1"/>
                                            </p:txEl>
                                          </p:spTgt>
                                        </p:tgtEl>
                                        <p:attrNameLst>
                                          <p:attrName>style.visibility</p:attrName>
                                        </p:attrNameLst>
                                      </p:cBhvr>
                                      <p:to>
                                        <p:strVal val="visible"/>
                                      </p:to>
                                    </p:set>
                                    <p:anim calcmode="lin" valueType="num">
                                      <p:cBhvr>
                                        <p:cTn id="14" dur="150" fill="hold"/>
                                        <p:tgtEl>
                                          <p:spTgt spid="2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23">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2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2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23">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23">
                                            <p:txEl>
                                              <p:pRg st="2" end="2"/>
                                            </p:txEl>
                                          </p:spTgt>
                                        </p:tgtEl>
                                        <p:attrNameLst>
                                          <p:attrName>style.visibility</p:attrName>
                                        </p:attrNameLst>
                                      </p:cBhvr>
                                      <p:to>
                                        <p:strVal val="visible"/>
                                      </p:to>
                                    </p:set>
                                    <p:anim calcmode="lin" valueType="num">
                                      <p:cBhvr>
                                        <p:cTn id="21" dur="150" fill="hold"/>
                                        <p:tgtEl>
                                          <p:spTgt spid="2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23">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2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2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23">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23">
                                            <p:txEl>
                                              <p:pRg st="3" end="3"/>
                                            </p:txEl>
                                          </p:spTgt>
                                        </p:tgtEl>
                                        <p:attrNameLst>
                                          <p:attrName>style.visibility</p:attrName>
                                        </p:attrNameLst>
                                      </p:cBhvr>
                                      <p:to>
                                        <p:strVal val="visible"/>
                                      </p:to>
                                    </p:set>
                                    <p:anim calcmode="lin" valueType="num">
                                      <p:cBhvr>
                                        <p:cTn id="28" dur="150" fill="hold"/>
                                        <p:tgtEl>
                                          <p:spTgt spid="2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23">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2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2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2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nodeType="clickEffect">
                                  <p:stCondLst>
                                    <p:cond delay="0"/>
                                  </p:stCondLst>
                                  <p:iterate type="lt">
                                    <p:tmPct val="10000"/>
                                  </p:iterate>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p:cTn id="37"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9"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3">
                                            <p:txEl>
                                              <p:pRg st="0" end="0"/>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3">
                                            <p:txEl>
                                              <p:pRg st="1" end="1"/>
                                            </p:txEl>
                                          </p:spTgt>
                                        </p:tgtEl>
                                        <p:attrNameLst>
                                          <p:attrName>style.visibility</p:attrName>
                                        </p:attrNameLst>
                                      </p:cBhvr>
                                      <p:to>
                                        <p:strVal val="visible"/>
                                      </p:to>
                                    </p:set>
                                    <p:anim calcmode="lin" valueType="num">
                                      <p:cBhvr>
                                        <p:cTn id="44"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46"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3">
                                            <p:txEl>
                                              <p:pRg st="1" end="1"/>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2" end="2"/>
                                            </p:txEl>
                                          </p:spTgt>
                                        </p:tgtEl>
                                        <p:attrNameLst>
                                          <p:attrName>style.visibility</p:attrName>
                                        </p:attrNameLst>
                                      </p:cBhvr>
                                      <p:to>
                                        <p:strVal val="visible"/>
                                      </p:to>
                                    </p:set>
                                    <p:anim calcmode="lin" valueType="num">
                                      <p:cBhvr>
                                        <p:cTn id="51"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53"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3">
                                            <p:txEl>
                                              <p:pRg st="2" end="2"/>
                                            </p:txEl>
                                          </p:spTgt>
                                        </p:tgtEl>
                                      </p:cBhvr>
                                    </p:animEffect>
                                  </p:childTnLst>
                                </p:cTn>
                              </p:par>
                              <p:par>
                                <p:cTn id="56" presetID="41" presetClass="entr" presetSubtype="0" fill="hold" nodeType="withEffect">
                                  <p:stCondLst>
                                    <p:cond delay="0"/>
                                  </p:stCondLst>
                                  <p:iterate type="lt">
                                    <p:tmPct val="10000"/>
                                  </p:iterate>
                                  <p:childTnLst>
                                    <p:set>
                                      <p:cBhvr>
                                        <p:cTn id="57" dur="1" fill="hold">
                                          <p:stCondLst>
                                            <p:cond delay="0"/>
                                          </p:stCondLst>
                                        </p:cTn>
                                        <p:tgtEl>
                                          <p:spTgt spid="3">
                                            <p:txEl>
                                              <p:pRg st="3" end="3"/>
                                            </p:txEl>
                                          </p:spTgt>
                                        </p:tgtEl>
                                        <p:attrNameLst>
                                          <p:attrName>style.visibility</p:attrName>
                                        </p:attrNameLst>
                                      </p:cBhvr>
                                      <p:to>
                                        <p:strVal val="visible"/>
                                      </p:to>
                                    </p:set>
                                    <p:anim calcmode="lin" valueType="num">
                                      <p:cBhvr>
                                        <p:cTn id="58" dur="15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60" dur="15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1659912" y="4057712"/>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5662020" y="4069691"/>
            <a:ext cx="6205819"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📌From the graph we found that, Revenue of foreign visitors is an inclined slope  because of gradually increase of number of visitors. </a:t>
            </a:r>
          </a:p>
          <a:p>
            <a:r>
              <a:rPr lang="en-US" sz="1400" dirty="0"/>
              <a:t>📌Due to increase of number of foreign visitors, the revenue generated from visitors is also growing , like in 2016 the revenue generated was around </a:t>
            </a:r>
            <a:r>
              <a:rPr lang="en-US" sz="1400" b="1" dirty="0"/>
              <a:t>0.92 billion</a:t>
            </a:r>
            <a:r>
              <a:rPr lang="en-US" sz="1400" dirty="0"/>
              <a:t>, but in 2019 the revenue was around </a:t>
            </a:r>
            <a:r>
              <a:rPr lang="en-US" sz="1400" b="1" dirty="0"/>
              <a:t>1.79 billion</a:t>
            </a:r>
            <a:r>
              <a:rPr lang="en-US" sz="1400" dirty="0"/>
              <a:t>, which is doubled. </a:t>
            </a:r>
          </a:p>
          <a:p>
            <a:r>
              <a:rPr lang="en-US" sz="1400" dirty="0"/>
              <a:t>📌Here we are assuming that avg spend per foreign visitor was around </a:t>
            </a:r>
            <a:r>
              <a:rPr lang="en-US" sz="1400" b="1" dirty="0"/>
              <a:t>5600 Rs</a:t>
            </a:r>
            <a:r>
              <a:rPr lang="en-US" sz="1400" dirty="0"/>
              <a:t>. </a:t>
            </a:r>
          </a:p>
          <a:p>
            <a:r>
              <a:rPr lang="en-US" sz="1400" dirty="0"/>
              <a:t>📌 If we forecast the revenue for 2025 from previous year data, we got the estimated revenue around </a:t>
            </a:r>
            <a:r>
              <a:rPr lang="en-US" sz="1400" b="1" dirty="0"/>
              <a:t>6.8 billion </a:t>
            </a:r>
            <a:r>
              <a:rPr lang="en-US" sz="1400" dirty="0"/>
              <a:t>Rs. , if we compare it with 2019 the revenue was </a:t>
            </a:r>
            <a:r>
              <a:rPr lang="en-US" sz="1400" b="1" dirty="0"/>
              <a:t>1.79 billion</a:t>
            </a:r>
            <a:r>
              <a:rPr lang="en-US" sz="1400" dirty="0"/>
              <a:t>, an incline of above </a:t>
            </a:r>
            <a:r>
              <a:rPr lang="en-US" sz="1400" b="1" dirty="0"/>
              <a:t>200%</a:t>
            </a:r>
            <a:r>
              <a:rPr lang="en-US" sz="1400" dirty="0"/>
              <a:t>.</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1687087" y="1340955"/>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31530"/>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Foreign Tourist 2016-2019</a:t>
            </a:r>
          </a:p>
        </p:txBody>
      </p:sp>
      <p:sp>
        <p:nvSpPr>
          <p:cNvPr id="7" name="Subtitle 2">
            <a:extLst>
              <a:ext uri="{FF2B5EF4-FFF2-40B4-BE49-F238E27FC236}">
                <a16:creationId xmlns:a16="http://schemas.microsoft.com/office/drawing/2014/main" id="{E49B9059-67DC-2944-F01D-15ACBE32A8BC}"/>
              </a:ext>
            </a:extLst>
          </p:cNvPr>
          <p:cNvSpPr txBox="1">
            <a:spLocks/>
          </p:cNvSpPr>
          <p:nvPr/>
        </p:nvSpPr>
        <p:spPr>
          <a:xfrm>
            <a:off x="5654460" y="1340955"/>
            <a:ext cx="622093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increasing yearly,</a:t>
            </a:r>
          </a:p>
          <a:p>
            <a:r>
              <a:rPr lang="en-US" sz="1400" dirty="0"/>
              <a:t>📌 Mainly foreign visitors are increasing year by year in Hyderabad, in 2016 total foreign visitors are around </a:t>
            </a:r>
            <a:r>
              <a:rPr lang="en-US" sz="1400" b="1" dirty="0"/>
              <a:t>0.16 million</a:t>
            </a:r>
            <a:r>
              <a:rPr lang="en-US" sz="1400" dirty="0"/>
              <a:t>, but in 2019 they are increased up to </a:t>
            </a:r>
            <a:r>
              <a:rPr lang="en-US" sz="1400" b="1" dirty="0"/>
              <a:t>0.32 million</a:t>
            </a:r>
            <a:r>
              <a:rPr lang="en-US" sz="1400" dirty="0"/>
              <a:t>, an </a:t>
            </a:r>
            <a:r>
              <a:rPr lang="en-US" sz="1400" b="1" dirty="0"/>
              <a:t>increment of 100%  </a:t>
            </a:r>
            <a:r>
              <a:rPr lang="en-US" sz="1400" dirty="0"/>
              <a:t>which means the visitors are just doubled.</a:t>
            </a:r>
          </a:p>
          <a:p>
            <a:r>
              <a:rPr lang="en-US" sz="1400" dirty="0"/>
              <a:t>📌 If we forecast number of visitors according to data from 2016-2019, in 2025 around </a:t>
            </a:r>
            <a:r>
              <a:rPr lang="en-US" sz="1400" b="1" dirty="0"/>
              <a:t>1.2 million </a:t>
            </a:r>
            <a:r>
              <a:rPr lang="en-US" sz="1400" dirty="0"/>
              <a:t>people will visit Hyderabad, which is an increment of around more than </a:t>
            </a:r>
            <a:r>
              <a:rPr lang="en-US" sz="1400" b="1" dirty="0"/>
              <a:t>200% </a:t>
            </a:r>
            <a:r>
              <a:rPr lang="en-US" sz="1400" dirty="0"/>
              <a:t>from 2019 visitors.</a:t>
            </a:r>
          </a:p>
          <a:p>
            <a:r>
              <a:rPr lang="en-US" sz="1400" dirty="0"/>
              <a:t>📌But this is a prediction, we can’t predict the future. In case there is any natural disaster or any policies by govt. which was not in favor of foreign tourist then there may be low values than what we predict.</a:t>
            </a:r>
          </a:p>
        </p:txBody>
      </p:sp>
      <p:pic>
        <p:nvPicPr>
          <p:cNvPr id="7169" name="Picture 1" descr="Hyd_Foreignvisitors_16-19 by Years">
            <a:extLst>
              <a:ext uri="{FF2B5EF4-FFF2-40B4-BE49-F238E27FC236}">
                <a16:creationId xmlns:a16="http://schemas.microsoft.com/office/drawing/2014/main" id="{161AB619-48F3-B2D2-DC99-3B9660C39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8138" y="1491939"/>
            <a:ext cx="3343275" cy="228033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Hyd_Rev_ForeignVisitors_16-19 by Years">
            <a:extLst>
              <a:ext uri="{FF2B5EF4-FFF2-40B4-BE49-F238E27FC236}">
                <a16:creationId xmlns:a16="http://schemas.microsoft.com/office/drawing/2014/main" id="{8B581382-45E2-B46D-C531-CF7445E4B4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753" y="4198720"/>
            <a:ext cx="3337814" cy="2423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341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5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7">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150" fill="hold"/>
                                        <p:tgtEl>
                                          <p:spTgt spid="7">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7">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7">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7">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7">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p:cTn id="21" dur="150" fill="hold"/>
                                        <p:tgtEl>
                                          <p:spTgt spid="7">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7">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7">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7">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7">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150" fill="hold"/>
                                        <p:tgtEl>
                                          <p:spTgt spid="7">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7">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7">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7">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nodeType="clickEffect">
                                  <p:stCondLst>
                                    <p:cond delay="0"/>
                                  </p:stCondLst>
                                  <p:iterate type="lt">
                                    <p:tmPct val="10000"/>
                                  </p:iterate>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p:cTn id="37"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9"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3">
                                            <p:txEl>
                                              <p:pRg st="0" end="0"/>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3">
                                            <p:txEl>
                                              <p:pRg st="1" end="1"/>
                                            </p:txEl>
                                          </p:spTgt>
                                        </p:tgtEl>
                                        <p:attrNameLst>
                                          <p:attrName>style.visibility</p:attrName>
                                        </p:attrNameLst>
                                      </p:cBhvr>
                                      <p:to>
                                        <p:strVal val="visible"/>
                                      </p:to>
                                    </p:set>
                                    <p:anim calcmode="lin" valueType="num">
                                      <p:cBhvr>
                                        <p:cTn id="44"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46"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3">
                                            <p:txEl>
                                              <p:pRg st="1" end="1"/>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2" end="2"/>
                                            </p:txEl>
                                          </p:spTgt>
                                        </p:tgtEl>
                                        <p:attrNameLst>
                                          <p:attrName>style.visibility</p:attrName>
                                        </p:attrNameLst>
                                      </p:cBhvr>
                                      <p:to>
                                        <p:strVal val="visible"/>
                                      </p:to>
                                    </p:set>
                                    <p:anim calcmode="lin" valueType="num">
                                      <p:cBhvr>
                                        <p:cTn id="51"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53"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3">
                                            <p:txEl>
                                              <p:pRg st="2" end="2"/>
                                            </p:txEl>
                                          </p:spTgt>
                                        </p:tgtEl>
                                      </p:cBhvr>
                                    </p:animEffect>
                                  </p:childTnLst>
                                </p:cTn>
                              </p:par>
                              <p:par>
                                <p:cTn id="56" presetID="41" presetClass="entr" presetSubtype="0" fill="hold" nodeType="withEffect">
                                  <p:stCondLst>
                                    <p:cond delay="0"/>
                                  </p:stCondLst>
                                  <p:iterate type="lt">
                                    <p:tmPct val="10000"/>
                                  </p:iterate>
                                  <p:childTnLst>
                                    <p:set>
                                      <p:cBhvr>
                                        <p:cTn id="57" dur="1" fill="hold">
                                          <p:stCondLst>
                                            <p:cond delay="0"/>
                                          </p:stCondLst>
                                        </p:cTn>
                                        <p:tgtEl>
                                          <p:spTgt spid="3">
                                            <p:txEl>
                                              <p:pRg st="3" end="3"/>
                                            </p:txEl>
                                          </p:spTgt>
                                        </p:tgtEl>
                                        <p:attrNameLst>
                                          <p:attrName>style.visibility</p:attrName>
                                        </p:attrNameLst>
                                      </p:cBhvr>
                                      <p:to>
                                        <p:strVal val="visible"/>
                                      </p:to>
                                    </p:set>
                                    <p:anim calcmode="lin" valueType="num">
                                      <p:cBhvr>
                                        <p:cTn id="58" dur="15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60" dur="15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10.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11.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12.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3.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14.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15.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16.xml.rels><?xml version="1.0" encoding="UTF-8" standalone="yes"?>
<Relationships xmlns="http://schemas.openxmlformats.org/package/2006/relationships"><Relationship Id="rId1" Type="http://schemas.openxmlformats.org/officeDocument/2006/relationships/image" Target="../media/image29.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2.png"/></Relationships>
</file>

<file path=ppt/webextensions/webextension1.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MbNxD+K8x9yRe3c7pXiW8BkmmnTUoDk06mwzAraQ8rnE+uTia4jP97914Mtgk2TnHrab8AJ620j559tLviLtCmHpcwfQ8jDA6DI2uvR+CuD1gwCKrlsYLnYc4jiJIoT3QCmrOUrOzYG1vVweFd4MFdof9o6gmUzYY0+PvFIICyPIWr5quAssZBMEZX2wpK8yd2xjTl3QRngwBvx6V10Gx55sFjs+0NmdM3QWHfx+QRlDc3eIbKd6MfcGyd778lz9JMpAXGGZcoVZZxRWvqbraFudm+cdoCO7aVB1MRgGZMx1LkWingLCoAdC7CqBmvTXVV9kd5WHs+HTf0mRGdveFJfiaPzT50zJ71xnhkdWM2NFpjFcxmNCviFMMiVIIrqaWMiyTWO/GT5wVLgIe5kMhyncoIN/qphzDe0g9GIDjjoCNdJJkSCcR5Y1qY0vfUyumb27EjvZCKOj+v9Q1UCnXQisJh3WngLniHUE9cC/TN0sSZnTiFH7BopypvPAEKfsLpQb+kDho0p86SANu5c+uhPKCDGm9dfXBiSbPeqNZsaL8cOyQJEvXhbHCP65iGrqwzirhZhXZsy8moei6ydySu4SNMC6PLEC5oZG1kShLq8RCcX42OdRrd0bRl98S4+cWJBisw/xFmZxfzG0zmnxeuZU9sB/NFmbzYqFAmUCeIec6FUJLLRIl0o0L3Vwl1aRS6JRkEI6Tk3GYx8NAeY9y5Mlg/sHLXnqP5/bOhk3d7f4Ry0mz76oRWaPuletWw1vC6hbhelJEnRdRCrf8NCWVhlKlCJJStE1WwLOEZ7CKZSiFBKAFRwZVKqUxAHH17Mt2OpE8I7hFHD4N7otIjqI1alOjLKmUtCZt1oiCOFRRZ0zzkENGPPNmFTsI4iUGmVHNDnTGpKLvJXfiJc2CZUjkDLoVIVZqE4UY9ntvxe3LT2bTRmPd4lDfeOjtqjfumtJ7IPyZIhWE1pZzNJ+jvX+d/rNup0f99HOc16XJepWiyo6Et9/2S68UlSxXvwZqS0RmWRNjz1dR9tJBWlERse6opPqDhHkNhsCQ7cvPLi1byexDX25Vvil5wyMI2/B0H0QJjzyaZdvptiA3KlrVKG9+j/HGFvi2u6XOIbc8AssSnV99rrs8ify9vPmbhaWzLaZQtdJ771RFvTO+qnNR0u1Efgft/tqXbhH1z4UiwkGnEUgCWZFyEXOHm16fHWy/t7XYpvZAspidbJDjVJoU8pNfxLkqHCgX1L6HOcxZixpnkPNyFHx6FihVJpCGPZZImCFDs4fvzmy4ZOL139yqYN14qDiFMBcuyWKYZCTjK4j0i/q11aK6q/0IAfpiSS5CgL+dJZ36oS5Z9x0Sf4dbfkyhHmXIWJYphJLIipN5uj8L1MlVpP+K1vhCtC1Mbqa+9mOzE12NQeAoVfuXlRMGBSqPe8Hpq/0XbyYF4M32T9JwF7Z2fzf4Cjggz7VMWA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10.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ppt/webextensions/webextension11.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2.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3.xml><?xml version="1.0" encoding="utf-8"?>
<we:webextension xmlns:we="http://schemas.microsoft.com/office/webextensions/webextension/2010/11" id="{9FF6E9F5-E4F2-43D0-9F37-50E7FC1B1F2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u4P4ohfmW+t2GLB1CJqiwFAExZE82Wxl0aDoLF7g/76j5CBNgsZxmzTe/EXm8ci75+7h8aTLzLp+2cL6T1hgdpy98v7LAsKXI5ZNsu6mLDclGF2qqqqMVU0lUCjS8svofNdnx5dZhDDD+MH1K2jThiT8eDbJoG1PYJZGDbQ9TrIlht530Lp/cFSmqRhWuJlkeLFsfYC05WmEiGnbc1KnMbnCfhFkEUx053iKJo7Sd7j0IW7Hos6LEgtpeF5rgUwwLmlNP84Obu7WT0YHx6a+i+A6ciDJbFlrU8pGMdPIqjQVNHmSN66NWxW9fnOxDISborFepvC9tOfQGbTZAC5gP2K5zN4i9KswIHxzY+LUr4LBd9gMU110cU37/I7ro+2SPttQqE6Cp0AOc7+tLQbQYD+99hT26AzF1UUf+k+sfMHUoD/3f08DUkxtdpxvzkjSu27WblNwjfn96LeBkHz2+jMFKmGjBT6QnVfrAd5rF64ywCe3EPxcaBvi2JbGaduFt8n/ubMWuzQ9ySqbYyOsKbUSurJNyQw/sMT96gO6WXf+/8vbt5DtTptklkuZmxxLLjlTlsFhpO29j9AeXRHxP5ylO0DIc9KwzOR1w5S0DVoOxlAK0p73QurnQM9bmO5PcANc1bwumAKmheWFNvVT2MHK1KLiqsiFBVlUoq6KnXYiXkTtL/azJLlUtS1yWzecAwqjGTwFohqsBgqc1hKlkIzxyjyFHaGt4oyxphRW2qLSxhY7j+CUjsHMB2fIh9uncOrb1aJ7KHff0v07v8Par6Q3j93kmYr3j1QCIN3pHEJ8YDlgP6Vo3ygJVy0XaX7+qo/apnn08FHzera7cqimViiA0083pVFGlQdxNex/oz+AtPsF9y+EcMeva+Ge/Gyp/d2Hn8/fVDw2We+N526qVgprA6hVXnBbqzIHNN9P1SekwnNVz8d7ZzlMrt774nJgZIXcKltiXaEstQBpa8x39hVuQa/3e/YvvAILBbNFqStZqEII/fh2BlPX2tkCw2xIrl/FfgkGT6DDIcjLMVgOBz0iPXQ2kW74H9LzD0endXTqA7SrZGj4nDHiSYVIt/jQBUOfvdn8C7hSWb5/EQAA&quot;"/>
    <we:property name="creatorSessionId" value="&quot;db40fcb4-4fcd-46b8-8e6d-ac909e15d30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NIUS/Mt9TNMCBLGyRFgWEIgiN5stnKokDRWbwg/71HyUGaBIvjLWm8+YNtHY+8e557eKJ0nRjbdw2sPsACk/3knXNfF+C/7rFkkrRr28ePR8cHp0cXHw6OD8nsumBd2yf710kAP8Pw2fZLaOIKZPzjfJJA05zALF7V0PQ4STr0vWuhsX/h6ExDwS/xZpLgVdc4D3HJswAB47KX5E7XFJv9nFFE0MFe4hnqMFpPsXM+rK+zKs0LzIXmaaUyZBnjgub04+iQ5mb/GHRIbOraALalBKLNFJXShagl07UoC11CnUZ7bZuwdlGrw6vOE25iY9VFvg7MJbQaTTKA89iPWK6TY4R+6QeEh/cGztzSazzFehhqgw0rWucIV3vrKX1yQ1SdeEdEDmO/rgx6UGAu3juiPVhNvNrgfH/Bip+YHPzn7s+pR+LUJPvpzTlZetvOmnUJ7jB/GvPW4GPOTn0hoiI2muA8xXm3GuC9t/62AnzyAMGPhXZDGlvrNi67cCbmP7fGYBuHJ0lpUqwzowslM1WaumCa71jhfnEe7ay9/P/V7e+QbS6bYIYLkeoUCy44k4bBbpTtkwvQ7N0K8T9cpUdAKHPyMEynVc2kMDUaDlpTCeKaT0Lq50C/DzA9XeAauKx4lTMJTGWG50pXrxEHS11lJZd5mhkQeZlVZb4xTsCroNzVdpEEF7IyeWqqmnPATCsGr4GoAqOAiFNKoMgEY7zUrxEnU0ZyxlhdZEaYvFTa5Bu34JS2wcx5qymHh7tw6prlon2udo/p/jt/pNrvrPe33eSNmve/6QRAvtM5+PDMdsB+SNO+1xJuj1zk+eW7c9S6zGOGL1rX882dQ9aVxAw4fVRdaKllsRO3hu3v6M8Q7Xbk/o7gH+V1Z9xSnw0df7fR59sfKl5arE/yuVmqpcRKAyqZ5txUskgB9T+X6itK4a2658s9s+ymVp98cNkxsUJqpCmwKlEUKgNhKkw3nivsgh7vtzy/8BIM5MzkhSpFLvMsUy8fZwh1550s0M+G4rpl6DvQeAItDiR3I1kWBz8SPbQmim747+Pvb5Z265jUZ2iWMdDwOmPEExuRanDDhPiSY8zrPH59A9QmOllvEQ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6:28.24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41d2440c0e624219d1a2&amp;height=147.57&amp;width=178.25&amp;bookmarkGuid=c2cf3707-859f-439f-8ad9-e9a55418cd23&amp;fromEntryPoint=sharevisual&quot;"/>
  </we:properties>
  <we:bindings/>
  <we:snapshot xmlns:r="http://schemas.openxmlformats.org/officeDocument/2006/relationships" r:embed="rId1"/>
</we:webextension>
</file>

<file path=ppt/webextensions/webextension14.xml><?xml version="1.0" encoding="utf-8"?>
<we:webextension xmlns:we="http://schemas.microsoft.com/office/webextensions/webextension/2010/11" id="{B020AB9A-A646-4688-AE77-B9BFAED3197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WxlUaDoLF7g/76j5CJNgsXxljTe/EXW8ci75+65I6nrzLqhb2HzK6wwO81eef95BeHzCctmWXdb1ggrleBcldhokXPNQJGW76Pz3ZCdXmcRwgLjBzesoU0LkvD3i1kGbXsGi/TWQDvgLOsxDL6D1v2JkzINxbDG7SzDq771AdKS5xEipmUvSZ3eyRX2vSCLYKK7xHM0cZK+w96HuHsXdV6UWEjD81oLZIJxSXOGaXR0c79+Mjo6NvddBNeRA0lmy1qbUjaKmUZWpamgyZO8cW3cqejNm6s+EG6KxqZP4fvBXkJn0GYjuIDDhOU6e4swrMOI8M2tgXO/DgbfYTMOddHFDa3zM25OdlOGbEuhOgueAjmO/bSxGECD/fjaU9ijMxRXF30YPrLyO6ZG/aX/Yx6QYmqz03x7QZLBdYt2l4IbzO8nvw2E5LPXnyhQCRtN8IHsvNqM8F678CUDfHYHwbeFRlhoTmVzJIqaUiuhK9uUzPAjS86PPqBbdJf/v9z8HbItlf+uw6RVV94m95fOWuzS8CyTzHIpc5NjySVnyjI4jrS99xHaky9k+w9n6R6Q/UmxzOR1w5S0DVoOxlB6kuqDcIcl0PMO3oftNMBVzeuCKWBaWF5oUz+HHaxMLSquilxYkEUl6qrYayfiVdT+6jBLkktV2yK3dcM5oDC0Sz4HohqsBgqc1hKlkIzxyjyHHaGt4oyxpqTd3xaVNrbYW55zKpGFD86QD3crdO7b9ap7LK/f0v67vMfor6S3S3L2Qo3933QJIN35EkJ8ZKtg36Sh32kX05GLND99dY7apXny8EnzerG/c6imViiA0083pVFGlUexbRy+2z+CtIcF9zeEcM+vG+GB/Gzp+HsIP1/+wPHUZH0wnvupWimsDaBWecFtrcoc0Pxzqj4jFV6qez7dneU4ufrAxeXoyAq5VbbEukJZagHS1pjvPVe4FV3vDzy/8AosFMwWpa5koQoh9NPbGU3daGcrDIsxuX4dhx4MnkGHY5D7KVgORz0iPXQ2kW78H9LzF0fVOjn1Adp1MjR+zpjwpEakW3zshPHOut3+Befngh9/EQAA&quot;"/>
    <we:property name="creatorSessionId" value="&quot;9dcb5a16-a15b-414e-b082-1753a02602e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ERFppT2BQrYU2uldCFrXJm+I4V5zfnsZ61V/+/2vwdslva/uuWElddOBvTn9fWYhuHJ4lklkuZmhRzLjlTlsFulO3cBWj2vontP1ylB0A2F8Uyk5YVU9JWaDkYQ+WJro/C7edAv/fwPh6nAq5KXmZMAdPC8kyb8iXiYGFKUXCVpcKCzApRFtnGOAGvg3bX20WSXKrSZqktK84BhdEMXgJRCVYDEae1RCkkY7wwLxFHaKs4Y6zKhZU2K7Sx2cbtOaUtMnO+NpTD/R06dc1y0T5V18d0/50/UPR31h+35OSVGvu/6RJAvtM5+PDEVsF+SkO/1y7GIxd5fvzuHLUu85jhs9b1YnPnUFWpUACnj65yo4zKd+K2sf3d/gmi3Y7cPxH8g7zujFvqs6Hj7zb6fP0Dx3OL9VE+N0u1UFgaQK3SjNtS5Smg+edSfUEpvFb3fL5nlt3U6iMPLjsnVkitsjmWBcpcC5C2xHTjuaJe0OP9lucXXoCFjNks14XMVCaEfv44Q6g772SBfjYU1y1D34HBE2hxILkbyapx8CPRQ2uj6Ib/Pv7+UdNuHZP6AM0yBhpeZ4x4YiPSDW6YEF9yjHldxK+vzoXfJ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8:34.0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d68bc64f91cf476c7af0&amp;height=149.46&amp;width=171.02&amp;bookmarkGuid=bf4818ef-5aa5-4b74-a05a-cb9c8fa35c0f&amp;fromEntryPoint=sharevisual&quot;"/>
  </we:properties>
  <we:bindings/>
  <we:snapshot xmlns:r="http://schemas.openxmlformats.org/officeDocument/2006/relationships" r:embed="rId1"/>
</we:webextension>
</file>

<file path=ppt/webextensions/webextension15.xml><?xml version="1.0" encoding="utf-8"?>
<we:webextension xmlns:we="http://schemas.microsoft.com/office/webextensions/webextension/2010/11" id="{25DB9404-C518-46F3-93FF-4675E89CA3D3}">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mplUaDoLF7g/76j5CJNgsXxljTe/MXW8ci757mHJ9LXmW2GvoXNr7DC7DR75f3nFYTPJyybZd1tm8yNEzw3TKKVTijtCkdevo+N74bs9DqLEBYYPzTDGtq0IBl/v5hl0LZnsEhPDtoBZ1mPYfAdtM2fODnTUAxr3M4yvOpbHyAteR4hYlr2ktzpmVJh3wuKCCY2l3iOJk7Wd9j7EHfPos6LEgtpeF5rgUwwLmnOMI2Oae73T0HHxOa+i9B0lECy2bLWppROMeNkVZoKXJ7srmnjzkVv3lz1gXATG5s+0feDvYTOoM1GcAGHCct19hZhWIcR4ZtbA+d+HQy+QzcOdbGJG1rnZ9yc7KYM2ZaoOgueiBzHftpYDKDBfnztifbYGOK1iT4MH1n5HVOj/9L/MQ9InNrsNN9ekGVoukW7K8EN5vdT3gZCytnrT0RUwkYTfKA4rzYjvNdN+FIBPruD4NtC25LGdjJOy668TfkvG2uxS8OzrLI5OmFNqZXQlXUlM/zICvejD9gsusv/X93+DhlBoSmSWS6pteRYcsmZsgyOozTvfYT25IvY/sOVuAdk/36xzOS1Y0pah5aDMVSe5Pog3GEJ9H0H78NxHHBV87pgCpgWlhfa1M8RBytTi4qrIhcWZFGJuir2xol4FbW/OiyS5FLVtsht7TgHFEYzeA5ENVgNRJzWEqWQjPHKPEccoa3ijDFXCittUWlji73bc05bZOFDYyiHuzt07tv1qnusrt/S+3d5T9FfWW9vydkLNe9/0yWAfOdLCPGRrYJ9k6Z9p11MRy7y/PTVOWpX5inDJ63rxf7OoVytUACnj3alUUaVR/HaOPyN/gjRHkbubwjhXl43xgP12dLx9xB9vvSh4unF+iCf+6VaKawNoFZ5wW2tyhzQ/HOpPqMUXqp7Pt2d5Ti1+uDF5cjECrlVtsS6QllqAdLWmO89VzQrut4feH7hFVgomC1KXclCFULop48zhrrxzlYYFmNx/ToOPRg8gw5HkvuJrAZHPxI9dDaJbvwd0vcvDe3WKakP0K5ToPHvjAlPakS6xcdOGC8/2+1fdaef5X8RAAA=&quot;"/>
    <we:property name="creatorSessionId" value="&quot;727dd3e9-c39d-46f1-8ef7-d1daf0faca8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HdksbWuo3LLpyN+c9ra7GNw5OksClWwppcK6ELW+XM8B0r3G/OYz1rr/5/dfs7ZASFpkhmuZSpSTHnkjNlGexGac5dgGbvm9j+w5V4AGTzfrHMpGXFlLQVWg7GUHmi66Nw+znQ7z28j8epgKuSlxlTwLSwPNOmfIk4WJhSFFxlqbAgs0KURbYxTsDroN31dpEkl6q0WWrLinNAYTSDl0BUgtVAxGktUQrJGC/MS8QR2irOGKtyYaXNCm1stnF7TmmLzJyvDeVwf4dOXbNctE/V9THdf+cPFP2d9cctOXml5v1vugSQ73QOPjyxVbCf0rTvtYvxyEWeH787R63LPGb4rHW92Nw5VFUqFMDpo6vcKKPynbhtbH9Hf4JotyP3TwT/IK8745b6bOj4u40+X/tQ8fxifZTPzVItFJYGUKs047ZUeQpo/rlUX1AKr9U9n++ZZTe1+uiDy46JFVKrbI5lgTLXAqQtMd14rqgX9Hi/5fmFF2AhYzbLdSEzlQmhnz/OEOrOO1mgnw3FdcvQd2DwBFocSO5Gsmoc/Ej00NoouuG/j79/1LRbx6Q+QLOMgYbXGSOe2Ih0gxsmxJccY14X8esr0qBXI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50:06.355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d0ef3dc6b93b7df61c2&amp;height=148.02&amp;width=176.77&amp;bookmarkGuid=bc0f482e-4a6c-40ac-9d3e-d65ef97943df&amp;fromEntryPoint=sharevisual&quot;"/>
  </we:properties>
  <we:bindings/>
  <we:snapshot xmlns:r="http://schemas.openxmlformats.org/officeDocument/2006/relationships" r:embed="rId1"/>
</we:webextension>
</file>

<file path=ppt/webextensions/webextension16.xml><?xml version="1.0" encoding="utf-8"?>
<we:webextension xmlns:we="http://schemas.microsoft.com/office/webextensions/webextension/2010/11" id="{0946385D-97B0-43F5-A5E4-63E38E220221}">
  <we:reference id="wa200003233" version="2.0.0.3" store="en-US" storeType="OMEX"/>
  <we:alternateReferences>
    <we:reference id="WA200003233" version="2.0.0.3" store="WA200003233" storeType="OMEX"/>
  </we:alternateReferences>
  <we:properties>
    <we:property name="artifactName" value="&quot;Bottom 5 Footfall Ratio&quot;"/>
    <we:property name="backgroundColor" value="&quot;#FFF&quot;"/>
    <we:property name="bookmark" value="&quot;H4sIAAAAAAAAA+1Z32/bNhD+VwK99MUYJIoSxbwtaQMMW7ssKTIMQx7442izkUVNorO4gf/3HSW5cd0kttG63Tr7RdLxyPvuu+OdRN9H2rZ1KeZvxBSi4+jEuZupaG6OkmgUVR/LRAGUyYRCplKdF5AboKjlam9d1UbH95EXzRj8lW1nogwLovDP61EkyvJcjMOTEWULo6iGpnWVKO176JVxyDczWIwiuKtL14iw5KUXHsKyt6iOzwgl+SFFi0J5ewuXoHwvvYDaNX54Tg01TMcJEyYnAJKlmcE5bT/awdysH4x2wE5d5YWtEECQgWaJ1JAXRlKa5lpzxoK8tdW4HFx5mPt2Xgf62onAK/Ik36HFsA66ObAelKdOB7WJ1RqqaLHA0aRgPKGKgEgyk/CcxVm+0Y6HOy/d3W6WRAacERPrgjATK5mLTAdVY0s/OC3nr+7qBiOJ8e0tvXX1GzTT6wSVq2WAyCg6a9y0Ux4yqp3Jv2bQzHFCWAfaXvM+ulwO4P1vy5vnVtIhJ19V3npUjV7C1I0bUU+salHekxAvRh/Ub1a1f4b50WsQ7QwBrGhjcl5CiWR1dk5dOZt22NaQulmj4ALMw0MPJzB43jhM5x6SbX1jA/MoH1AYC6WOgqFfGw3Nybyz9NI2y+wl67wMMLeFcbOOwuMIAjk6c87jfiuPLsJuCuFGEBi66DjrQt9zQFYY24pgXOT3CQR8HWOVtn7A99Made2XJrVzQMgSnp7/IdsW4XfdF5QVq1uheZyCZ3CNoon7+7QBrFd6SMJhq/yob0WlULoOZLsoP56/2wZ8HVag49kSojp2Tiei8etlxH3R7P08v0Ie9D0Atd+tFPZT9HTsmvn2ibdzqK83ltQsYQXXsTGKKGLygqaS7KNJkBQKSTNi0owZmqtYSLMPOwWNScxYLBljWhOO/ZFubBFP5v1uUfkDRPNJOB6EO6Z3W1qFDWvV+2gK+MoSbrTwovOg7i1ZaB8Iue+8CNdfLDrdr30lyllY9sWJaK16sSw5iyeSs1PfoSZuR8IW+QjGGEIpEakhhckop/mhxX/NFp8cWvyhxR9a/H+nxYfBOMkpl1lRiEyanDEeK7qP9iqAcy1DAycsT1Is1FnydHkePsnPukFhVKEoz0xOk5hzxhUUaPwbl/CPCsxA67ep3t/d99kGavdct/9VZXvp/dYlO1kp2UMRsQq38OfheO0qP/mkmqxIv4+uUdoK/pc9Y0N8N799GwCakDQFMEXOpRLE7KWNyFQInsa5YXEcc8mymJONb/mHfXDYB19pH0iuuRCaM6pSIiCHhMB+9gHRSiQZzUBCyihlbPOpiJ2K8Y52IKNKFoyTQkM4gcml2YOdztRjpxVu5ttaKDgXFTxyaoFbSVQadPT8yUX3d0zvD+K0Q//eZkL/lrz4B+yvThY/GgAA&quot;"/>
    <we:property name="creatorSessionId" value="&quot;198a26b8-aac8-4a67-953b-e4e1a558686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UAv+2IUEkWJUt6SbAIUaS5NFimKIih4GdrcyKIq0WncwP/eoSQnrjeJbex6t93aL5aGQ86ZM8MZiXoMlGmqgk/P+RiC/eDQ2rsxr+/2omAQlL3s4uL07ODq9Pfzg7NjFNvKGVs2wf5j4Hg9BHdjmgkv/Aoo/O12EPCiuORDf6d50cAgqKBubMkL8xd0yjjk6gnMBgE8VIWtuV/y2nEHftl7VMd7tB39EKNFLp25h2uQrpNeQWVr19/HmmqmwohxnRIAweJE45ymG21hrtb3RltgR7Z03JQIwMtAsUgoSDMtKI1TpXLGvLwx5bDoXXme+2Faeb6aEcd/5El8RIt+HXSzp9krj63yaiOjFJTBbIajUcbyiEoCPEp0lKcsTNKVdhw8OGEfNrPEE8gZ0aHKCNOhFClPlFfVpnC902J6/FDVGEmMb2fpg63O0Uyn41Vu5gEig+CktuNWuU+hZiL+mEA9xQl+HWg6zcfgej6A1z/PL95aSfkkPC6dcagavIexHda8GhnZoLwjIZwNntTvFrVPYbp3BryZIIAFbUzOayiQrNbOkS0m4xbbElI7qSVcgX6+6eB4Bi9ri+ncQTKNq41nHuU9Cm2gUIE3dFErqA+nraX3pp5nL1nmpYe5Loy7ZRQORxDI3om1DvdbsXfld5MPN4LA0AX7SRv6jgOywNhaBOMiv4zA42sZK5VxPb4fl6hrvjSprQNcFPD6/Kdsm/nfbVdQFqyuheZlCt7ANQhG9s+jGrBeqT4J+61yoO55KVG6DGS9KL+cv+sGfBmWp+PNEiJbdo5GvHbLZcR+0ez9PL98HnQ9ALU/LhT2I/R0aOvp+om3cahvV5bUJGJZrkKtJZFEpxmNBdlGkyAxZIImRMcJ0zSVIRd6G3YyGpKQsVAwxpQiOfZHurJFvJr3m0XlV+D1J+F4Fm6Y3k1hJDasRe+DMeAji79Q3PHWg6qzZKB5JuSx9cL//2TQ6W7tG15M/LLvDnlj5Lt5yZm9kpyt+gY1cT0S1shH0FoTSgmPNcl0QnOa7lr812zx0a7F71r8rsX/d1q8HwyjlOYiyTKeCJ0yloeSbqO9cshzJXwDJyyNYizUSfR6ee7fwU/aQa5lJmme6JRGYZ6zXEKGxr9xCf9Hgelp/TbV+7t7P1tB7Zbr9r+qbM+9X7tkRwsluy8iRuIW/jwcZ7Z0o0+qyYL0++gahSnhf9kzVsR39dO3BqARiWMAnaW5kJzorbQREXOex2GqWRiGuWBJmJOVT/m7fbDbB19pH4hc5ZyrnFEZEw4pRAS2sw+IkjxKaAICYkYpY6tPRcyYDze0AwmVImM5yRT4E5hU6C3YaU29dFphJ66puIRLXsILpxa4lXipQAVvn1y0n2M6fxCn6fv3GxP8R5qnc47Z7G/yQmQaLxo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772E24DD-0A4A-48F0-A338-BC15CFC07C8A&quot;"/>
    <we:property name="reportEmbeddedTime" value="&quot;2023-05-18T12:28:22.869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5efff2442a3f28f54946&amp;height=240.00&amp;width=291.74&amp;bookmarkGuid=5ec8c49b-0e04-4100-aea0-3704689de5ba&amp;fromEntryPoint=sharevisual&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bvBW4m3bau14Phk6nwzAraZ3ocKxUdjhSJv97V3YSQjhwwkEH2hdiSyvtft9+2pW5DrSpJyXMPsAYg/3gwNqLMbiLPR4Mgur2WMGSgkPGswQZV6KAEAuyspPG2KoO9q+DBtwQm1NTT6H0G9Lgn2eDAMryIwz9WwFljYNggq62FZTmb+yMaapxU5wPAryalNaB3/K4gQb9tpdkTu8UCv8+Io+gGnOJx6iabvQTTqxrFu8yT5NUJAVGaS5RqjTNFa2pu9k2zH5777QN7NBWDZiKAvBjYYYyyXkYK46hSAsWZeDHC1M2CxM5e3s1cYSb2JhNPH0/6EuoFOqgBeew7rBcB+8R6qlrEb69NXFsp07hJ2LXT1WNaWa0z88421ssqYM5UfXRWSKynTuxDZR7xKVprKv3jixx3xjVmo3sl0OHRKUO9tn8jEZqUw3LBfM3UE+6cBU4H6qVn4kfD4kWWKfRHcxaVEfGLYkPBxuB/yuICAKZqogBSwRP00gmaYxFmEYvKBXvrEMzrFYAXnEmfpyRS5Cgz5dJWII65+l3XLQpGSzriN92bLWPf2S0xspPD4I8ZIoXcaghi2ScxAhQvKB0/QfSdAdIf1IUE6xgTGcZZ5jmXOY586YPwq1HQL8beB/2U0gehSBCkWdZrDBnVGyfww9VAZmEPAHgcZoLlisMe/00eNVIe7WbJ6r7PFUq45BLIRKVxIz1yvnETj6Qm87Gm5wu+xrp4p2z49Z40Yjrqfxrim4WbErmeDlBz78tHx7ayYtzpaDlET5fCWUQdESw+WC15GJ9yS3R3ViTuo6xJMJaX4e2nI6rHh13L21IG+IlthtnaC8aXsRQGCzJjtz8+qSHaRXExS4tZ+CzF+xz1qa/4yBcY2xrkmmn30foo2xZq7RpFlH+tEFf/bTEthhAlnj/6pXm5vO2zW6W3a1ieYCF+2O7XXS5J/aV3p7KaU2nG/UBuMMRuObFdYZNXXeXaTL/vHZDPiTAQ+tm20vwUWk/6y20LIojkIkONdMplwoxk8/ROhREkYIizQQLMwjpTxY/hx8pJAglICxypRLqvhCFj78H7ZaZPxDuZuNmcEel16VR1MbW0QdjpO8//6ChgRbBpPNksL4h5LpF4X9/MQS62/sUyqnf9s0B1Ea9WZag+T0Cbc13qJDbkdCvx5SFqSpEHBVxrAqexnkKz6ETLlDHJPYsF0LJXMZKJL06WZxaoyiGb5PKe/rsHd2haW30hYjliFZo+6Va18u2FfZJGbm3kj5aqD0O+6WKdOXOeQ5UO4s4VSKGKHuBn1wPtdvBK5B2aSr8f3b6b1aoyLKCx5CzTEjkmU5kiM9RTEWUILVaJXIltZRUuyPd68eMYbijHx1JkWmlIOdhAaD9ZeLp/bSuvlZH7bSpJ6DwI1T4lXpKhwYqjbqnprb/ou3wUJxm8cGwzYK2/s7n/wD3lFuW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bvBW4m3bau14Phk6nwzAraZ3ocKxUdjhSJv97V3YSQjhwwkEH2qfY0kq737efduVcB9rUkxJmH2CMwX5wYO3FGNzFHg8GQXV7LM6FjDARDEOZMAhZGEVkZSeNsVUd7F8HDbghNqemnkLpN6TBP88GAZTlRxj6twLKGgfBBF1tKyjN39gZ01TjpjgfBHg1Ka0Dv+VxAw36bS/JnN4pFP699wiqMZd4jKrpRj/hxLpm8S7zNElFUmCU5hKlStNc0Zq6m23D7Lf3TtvADm3VgKkoAD8WZiiTnIex4hiKtGBRBn68MGWzMJGzt1cTR7iJjdnE0/eDvoRKoQ5acA7rDst18B6hnroW4dtbE8d26hR+wqKdqhrTzGifn3G2t1hSB3Oi6qOzRGQ7d2IbKPeIS9NYV+8dWeK+Mao1G9kvhw6JSh3ss/kZjdSmGpYL5m+gnnThKnA+VCs/Ez8eEi2wTqM7mLWojoxbEh8ONgL/VxDNSVEL0frdxlb7sEdGa6z89CBQEQOWCJ6mkUzSGIswjV5Qmt5Zh2ZYrcC94iz9OCOXIEGfLxO0BHXO0++4aNPl1+QhU7yIQw1ZJOMkRoDiBaXkP5CKO0C2OCdMsIIxnWWcYZpzmefMmz4Itx4B/W7gfdhPIXkUgghFnmWxwpxRsX0OP3TSZRLyBIDHaS5YrjDs9dPgVSPt1W6eqO7zVKmMQy6FSFQSM9Yr5xM7+UBuOhtvcrrsa6SLd86OW+NFI66n8q8pulmwKZnj5QQ9/7Z8eGgnL86VgpbH9HwllEHQEcHmg9WSi/Ult0R3Y03qOsaSCGt9HdpyOq56dNy9tCFtiJfYbpyhvWh4EUNhsCQ7cvPrkx6mVRAXu7Ucyl6wz1mb/o6DcI2xrUmmnX4foY+yZa3SpllE+dMGffXTEttiAFni/atXmpvP27q9WXa3iuUBFu6P7XbR5Z7YV3p7Kqc1nW7UB+AOR+CaF9cZNnXdXabJ/PPaDfmQAA+tm20vwUel/ay30LIojkAmOtRMp1wqxEw+R+tQEEUKijQTLMz8pw11qufwI4UEoQSERa5UQt0XovDx96DdMvMHwt1s3AzuqPS6NIra2Dr6YIz0/ecfNDTQIph0ngzWN4Rctyj87y+GQHd7n0I59du+OYDaqDfLEjS/R6Ct+Q4VcjsS+vWYsjBVhYijIo5VwdM4T+E5dMIF6pjEnuVCKJnLWImkVyeLU2sUxfBtUnlPn72jOzStjb4QsRzRCm2/VOt62bbCPikj91bSRwu1x2G/VJGu3DnPgWpnEadKxBBlL/CT66F2O3gF0i5Nhf/PTv/NChVZVvAYcpYJiTzTiQzxOYqpiBKkVqtErqSWkmp3pHv9mDEMd/SjIykyrRTkPCwAtL9MPL2f1tXX6qidNvUEFH6ECr9ST+nQQKVR99TU9i/aDg/FaRYfDNssaOvvfP4PnM0OalMWA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eSf4q3A3bTT3vV6MHQ6HYZZSetEh2OlssKRMvnfu7aTEMKBEw460L4QW1rt7vftp5XMdaBNPSlh9gHGGOwHB9ZejMFd7LFgEFS3x4ok4YonccZllkcgMsVSsrITb2xVB/vXgQc3RH9q6imUjUMa/PNsEEBZfoRh81ZAWeMgmKCrbQWl+Rs7Y5ryborzQYBXk9I6aFwee/DYuL0kc3qnVNj3EUUE5c0lHqPy3egnnFjnF+8yT5NUJAVGaS5RqjTNFa2pu9k2zX77Jmib2KGtPJiKEmjGeIYyyRmPFUMu0iKMMmjGC1P6hYmcvb2aOMJNbMwmDX0/6EuoFOqgBeew7rBcB+8R6qlrEb69NXFsp07hJyzaqcobPyM/P+Nsb7GkDuZE1Udnich27sR6KPeIS+Otq/eOLHHvjWrNRvbLoUOiUgf74fyMRmpTDcsF8zdQT7p0FbgmVSs/Ez8NJFpgnUZ3MGtRHRm3JJ4PNhL/VxDNSVEL0TbexlY3aY+M1lg104NARSGEiWBpGskkjbHgafSCyvTOOjTDagXuFVfpxxmFBAn6fFmgJahzln7HxFblynmoWBFzDVkk4yRGgOIFles/UKY7QCjzZp+EIizCUGcZCzHNmczzsPH5IKR6BPS7genhAheSRRwEF3mWxQrzkJrtc8ShnS4TzhIAFqe5CHOFvDeOxysv7dVukajvs1SpjEEuhUhUEodhr2RP7OQDhelsGpPT5blGtX/n7Lg1XhzE9VT+NUU3CzZlcbycoOfflg8PeWoEuFLJcpuer8QwCDoiwvlgteRifcktYd1Y07Y+xpIIa2Md2nI6rnq02r20KW0IlNj2zpAvGl7kUBgsyY7C/PqkG2aVxMVuRw5VL9hnYVv+jgO+xtjWJJOn30fYZNmyVmnjF1n+tEFf/bTEthhAlnj/6pXm5vO2RWy21q1yeYCF+3O73VhZQ+wrvT2V05p2N+oDcIcjcP7Fdf9NXXeXaTL/vHZDPiTAQ+tm20vwUWU/6220YRRHIBPNdahTJhViJp/j6FAQRQqKNBMhz4DTnyx+jjhSSBBKAC9ypRI6fSHij7/r7FaZPxDuVuNmcEel16VRdIytow/GSN9/zYMGDy2CSRfJYH1DyHWLovn9xRDozvcplNPG7ZsDqI16s2xB83sE2prv0CG3I6Ffj2nIU1WIOCriWBUsjfMUnkMnTKCOSexZLoSSuYyVSHp1sti1RlEO3yaV9/TZO7pD09roCxHLEa3Q9ku1rpdtO+yTMnJvJ320UHsC9ksV6cqdsxyodxZxqkQMUfYCP6seOm4Hr0Dapanw/3nSf7NCRZYVLIY8zIRElulEcnyOZiqiBOmoVSJXUktJvTvSvXHMGIY7xtGRFJlWCnLGCwDdXCaePk4b6mt91E59PQGFH6HCr/RT2jRQadQ9PbX9F22Hh/I0iw+GbRa0/Xc+/wdTStGmUxYA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DtngrcDfttHe9HgydTodhVtI60eFYqexwpEz+967tJIRw4ISDDrQvxJZW2v2+/bQrcx0YW00KmH2AMQb7wYFzF2PwF3s8GATl7TEUwLVBDRljXCdxGApBVm5SW1dWwf51UIMfYn1qqykUzYY0+OfZIICi+AjD5i2HosJBMEFfuRIK+zd2xjRV+ynOBwFeTQrnodnyuIYam20vyZzeKRT+fUQeQdf2Eo9R193oJ5w4Xy/eVSYSIZMcI5EpVFqITNOaqpttw+y3b5y2gR26sgZbUgDNWJiiSjIexppjKEXOohSa8dwW9cJEzd5eTTzhJjZmk4a+H8wllBpN0ILzWHVYroP3CNXUtwjf3po4dlOv8RPm7VRZ23pG+/yMs73FkiqYE1UfvSMi27kTV0OxR1za2vlq78gR97XVrdnIfTn0SFSaYJ/Nz2iksuWwWDB/A/WkC1eDb0J16jPx00CiBc4b9AezFtWR9Uviw8FG4P8KIoJApjpiwBLJhYhUImLMQxG9oFS8cx7tsFwBeMWZ+HFGLkGBOV8mYQnqnIvvuGxTMljWkWbbsTNN/CNrDJbN9CDIQqZ5HocG0kjFSYwA+QtK138gTXeA9CdFM8lyxkyacoYi4yrLWGP6INxqBPS7gfdhP7niUQgylFmaxhozRsX2OfxQFVBJyBMAHotMskxj2OunxqtauavdPFHd50LrlEOmpEyoGTLWK+cTN/lAbjqbxuR02ddIF++8G7fGi0ZcTdVfU/SzYFMyx8sJev5t+fDQTo04VwpaHuHzlVAGQUcEmw9WSy7Wl9wS3Y01qesYCyKs9XXoium47NFx99KGtCFeYrv2lvai4UUMucWC7MjNr096mFZBXOzScgZN9oJ9ztr0dxyEa4xtTTLt9PsImyhb1kpj60WUP23QVz0tsS0GUAXev3qlufm8bbObZXerWB5g4f7Ybhdd3hD7Sm9PxbSi043mAPzhCHz94jrDpq67yzSZf167IR8S4KHzs+0l+Ki0n/UWWhbFEajEhIYZwZVGTNVztA4NUaQhF6lkYQoh/Unj5/CjpAKpJYR5pnVC3Rei8PH3oN0y8wfC3WzcDO6o9KqwmtrYOvpgjPT91zwYqKFFMOk8WaxuCLluUTS/v1gC3e19CsW02fbNAVRWv1mWoPk9Am3Nd6iQ25HQr0fBQqFzGUd5HOucizgT8Bw64RJNTGJPMym1ylSsZdKrk8WptZpi+DapvKfP3tEdmtZGX4hYjmiFcV/Kdb1sW2GflJF7K+mjhdrjsF+qSFfujGdAtTOPhZYxROkL/OR6qN0OXoG0C1vi/7PTf7NCZZrmPIaMpVIhT02iQnyOYiqjBKnVaplpZZSi2h2ZXj92DMMd/ZhIydRoDRkPcwDTXCae3k/r6mt11E3ragIaP0KJX6mndGigNGh6amr7L9oOD8VpFx8M2yxo6+98/g9zlM0k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Wisp</Template>
  <TotalTime>2505</TotalTime>
  <Words>2994</Words>
  <Application>Microsoft Office PowerPoint</Application>
  <PresentationFormat>Widescreen</PresentationFormat>
  <Paragraphs>172</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Wisp</vt:lpstr>
      <vt:lpstr>Tourism Challenge by Codebasics</vt:lpstr>
      <vt:lpstr>About Telangana</vt:lpstr>
      <vt:lpstr>Domestic Tourism</vt:lpstr>
      <vt:lpstr>Domestic Tourism</vt:lpstr>
      <vt:lpstr>Compound Annual Growth Rate</vt:lpstr>
      <vt:lpstr>Compound Annual Growth Rate</vt:lpstr>
      <vt:lpstr>Hyderabad Analysis</vt:lpstr>
      <vt:lpstr>Hyderabad Analysis</vt:lpstr>
      <vt:lpstr>Hyderabad Analysis</vt:lpstr>
      <vt:lpstr>Domestic to Foreign Ratio</vt:lpstr>
      <vt:lpstr>Domestic to Foreign Ratio</vt:lpstr>
      <vt:lpstr>Footfall Ratio</vt:lpstr>
      <vt:lpstr>Footfall Ratio</vt:lpstr>
      <vt:lpstr>PowerPoint Presentation</vt:lpstr>
      <vt:lpstr>PowerPoint Presentation</vt:lpstr>
      <vt:lpstr>PowerPoint Presentation</vt:lpstr>
      <vt:lpstr>PowerPoint Presentation</vt:lpstr>
      <vt:lpstr>Resume Project Challenge by Codebasics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Challenge by Codebasics</dc:title>
  <dc:creator>kartik Lohar</dc:creator>
  <cp:lastModifiedBy>kartik Lohar</cp:lastModifiedBy>
  <cp:revision>85</cp:revision>
  <dcterms:created xsi:type="dcterms:W3CDTF">2023-05-12T09:53:53Z</dcterms:created>
  <dcterms:modified xsi:type="dcterms:W3CDTF">2023-05-23T07:16:32Z</dcterms:modified>
</cp:coreProperties>
</file>