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ppt/webextensions/webextension33.xml" ContentType="application/vnd.ms-office.webextension+xml"/>
  <Override PartName="/ppt/webextensions/webextension34.xml" ContentType="application/vnd.ms-office.webextension+xml"/>
  <Override PartName="/ppt/webextensions/webextension3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27" autoAdjust="0"/>
  </p:normalViewPr>
  <p:slideViewPr>
    <p:cSldViewPr snapToGrid="0">
      <p:cViewPr varScale="1">
        <p:scale>
          <a:sx n="72" d="100"/>
          <a:sy n="72" d="100"/>
        </p:scale>
        <p:origin x="660" y="66"/>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19/05/2023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19/05/2023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19/05/2023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19/05/2023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4.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6.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28.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30.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1/relationships/webextension" Target="../webextensions/webextension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1/relationships/webextension" Target="../webextensions/webextension34.xml"/><Relationship Id="rId1" Type="http://schemas.openxmlformats.org/officeDocument/2006/relationships/slideLayout" Target="../slideLayouts/slideLayout1.xml"/><Relationship Id="rId5" Type="http://schemas.openxmlformats.org/officeDocument/2006/relationships/image" Target="../media/image34.png"/><Relationship Id="rId4" Type="http://schemas.microsoft.com/office/2011/relationships/webextension" Target="../webextensions/webextension35.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10.png"/><Relationship Id="rId5" Type="http://schemas.openxmlformats.org/officeDocument/2006/relationships/image" Target="../media/image9.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4.png"/><Relationship Id="rId5" Type="http://schemas.openxmlformats.org/officeDocument/2006/relationships/image" Target="../media/image11.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5.png"/><Relationship Id="rId5" Type="http://schemas.openxmlformats.org/officeDocument/2006/relationships/image" Target="../media/image11.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19.png"/><Relationship Id="rId5" Type="http://schemas.openxmlformats.org/officeDocument/2006/relationships/image" Target="../media/image16.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0.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2.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454127" y="5015949"/>
            <a:ext cx="951506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2157779773"/>
                  </p:ext>
                </p:extLst>
              </p:nvPr>
            </p:nvGraphicFramePr>
            <p:xfrm>
              <a:off x="4805295" y="2318618"/>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18618"/>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541513369"/>
                  </p:ext>
                </p:extLst>
              </p:nvPr>
            </p:nvGraphicFramePr>
            <p:xfrm>
              <a:off x="4726057" y="2345635"/>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45635"/>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963289" y="665019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2). </a:t>
            </a:r>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4"/>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DCBBC8B4-B60B-22B0-4157-54DD7BB2CBF0}"/>
                  </a:ext>
                </a:extLst>
              </p:cNvPr>
              <p:cNvGraphicFramePr>
                <a:graphicFrameLocks noGrp="1"/>
              </p:cNvGraphicFramePr>
              <p:nvPr>
                <p:extLst>
                  <p:ext uri="{D42A27DB-BD31-4B8C-83A1-F6EECF244321}">
                    <p14:modId xmlns:p14="http://schemas.microsoft.com/office/powerpoint/2010/main" val="863725190"/>
                  </p:ext>
                </p:extLst>
              </p:nvPr>
            </p:nvGraphicFramePr>
            <p:xfrm>
              <a:off x="801072" y="972402"/>
              <a:ext cx="3329153" cy="25665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DCBBC8B4-B60B-22B0-4157-54DD7BB2CBF0}"/>
                  </a:ext>
                </a:extLst>
              </p:cNvPr>
              <p:cNvPicPr>
                <a:picLocks noGrp="1" noRot="1" noChangeAspect="1" noMove="1" noResize="1" noEditPoints="1" noAdjustHandles="1" noChangeArrowheads="1" noChangeShapeType="1"/>
              </p:cNvPicPr>
              <p:nvPr/>
            </p:nvPicPr>
            <p:blipFill>
              <a:blip r:embed="rId3"/>
              <a:stretch>
                <a:fillRect/>
              </a:stretch>
            </p:blipFill>
            <p:spPr>
              <a:xfrm>
                <a:off x="801072" y="972402"/>
                <a:ext cx="3329153" cy="2566584"/>
              </a:xfrm>
              <a:prstGeom prst="rect">
                <a:avLst/>
              </a:prstGeom>
            </p:spPr>
          </p:pic>
        </mc:Fallback>
      </mc:AlternateContent>
      <p:sp>
        <p:nvSpPr>
          <p:cNvPr id="9" name="Subtitle 2">
            <a:extLst>
              <a:ext uri="{FF2B5EF4-FFF2-40B4-BE49-F238E27FC236}">
                <a16:creationId xmlns:a16="http://schemas.microsoft.com/office/drawing/2014/main" id="{71279B16-816A-A353-9080-436C32586A4F}"/>
              </a:ext>
            </a:extLst>
          </p:cNvPr>
          <p:cNvSpPr txBox="1">
            <a:spLocks/>
          </p:cNvSpPr>
          <p:nvPr/>
        </p:nvSpPr>
        <p:spPr>
          <a:xfrm>
            <a:off x="805119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2). </a:t>
            </a:r>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091632"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2). </a:t>
            </a:r>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4595811"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2). </a:t>
            </a:r>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051191" y="3810001"/>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2). </a:t>
            </a:r>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spTree>
    <p:extLst>
      <p:ext uri="{BB962C8B-B14F-4D97-AF65-F5344CB8AC3E}">
        <p14:creationId xmlns:p14="http://schemas.microsoft.com/office/powerpoint/2010/main" val="169489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73DD9770-97F5-526D-9409-21DF8D235B35}"/>
                  </a:ext>
                </a:extLst>
              </p:cNvPr>
              <p:cNvGraphicFramePr>
                <a:graphicFrameLocks noGrp="1"/>
              </p:cNvGraphicFramePr>
              <p:nvPr>
                <p:extLst>
                  <p:ext uri="{D42A27DB-BD31-4B8C-83A1-F6EECF244321}">
                    <p14:modId xmlns:p14="http://schemas.microsoft.com/office/powerpoint/2010/main" val="3661636264"/>
                  </p:ext>
                </p:extLst>
              </p:nvPr>
            </p:nvGraphicFramePr>
            <p:xfrm>
              <a:off x="662608" y="993913"/>
              <a:ext cx="3591339" cy="24350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73DD9770-97F5-526D-9409-21DF8D235B35}"/>
                  </a:ext>
                </a:extLst>
              </p:cNvPr>
              <p:cNvPicPr>
                <a:picLocks noGrp="1" noRot="1" noChangeAspect="1" noMove="1" noResize="1" noEditPoints="1" noAdjustHandles="1" noChangeArrowheads="1" noChangeShapeType="1"/>
              </p:cNvPicPr>
              <p:nvPr/>
            </p:nvPicPr>
            <p:blipFill>
              <a:blip r:embed="rId3"/>
              <a:stretch>
                <a:fillRect/>
              </a:stretch>
            </p:blipFill>
            <p:spPr>
              <a:xfrm>
                <a:off x="662608" y="993913"/>
                <a:ext cx="3591339" cy="2435088"/>
              </a:xfrm>
              <a:prstGeom prst="rect">
                <a:avLst/>
              </a:prstGeom>
            </p:spPr>
          </p:pic>
        </mc:Fallback>
      </mc:AlternateContent>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502810" y="3809289"/>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BE05B16-6F95-010B-047B-193BF29492F2}"/>
                  </a:ext>
                </a:extLst>
              </p:cNvPr>
              <p:cNvGraphicFramePr>
                <a:graphicFrameLocks noGrp="1"/>
              </p:cNvGraphicFramePr>
              <p:nvPr>
                <p:extLst>
                  <p:ext uri="{D42A27DB-BD31-4B8C-83A1-F6EECF244321}">
                    <p14:modId xmlns:p14="http://schemas.microsoft.com/office/powerpoint/2010/main" val="1132740830"/>
                  </p:ext>
                </p:extLst>
              </p:nvPr>
            </p:nvGraphicFramePr>
            <p:xfrm>
              <a:off x="680232" y="4013042"/>
              <a:ext cx="3573716" cy="254678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BE05B16-6F95-010B-047B-193BF29492F2}"/>
                  </a:ext>
                </a:extLst>
              </p:cNvPr>
              <p:cNvPicPr>
                <a:picLocks noGrp="1" noRot="1" noChangeAspect="1" noMove="1" noResize="1" noEditPoints="1" noAdjustHandles="1" noChangeArrowheads="1" noChangeShapeType="1"/>
              </p:cNvPicPr>
              <p:nvPr/>
            </p:nvPicPr>
            <p:blipFill>
              <a:blip r:embed="rId5"/>
              <a:stretch>
                <a:fillRect/>
              </a:stretch>
            </p:blipFill>
            <p:spPr>
              <a:xfrm>
                <a:off x="680232" y="4013042"/>
                <a:ext cx="3573716" cy="2546784"/>
              </a:xfrm>
              <a:prstGeom prst="rect">
                <a:avLst/>
              </a:prstGeom>
            </p:spPr>
          </p:pic>
        </mc:Fallback>
      </mc:AlternateContent>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spTree>
    <p:extLst>
      <p:ext uri="{BB962C8B-B14F-4D97-AF65-F5344CB8AC3E}">
        <p14:creationId xmlns:p14="http://schemas.microsoft.com/office/powerpoint/2010/main" val="207200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446966" y="65093"/>
            <a:ext cx="5977612"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Suggestions</a:t>
            </a:r>
            <a:endParaRPr lang="en-GB" sz="3200"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2697702"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needs to create a business-friendly environment, by offering </a:t>
            </a:r>
            <a:r>
              <a:rPr lang="en-US" sz="1400" b="1" dirty="0"/>
              <a:t>tax breaks</a:t>
            </a:r>
            <a:r>
              <a:rPr lang="en-US" sz="1400" dirty="0"/>
              <a:t>, making some </a:t>
            </a:r>
            <a:r>
              <a:rPr lang="en-US" sz="1400" b="1" dirty="0"/>
              <a:t>policies</a:t>
            </a:r>
            <a:r>
              <a:rPr lang="en-US" sz="1400" dirty="0"/>
              <a:t> which </a:t>
            </a:r>
            <a:r>
              <a:rPr lang="en-US" sz="1400" b="1" dirty="0"/>
              <a:t>favors business</a:t>
            </a:r>
            <a:r>
              <a:rPr lang="en-US" sz="1400" dirty="0"/>
              <a:t> to invest in Telangana, so that it will become a destination of </a:t>
            </a:r>
            <a:r>
              <a:rPr lang="en-US" sz="1400" b="1" dirty="0"/>
              <a:t>business tourism.</a:t>
            </a:r>
          </a:p>
        </p:txBody>
      </p:sp>
      <p:sp>
        <p:nvSpPr>
          <p:cNvPr id="16" name="Rectangle: Rounded Corners 15">
            <a:extLst>
              <a:ext uri="{FF2B5EF4-FFF2-40B4-BE49-F238E27FC236}">
                <a16:creationId xmlns:a16="http://schemas.microsoft.com/office/drawing/2014/main" id="{04F13755-3770-0D47-66C8-9FF6791BE582}"/>
              </a:ext>
            </a:extLst>
          </p:cNvPr>
          <p:cNvSpPr/>
          <p:nvPr/>
        </p:nvSpPr>
        <p:spPr>
          <a:xfrm>
            <a:off x="3592953"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Business and Trade</a:t>
            </a:r>
            <a:endParaRPr lang="en-GB" b="1" dirty="0"/>
          </a:p>
        </p:txBody>
      </p:sp>
      <p:cxnSp>
        <p:nvCxnSpPr>
          <p:cNvPr id="18" name="Straight Connector 17">
            <a:extLst>
              <a:ext uri="{FF2B5EF4-FFF2-40B4-BE49-F238E27FC236}">
                <a16:creationId xmlns:a16="http://schemas.microsoft.com/office/drawing/2014/main" id="{B5959D5D-96A9-D0DE-C8A7-C0E02CCC0D24}"/>
              </a:ext>
            </a:extLst>
          </p:cNvPr>
          <p:cNvCxnSpPr>
            <a:cxnSpLocks/>
            <a:stCxn id="16" idx="2"/>
          </p:cNvCxnSpPr>
          <p:nvPr/>
        </p:nvCxnSpPr>
        <p:spPr>
          <a:xfrm>
            <a:off x="4878414" y="177874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2AF8AD-6CB5-B051-D2D0-CCDBFA4AF7C1}"/>
              </a:ext>
            </a:extLst>
          </p:cNvPr>
          <p:cNvCxnSpPr>
            <a:cxnSpLocks/>
          </p:cNvCxnSpPr>
          <p:nvPr/>
        </p:nvCxnSpPr>
        <p:spPr>
          <a:xfrm flipH="1">
            <a:off x="3592953" y="215276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A35C0B-A523-DCB4-7953-B2EE495E7FC0}"/>
              </a:ext>
            </a:extLst>
          </p:cNvPr>
          <p:cNvCxnSpPr>
            <a:cxnSpLocks/>
          </p:cNvCxnSpPr>
          <p:nvPr/>
        </p:nvCxnSpPr>
        <p:spPr>
          <a:xfrm>
            <a:off x="3592953" y="214685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C592174-0597-49DC-09CC-30EF8DBEFA1F}"/>
              </a:ext>
            </a:extLst>
          </p:cNvPr>
          <p:cNvCxnSpPr>
            <a:cxnSpLocks/>
          </p:cNvCxnSpPr>
          <p:nvPr/>
        </p:nvCxnSpPr>
        <p:spPr>
          <a:xfrm flipH="1">
            <a:off x="4878414" y="214685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91047D8-DE2A-121B-652A-BD08B3F6F7F2}"/>
              </a:ext>
            </a:extLst>
          </p:cNvPr>
          <p:cNvCxnSpPr>
            <a:cxnSpLocks/>
          </p:cNvCxnSpPr>
          <p:nvPr/>
        </p:nvCxnSpPr>
        <p:spPr>
          <a:xfrm>
            <a:off x="6163875" y="214685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B541BA3-CEE2-C8F3-D1E4-939FE6AD8185}"/>
              </a:ext>
            </a:extLst>
          </p:cNvPr>
          <p:cNvSpPr txBox="1">
            <a:spLocks/>
          </p:cNvSpPr>
          <p:nvPr/>
        </p:nvSpPr>
        <p:spPr>
          <a:xfrm>
            <a:off x="5268623"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can actively attract and host many </a:t>
            </a:r>
            <a:r>
              <a:rPr lang="en-US" sz="1400" b="1" dirty="0"/>
              <a:t>international conferences</a:t>
            </a:r>
            <a:r>
              <a:rPr lang="en-US" sz="1400" dirty="0"/>
              <a:t>, Hyderabad is an </a:t>
            </a:r>
            <a:r>
              <a:rPr lang="en-US" sz="1400" b="1" dirty="0"/>
              <a:t>IT Hub</a:t>
            </a:r>
            <a:r>
              <a:rPr lang="en-US" sz="1400" dirty="0"/>
              <a:t> so it will take this as an advantage and host many technology specific </a:t>
            </a:r>
            <a:r>
              <a:rPr lang="en-US" sz="1400" b="1" dirty="0"/>
              <a:t>conferences or exhibitions.</a:t>
            </a:r>
          </a:p>
        </p:txBody>
      </p:sp>
      <p:sp>
        <p:nvSpPr>
          <p:cNvPr id="6" name="Rectangle: Rounded Corners 5">
            <a:extLst>
              <a:ext uri="{FF2B5EF4-FFF2-40B4-BE49-F238E27FC236}">
                <a16:creationId xmlns:a16="http://schemas.microsoft.com/office/drawing/2014/main" id="{AB9F20DC-798D-9F6F-F252-295BE2C5017E}"/>
              </a:ext>
            </a:extLst>
          </p:cNvPr>
          <p:cNvSpPr/>
          <p:nvPr/>
        </p:nvSpPr>
        <p:spPr>
          <a:xfrm>
            <a:off x="295831"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Investing in Infrastructure</a:t>
            </a:r>
            <a:endParaRPr lang="en-GB" b="1" dirty="0"/>
          </a:p>
        </p:txBody>
      </p:sp>
      <p:cxnSp>
        <p:nvCxnSpPr>
          <p:cNvPr id="7" name="Straight Connector 6">
            <a:extLst>
              <a:ext uri="{FF2B5EF4-FFF2-40B4-BE49-F238E27FC236}">
                <a16:creationId xmlns:a16="http://schemas.microsoft.com/office/drawing/2014/main" id="{D85ACE97-1EC4-C94D-D3E9-D69AD0D83EC6}"/>
              </a:ext>
            </a:extLst>
          </p:cNvPr>
          <p:cNvCxnSpPr>
            <a:cxnSpLocks/>
          </p:cNvCxnSpPr>
          <p:nvPr/>
        </p:nvCxnSpPr>
        <p:spPr>
          <a:xfrm>
            <a:off x="1576280" y="1778748"/>
            <a:ext cx="0" cy="368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06105C55-D0E5-4080-E7D9-8045CB03FD6F}"/>
              </a:ext>
            </a:extLst>
          </p:cNvPr>
          <p:cNvSpPr txBox="1">
            <a:spLocks/>
          </p:cNvSpPr>
          <p:nvPr/>
        </p:nvSpPr>
        <p:spPr>
          <a:xfrm>
            <a:off x="681028" y="249105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 to invest in its infrastructure by building </a:t>
            </a:r>
            <a:r>
              <a:rPr lang="en-US" sz="1400" b="1" dirty="0"/>
              <a:t>modern airports, transportation networks, railways, technology parks</a:t>
            </a:r>
            <a:r>
              <a:rPr lang="en-US" sz="1400" dirty="0"/>
              <a:t>.</a:t>
            </a:r>
            <a:endParaRPr lang="en-US" sz="1400" b="1" dirty="0"/>
          </a:p>
        </p:txBody>
      </p:sp>
      <p:cxnSp>
        <p:nvCxnSpPr>
          <p:cNvPr id="11" name="Straight Connector 10">
            <a:extLst>
              <a:ext uri="{FF2B5EF4-FFF2-40B4-BE49-F238E27FC236}">
                <a16:creationId xmlns:a16="http://schemas.microsoft.com/office/drawing/2014/main" id="{48A636C7-0E82-3A0B-8963-2BB62B708546}"/>
              </a:ext>
            </a:extLst>
          </p:cNvPr>
          <p:cNvCxnSpPr>
            <a:cxnSpLocks/>
            <a:endCxn id="9" idx="0"/>
          </p:cNvCxnSpPr>
          <p:nvPr/>
        </p:nvCxnSpPr>
        <p:spPr>
          <a:xfrm>
            <a:off x="1576279" y="2146852"/>
            <a:ext cx="1" cy="3441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499F5E-9416-F82D-2668-AE602E83DD0E}"/>
              </a:ext>
            </a:extLst>
          </p:cNvPr>
          <p:cNvSpPr txBox="1">
            <a:spLocks/>
          </p:cNvSpPr>
          <p:nvPr/>
        </p:nvSpPr>
        <p:spPr>
          <a:xfrm>
            <a:off x="7272045" y="2491051"/>
            <a:ext cx="2030980"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Govt. needs to plan some cultural events in which they organize dramatic folks which tells about history of that area. Also, they hire some </a:t>
            </a:r>
            <a:r>
              <a:rPr lang="en-US" sz="1400" b="1" dirty="0"/>
              <a:t>local guides </a:t>
            </a:r>
            <a:r>
              <a:rPr lang="en-US" sz="1400" dirty="0"/>
              <a:t>which tells tourist about the rituals festivals which are celebrated in that area, and they encourage tourist to also take part in that festivals.</a:t>
            </a:r>
          </a:p>
        </p:txBody>
      </p:sp>
      <p:sp>
        <p:nvSpPr>
          <p:cNvPr id="14" name="Rectangle: Rounded Corners 13">
            <a:extLst>
              <a:ext uri="{FF2B5EF4-FFF2-40B4-BE49-F238E27FC236}">
                <a16:creationId xmlns:a16="http://schemas.microsoft.com/office/drawing/2014/main" id="{225CA877-4EA6-2E81-E189-F31AA38D5B0E}"/>
              </a:ext>
            </a:extLst>
          </p:cNvPr>
          <p:cNvSpPr/>
          <p:nvPr/>
        </p:nvSpPr>
        <p:spPr>
          <a:xfrm>
            <a:off x="8167296" y="83157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Cultural Events</a:t>
            </a:r>
            <a:endParaRPr lang="en-GB" b="1" dirty="0"/>
          </a:p>
        </p:txBody>
      </p:sp>
      <p:cxnSp>
        <p:nvCxnSpPr>
          <p:cNvPr id="15" name="Straight Connector 14">
            <a:extLst>
              <a:ext uri="{FF2B5EF4-FFF2-40B4-BE49-F238E27FC236}">
                <a16:creationId xmlns:a16="http://schemas.microsoft.com/office/drawing/2014/main" id="{BB70772C-D57E-AD5E-7BE8-F1D5FCF5DA23}"/>
              </a:ext>
            </a:extLst>
          </p:cNvPr>
          <p:cNvCxnSpPr>
            <a:cxnSpLocks/>
            <a:stCxn id="14" idx="2"/>
          </p:cNvCxnSpPr>
          <p:nvPr/>
        </p:nvCxnSpPr>
        <p:spPr>
          <a:xfrm>
            <a:off x="9452757" y="177247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C049A7-BAA6-13C7-68D3-59EB86933345}"/>
              </a:ext>
            </a:extLst>
          </p:cNvPr>
          <p:cNvCxnSpPr>
            <a:cxnSpLocks/>
          </p:cNvCxnSpPr>
          <p:nvPr/>
        </p:nvCxnSpPr>
        <p:spPr>
          <a:xfrm flipH="1">
            <a:off x="8167296" y="214649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1238E-9BFA-8EC6-F15B-6F3D63E5ABCC}"/>
              </a:ext>
            </a:extLst>
          </p:cNvPr>
          <p:cNvCxnSpPr>
            <a:cxnSpLocks/>
          </p:cNvCxnSpPr>
          <p:nvPr/>
        </p:nvCxnSpPr>
        <p:spPr>
          <a:xfrm>
            <a:off x="8167296" y="214058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695C6-9F39-0647-EBA6-B40CC65ED1BB}"/>
              </a:ext>
            </a:extLst>
          </p:cNvPr>
          <p:cNvCxnSpPr>
            <a:cxnSpLocks/>
          </p:cNvCxnSpPr>
          <p:nvPr/>
        </p:nvCxnSpPr>
        <p:spPr>
          <a:xfrm flipH="1">
            <a:off x="9452757" y="214058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D5ED28-1656-5119-3773-61BD48883B60}"/>
              </a:ext>
            </a:extLst>
          </p:cNvPr>
          <p:cNvCxnSpPr>
            <a:cxnSpLocks/>
          </p:cNvCxnSpPr>
          <p:nvPr/>
        </p:nvCxnSpPr>
        <p:spPr>
          <a:xfrm>
            <a:off x="10738218" y="214058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21587CDF-15EB-DE48-EBEE-D3BC70A08652}"/>
              </a:ext>
            </a:extLst>
          </p:cNvPr>
          <p:cNvSpPr txBox="1">
            <a:spLocks/>
          </p:cNvSpPr>
          <p:nvPr/>
        </p:nvSpPr>
        <p:spPr>
          <a:xfrm>
            <a:off x="9842966" y="2491051"/>
            <a:ext cx="192496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In month of October, there was a festival </a:t>
            </a:r>
            <a:r>
              <a:rPr lang="en-US" sz="1400" b="1" dirty="0"/>
              <a:t>Bathukamma</a:t>
            </a:r>
            <a:r>
              <a:rPr lang="en-US" sz="1400" dirty="0"/>
              <a:t>, which was celebrated for 9 days dedicating to </a:t>
            </a:r>
            <a:r>
              <a:rPr lang="en-US" sz="1400" b="1" dirty="0"/>
              <a:t>Goddess Maha Gauri</a:t>
            </a:r>
            <a:r>
              <a:rPr lang="en-US" sz="1400" dirty="0"/>
              <a:t>. This festival can be promoted by governments, and they encourage tourist with the help of tour guides that take part in this festival for 9 days.</a:t>
            </a:r>
          </a:p>
        </p:txBody>
      </p:sp>
      <p:sp>
        <p:nvSpPr>
          <p:cNvPr id="25" name="Rectangle: Rounded Corners 24">
            <a:extLst>
              <a:ext uri="{FF2B5EF4-FFF2-40B4-BE49-F238E27FC236}">
                <a16:creationId xmlns:a16="http://schemas.microsoft.com/office/drawing/2014/main" id="{681BC80F-A1C4-9DC5-F439-1255C8C6AAEB}"/>
              </a:ext>
            </a:extLst>
          </p:cNvPr>
          <p:cNvSpPr/>
          <p:nvPr/>
        </p:nvSpPr>
        <p:spPr>
          <a:xfrm>
            <a:off x="2534395" y="515470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Promote Tourism</a:t>
            </a:r>
            <a:endParaRPr lang="en-GB" b="1" dirty="0"/>
          </a:p>
        </p:txBody>
      </p:sp>
      <p:cxnSp>
        <p:nvCxnSpPr>
          <p:cNvPr id="26" name="Straight Connector 25">
            <a:extLst>
              <a:ext uri="{FF2B5EF4-FFF2-40B4-BE49-F238E27FC236}">
                <a16:creationId xmlns:a16="http://schemas.microsoft.com/office/drawing/2014/main" id="{63BC60FA-152B-E8D4-2ACD-9E4804CB10A0}"/>
              </a:ext>
            </a:extLst>
          </p:cNvPr>
          <p:cNvCxnSpPr>
            <a:cxnSpLocks/>
          </p:cNvCxnSpPr>
          <p:nvPr/>
        </p:nvCxnSpPr>
        <p:spPr>
          <a:xfrm flipH="1">
            <a:off x="5105316" y="5611193"/>
            <a:ext cx="128546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741212FD-3F53-F3AC-292B-BFEB2874AF6B}"/>
              </a:ext>
            </a:extLst>
          </p:cNvPr>
          <p:cNvSpPr txBox="1">
            <a:spLocks/>
          </p:cNvSpPr>
          <p:nvPr/>
        </p:nvSpPr>
        <p:spPr>
          <a:xfrm>
            <a:off x="6390777" y="4691629"/>
            <a:ext cx="330553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📌Government can promote tourism with the help of </a:t>
            </a:r>
            <a:r>
              <a:rPr lang="en-US" sz="1400" b="1" dirty="0"/>
              <a:t>Social media influencers</a:t>
            </a:r>
            <a:r>
              <a:rPr lang="en-US" sz="1400" dirty="0"/>
              <a:t> and </a:t>
            </a:r>
            <a:r>
              <a:rPr lang="en-US" sz="1400" b="1" dirty="0"/>
              <a:t>celebrities</a:t>
            </a:r>
            <a:r>
              <a:rPr lang="en-US" sz="1400" dirty="0"/>
              <a:t> which promote Telangana and tell the audience that visit Telangana once, so that tourist can experience the rich and ancient culture of Telangana.</a:t>
            </a:r>
          </a:p>
        </p:txBody>
      </p:sp>
    </p:spTree>
    <p:extLst>
      <p:ext uri="{BB962C8B-B14F-4D97-AF65-F5344CB8AC3E}">
        <p14:creationId xmlns:p14="http://schemas.microsoft.com/office/powerpoint/2010/main" val="215147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107194" y="2913201"/>
            <a:ext cx="5930789" cy="969685"/>
          </a:xfrm>
          <a:prstGeom prst="round2Same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endParaRPr lang="en-GB" sz="4800" dirty="0"/>
          </a:p>
        </p:txBody>
      </p:sp>
      <p:sp>
        <p:nvSpPr>
          <p:cNvPr id="10" name="Rectangle 9">
            <a:extLst>
              <a:ext uri="{FF2B5EF4-FFF2-40B4-BE49-F238E27FC236}">
                <a16:creationId xmlns:a16="http://schemas.microsoft.com/office/drawing/2014/main" id="{37A42DBA-B4C1-3278-FF63-CE06A163241A}"/>
              </a:ext>
            </a:extLst>
          </p:cNvPr>
          <p:cNvSpPr/>
          <p:nvPr/>
        </p:nvSpPr>
        <p:spPr>
          <a:xfrm>
            <a:off x="4272424" y="2936378"/>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1736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3.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34.xml.rels><?xml version="1.0" encoding="UTF-8" standalone="yes"?>
<Relationships xmlns="http://schemas.openxmlformats.org/package/2006/relationships"><Relationship Id="rId1" Type="http://schemas.openxmlformats.org/officeDocument/2006/relationships/image" Target="../media/image33.png"/></Relationships>
</file>

<file path=ppt/webextensions/_rels/webextension35.xml.rels><?xml version="1.0" encoding="UTF-8" standalone="yes"?>
<Relationships xmlns="http://schemas.openxmlformats.org/package/2006/relationships"><Relationship Id="rId1" Type="http://schemas.openxmlformats.org/officeDocument/2006/relationships/image" Target="../media/image3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33.xml><?xml version="1.0" encoding="utf-8"?>
<we:webextension xmlns:we="http://schemas.microsoft.com/office/webextensions/webextension/2010/11" id="{3BF4ABC1-C896-4C6F-9091-C4B2935C5BA5}">
  <we:reference id="wa200003233" version="2.0.0.3" store="en-US" storeType="OMEX"/>
  <we:alternateReferences>
    <we:reference id="WA200003233" version="2.0.0.3" store="WA200003233" storeType="OMEX"/>
  </we:alternateReferences>
  <we:properties>
    <we:property name="artifactName" value="&quot;Highest Potential Districts&quot;"/>
    <we:property name="backgroundColor" value="&quot;#FFF&quot;"/>
    <we:property name="bookmark" value="&quot;H4sIAAAAAAAAA7VW23LTMBD9lY6eM4xvieW+0RQGBiiFdMoD02FW8jpR61hGlktDJ//OSnbaNECTdNq8RJejPWcvWvmW5aqpS1icwBzZITvS+moO5uogZANWPVzLh0ERyITnGcQyyGUgeUwoXVulq4Yd3jILZor2XDUtlM4gLX6/GDAoy1OYulkBZYMDVqNpdAWl+o0dmLasaXE5YHhTl9qAMzmxYNGZvSY4zUlK+MoxgrTqGicobbf6FWttbD8fSh7EmCUyG4ZRAjDCIqEzTbfrZW7HO1IvbKwrC6oiAW4tFmmKMaGGMspwBMOAR269UdW07F25P3u2qF34mhnQP8VJXBKjs0Nu9lF34LnOHWym8hwrtlzSrhAiiYoixTQVIU8g45ncymPxxgp9sx9TkOQhEfEY8jgWQZhgETpooUrbOy0Wb25qQ5mk/HZMZ7o+IZoO4yDnqwRFA/bW6LkH9xXVtOJni2ZBB5wdbDrkLZusNmj8ZTV4zFLuTFRWWUKyY9VYo6Sltc7/YDm4Q16tIz/g4uATQtMS9xqa6nKCJcXJU4x12c69rA2RujUSv2JxP/FKXOxOjaZCfqCmYbTeiygUlgQkns8mR3O08ETHyqzqNtqMSK9yVxVXmyreqekMG/vjVFsk76lGKMfET/lih0Of7877aC1W26JK57/N0KnyYapyZXtV7zfi1TxzJL10ECX+//hdcS3d76LrH2ukO4n52/tHNA3YTP8aG6TWlPdF19+K1/k1VBJdPPEJaf13ve6Q4U1FLgqPNgrpgzKegbGbzUI/a6U+2SWX+a7JE/ByrXOPycmpNovdK22v5F74OyJHSRyGPIykTCMRJyFA8hJdHmOZC17EUTYsOE+jNMnCl+nyI55yet+ykB6wEAIQQSJewiMe8BCjIC4w4wUGI1mE6VYeNadvg/14IM0iKQpAeq+GgeACk+2R25vHU92j2Rzp68YNdGubGiSeQtW1xborJ4UeR7cfqtxdRj/2L+RHRU9lJ+ocyta/D+5bqPOHdKq+z+1yoCvU5R/mcA90vAkAAA==&quot;"/>
    <we:property name="creatorSessionId" value="&quot;78aeef5c-1484-48d5-b251-097e2152e7b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VWXU/bMBT9K8jP1ZSvNglvUJg2MaADxB4mhK6dm9Y0jTPHYXSo/33XTgpdt9EWQV8aXx/7nPvhaz+yTNZVAfMzmCHbZ4dKTWegp3s+67Gys52fn5weXJzcnh2cHpNZVUaqsmb7j8yAHqO5lnUDhd2BjN9vegyKYgRjO8qhqLHHKtS1KqGQv7AF05TRDS56DB+qQmmwW14aMGi3vSc4jYnb/xASIwgj7/EShWmtF1gpbbpxXyReiGkk0r4fRAADzCNaU7ezTuZmvCV1woaqNCBLEmBtIY9jDAnVF0GKA+h7SWDttSzHRefK89qreWXjVU+A/ilO/I4Y7T7kZhdmC56pzMImMsuwZIsFzXLOoyDPY4xj7icRpEkqNvIYfDBcPezG5EWZT0RJCFkYcs+PMPctNJeF6Zzm8+OHSlMmKb8t05WqzoimxVjI9TJBQY991GrmwF0J1Q3/0aCe0wK7D9Yt8pFdLifo++vy46WdMrtFaaQhJDuStdFSGLK1/nuL3hNyuoo8wfneKULdEPcKmuryEguKk6MYqqKZOVlrIlWjBV5g/jxwSmzsRlpRIf+hpmZk70TkEgsCEs+5zlAfzh3RkdTLug3WI9Kp3FbFdF3FJzmeYG1uR8ogeU81QjkmfsoX2++7fLfeByux2hRVWv9tglaVC1OZSdOp+rwWr/qNI+mkAy/w/8ufimthfzdt/1gh3UrM396/oKnHJurnUCO1pqwruu5UHGT3UAq08cRXpPXf9bpFhtcV2Si82CiEC8pwAtqsNwv1ppX6apds5tsmT8C7lc49JCfHSs+3r7SdknvjzogYRKHvJ34gRBzwMPIBovfo8hiKjCd5GKT9PEniII5S/326/CCJE7rfUp8uMB884F7E38OjxEt8DLwwxzTJ0RuI3I838sgZvQ1244E4DQTPAem+6ns84RhtjtzOPI7qGc1mSK8b+6EaU1cgcARl2xartpwkOhydfigzexjdt7shv0i6KltR11A07n6wb6HWH9Ipuz73wgL7Qlo2Ovr9BnF7qP6sCQAA&quot;"/>
    <we:property name="isFiltersActionButtonVisible" value="true"/>
    <we:property name="isFooterCollapsed" value="true"/>
    <we:property name="pageDisplayName" value="&quot;Districts with Highest Potential&quot;"/>
    <we:property name="pageName" value="&quot;ReportSection5c803e94c95124aa6ef4&quot;"/>
    <we:property name="pptInsertionSessionID" value="&quot;22AE5732-23BE-41D2-BC1E-147A5291F598&quot;"/>
    <we:property name="reportEmbeddedTime" value="&quot;2023-05-18T18:14:09.557Z&quot;"/>
    <we:property name="reportName" value="&quot;Telangana_Tourism_ResumeChallenge&quot;"/>
    <we:property name="reportState" value="&quot;CONNECTED&quot;"/>
    <we:property name="reportUrl" value="&quot;/groups/me/reports/e70feea7-9ed8-4355-bed3-d5381d601e01/ReportSection5c803e94c95124aa6ef4?ctid=ebec9c67-55a5-439b-bb63-b3091205e550&amp;pbi_source=shareVisual&amp;visual=04d1ff783ad33b014ef1&amp;height=542.53&amp;width=351.59&amp;bookmarkGuid=3c3526b7-872b-4a19-ad9b-2ad392b6b3c5&amp;fromEntryPoint=sharevisual&quot;"/>
  </we:properties>
  <we:bindings/>
  <we:snapshot xmlns:r="http://schemas.openxmlformats.org/officeDocument/2006/relationships" r:embed="rId1"/>
</we:webextension>
</file>

<file path=ppt/webextensions/webextension34.xml><?xml version="1.0" encoding="utf-8"?>
<we:webextension xmlns:we="http://schemas.microsoft.com/office/webextensions/webextension/2010/11" id="{0D0BAEB1-F635-492F-8F9E-EA0BAAD926C7}">
  <we:reference id="wa200003233" version="2.0.0.3" store="en-US" storeType="OMEX"/>
  <we:alternateReferences>
    <we:reference id="WA200003233" version="2.0.0.3" store="WA200003233" storeType="OMEX"/>
  </we:alternateReferences>
  <we:properties>
    <we:property name="artifactName" value="&quot;Top 3 Months by Visitors&quot;"/>
    <we:property name="backgroundColor" value="&quot;#FFF&quot;"/>
    <we:property name="bookmark" value="&quot;H4sIAAAAAAAAA+1XW2/bNhT+KwGfjcG6kVLeWncDil6WNkH2MOThkDyK2ciiSlFZ3MD/vYeSnHjCartDsq3A/GKJ/Mjzne9cRN4zbdqmgvV7WCE7ZS+tvVmBuzmJ2IzVfx7jheBxFBWiKEQezTMsUyCUbbyxdctO75kHd43+0rQdVGFDGvz9asagqs7gOryVULU4Yw261tZQmS84gGnKuw43M4Z3TWUdhC3PPXgM294SnN6JSvRTQhZBeXOL56j8MPoRG+v8+J4Xc1lKLTQIjkrGiouU1rTDbE/zMD4Y7YktbO3B1EQgjMWEUFkelYrLSBaQoOwJtqa+rkZXHtderJsgX7sE+ied5CeyGPYhN0fVA3hldYAtjdZYs82GZrNCCdQFlzJJQEkoslQetOPxzkt7932WYpGJVIiUQxRpxVWa5fFzeMSzmCTW+Ry4zOKiTAoon8ejuYp0kmVJSboJlZeC5+I5PMp5XmIpYlTFXOtUx3nOA7Q0lR/TRa5/vmsc1QBVxmDnwjbvycyACZDLbWrHM/aLs6sePNZi28nPHbo1LQj7YDsg79n5doKeP2wf9u20ClvU3nhCsneU0suWRgbf55vZA+5mF/cG1yfvENqOLO+gqZ7PsSKVegMLW3WrntSEou2cwo9YPr70PIJyZ85SA9jlQoMjg9JgpVkw8qvT6F6ueyuvjNsWezwVY6R4LIWbKYUL66E6obww3lLYKLZknOLETpM+zoPf8Y5K+9Wk1b8tMRDq5am18SOh1xOd2qdUsGcNssJvr33Ip034XQ3NdsfiUUymjn+Lzowt7R8Lh9TC9ZhkYw280LdQKxqd2j8ukn+dn4eCOqUTvN/bESS4xRKcnzYF+6Rp+fecCbEevoGE+rTzYVuQe9fWrY9PrGPDedXXQiFlnMSR0CJNBCRyLjP1X+15erdKX5nWO6P8v9L19FTVLZsfrfEdkvR5W98+Gf/x7vfg/R5O/7fAH6sFHhPTq4PnwlRjqRMsEqCjNd0PIjjipGtWdD/6vvNnKTmdoznXnGd09IySOONPb6c39YhmK6QbXniwnW8bUHgG9VDvzSCYwR5HaQ21DonWP/d9/62hD8BA6hKqru964T44+EM8zVjAxywYPkmbr2So3+vADgAA&quot;"/>
    <we:property name="creatorSessionId" value="&quot;4cbf91af-7019-4c8e-bb85-1592928e7dd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Mu1EIhRJzEUaayWZJBIqYilf/Vnqe2q/Sjbp3V0v0rXU+NVd2w+dYa3z5J37f17ZLxH+9+L97v4PR/C/y2WuAhMb3bey6cKSxVgkUCdLSm+0EEB5x09ZLuR193/iwFp3M054rzlI6eURKn/O3tBFOvaLZEuuH5B9O5tgGJl1D39d70gmkMOEprqJVPtPAc+v6Pmj4APalbqLrQ9fx9sPeHeOqhgHcs8LfETQXT70+Wm9Kq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18:20.169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868fef72ec90dd4d2886&amp;height=281.68&amp;width=344.91&amp;bookmarkGuid=48aa5d20-917b-4098-bcfe-768f00d46a3e&amp;fromEntryPoint=sharevisual&quot;"/>
  </we:properties>
  <we:bindings/>
  <we:snapshot xmlns:r="http://schemas.openxmlformats.org/officeDocument/2006/relationships" r:embed="rId1"/>
</we:webextension>
</file>

<file path=ppt/webextensions/webextension35.xml><?xml version="1.0" encoding="utf-8"?>
<we:webextension xmlns:we="http://schemas.microsoft.com/office/webextensions/webextension/2010/11" id="{CFB574FD-63F9-4FEA-A4C5-6E9A7BCAC698}">
  <we:reference id="wa200003233" version="2.0.0.3" store="en-US" storeType="OMEX"/>
  <we:alternateReferences>
    <we:reference id="WA200003233" version="2.0.0.3" store="WA200003233" storeType="OMEX"/>
  </we:alternateReferences>
  <we:properties>
    <we:property name="artifactName" value="&quot;Top 3 Districts by Visitors&quot;"/>
    <we:property name="backgroundColor" value="&quot;#FFF&quot;"/>
    <we:property name="bookmark" value="&quot;H4sIAAAAAAAAA+1XW2/bNhT+KwGfjcG6UVLeWncDil6WNkH2MOThkDyK2ciiSlFZ3MD/vYeUnHjCartDsq3A/GKK/Mjzne9cRN0zpbu2hvV7WCE7ZS+NuVmBvTmJ2Iw1f56bZwgxL/NCKJDJPIU8jQllWqdN07HTe+bAXqO71F0PtT+QJn+/mjGo6zO49k8V1B3OWIu2Mw3U+gsOYFpytsfNjOFdWxsL/shzBw79sbcEp2eiEv2UkEWQTt/iOUo3zH7E1lg3PhflXFRC5QpyjlLEkucp7emG1UDzMN4bDcQWpnGgGyLg52JCyKyIKslFJEpIUASCnW6u69GVx70X69bL1y2B/kkn8Yks+nPIzVF1D14Z5WFLrRQ2bLOh1ayUOaqSC5EkIAWUWSoO2nF454S5+z5LcZ7laZ6nHKJISS7TrIifwyOexSSxKubARRaXVVJC9TwezWWkkixLKtItl0WV8yJ/Do8KXlRY5THKcq5UquKi4B5a6dqN6SLWP9+1lmqAKmOwc2Ha92RmwHjI5Ta14xn7xZpVAI+12PXic492TRv8OdgNyHt2vl2g8YftYN9JK39E47QjJHtHKb3saGbwfb6ZPeBudnFvcH3yDqHryfIOmur5HGtSKRhYmLpfBVITiqa3Ej9i9fgQeHjlzqyhBrDLhSZHBpXGWjFv5Fer0L5cByuvtN0WezwVY6R4LIWbKYUL46A+obzQzlDYKLZknOLETpMQ58HveEel/WrS7t+W6AkFeRql3Ujo9USn7ikVDKxB1PjtvQ/5tPG/q6HZ7lg8isnU8W/RmbGl+WNhkVq4GpNsrIEX6hYaSbNT+8dF8q/z81BQp3S893s7ggC7WIJ106ZgnjQt/54zPtbDO5BQn3ZebAty79rY9fGJdWw4rw72w1KIOImjXOVpkkMi5iKT/9V+qHYr+JXunNXS/SsdUU0V37L50ZriIUmfty3uk/Ef74wP3u/h9H97/LHa4zExvQqlkSqsVIJlAnS1pu+DCI646eoVfR993/2zEpzu0ZwrzjO6ekZJnPGntxNMPaLZCukLzw9M77oWJJ5BM9R0O4iiMeAodaFRPpnCOPT2t5qa/EDqEuo+dDb/PTj4Qzz1WKTHbBjk3nwFBnQihcAOAAA=&quot;"/>
    <we:property name="creatorSessionId" value="&quot;a1291ded-fd3a-4b36-9b8d-f6615a98a681&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Nubz8shIiTOMpUNksySMRUpPK/2g/VdgV/1K2zWrp/pSOqseIbNt9aU9wn6fu2xV0y/uOd8cX7HZz+b4/fVns8JKZ3oTRmCkuVYJEAHa3pfhDBASddvaT70dedP0vB6RzNueI8paNnlMQpf3s7wdQrmi2Rbnj+wXSubUDiJdR9TTe9KBoDjlIXauWTKTyH3v6jpibfk7qFqgudzd8He3+Ipx6KdMcCf0vcVCn9/gQ///i2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20:05.331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9bb23217d7437a3b0b5c&amp;height=281.68&amp;width=344.91&amp;bookmarkGuid=9aa0cc82-f682-4fd8-8918-008e8690c37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1361</TotalTime>
  <Words>3181</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65</cp:revision>
  <dcterms:created xsi:type="dcterms:W3CDTF">2023-05-12T09:53:53Z</dcterms:created>
  <dcterms:modified xsi:type="dcterms:W3CDTF">2023-05-19T12:12:41Z</dcterms:modified>
</cp:coreProperties>
</file>