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webextensions/webextension19.xml" ContentType="application/vnd.ms-office.webextension+xml"/>
  <Override PartName="/ppt/webextensions/webextension20.xml" ContentType="application/vnd.ms-office.webextension+xml"/>
  <Override PartName="/ppt/webextensions/webextension21.xml" ContentType="application/vnd.ms-office.webextension+xml"/>
  <Override PartName="/ppt/webextensions/webextension22.xml" ContentType="application/vnd.ms-office.webextension+xml"/>
  <Override PartName="/ppt/webextensions/webextension23.xml" ContentType="application/vnd.ms-office.webextension+xml"/>
  <Override PartName="/ppt/webextensions/webextension24.xml" ContentType="application/vnd.ms-office.webextension+xml"/>
  <Override PartName="/ppt/webextensions/webextension25.xml" ContentType="application/vnd.ms-office.webextension+xml"/>
  <Override PartName="/ppt/webextensions/webextension26.xml" ContentType="application/vnd.ms-office.webextension+xml"/>
  <Override PartName="/ppt/webextensions/webextension27.xml" ContentType="application/vnd.ms-office.webextension+xml"/>
  <Override PartName="/ppt/webextensions/webextension28.xml" ContentType="application/vnd.ms-office.webextension+xml"/>
  <Override PartName="/ppt/webextensions/webextension29.xml" ContentType="application/vnd.ms-office.webextension+xml"/>
  <Override PartName="/ppt/webextensions/webextension30.xml" ContentType="application/vnd.ms-office.webextension+xml"/>
  <Override PartName="/ppt/webextensions/webextension31.xml" ContentType="application/vnd.ms-office.webextension+xml"/>
  <Override PartName="/ppt/webextensions/webextension32.xml" ContentType="application/vnd.ms-office.webextension+xml"/>
  <Override PartName="/ppt/webextensions/webextension33.xml" ContentType="application/vnd.ms-office.webextension+xml"/>
  <Override PartName="/ppt/webextensions/webextension34.xml" ContentType="application/vnd.ms-office.webextension+xml"/>
  <Override PartName="/ppt/webextensions/webextension3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6" r:id="rId3"/>
    <p:sldId id="258" r:id="rId4"/>
    <p:sldId id="261" r:id="rId5"/>
    <p:sldId id="262" r:id="rId6"/>
    <p:sldId id="263" r:id="rId7"/>
    <p:sldId id="264" r:id="rId8"/>
    <p:sldId id="265" r:id="rId9"/>
    <p:sldId id="266" r:id="rId10"/>
    <p:sldId id="267" r:id="rId11"/>
    <p:sldId id="268" r:id="rId12"/>
    <p:sldId id="269" r:id="rId13"/>
    <p:sldId id="270" r:id="rId14"/>
    <p:sldId id="26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27" autoAdjust="0"/>
  </p:normalViewPr>
  <p:slideViewPr>
    <p:cSldViewPr snapToGrid="0">
      <p:cViewPr varScale="1">
        <p:scale>
          <a:sx n="72" d="100"/>
          <a:sy n="72" d="100"/>
        </p:scale>
        <p:origin x="96" y="66"/>
      </p:cViewPr>
      <p:guideLst/>
    </p:cSldViewPr>
  </p:slideViewPr>
  <p:notesTextViewPr>
    <p:cViewPr>
      <p:scale>
        <a:sx n="3" d="2"/>
        <a:sy n="3" d="2"/>
      </p:scale>
      <p:origin x="0" y="0"/>
    </p:cViewPr>
  </p:notesTextViewPr>
  <p:sorterViewPr>
    <p:cViewPr>
      <p:scale>
        <a:sx n="100" d="100"/>
        <a:sy n="100" d="100"/>
      </p:scale>
      <p:origin x="0" y="-2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19/05/2023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19/05/2023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19/05/2023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19/05/2023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19/05/2023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19/05/2023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19/05/2023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6.xml"/><Relationship Id="rId5" Type="http://schemas.openxmlformats.org/officeDocument/2006/relationships/image" Target="../media/image26.png"/><Relationship Id="rId4" Type="http://schemas.microsoft.com/office/2011/relationships/webextension" Target="../webextensions/webextension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8.xml"/><Relationship Id="rId5" Type="http://schemas.openxmlformats.org/officeDocument/2006/relationships/image" Target="../media/image28.png"/><Relationship Id="rId4" Type="http://schemas.microsoft.com/office/2011/relationships/webextension" Target="../webextensions/webextension2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0.xml"/><Relationship Id="rId5" Type="http://schemas.openxmlformats.org/officeDocument/2006/relationships/image" Target="../media/image30.png"/><Relationship Id="rId4" Type="http://schemas.microsoft.com/office/2011/relationships/webextension" Target="../webextensions/webextension2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2.xml"/><Relationship Id="rId5" Type="http://schemas.openxmlformats.org/officeDocument/2006/relationships/image" Target="../media/image32.png"/><Relationship Id="rId4" Type="http://schemas.microsoft.com/office/2011/relationships/webextension" Target="../webextensions/webextension3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microsoft.com/office/2011/relationships/webextension" Target="../webextensions/webextension3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microsoft.com/office/2011/relationships/webextension" Target="../webextensions/webextension34.xml"/><Relationship Id="rId1" Type="http://schemas.openxmlformats.org/officeDocument/2006/relationships/slideLayout" Target="../slideLayouts/slideLayout1.xml"/><Relationship Id="rId5" Type="http://schemas.openxmlformats.org/officeDocument/2006/relationships/image" Target="../media/image36.png"/><Relationship Id="rId4" Type="http://schemas.microsoft.com/office/2011/relationships/webextension" Target="../webextensions/webextension35.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png"/><Relationship Id="rId4" Type="http://schemas.microsoft.com/office/2011/relationships/webextension" Target="../webextensions/webextension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1.png"/><Relationship Id="rId2" Type="http://schemas.microsoft.com/office/2011/relationships/webextension" Target="../webextensions/webextension5.xml"/><Relationship Id="rId1" Type="http://schemas.openxmlformats.org/officeDocument/2006/relationships/slideLayout" Target="../slideLayouts/slideLayout1.xml"/><Relationship Id="rId6" Type="http://schemas.microsoft.com/office/2011/relationships/webextension" Target="../webextensions/webextension7.xml"/><Relationship Id="rId11" Type="http://schemas.openxmlformats.org/officeDocument/2006/relationships/image" Target="../media/image12.png"/><Relationship Id="rId5" Type="http://schemas.openxmlformats.org/officeDocument/2006/relationships/image" Target="../media/image10.png"/><Relationship Id="rId10" Type="http://schemas.microsoft.com/office/2011/relationships/webextension" Target="../webextensions/webextension8.xml"/><Relationship Id="rId4" Type="http://schemas.microsoft.com/office/2011/relationships/webextension" Target="../webextensions/webextension6.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11/relationships/webextension" Target="../webextensions/webextension11.xml"/><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0.xml"/><Relationship Id="rId11" Type="http://schemas.openxmlformats.org/officeDocument/2006/relationships/image" Target="../media/image16.png"/><Relationship Id="rId5" Type="http://schemas.openxmlformats.org/officeDocument/2006/relationships/image" Target="../media/image13.png"/><Relationship Id="rId10" Type="http://schemas.microsoft.com/office/2011/relationships/webextension" Target="../webextensions/webextension12.xml"/><Relationship Id="rId4" Type="http://schemas.microsoft.com/office/2011/relationships/webextension" Target="../webextensions/webextension9.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11" Type="http://schemas.openxmlformats.org/officeDocument/2006/relationships/image" Target="../media/image17.png"/><Relationship Id="rId5" Type="http://schemas.openxmlformats.org/officeDocument/2006/relationships/image" Target="../media/image13.png"/><Relationship Id="rId10" Type="http://schemas.microsoft.com/office/2011/relationships/webextension" Target="../webextensions/webextension16.xml"/><Relationship Id="rId4" Type="http://schemas.microsoft.com/office/2011/relationships/webextension" Target="../webextensions/webextension13.xm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9.xml"/><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8.xml"/><Relationship Id="rId11" Type="http://schemas.openxmlformats.org/officeDocument/2006/relationships/image" Target="../media/image21.png"/><Relationship Id="rId5" Type="http://schemas.openxmlformats.org/officeDocument/2006/relationships/image" Target="../media/image18.png"/><Relationship Id="rId10" Type="http://schemas.microsoft.com/office/2011/relationships/webextension" Target="../webextensions/webextension20.xml"/><Relationship Id="rId4" Type="http://schemas.microsoft.com/office/2011/relationships/webextension" Target="../webextensions/webextension17.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2.xml"/><Relationship Id="rId5" Type="http://schemas.openxmlformats.org/officeDocument/2006/relationships/image" Target="../media/image22.png"/><Relationship Id="rId4" Type="http://schemas.microsoft.com/office/2011/relationships/webextension" Target="../webextensions/webextension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4.xml"/><Relationship Id="rId5" Type="http://schemas.openxmlformats.org/officeDocument/2006/relationships/image" Target="../media/image24.png"/><Relationship Id="rId4" Type="http://schemas.microsoft.com/office/2011/relationships/webextension" Target="../webextensions/webextension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2" y="-22"/>
            <a:ext cx="12195051" cy="6859726"/>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512506" y="5015949"/>
            <a:ext cx="9160865" cy="1046922"/>
          </a:xfrm>
          <a:noFill/>
        </p:spPr>
        <p:txBody>
          <a:bodyPr>
            <a:normAutofit fontScale="90000"/>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📌July and August months are the months in which foreign visitors visited more as compared to other months.</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High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F16F4D73-46E5-F61C-2586-DAC4D1850583}"/>
                  </a:ext>
                </a:extLst>
              </p:cNvPr>
              <p:cNvGraphicFramePr>
                <a:graphicFrameLocks noGrp="1"/>
              </p:cNvGraphicFramePr>
              <p:nvPr>
                <p:extLst>
                  <p:ext uri="{D42A27DB-BD31-4B8C-83A1-F6EECF244321}">
                    <p14:modId xmlns:p14="http://schemas.microsoft.com/office/powerpoint/2010/main" val="2331221367"/>
                  </p:ext>
                </p:extLst>
              </p:nvPr>
            </p:nvGraphicFramePr>
            <p:xfrm>
              <a:off x="724623" y="2217624"/>
              <a:ext cx="3036636" cy="245312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F16F4D73-46E5-F61C-2586-DAC4D1850583}"/>
                  </a:ext>
                </a:extLst>
              </p:cNvPr>
              <p:cNvPicPr>
                <a:picLocks noGrp="1" noRot="1" noChangeAspect="1" noMove="1" noResize="1" noEditPoints="1" noAdjustHandles="1" noChangeArrowheads="1" noChangeShapeType="1"/>
              </p:cNvPicPr>
              <p:nvPr/>
            </p:nvPicPr>
            <p:blipFill>
              <a:blip r:embed="rId5"/>
              <a:stretch>
                <a:fillRect/>
              </a:stretch>
            </p:blipFill>
            <p:spPr>
              <a:xfrm>
                <a:off x="724623" y="2217624"/>
                <a:ext cx="3036636" cy="2453122"/>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2203176C-64CC-5A01-4D71-0D821456CC09}"/>
                  </a:ext>
                </a:extLst>
              </p:cNvPr>
              <p:cNvGraphicFramePr>
                <a:graphicFrameLocks noGrp="1"/>
              </p:cNvGraphicFramePr>
              <p:nvPr>
                <p:extLst>
                  <p:ext uri="{D42A27DB-BD31-4B8C-83A1-F6EECF244321}">
                    <p14:modId xmlns:p14="http://schemas.microsoft.com/office/powerpoint/2010/main" val="1059147283"/>
                  </p:ext>
                </p:extLst>
              </p:nvPr>
            </p:nvGraphicFramePr>
            <p:xfrm>
              <a:off x="4770782" y="2262950"/>
              <a:ext cx="7046097" cy="23749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8" name="Add-in 7" title="Microsoft Power BI">
                <a:extLst>
                  <a:ext uri="{FF2B5EF4-FFF2-40B4-BE49-F238E27FC236}">
                    <a16:creationId xmlns:a16="http://schemas.microsoft.com/office/drawing/2014/main" id="{2203176C-64CC-5A01-4D71-0D821456CC09}"/>
                  </a:ext>
                </a:extLst>
              </p:cNvPr>
              <p:cNvPicPr>
                <a:picLocks noGrp="1" noRot="1" noChangeAspect="1" noMove="1" noResize="1" noEditPoints="1" noAdjustHandles="1" noChangeArrowheads="1" noChangeShapeType="1"/>
              </p:cNvPicPr>
              <p:nvPr/>
            </p:nvPicPr>
            <p:blipFill>
              <a:blip r:embed="rId7"/>
              <a:stretch>
                <a:fillRect/>
              </a:stretch>
            </p:blipFill>
            <p:spPr>
              <a:xfrm>
                <a:off x="4770782" y="2262950"/>
                <a:ext cx="7046097" cy="2374912"/>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D to F Ratio, which we don’t want, lower is better.</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📌Nirmal district has 6.7 millions domestic visitor per foreign visitor.</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more domestic visitors as compared to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4" name="Subtitle 2">
            <a:extLst>
              <a:ext uri="{FF2B5EF4-FFF2-40B4-BE49-F238E27FC236}">
                <a16:creationId xmlns:a16="http://schemas.microsoft.com/office/drawing/2014/main" id="{9599896E-C3E9-285F-4329-CEAD3B744EC6}"/>
              </a:ext>
            </a:extLst>
          </p:cNvPr>
          <p:cNvSpPr txBox="1">
            <a:spLocks/>
          </p:cNvSpPr>
          <p:nvPr/>
        </p:nvSpPr>
        <p:spPr>
          <a:xfrm>
            <a:off x="514986" y="64334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High refers to, district which have high difference between number of domestic and foreign visitors, which is not good.</a:t>
            </a:r>
          </a:p>
        </p:txBody>
      </p:sp>
      <p:sp>
        <p:nvSpPr>
          <p:cNvPr id="6" name="Arrow: Right 5">
            <a:extLst>
              <a:ext uri="{FF2B5EF4-FFF2-40B4-BE49-F238E27FC236}">
                <a16:creationId xmlns:a16="http://schemas.microsoft.com/office/drawing/2014/main" id="{3D33E191-D878-26B8-BF3D-C2B6C8E3E9F1}"/>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0329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p:cTn id="14" dur="1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p:cTn id="23"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25"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150" tmFilter="0,0; .5, 1; 1, 1"/>
                                        <p:tgtEl>
                                          <p:spTgt spid="23">
                                            <p:txEl>
                                              <p:pRg st="0" end="0"/>
                                            </p:txEl>
                                          </p:spTgt>
                                        </p:tgtEl>
                                      </p:cBhvr>
                                    </p:animEffect>
                                  </p:childTnLst>
                                </p:cTn>
                              </p:par>
                              <p:par>
                                <p:cTn id="28" presetID="41" presetClass="entr" presetSubtype="0" fill="hold" nodeType="withEffect">
                                  <p:stCondLst>
                                    <p:cond delay="0"/>
                                  </p:stCondLst>
                                  <p:iterate type="lt">
                                    <p:tmPct val="10000"/>
                                  </p:iterate>
                                  <p:childTnLst>
                                    <p:set>
                                      <p:cBhvr>
                                        <p:cTn id="29" dur="1" fill="hold">
                                          <p:stCondLst>
                                            <p:cond delay="0"/>
                                          </p:stCondLst>
                                        </p:cTn>
                                        <p:tgtEl>
                                          <p:spTgt spid="9">
                                            <p:txEl>
                                              <p:pRg st="0" end="0"/>
                                            </p:txEl>
                                          </p:spTgt>
                                        </p:tgtEl>
                                        <p:attrNameLst>
                                          <p:attrName>style.visibility</p:attrName>
                                        </p:attrNameLst>
                                      </p:cBhvr>
                                      <p:to>
                                        <p:strVal val="visible"/>
                                      </p:to>
                                    </p:set>
                                    <p:anim calcmode="lin" valueType="num">
                                      <p:cBhvr>
                                        <p:cTn id="30"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9">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p:cTn id="37"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10">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p:cTn id="44"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46"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14">
                                            <p:txEl>
                                              <p:pRg st="0" end="0"/>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0" end="0"/>
                                            </p:txEl>
                                          </p:spTgt>
                                        </p:tgtEl>
                                        <p:attrNameLst>
                                          <p:attrName>style.visibility</p:attrName>
                                        </p:attrNameLst>
                                      </p:cBhvr>
                                      <p:to>
                                        <p:strVal val="visible"/>
                                      </p:to>
                                    </p:set>
                                    <p:anim calcmode="lin" valueType="num">
                                      <p:cBhvr>
                                        <p:cTn id="51"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Low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863EA13E-DD78-F6B1-9A70-E0A2B4D97C0E}"/>
                  </a:ext>
                </a:extLst>
              </p:cNvPr>
              <p:cNvGraphicFramePr>
                <a:graphicFrameLocks noGrp="1"/>
              </p:cNvGraphicFramePr>
              <p:nvPr>
                <p:extLst>
                  <p:ext uri="{D42A27DB-BD31-4B8C-83A1-F6EECF244321}">
                    <p14:modId xmlns:p14="http://schemas.microsoft.com/office/powerpoint/2010/main" val="2343057200"/>
                  </p:ext>
                </p:extLst>
              </p:nvPr>
            </p:nvGraphicFramePr>
            <p:xfrm>
              <a:off x="705974" y="2161893"/>
              <a:ext cx="2893140" cy="261061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863EA13E-DD78-F6B1-9A70-E0A2B4D97C0E}"/>
                  </a:ext>
                </a:extLst>
              </p:cNvPr>
              <p:cNvPicPr>
                <a:picLocks noGrp="1" noRot="1" noChangeAspect="1" noMove="1" noResize="1" noEditPoints="1" noAdjustHandles="1" noChangeArrowheads="1" noChangeShapeType="1"/>
              </p:cNvPicPr>
              <p:nvPr/>
            </p:nvPicPr>
            <p:blipFill>
              <a:blip r:embed="rId5"/>
              <a:stretch>
                <a:fillRect/>
              </a:stretch>
            </p:blipFill>
            <p:spPr>
              <a:xfrm>
                <a:off x="705974" y="2161893"/>
                <a:ext cx="2893140" cy="2610612"/>
              </a:xfrm>
              <a:prstGeom prst="rect">
                <a:avLst/>
              </a:prstGeom>
            </p:spPr>
          </p:pic>
        </mc:Fallback>
      </mc:AlternateContent>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📌Hyderabad district has less than 100 domestic visitor per foreign visitor.</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D to F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587F846-D388-62C0-DE66-F2DCF456F2F3}"/>
                  </a:ext>
                </a:extLst>
              </p:cNvPr>
              <p:cNvGraphicFramePr>
                <a:graphicFrameLocks noGrp="1"/>
              </p:cNvGraphicFramePr>
              <p:nvPr>
                <p:extLst>
                  <p:ext uri="{D42A27DB-BD31-4B8C-83A1-F6EECF244321}">
                    <p14:modId xmlns:p14="http://schemas.microsoft.com/office/powerpoint/2010/main" val="14260847"/>
                  </p:ext>
                </p:extLst>
              </p:nvPr>
            </p:nvGraphicFramePr>
            <p:xfrm>
              <a:off x="4805295" y="2305366"/>
              <a:ext cx="7011583" cy="241830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587F846-D388-62C0-DE66-F2DCF456F2F3}"/>
                  </a:ext>
                </a:extLst>
              </p:cNvPr>
              <p:cNvPicPr>
                <a:picLocks noGrp="1" noRot="1" noChangeAspect="1" noMove="1" noResize="1" noEditPoints="1" noAdjustHandles="1" noChangeArrowheads="1" noChangeShapeType="1"/>
              </p:cNvPicPr>
              <p:nvPr/>
            </p:nvPicPr>
            <p:blipFill>
              <a:blip r:embed="rId7"/>
              <a:stretch>
                <a:fillRect/>
              </a:stretch>
            </p:blipFill>
            <p:spPr>
              <a:xfrm>
                <a:off x="4805295" y="2305366"/>
                <a:ext cx="7011583" cy="2418308"/>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📌Feb is the month where there is minimum difference between domestic and foreign visitors.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June has higher difference between domestic and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8091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low refers to, district which have low difference between number of domestic and foreign visitors,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8960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23">
                                            <p:txEl>
                                              <p:pRg st="0" end="0"/>
                                            </p:txEl>
                                          </p:spTgt>
                                        </p:tgtEl>
                                        <p:attrNameLst>
                                          <p:attrName>style.visibility</p:attrName>
                                        </p:attrNameLst>
                                      </p:cBhvr>
                                      <p:to>
                                        <p:strVal val="visible"/>
                                      </p:to>
                                    </p:set>
                                    <p:anim calcmode="lin" valueType="num">
                                      <p:cBhvr>
                                        <p:cTn id="21"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23">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p:cTn id="28"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9">
                                            <p:txEl>
                                              <p:pRg st="0" end="0"/>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10">
                                            <p:txEl>
                                              <p:pRg st="0" end="0"/>
                                            </p:txEl>
                                          </p:spTgt>
                                        </p:tgtEl>
                                        <p:attrNameLst>
                                          <p:attrName>style.visibility</p:attrName>
                                        </p:attrNameLst>
                                      </p:cBhvr>
                                      <p:to>
                                        <p:strVal val="visible"/>
                                      </p:to>
                                    </p:set>
                                    <p:anim calcmode="lin" valueType="num">
                                      <p:cBhvr>
                                        <p:cTn id="35"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7"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1059"/>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top refers to, district which have low diff. between number of visitors, and number of population in that district,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34C1DD7F-3CE5-298C-A986-458F575CD296}"/>
                  </a:ext>
                </a:extLst>
              </p:cNvPr>
              <p:cNvGraphicFramePr>
                <a:graphicFrameLocks noGrp="1"/>
              </p:cNvGraphicFramePr>
              <p:nvPr>
                <p:extLst>
                  <p:ext uri="{D42A27DB-BD31-4B8C-83A1-F6EECF244321}">
                    <p14:modId xmlns:p14="http://schemas.microsoft.com/office/powerpoint/2010/main" val="1499063780"/>
                  </p:ext>
                </p:extLst>
              </p:nvPr>
            </p:nvGraphicFramePr>
            <p:xfrm>
              <a:off x="606169" y="2230505"/>
              <a:ext cx="3135943" cy="254199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title="Microsoft Power BI">
                <a:extLst>
                  <a:ext uri="{FF2B5EF4-FFF2-40B4-BE49-F238E27FC236}">
                    <a16:creationId xmlns:a16="http://schemas.microsoft.com/office/drawing/2014/main" id="{34C1DD7F-3CE5-298C-A986-458F575CD296}"/>
                  </a:ext>
                </a:extLst>
              </p:cNvPr>
              <p:cNvPicPr>
                <a:picLocks noGrp="1" noRot="1" noChangeAspect="1" noMove="1" noResize="1" noEditPoints="1" noAdjustHandles="1" noChangeArrowheads="1" noChangeShapeType="1"/>
              </p:cNvPicPr>
              <p:nvPr/>
            </p:nvPicPr>
            <p:blipFill>
              <a:blip r:embed="rId5"/>
              <a:stretch>
                <a:fillRect/>
              </a:stretch>
            </p:blipFill>
            <p:spPr>
              <a:xfrm>
                <a:off x="606169" y="2230505"/>
                <a:ext cx="3135943" cy="2541999"/>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📌Warangal has the highest footfall ratio, which gives us idea that it has high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Footfall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6" name="Add-in 15" title="Microsoft Power BI">
                <a:extLst>
                  <a:ext uri="{FF2B5EF4-FFF2-40B4-BE49-F238E27FC236}">
                    <a16:creationId xmlns:a16="http://schemas.microsoft.com/office/drawing/2014/main" id="{5E2D145D-5727-2401-7315-887856B02B5B}"/>
                  </a:ext>
                </a:extLst>
              </p:cNvPr>
              <p:cNvGraphicFramePr>
                <a:graphicFrameLocks noGrp="1"/>
              </p:cNvGraphicFramePr>
              <p:nvPr>
                <p:extLst>
                  <p:ext uri="{D42A27DB-BD31-4B8C-83A1-F6EECF244321}">
                    <p14:modId xmlns:p14="http://schemas.microsoft.com/office/powerpoint/2010/main" val="2843879832"/>
                  </p:ext>
                </p:extLst>
              </p:nvPr>
            </p:nvGraphicFramePr>
            <p:xfrm>
              <a:off x="4726057" y="2358887"/>
              <a:ext cx="7090822" cy="2426869"/>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6" name="Add-in 15" title="Microsoft Power BI">
                <a:extLst>
                  <a:ext uri="{FF2B5EF4-FFF2-40B4-BE49-F238E27FC236}">
                    <a16:creationId xmlns:a16="http://schemas.microsoft.com/office/drawing/2014/main" id="{5E2D145D-5727-2401-7315-887856B02B5B}"/>
                  </a:ext>
                </a:extLst>
              </p:cNvPr>
              <p:cNvPicPr>
                <a:picLocks noGrp="1" noRot="1" noChangeAspect="1" noMove="1" noResize="1" noEditPoints="1" noAdjustHandles="1" noChangeArrowheads="1" noChangeShapeType="1"/>
              </p:cNvPicPr>
              <p:nvPr/>
            </p:nvPicPr>
            <p:blipFill>
              <a:blip r:embed="rId7"/>
              <a:stretch>
                <a:fillRect/>
              </a:stretch>
            </p:blipFill>
            <p:spPr>
              <a:xfrm>
                <a:off x="4726057" y="2358887"/>
                <a:ext cx="7090822" cy="2426869"/>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📌Sept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6" name="Rectangle: Rounded Corners 5">
            <a:extLst>
              <a:ext uri="{FF2B5EF4-FFF2-40B4-BE49-F238E27FC236}">
                <a16:creationId xmlns:a16="http://schemas.microsoft.com/office/drawing/2014/main" id="{6A7A5246-84AD-F16B-1FC7-8E9C510CFC24}"/>
              </a:ext>
            </a:extLst>
          </p:cNvPr>
          <p:cNvSpPr/>
          <p:nvPr/>
        </p:nvSpPr>
        <p:spPr>
          <a:xfrm>
            <a:off x="2963289"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1632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5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7">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p:cTn id="14" dur="15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p:cTn id="23"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25"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150" tmFilter="0,0; .5, 1; 1, 1"/>
                                        <p:tgtEl>
                                          <p:spTgt spid="23">
                                            <p:txEl>
                                              <p:pRg st="0" end="0"/>
                                            </p:txEl>
                                          </p:spTgt>
                                        </p:tgtEl>
                                      </p:cBhvr>
                                    </p:animEffect>
                                  </p:childTnLst>
                                </p:cTn>
                              </p:par>
                              <p:par>
                                <p:cTn id="28" presetID="41" presetClass="entr" presetSubtype="0" fill="hold" nodeType="withEffect">
                                  <p:stCondLst>
                                    <p:cond delay="0"/>
                                  </p:stCondLst>
                                  <p:iterate type="lt">
                                    <p:tmPct val="10000"/>
                                  </p:iterate>
                                  <p:childTnLst>
                                    <p:set>
                                      <p:cBhvr>
                                        <p:cTn id="29" dur="1" fill="hold">
                                          <p:stCondLst>
                                            <p:cond delay="0"/>
                                          </p:stCondLst>
                                        </p:cTn>
                                        <p:tgtEl>
                                          <p:spTgt spid="9">
                                            <p:txEl>
                                              <p:pRg st="0" end="0"/>
                                            </p:txEl>
                                          </p:spTgt>
                                        </p:tgtEl>
                                        <p:attrNameLst>
                                          <p:attrName>style.visibility</p:attrName>
                                        </p:attrNameLst>
                                      </p:cBhvr>
                                      <p:to>
                                        <p:strVal val="visible"/>
                                      </p:to>
                                    </p:set>
                                    <p:anim calcmode="lin" valueType="num">
                                      <p:cBhvr>
                                        <p:cTn id="30"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9">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p:cTn id="37"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10">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p:cTn id="44"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46"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14">
                                            <p:txEl>
                                              <p:pRg st="0" end="0"/>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0" end="0"/>
                                            </p:txEl>
                                          </p:spTgt>
                                        </p:tgtEl>
                                        <p:attrNameLst>
                                          <p:attrName>style.visibility</p:attrName>
                                        </p:attrNameLst>
                                      </p:cBhvr>
                                      <p:to>
                                        <p:strVal val="visible"/>
                                      </p:to>
                                    </p:set>
                                    <p:anim calcmode="lin" valueType="num">
                                      <p:cBhvr>
                                        <p:cTn id="51"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Bottom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2280"/>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bottom refers to, district which have high diff. between number of visitors, and number of population in that district, which is bad.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526463E-1490-5519-497C-3499B4626976}"/>
                  </a:ext>
                </a:extLst>
              </p:cNvPr>
              <p:cNvGraphicFramePr>
                <a:graphicFrameLocks noGrp="1"/>
              </p:cNvGraphicFramePr>
              <p:nvPr>
                <p:extLst>
                  <p:ext uri="{D42A27DB-BD31-4B8C-83A1-F6EECF244321}">
                    <p14:modId xmlns:p14="http://schemas.microsoft.com/office/powerpoint/2010/main" val="2937886823"/>
                  </p:ext>
                </p:extLst>
              </p:nvPr>
            </p:nvGraphicFramePr>
            <p:xfrm>
              <a:off x="591377" y="2345635"/>
              <a:ext cx="3291509" cy="241359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B526463E-1490-5519-497C-3499B4626976}"/>
                  </a:ext>
                </a:extLst>
              </p:cNvPr>
              <p:cNvPicPr>
                <a:picLocks noGrp="1" noRot="1" noChangeAspect="1" noMove="1" noResize="1" noEditPoints="1" noAdjustHandles="1" noChangeArrowheads="1" noChangeShapeType="1"/>
              </p:cNvPicPr>
              <p:nvPr/>
            </p:nvPicPr>
            <p:blipFill>
              <a:blip r:embed="rId5"/>
              <a:stretch>
                <a:fillRect/>
              </a:stretch>
            </p:blipFill>
            <p:spPr>
              <a:xfrm>
                <a:off x="591377" y="2345635"/>
                <a:ext cx="3291509" cy="2413595"/>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📌Vikarabad, Suryapet etc., has the lowest footfall ratio, which gives us idea that it has low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Footfall Ratio, which is 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63FCE63-D918-6F36-1265-AB7031B7413D}"/>
                  </a:ext>
                </a:extLst>
              </p:cNvPr>
              <p:cNvGraphicFramePr>
                <a:graphicFrameLocks noGrp="1"/>
              </p:cNvGraphicFramePr>
              <p:nvPr>
                <p:extLst>
                  <p:ext uri="{D42A27DB-BD31-4B8C-83A1-F6EECF244321}">
                    <p14:modId xmlns:p14="http://schemas.microsoft.com/office/powerpoint/2010/main" val="1661168450"/>
                  </p:ext>
                </p:extLst>
              </p:nvPr>
            </p:nvGraphicFramePr>
            <p:xfrm>
              <a:off x="4643772" y="2318213"/>
              <a:ext cx="7173107" cy="24187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63FCE63-D918-6F36-1265-AB7031B7413D}"/>
                  </a:ext>
                </a:extLst>
              </p:cNvPr>
              <p:cNvPicPr>
                <a:picLocks noGrp="1" noRot="1" noChangeAspect="1" noMove="1" noResize="1" noEditPoints="1" noAdjustHandles="1" noChangeArrowheads="1" noChangeShapeType="1"/>
              </p:cNvPicPr>
              <p:nvPr/>
            </p:nvPicPr>
            <p:blipFill>
              <a:blip r:embed="rId7"/>
              <a:stretch>
                <a:fillRect/>
              </a:stretch>
            </p:blipFill>
            <p:spPr>
              <a:xfrm>
                <a:off x="4643772" y="2318213"/>
                <a:ext cx="7173107" cy="2418712"/>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 July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17" name="Rectangle: Rounded Corners 16">
            <a:extLst>
              <a:ext uri="{FF2B5EF4-FFF2-40B4-BE49-F238E27FC236}">
                <a16:creationId xmlns:a16="http://schemas.microsoft.com/office/drawing/2014/main" id="{FFBAEB02-15E8-30DA-FEFD-33CA6360189E}"/>
              </a:ext>
            </a:extLst>
          </p:cNvPr>
          <p:cNvSpPr/>
          <p:nvPr/>
        </p:nvSpPr>
        <p:spPr>
          <a:xfrm>
            <a:off x="2963289" y="665019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91670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2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9">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p:cTn id="21"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10">
                                            <p:txEl>
                                              <p:pRg st="0" end="0"/>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30"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14">
                                            <p:txEl>
                                              <p:pRg st="0" end="0"/>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p:cTn id="35"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7"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Highest Potential Districts</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Medak:</a:t>
            </a:r>
          </a:p>
          <a:p>
            <a:r>
              <a:rPr lang="en-US" sz="1400" b="1" dirty="0"/>
              <a:t>1). </a:t>
            </a:r>
            <a:r>
              <a:rPr lang="en-US" sz="1400" dirty="0"/>
              <a:t>According to stats Medak has highest potential to grow, Medak is mainly famous for Medak Church, Medak Fort, Huge number of ancient temples and Bathukamma a famous festival of Medak.</a:t>
            </a:r>
          </a:p>
          <a:p>
            <a:r>
              <a:rPr lang="en-US" sz="1400" b="1" dirty="0"/>
              <a:t>2). </a:t>
            </a:r>
            <a:r>
              <a:rPr lang="en-US" sz="1400" dirty="0"/>
              <a:t>Government can promote </a:t>
            </a:r>
            <a:r>
              <a:rPr lang="en-US" sz="1400" b="1" dirty="0"/>
              <a:t>Bathukamma </a:t>
            </a:r>
            <a:r>
              <a:rPr lang="en-US" sz="1400" dirty="0"/>
              <a:t>festival using different </a:t>
            </a:r>
            <a:r>
              <a:rPr lang="en-US" sz="1400" b="1" dirty="0"/>
              <a:t>travel influencers, </a:t>
            </a:r>
            <a:r>
              <a:rPr lang="en-US" sz="1400" dirty="0"/>
              <a:t>and they can hire some local bodies which tells tourist about the history of the festival and faith of peoples in </a:t>
            </a:r>
            <a:r>
              <a:rPr lang="en-US" sz="1400" b="1" dirty="0"/>
              <a:t>Goddess Maha Gauri. </a:t>
            </a:r>
            <a:r>
              <a:rPr lang="en-US" sz="1400" dirty="0"/>
              <a:t> </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4"/>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DCBBC8B4-B60B-22B0-4157-54DD7BB2CBF0}"/>
                  </a:ext>
                </a:extLst>
              </p:cNvPr>
              <p:cNvGraphicFramePr>
                <a:graphicFrameLocks noGrp="1"/>
              </p:cNvGraphicFramePr>
              <p:nvPr>
                <p:extLst>
                  <p:ext uri="{D42A27DB-BD31-4B8C-83A1-F6EECF244321}">
                    <p14:modId xmlns:p14="http://schemas.microsoft.com/office/powerpoint/2010/main" val="863725190"/>
                  </p:ext>
                </p:extLst>
              </p:nvPr>
            </p:nvGraphicFramePr>
            <p:xfrm>
              <a:off x="801072" y="972402"/>
              <a:ext cx="3329153" cy="256658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DCBBC8B4-B60B-22B0-4157-54DD7BB2CBF0}"/>
                  </a:ext>
                </a:extLst>
              </p:cNvPr>
              <p:cNvPicPr>
                <a:picLocks noGrp="1" noRot="1" noChangeAspect="1" noMove="1" noResize="1" noEditPoints="1" noAdjustHandles="1" noChangeArrowheads="1" noChangeShapeType="1"/>
              </p:cNvPicPr>
              <p:nvPr/>
            </p:nvPicPr>
            <p:blipFill>
              <a:blip r:embed="rId3"/>
              <a:stretch>
                <a:fillRect/>
              </a:stretch>
            </p:blipFill>
            <p:spPr>
              <a:xfrm>
                <a:off x="801072" y="972402"/>
                <a:ext cx="3329153" cy="2566584"/>
              </a:xfrm>
              <a:prstGeom prst="rect">
                <a:avLst/>
              </a:prstGeom>
            </p:spPr>
          </p:pic>
        </mc:Fallback>
      </mc:AlternateContent>
      <p:sp>
        <p:nvSpPr>
          <p:cNvPr id="9" name="Subtitle 2">
            <a:extLst>
              <a:ext uri="{FF2B5EF4-FFF2-40B4-BE49-F238E27FC236}">
                <a16:creationId xmlns:a16="http://schemas.microsoft.com/office/drawing/2014/main" id="{71279B16-816A-A353-9080-436C32586A4F}"/>
              </a:ext>
            </a:extLst>
          </p:cNvPr>
          <p:cNvSpPr txBox="1">
            <a:spLocks/>
          </p:cNvSpPr>
          <p:nvPr/>
        </p:nvSpPr>
        <p:spPr>
          <a:xfrm>
            <a:off x="805119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Nirmal:</a:t>
            </a:r>
          </a:p>
          <a:p>
            <a:r>
              <a:rPr lang="en-US" sz="1400" b="1" dirty="0"/>
              <a:t>1). </a:t>
            </a:r>
            <a:r>
              <a:rPr lang="en-US" sz="1400" dirty="0"/>
              <a:t>Nirmal is well known for its wooden toys. This city is also known as city of arts and crafts.</a:t>
            </a:r>
          </a:p>
          <a:p>
            <a:r>
              <a:rPr lang="en-US" sz="1400" b="1" dirty="0"/>
              <a:t>2). </a:t>
            </a:r>
            <a:r>
              <a:rPr lang="en-US" sz="1400" dirty="0"/>
              <a:t>Government can plan different </a:t>
            </a:r>
            <a:r>
              <a:rPr lang="en-US" sz="1400" b="1" dirty="0"/>
              <a:t>exhibitions</a:t>
            </a:r>
            <a:r>
              <a:rPr lang="en-US" sz="1400" dirty="0"/>
              <a:t> for the wooden paintings which are created by local bodies and organize some vents in which they provide </a:t>
            </a:r>
            <a:r>
              <a:rPr lang="en-US" sz="1400" b="1" dirty="0"/>
              <a:t>free toys</a:t>
            </a:r>
            <a:r>
              <a:rPr lang="en-US" sz="1400" dirty="0"/>
              <a:t> to the tourist and promote the arts of local peoples to the tourists.</a:t>
            </a:r>
          </a:p>
        </p:txBody>
      </p:sp>
      <p:sp>
        <p:nvSpPr>
          <p:cNvPr id="10" name="Subtitle 2">
            <a:extLst>
              <a:ext uri="{FF2B5EF4-FFF2-40B4-BE49-F238E27FC236}">
                <a16:creationId xmlns:a16="http://schemas.microsoft.com/office/drawing/2014/main" id="{8EC409D8-D79F-170C-BFAB-983959F58AC2}"/>
              </a:ext>
            </a:extLst>
          </p:cNvPr>
          <p:cNvSpPr txBox="1">
            <a:spLocks/>
          </p:cNvSpPr>
          <p:nvPr/>
        </p:nvSpPr>
        <p:spPr>
          <a:xfrm>
            <a:off x="1091632"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Hyderabad:</a:t>
            </a:r>
          </a:p>
          <a:p>
            <a:r>
              <a:rPr lang="en-US" sz="1400" dirty="0"/>
              <a:t>1). Hyderabad has many tourist places to visit, such as </a:t>
            </a:r>
            <a:r>
              <a:rPr lang="en-US" sz="1400" b="1" dirty="0"/>
              <a:t>palaces</a:t>
            </a:r>
            <a:r>
              <a:rPr lang="en-US" sz="1400" dirty="0"/>
              <a:t>, </a:t>
            </a:r>
            <a:r>
              <a:rPr lang="en-US" sz="1400" b="1" dirty="0"/>
              <a:t>forts</a:t>
            </a:r>
            <a:r>
              <a:rPr lang="en-US" sz="1400" dirty="0"/>
              <a:t> and </a:t>
            </a:r>
            <a:r>
              <a:rPr lang="en-US" sz="1400" b="1" dirty="0"/>
              <a:t>lakes</a:t>
            </a:r>
            <a:r>
              <a:rPr lang="en-US" sz="1400" dirty="0"/>
              <a:t>. It is also famous for its rich culture, buzzing markets and delicious cuisine.</a:t>
            </a:r>
          </a:p>
          <a:p>
            <a:r>
              <a:rPr lang="en-US" sz="1400" b="1" dirty="0"/>
              <a:t>2). </a:t>
            </a:r>
            <a:r>
              <a:rPr lang="en-US" sz="1400" dirty="0"/>
              <a:t>Government can take an initiative to allow tourist camping in </a:t>
            </a:r>
            <a:r>
              <a:rPr lang="en-US" sz="1400" b="1" dirty="0"/>
              <a:t>Nehru Zoo Park</a:t>
            </a:r>
            <a:r>
              <a:rPr lang="en-US" sz="1400" dirty="0"/>
              <a:t>, they can assign some tour guides or security persons which live with tourist camping in that park so that tourist will also connect with wildlife.</a:t>
            </a:r>
          </a:p>
        </p:txBody>
      </p:sp>
      <p:sp>
        <p:nvSpPr>
          <p:cNvPr id="11" name="Subtitle 2">
            <a:extLst>
              <a:ext uri="{FF2B5EF4-FFF2-40B4-BE49-F238E27FC236}">
                <a16:creationId xmlns:a16="http://schemas.microsoft.com/office/drawing/2014/main" id="{1DCE38D5-BC9C-338D-9C01-4EB1DFACF343}"/>
              </a:ext>
            </a:extLst>
          </p:cNvPr>
          <p:cNvSpPr txBox="1">
            <a:spLocks/>
          </p:cNvSpPr>
          <p:nvPr/>
        </p:nvSpPr>
        <p:spPr>
          <a:xfrm>
            <a:off x="4595811"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Jagtial:</a:t>
            </a:r>
          </a:p>
          <a:p>
            <a:r>
              <a:rPr lang="en-US" sz="1400" b="1" dirty="0"/>
              <a:t>1). </a:t>
            </a:r>
            <a:r>
              <a:rPr lang="en-US" sz="1400" dirty="0"/>
              <a:t>Jagtial is famous for its temples and forts.</a:t>
            </a:r>
          </a:p>
          <a:p>
            <a:r>
              <a:rPr lang="en-US" sz="1400" b="1" dirty="0"/>
              <a:t>2). </a:t>
            </a:r>
            <a:r>
              <a:rPr lang="en-US" sz="1400" dirty="0"/>
              <a:t>Government can organize cultural events in </a:t>
            </a:r>
            <a:r>
              <a:rPr lang="en-US" sz="1400" b="1" dirty="0"/>
              <a:t>Sri Anjaneya Temple</a:t>
            </a:r>
            <a:r>
              <a:rPr lang="en-US" sz="1400" dirty="0"/>
              <a:t>, in which they organize </a:t>
            </a:r>
            <a:r>
              <a:rPr lang="en-US" sz="1400" b="1" dirty="0"/>
              <a:t>Dramatic Folk </a:t>
            </a:r>
            <a:r>
              <a:rPr lang="en-US" sz="1400" dirty="0"/>
              <a:t>of this temple which includes </a:t>
            </a:r>
            <a:r>
              <a:rPr lang="en-US" sz="1400" b="1" dirty="0"/>
              <a:t>history of this temple</a:t>
            </a:r>
            <a:r>
              <a:rPr lang="en-US" sz="1400" dirty="0"/>
              <a:t> and how it is made.</a:t>
            </a:r>
          </a:p>
        </p:txBody>
      </p:sp>
      <p:sp>
        <p:nvSpPr>
          <p:cNvPr id="12" name="Subtitle 2">
            <a:extLst>
              <a:ext uri="{FF2B5EF4-FFF2-40B4-BE49-F238E27FC236}">
                <a16:creationId xmlns:a16="http://schemas.microsoft.com/office/drawing/2014/main" id="{2F5143CA-B924-BC13-D11C-676958CEF5AB}"/>
              </a:ext>
            </a:extLst>
          </p:cNvPr>
          <p:cNvSpPr txBox="1">
            <a:spLocks/>
          </p:cNvSpPr>
          <p:nvPr/>
        </p:nvSpPr>
        <p:spPr>
          <a:xfrm>
            <a:off x="8051191" y="3810001"/>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Sangareddy:</a:t>
            </a:r>
          </a:p>
          <a:p>
            <a:r>
              <a:rPr lang="en-US" sz="1400" b="1" dirty="0"/>
              <a:t>1). </a:t>
            </a:r>
            <a:r>
              <a:rPr lang="en-US" sz="1400" dirty="0"/>
              <a:t>Sangareddy offers something for everyone, from ancient monuments to modern shopping malls.</a:t>
            </a:r>
          </a:p>
          <a:p>
            <a:r>
              <a:rPr lang="en-US" sz="1400" b="1" dirty="0"/>
              <a:t>2). </a:t>
            </a:r>
            <a:r>
              <a:rPr lang="en-US" sz="1400" dirty="0"/>
              <a:t>Government can plan to educate tourist about </a:t>
            </a:r>
            <a:r>
              <a:rPr lang="en-US" sz="1400" b="1" dirty="0"/>
              <a:t>Singoor Project Dam</a:t>
            </a:r>
            <a:r>
              <a:rPr lang="en-US" sz="1400" dirty="0"/>
              <a:t>, which was built in 1989. They educate tourist that how this dam helps farmer in their </a:t>
            </a:r>
            <a:r>
              <a:rPr lang="en-US" sz="1400" b="1" dirty="0"/>
              <a:t>agriculture</a:t>
            </a:r>
            <a:r>
              <a:rPr lang="en-US" sz="1400" dirty="0"/>
              <a:t> and also how this dam </a:t>
            </a:r>
            <a:r>
              <a:rPr lang="en-US" sz="1400" b="1" dirty="0"/>
              <a:t>generates electricity</a:t>
            </a:r>
            <a:r>
              <a:rPr lang="en-US" sz="1400" dirty="0"/>
              <a:t>.</a:t>
            </a:r>
          </a:p>
        </p:txBody>
      </p:sp>
    </p:spTree>
    <p:extLst>
      <p:ext uri="{BB962C8B-B14F-4D97-AF65-F5344CB8AC3E}">
        <p14:creationId xmlns:p14="http://schemas.microsoft.com/office/powerpoint/2010/main" val="169489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5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6">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5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9">
                                            <p:txEl>
                                              <p:pRg st="0" end="0"/>
                                            </p:txEl>
                                          </p:spTgt>
                                        </p:tgtEl>
                                        <p:attrNameLst>
                                          <p:attrName>style.visibility</p:attrName>
                                        </p:attrNameLst>
                                      </p:cBhvr>
                                      <p:to>
                                        <p:strVal val="visible"/>
                                      </p:to>
                                    </p:set>
                                    <p:anim calcmode="lin" valueType="num">
                                      <p:cBhvr>
                                        <p:cTn id="30"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9">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p:cTn id="37" dur="150" fill="hold"/>
                                        <p:tgtEl>
                                          <p:spTgt spid="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9">
                                            <p:txEl>
                                              <p:pRg st="1" end="1"/>
                                            </p:txEl>
                                          </p:spTgt>
                                        </p:tgtEl>
                                        <p:attrNameLst>
                                          <p:attrName>ppt_y</p:attrName>
                                        </p:attrNameLst>
                                      </p:cBhvr>
                                      <p:tavLst>
                                        <p:tav tm="0">
                                          <p:val>
                                            <p:strVal val="#ppt_y"/>
                                          </p:val>
                                        </p:tav>
                                        <p:tav tm="100000">
                                          <p:val>
                                            <p:strVal val="#ppt_y"/>
                                          </p:val>
                                        </p:tav>
                                      </p:tavLst>
                                    </p:anim>
                                    <p:anim calcmode="lin" valueType="num">
                                      <p:cBhvr>
                                        <p:cTn id="39" dur="150" fill="hold"/>
                                        <p:tgtEl>
                                          <p:spTgt spid="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9">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9">
                                            <p:txEl>
                                              <p:pRg st="2" end="2"/>
                                            </p:txEl>
                                          </p:spTgt>
                                        </p:tgtEl>
                                        <p:attrNameLst>
                                          <p:attrName>style.visibility</p:attrName>
                                        </p:attrNameLst>
                                      </p:cBhvr>
                                      <p:to>
                                        <p:strVal val="visible"/>
                                      </p:to>
                                    </p:set>
                                    <p:anim calcmode="lin" valueType="num">
                                      <p:cBhvr>
                                        <p:cTn id="44" dur="150" fill="hold"/>
                                        <p:tgtEl>
                                          <p:spTgt spid="9">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9">
                                            <p:txEl>
                                              <p:pRg st="2" end="2"/>
                                            </p:txEl>
                                          </p:spTgt>
                                        </p:tgtEl>
                                        <p:attrNameLst>
                                          <p:attrName>ppt_y</p:attrName>
                                        </p:attrNameLst>
                                      </p:cBhvr>
                                      <p:tavLst>
                                        <p:tav tm="0">
                                          <p:val>
                                            <p:strVal val="#ppt_y"/>
                                          </p:val>
                                        </p:tav>
                                        <p:tav tm="100000">
                                          <p:val>
                                            <p:strVal val="#ppt_y"/>
                                          </p:val>
                                        </p:tav>
                                      </p:tavLst>
                                    </p:anim>
                                    <p:anim calcmode="lin" valueType="num">
                                      <p:cBhvr>
                                        <p:cTn id="46" dur="150" fill="hold"/>
                                        <p:tgtEl>
                                          <p:spTgt spid="9">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9">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9">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1" presetClass="entr" presetSubtype="0" fill="hold" nodeType="clickEffect">
                                  <p:stCondLst>
                                    <p:cond delay="0"/>
                                  </p:stCondLst>
                                  <p:iterate type="lt">
                                    <p:tmPct val="10000"/>
                                  </p:iterate>
                                  <p:childTnLst>
                                    <p:set>
                                      <p:cBhvr>
                                        <p:cTn id="52" dur="1" fill="hold">
                                          <p:stCondLst>
                                            <p:cond delay="0"/>
                                          </p:stCondLst>
                                        </p:cTn>
                                        <p:tgtEl>
                                          <p:spTgt spid="10">
                                            <p:txEl>
                                              <p:pRg st="0" end="0"/>
                                            </p:txEl>
                                          </p:spTgt>
                                        </p:tgtEl>
                                        <p:attrNameLst>
                                          <p:attrName>style.visibility</p:attrName>
                                        </p:attrNameLst>
                                      </p:cBhvr>
                                      <p:to>
                                        <p:strVal val="visible"/>
                                      </p:to>
                                    </p:set>
                                    <p:anim calcmode="lin" valueType="num">
                                      <p:cBhvr>
                                        <p:cTn id="53"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4"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55"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6"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7" dur="150" tmFilter="0,0; .5, 1; 1, 1"/>
                                        <p:tgtEl>
                                          <p:spTgt spid="10">
                                            <p:txEl>
                                              <p:pRg st="0" end="0"/>
                                            </p:txEl>
                                          </p:spTgt>
                                        </p:tgtEl>
                                      </p:cBhvr>
                                    </p:animEffect>
                                  </p:childTnLst>
                                </p:cTn>
                              </p:par>
                              <p:par>
                                <p:cTn id="58" presetID="41" presetClass="entr" presetSubtype="0" fill="hold" nodeType="withEffect">
                                  <p:stCondLst>
                                    <p:cond delay="0"/>
                                  </p:stCondLst>
                                  <p:iterate type="lt">
                                    <p:tmPct val="10000"/>
                                  </p:iterate>
                                  <p:childTnLst>
                                    <p:set>
                                      <p:cBhvr>
                                        <p:cTn id="59" dur="1" fill="hold">
                                          <p:stCondLst>
                                            <p:cond delay="0"/>
                                          </p:stCondLst>
                                        </p:cTn>
                                        <p:tgtEl>
                                          <p:spTgt spid="10">
                                            <p:txEl>
                                              <p:pRg st="1" end="1"/>
                                            </p:txEl>
                                          </p:spTgt>
                                        </p:tgtEl>
                                        <p:attrNameLst>
                                          <p:attrName>style.visibility</p:attrName>
                                        </p:attrNameLst>
                                      </p:cBhvr>
                                      <p:to>
                                        <p:strVal val="visible"/>
                                      </p:to>
                                    </p:set>
                                    <p:anim calcmode="lin" valueType="num">
                                      <p:cBhvr>
                                        <p:cTn id="60" dur="1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1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62" dur="1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1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150" tmFilter="0,0; .5, 1; 1, 1"/>
                                        <p:tgtEl>
                                          <p:spTgt spid="10">
                                            <p:txEl>
                                              <p:pRg st="1" end="1"/>
                                            </p:txEl>
                                          </p:spTgt>
                                        </p:tgtEl>
                                      </p:cBhvr>
                                    </p:animEffect>
                                  </p:childTnLst>
                                </p:cTn>
                              </p:par>
                              <p:par>
                                <p:cTn id="65" presetID="41" presetClass="entr" presetSubtype="0" fill="hold" nodeType="withEffect">
                                  <p:stCondLst>
                                    <p:cond delay="0"/>
                                  </p:stCondLst>
                                  <p:iterate type="lt">
                                    <p:tmPct val="10000"/>
                                  </p:iterate>
                                  <p:childTnLst>
                                    <p:set>
                                      <p:cBhvr>
                                        <p:cTn id="66" dur="1" fill="hold">
                                          <p:stCondLst>
                                            <p:cond delay="0"/>
                                          </p:stCondLst>
                                        </p:cTn>
                                        <p:tgtEl>
                                          <p:spTgt spid="10">
                                            <p:txEl>
                                              <p:pRg st="2" end="2"/>
                                            </p:txEl>
                                          </p:spTgt>
                                        </p:tgtEl>
                                        <p:attrNameLst>
                                          <p:attrName>style.visibility</p:attrName>
                                        </p:attrNameLst>
                                      </p:cBhvr>
                                      <p:to>
                                        <p:strVal val="visible"/>
                                      </p:to>
                                    </p:set>
                                    <p:anim calcmode="lin" valueType="num">
                                      <p:cBhvr>
                                        <p:cTn id="67" dur="15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68" dur="15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69" dur="15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0" dur="15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1" dur="150" tmFilter="0,0; .5, 1; 1, 1"/>
                                        <p:tgtEl>
                                          <p:spTgt spid="10">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1" presetClass="entr" presetSubtype="0" fill="hold" nodeType="clickEffect">
                                  <p:stCondLst>
                                    <p:cond delay="0"/>
                                  </p:stCondLst>
                                  <p:iterate type="lt">
                                    <p:tmPct val="10000"/>
                                  </p:iterate>
                                  <p:childTnLst>
                                    <p:set>
                                      <p:cBhvr>
                                        <p:cTn id="75" dur="1" fill="hold">
                                          <p:stCondLst>
                                            <p:cond delay="0"/>
                                          </p:stCondLst>
                                        </p:cTn>
                                        <p:tgtEl>
                                          <p:spTgt spid="11">
                                            <p:txEl>
                                              <p:pRg st="0" end="0"/>
                                            </p:txEl>
                                          </p:spTgt>
                                        </p:tgtEl>
                                        <p:attrNameLst>
                                          <p:attrName>style.visibility</p:attrName>
                                        </p:attrNameLst>
                                      </p:cBhvr>
                                      <p:to>
                                        <p:strVal val="visible"/>
                                      </p:to>
                                    </p:set>
                                    <p:anim calcmode="lin" valueType="num">
                                      <p:cBhvr>
                                        <p:cTn id="76" dur="150" fill="hold"/>
                                        <p:tgtEl>
                                          <p:spTgt spid="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7" dur="150" fill="hold"/>
                                        <p:tgtEl>
                                          <p:spTgt spid="11">
                                            <p:txEl>
                                              <p:pRg st="0" end="0"/>
                                            </p:txEl>
                                          </p:spTgt>
                                        </p:tgtEl>
                                        <p:attrNameLst>
                                          <p:attrName>ppt_y</p:attrName>
                                        </p:attrNameLst>
                                      </p:cBhvr>
                                      <p:tavLst>
                                        <p:tav tm="0">
                                          <p:val>
                                            <p:strVal val="#ppt_y"/>
                                          </p:val>
                                        </p:tav>
                                        <p:tav tm="100000">
                                          <p:val>
                                            <p:strVal val="#ppt_y"/>
                                          </p:val>
                                        </p:tav>
                                      </p:tavLst>
                                    </p:anim>
                                    <p:anim calcmode="lin" valueType="num">
                                      <p:cBhvr>
                                        <p:cTn id="78" dur="150" fill="hold"/>
                                        <p:tgtEl>
                                          <p:spTgt spid="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9" dur="150" fill="hold"/>
                                        <p:tgtEl>
                                          <p:spTgt spid="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0" dur="150" tmFilter="0,0; .5, 1; 1, 1"/>
                                        <p:tgtEl>
                                          <p:spTgt spid="11">
                                            <p:txEl>
                                              <p:pRg st="0" end="0"/>
                                            </p:txEl>
                                          </p:spTgt>
                                        </p:tgtEl>
                                      </p:cBhvr>
                                    </p:animEffect>
                                  </p:childTnLst>
                                </p:cTn>
                              </p:par>
                              <p:par>
                                <p:cTn id="81" presetID="41" presetClass="entr" presetSubtype="0" fill="hold" nodeType="withEffect">
                                  <p:stCondLst>
                                    <p:cond delay="0"/>
                                  </p:stCondLst>
                                  <p:iterate type="lt">
                                    <p:tmPct val="10000"/>
                                  </p:iterate>
                                  <p:childTnLst>
                                    <p:set>
                                      <p:cBhvr>
                                        <p:cTn id="82" dur="1" fill="hold">
                                          <p:stCondLst>
                                            <p:cond delay="0"/>
                                          </p:stCondLst>
                                        </p:cTn>
                                        <p:tgtEl>
                                          <p:spTgt spid="11">
                                            <p:txEl>
                                              <p:pRg st="1" end="1"/>
                                            </p:txEl>
                                          </p:spTgt>
                                        </p:tgtEl>
                                        <p:attrNameLst>
                                          <p:attrName>style.visibility</p:attrName>
                                        </p:attrNameLst>
                                      </p:cBhvr>
                                      <p:to>
                                        <p:strVal val="visible"/>
                                      </p:to>
                                    </p:set>
                                    <p:anim calcmode="lin" valueType="num">
                                      <p:cBhvr>
                                        <p:cTn id="83" dur="150" fill="hold"/>
                                        <p:tgtEl>
                                          <p:spTgt spid="11">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4" dur="150" fill="hold"/>
                                        <p:tgtEl>
                                          <p:spTgt spid="11">
                                            <p:txEl>
                                              <p:pRg st="1" end="1"/>
                                            </p:txEl>
                                          </p:spTgt>
                                        </p:tgtEl>
                                        <p:attrNameLst>
                                          <p:attrName>ppt_y</p:attrName>
                                        </p:attrNameLst>
                                      </p:cBhvr>
                                      <p:tavLst>
                                        <p:tav tm="0">
                                          <p:val>
                                            <p:strVal val="#ppt_y"/>
                                          </p:val>
                                        </p:tav>
                                        <p:tav tm="100000">
                                          <p:val>
                                            <p:strVal val="#ppt_y"/>
                                          </p:val>
                                        </p:tav>
                                      </p:tavLst>
                                    </p:anim>
                                    <p:anim calcmode="lin" valueType="num">
                                      <p:cBhvr>
                                        <p:cTn id="85" dur="150" fill="hold"/>
                                        <p:tgtEl>
                                          <p:spTgt spid="11">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6" dur="150" fill="hold"/>
                                        <p:tgtEl>
                                          <p:spTgt spid="11">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7" dur="150" tmFilter="0,0; .5, 1; 1, 1"/>
                                        <p:tgtEl>
                                          <p:spTgt spid="11">
                                            <p:txEl>
                                              <p:pRg st="1" end="1"/>
                                            </p:txEl>
                                          </p:spTgt>
                                        </p:tgtEl>
                                      </p:cBhvr>
                                    </p:animEffect>
                                  </p:childTnLst>
                                </p:cTn>
                              </p:par>
                              <p:par>
                                <p:cTn id="88" presetID="41" presetClass="entr" presetSubtype="0" fill="hold" nodeType="withEffect">
                                  <p:stCondLst>
                                    <p:cond delay="0"/>
                                  </p:stCondLst>
                                  <p:iterate type="lt">
                                    <p:tmPct val="10000"/>
                                  </p:iterate>
                                  <p:childTnLst>
                                    <p:set>
                                      <p:cBhvr>
                                        <p:cTn id="89" dur="1" fill="hold">
                                          <p:stCondLst>
                                            <p:cond delay="0"/>
                                          </p:stCondLst>
                                        </p:cTn>
                                        <p:tgtEl>
                                          <p:spTgt spid="11">
                                            <p:txEl>
                                              <p:pRg st="2" end="2"/>
                                            </p:txEl>
                                          </p:spTgt>
                                        </p:tgtEl>
                                        <p:attrNameLst>
                                          <p:attrName>style.visibility</p:attrName>
                                        </p:attrNameLst>
                                      </p:cBhvr>
                                      <p:to>
                                        <p:strVal val="visible"/>
                                      </p:to>
                                    </p:set>
                                    <p:anim calcmode="lin" valueType="num">
                                      <p:cBhvr>
                                        <p:cTn id="90" dur="150" fill="hold"/>
                                        <p:tgtEl>
                                          <p:spTgt spid="11">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91" dur="150" fill="hold"/>
                                        <p:tgtEl>
                                          <p:spTgt spid="11">
                                            <p:txEl>
                                              <p:pRg st="2" end="2"/>
                                            </p:txEl>
                                          </p:spTgt>
                                        </p:tgtEl>
                                        <p:attrNameLst>
                                          <p:attrName>ppt_y</p:attrName>
                                        </p:attrNameLst>
                                      </p:cBhvr>
                                      <p:tavLst>
                                        <p:tav tm="0">
                                          <p:val>
                                            <p:strVal val="#ppt_y"/>
                                          </p:val>
                                        </p:tav>
                                        <p:tav tm="100000">
                                          <p:val>
                                            <p:strVal val="#ppt_y"/>
                                          </p:val>
                                        </p:tav>
                                      </p:tavLst>
                                    </p:anim>
                                    <p:anim calcmode="lin" valueType="num">
                                      <p:cBhvr>
                                        <p:cTn id="92" dur="150" fill="hold"/>
                                        <p:tgtEl>
                                          <p:spTgt spid="11">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3" dur="150" fill="hold"/>
                                        <p:tgtEl>
                                          <p:spTgt spid="11">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4" dur="150" tmFilter="0,0; .5, 1; 1, 1"/>
                                        <p:tgtEl>
                                          <p:spTgt spid="11">
                                            <p:txEl>
                                              <p:pRg st="2" end="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41" presetClass="entr" presetSubtype="0" fill="hold" nodeType="clickEffect">
                                  <p:stCondLst>
                                    <p:cond delay="0"/>
                                  </p:stCondLst>
                                  <p:iterate type="lt">
                                    <p:tmPct val="10000"/>
                                  </p:iterate>
                                  <p:childTnLst>
                                    <p:set>
                                      <p:cBhvr>
                                        <p:cTn id="98" dur="1" fill="hold">
                                          <p:stCondLst>
                                            <p:cond delay="0"/>
                                          </p:stCondLst>
                                        </p:cTn>
                                        <p:tgtEl>
                                          <p:spTgt spid="12">
                                            <p:txEl>
                                              <p:pRg st="0" end="0"/>
                                            </p:txEl>
                                          </p:spTgt>
                                        </p:tgtEl>
                                        <p:attrNameLst>
                                          <p:attrName>style.visibility</p:attrName>
                                        </p:attrNameLst>
                                      </p:cBhvr>
                                      <p:to>
                                        <p:strVal val="visible"/>
                                      </p:to>
                                    </p:set>
                                    <p:anim calcmode="lin" valueType="num">
                                      <p:cBhvr>
                                        <p:cTn id="99" dur="15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0" dur="15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01" dur="15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2" dur="15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3" dur="150" tmFilter="0,0; .5, 1; 1, 1"/>
                                        <p:tgtEl>
                                          <p:spTgt spid="12">
                                            <p:txEl>
                                              <p:pRg st="0" end="0"/>
                                            </p:txEl>
                                          </p:spTgt>
                                        </p:tgtEl>
                                      </p:cBhvr>
                                    </p:animEffect>
                                  </p:childTnLst>
                                </p:cTn>
                              </p:par>
                              <p:par>
                                <p:cTn id="104" presetID="41" presetClass="entr" presetSubtype="0" fill="hold" nodeType="withEffect">
                                  <p:stCondLst>
                                    <p:cond delay="0"/>
                                  </p:stCondLst>
                                  <p:iterate type="lt">
                                    <p:tmPct val="10000"/>
                                  </p:iterate>
                                  <p:childTnLst>
                                    <p:set>
                                      <p:cBhvr>
                                        <p:cTn id="105" dur="1" fill="hold">
                                          <p:stCondLst>
                                            <p:cond delay="0"/>
                                          </p:stCondLst>
                                        </p:cTn>
                                        <p:tgtEl>
                                          <p:spTgt spid="12">
                                            <p:txEl>
                                              <p:pRg st="1" end="1"/>
                                            </p:txEl>
                                          </p:spTgt>
                                        </p:tgtEl>
                                        <p:attrNameLst>
                                          <p:attrName>style.visibility</p:attrName>
                                        </p:attrNameLst>
                                      </p:cBhvr>
                                      <p:to>
                                        <p:strVal val="visible"/>
                                      </p:to>
                                    </p:set>
                                    <p:anim calcmode="lin" valueType="num">
                                      <p:cBhvr>
                                        <p:cTn id="106" dur="150" fill="hold"/>
                                        <p:tgtEl>
                                          <p:spTgt spid="1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15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108" dur="150" fill="hold"/>
                                        <p:tgtEl>
                                          <p:spTgt spid="1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150" fill="hold"/>
                                        <p:tgtEl>
                                          <p:spTgt spid="1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150" tmFilter="0,0; .5, 1; 1, 1"/>
                                        <p:tgtEl>
                                          <p:spTgt spid="12">
                                            <p:txEl>
                                              <p:pRg st="1" end="1"/>
                                            </p:txEl>
                                          </p:spTgt>
                                        </p:tgtEl>
                                      </p:cBhvr>
                                    </p:animEffect>
                                  </p:childTnLst>
                                </p:cTn>
                              </p:par>
                              <p:par>
                                <p:cTn id="111" presetID="41" presetClass="entr" presetSubtype="0" fill="hold" nodeType="withEffect">
                                  <p:stCondLst>
                                    <p:cond delay="0"/>
                                  </p:stCondLst>
                                  <p:iterate type="lt">
                                    <p:tmPct val="10000"/>
                                  </p:iterate>
                                  <p:childTnLst>
                                    <p:set>
                                      <p:cBhvr>
                                        <p:cTn id="112" dur="1" fill="hold">
                                          <p:stCondLst>
                                            <p:cond delay="0"/>
                                          </p:stCondLst>
                                        </p:cTn>
                                        <p:tgtEl>
                                          <p:spTgt spid="12">
                                            <p:txEl>
                                              <p:pRg st="2" end="2"/>
                                            </p:txEl>
                                          </p:spTgt>
                                        </p:tgtEl>
                                        <p:attrNameLst>
                                          <p:attrName>style.visibility</p:attrName>
                                        </p:attrNameLst>
                                      </p:cBhvr>
                                      <p:to>
                                        <p:strVal val="visible"/>
                                      </p:to>
                                    </p:set>
                                    <p:anim calcmode="lin" valueType="num">
                                      <p:cBhvr>
                                        <p:cTn id="113" dur="150" fill="hold"/>
                                        <p:tgtEl>
                                          <p:spTgt spid="1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4" dur="150" fill="hold"/>
                                        <p:tgtEl>
                                          <p:spTgt spid="12">
                                            <p:txEl>
                                              <p:pRg st="2" end="2"/>
                                            </p:txEl>
                                          </p:spTgt>
                                        </p:tgtEl>
                                        <p:attrNameLst>
                                          <p:attrName>ppt_y</p:attrName>
                                        </p:attrNameLst>
                                      </p:cBhvr>
                                      <p:tavLst>
                                        <p:tav tm="0">
                                          <p:val>
                                            <p:strVal val="#ppt_y"/>
                                          </p:val>
                                        </p:tav>
                                        <p:tav tm="100000">
                                          <p:val>
                                            <p:strVal val="#ppt_y"/>
                                          </p:val>
                                        </p:tav>
                                      </p:tavLst>
                                    </p:anim>
                                    <p:anim calcmode="lin" valueType="num">
                                      <p:cBhvr>
                                        <p:cTn id="115" dur="150" fill="hold"/>
                                        <p:tgtEl>
                                          <p:spTgt spid="1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6" dur="150" fill="hold"/>
                                        <p:tgtEl>
                                          <p:spTgt spid="1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7" dur="150" tmFilter="0,0; .5, 1; 1, 1"/>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Cultural / Corporate Events to Boost Tourism</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Kind of Events :</a:t>
            </a:r>
          </a:p>
          <a:p>
            <a:r>
              <a:rPr lang="en-US" sz="1400" dirty="0"/>
              <a:t>📌</a:t>
            </a:r>
            <a:r>
              <a:rPr lang="en-US" sz="1400" b="1" dirty="0"/>
              <a:t> Dramatic Folks and Cultural Events:</a:t>
            </a:r>
          </a:p>
          <a:p>
            <a:r>
              <a:rPr lang="en-US" sz="1400" b="1" dirty="0"/>
              <a:t>1). </a:t>
            </a:r>
            <a:r>
              <a:rPr lang="en-US" sz="1400" dirty="0"/>
              <a:t>Government can organize different dramatic folks, which includes </a:t>
            </a:r>
            <a:r>
              <a:rPr lang="en-US" sz="1400" b="1" dirty="0"/>
              <a:t>history of temples, Places, Forts</a:t>
            </a:r>
            <a:r>
              <a:rPr lang="en-US" sz="1400" dirty="0"/>
              <a:t> etc.</a:t>
            </a:r>
          </a:p>
          <a:p>
            <a:r>
              <a:rPr lang="en-US" sz="1400" b="1" dirty="0"/>
              <a:t>2). </a:t>
            </a:r>
            <a:r>
              <a:rPr lang="en-US" sz="1400" dirty="0"/>
              <a:t>Government can plan to organize different </a:t>
            </a:r>
            <a:r>
              <a:rPr lang="en-US" sz="1400" b="1" dirty="0"/>
              <a:t>dance forms, musical events </a:t>
            </a:r>
            <a:r>
              <a:rPr lang="en-US" sz="1400" dirty="0"/>
              <a:t>which are famous in that area.</a:t>
            </a:r>
          </a:p>
          <a:p>
            <a:r>
              <a:rPr lang="en-US" sz="1400" dirty="0"/>
              <a:t>📌</a:t>
            </a:r>
            <a:r>
              <a:rPr lang="en-US" sz="1400" b="1" dirty="0"/>
              <a:t>Exhibitions:</a:t>
            </a:r>
          </a:p>
          <a:p>
            <a:r>
              <a:rPr lang="en-US" sz="1400" b="1" dirty="0"/>
              <a:t>1). </a:t>
            </a:r>
            <a:r>
              <a:rPr lang="en-US" sz="1400" dirty="0"/>
              <a:t>Local corporation can introduce different exhibitions of </a:t>
            </a:r>
            <a:r>
              <a:rPr lang="en-US" sz="1400" b="1" dirty="0"/>
              <a:t>famous things</a:t>
            </a:r>
            <a:r>
              <a:rPr lang="en-US" sz="1400" dirty="0"/>
              <a:t> of that area.</a:t>
            </a:r>
          </a:p>
          <a:p>
            <a:r>
              <a:rPr lang="en-US" sz="1400" b="1" dirty="0"/>
              <a:t>2). </a:t>
            </a:r>
            <a:r>
              <a:rPr lang="en-US" sz="1400" dirty="0"/>
              <a:t>They also organize </a:t>
            </a:r>
            <a:r>
              <a:rPr lang="en-US" sz="1400" b="1" dirty="0"/>
              <a:t>small competitions</a:t>
            </a:r>
            <a:r>
              <a:rPr lang="en-US" sz="1400" dirty="0"/>
              <a:t> for that things and the winners will get that things as a </a:t>
            </a:r>
            <a:r>
              <a:rPr lang="en-US" sz="1400" b="1" dirty="0"/>
              <a:t>prizes</a:t>
            </a:r>
            <a:r>
              <a:rPr lang="en-US" sz="1400" dirty="0"/>
              <a:t>, so that tourist will also </a:t>
            </a:r>
            <a:r>
              <a:rPr lang="en-US" sz="1400" b="1" dirty="0"/>
              <a:t>enjoy </a:t>
            </a:r>
            <a:r>
              <a:rPr lang="en-US" sz="1400" dirty="0"/>
              <a:t>that competitions.</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73DD9770-97F5-526D-9409-21DF8D235B35}"/>
                  </a:ext>
                </a:extLst>
              </p:cNvPr>
              <p:cNvGraphicFramePr>
                <a:graphicFrameLocks noGrp="1"/>
              </p:cNvGraphicFramePr>
              <p:nvPr>
                <p:extLst>
                  <p:ext uri="{D42A27DB-BD31-4B8C-83A1-F6EECF244321}">
                    <p14:modId xmlns:p14="http://schemas.microsoft.com/office/powerpoint/2010/main" val="3661636264"/>
                  </p:ext>
                </p:extLst>
              </p:nvPr>
            </p:nvGraphicFramePr>
            <p:xfrm>
              <a:off x="662608" y="993913"/>
              <a:ext cx="3591339" cy="243508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73DD9770-97F5-526D-9409-21DF8D235B35}"/>
                  </a:ext>
                </a:extLst>
              </p:cNvPr>
              <p:cNvPicPr>
                <a:picLocks noGrp="1" noRot="1" noChangeAspect="1" noMove="1" noResize="1" noEditPoints="1" noAdjustHandles="1" noChangeArrowheads="1" noChangeShapeType="1"/>
              </p:cNvPicPr>
              <p:nvPr/>
            </p:nvPicPr>
            <p:blipFill>
              <a:blip r:embed="rId3"/>
              <a:stretch>
                <a:fillRect/>
              </a:stretch>
            </p:blipFill>
            <p:spPr>
              <a:xfrm>
                <a:off x="662608" y="993913"/>
                <a:ext cx="3591339" cy="2435088"/>
              </a:xfrm>
              <a:prstGeom prst="rect">
                <a:avLst/>
              </a:prstGeom>
            </p:spPr>
          </p:pic>
        </mc:Fallback>
      </mc:AlternateContent>
      <p:sp>
        <p:nvSpPr>
          <p:cNvPr id="3" name="Rectangle: Rounded Corners 2">
            <a:extLst>
              <a:ext uri="{FF2B5EF4-FFF2-40B4-BE49-F238E27FC236}">
                <a16:creationId xmlns:a16="http://schemas.microsoft.com/office/drawing/2014/main" id="{636E65B2-25A1-52C7-F142-E75591267306}"/>
              </a:ext>
            </a:extLst>
          </p:cNvPr>
          <p:cNvSpPr>
            <a:spLocks/>
          </p:cNvSpPr>
          <p:nvPr/>
        </p:nvSpPr>
        <p:spPr>
          <a:xfrm>
            <a:off x="502810" y="3809289"/>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BE05B16-6F95-010B-047B-193BF29492F2}"/>
                  </a:ext>
                </a:extLst>
              </p:cNvPr>
              <p:cNvGraphicFramePr>
                <a:graphicFrameLocks noGrp="1"/>
              </p:cNvGraphicFramePr>
              <p:nvPr>
                <p:extLst>
                  <p:ext uri="{D42A27DB-BD31-4B8C-83A1-F6EECF244321}">
                    <p14:modId xmlns:p14="http://schemas.microsoft.com/office/powerpoint/2010/main" val="1132740830"/>
                  </p:ext>
                </p:extLst>
              </p:nvPr>
            </p:nvGraphicFramePr>
            <p:xfrm>
              <a:off x="680232" y="4013042"/>
              <a:ext cx="3573716" cy="254678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BE05B16-6F95-010B-047B-193BF29492F2}"/>
                  </a:ext>
                </a:extLst>
              </p:cNvPr>
              <p:cNvPicPr>
                <a:picLocks noGrp="1" noRot="1" noChangeAspect="1" noMove="1" noResize="1" noEditPoints="1" noAdjustHandles="1" noChangeArrowheads="1" noChangeShapeType="1"/>
              </p:cNvPicPr>
              <p:nvPr/>
            </p:nvPicPr>
            <p:blipFill>
              <a:blip r:embed="rId5"/>
              <a:stretch>
                <a:fillRect/>
              </a:stretch>
            </p:blipFill>
            <p:spPr>
              <a:xfrm>
                <a:off x="680232" y="4013042"/>
                <a:ext cx="3573716" cy="2546784"/>
              </a:xfrm>
              <a:prstGeom prst="rect">
                <a:avLst/>
              </a:prstGeom>
            </p:spPr>
          </p:pic>
        </mc:Fallback>
      </mc:AlternateContent>
      <p:sp>
        <p:nvSpPr>
          <p:cNvPr id="8" name="Subtitle 2">
            <a:extLst>
              <a:ext uri="{FF2B5EF4-FFF2-40B4-BE49-F238E27FC236}">
                <a16:creationId xmlns:a16="http://schemas.microsoft.com/office/drawing/2014/main" id="{0861A01E-E235-6585-9DAC-BD247393EBFE}"/>
              </a:ext>
            </a:extLst>
          </p:cNvPr>
          <p:cNvSpPr txBox="1">
            <a:spLocks/>
          </p:cNvSpPr>
          <p:nvPr/>
        </p:nvSpPr>
        <p:spPr>
          <a:xfrm>
            <a:off x="8440176" y="748034"/>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Months:</a:t>
            </a:r>
          </a:p>
          <a:p>
            <a:r>
              <a:rPr lang="en-US" sz="1400" dirty="0"/>
              <a:t>📌</a:t>
            </a:r>
            <a:r>
              <a:rPr lang="en-US" sz="1400" b="1" dirty="0"/>
              <a:t> Peak Time:</a:t>
            </a:r>
          </a:p>
          <a:p>
            <a:r>
              <a:rPr lang="en-US" sz="1400" b="1" dirty="0"/>
              <a:t>1). </a:t>
            </a:r>
            <a:r>
              <a:rPr lang="en-US" sz="1400" dirty="0"/>
              <a:t>According to our analysis, we found that </a:t>
            </a:r>
            <a:r>
              <a:rPr lang="en-US" sz="1400" b="1" dirty="0"/>
              <a:t>January, February, June</a:t>
            </a:r>
            <a:r>
              <a:rPr lang="en-US" sz="1400" dirty="0"/>
              <a:t> are the most peak months of visitors.</a:t>
            </a:r>
          </a:p>
          <a:p>
            <a:r>
              <a:rPr lang="en-US" sz="1400" b="1" dirty="0"/>
              <a:t>2). </a:t>
            </a:r>
            <a:r>
              <a:rPr lang="en-US" sz="1400" dirty="0"/>
              <a:t>Mainly June is the month of summer holidays, in which government can organize </a:t>
            </a:r>
            <a:r>
              <a:rPr lang="en-US" sz="1400" b="1" dirty="0"/>
              <a:t>summer markets</a:t>
            </a:r>
            <a:r>
              <a:rPr lang="en-US" sz="1400" dirty="0"/>
              <a:t> which contains promotions of local products also </a:t>
            </a:r>
            <a:r>
              <a:rPr lang="en-US" sz="1400" b="1" dirty="0"/>
              <a:t>outdoor music concerts.</a:t>
            </a:r>
          </a:p>
          <a:p>
            <a:r>
              <a:rPr lang="en-US" sz="1400" b="1" dirty="0"/>
              <a:t>3). </a:t>
            </a:r>
            <a:r>
              <a:rPr lang="en-US" sz="1400" dirty="0"/>
              <a:t>Mainly January and February have the </a:t>
            </a:r>
            <a:r>
              <a:rPr lang="en-US" sz="1400" b="1" dirty="0"/>
              <a:t>Pongal festival</a:t>
            </a:r>
            <a:r>
              <a:rPr lang="en-US" sz="1400" dirty="0"/>
              <a:t> which is used to celebrate the </a:t>
            </a:r>
            <a:r>
              <a:rPr lang="en-US" sz="1400" b="1" dirty="0"/>
              <a:t>harvesting of crops</a:t>
            </a:r>
            <a:r>
              <a:rPr lang="en-US" sz="1400" dirty="0"/>
              <a:t> in farms, so that time the tourist appearance is at peak, it is good time for organizing many </a:t>
            </a:r>
            <a:r>
              <a:rPr lang="en-US" sz="1400" b="1" dirty="0"/>
              <a:t>cultural events</a:t>
            </a:r>
            <a:r>
              <a:rPr lang="en-US" sz="1400" dirty="0"/>
              <a:t> dedicated to Pongal.</a:t>
            </a:r>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6435772" y="3768818"/>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Districts:</a:t>
            </a:r>
          </a:p>
          <a:p>
            <a:r>
              <a:rPr lang="en-US" sz="1400" b="1" dirty="0"/>
              <a:t>1). </a:t>
            </a:r>
            <a:r>
              <a:rPr lang="en-US" sz="1400" dirty="0"/>
              <a:t>Mainly there are 3 districts which have most of visitors which are </a:t>
            </a:r>
            <a:r>
              <a:rPr lang="en-US" sz="1400" b="1" dirty="0"/>
              <a:t>Hyderabad, Rajanna Sircilla, Warangal (Urban)</a:t>
            </a:r>
            <a:r>
              <a:rPr lang="en-US" sz="1400" dirty="0"/>
              <a:t>.</a:t>
            </a:r>
          </a:p>
          <a:p>
            <a:r>
              <a:rPr lang="en-US" sz="1400" b="1" dirty="0"/>
              <a:t>2). Hyderabad </a:t>
            </a:r>
            <a:r>
              <a:rPr lang="en-US" sz="1400" dirty="0"/>
              <a:t>is the capital of Telangana, and it has lots of tourist places including </a:t>
            </a:r>
            <a:r>
              <a:rPr lang="en-US" sz="1400" b="1" dirty="0"/>
              <a:t>ancient monuments, temples, markets</a:t>
            </a:r>
            <a:r>
              <a:rPr lang="en-US" sz="1400" dirty="0"/>
              <a:t> etc., because of that it has high number of tourist.</a:t>
            </a:r>
          </a:p>
          <a:p>
            <a:r>
              <a:rPr lang="en-US" sz="1400" b="1" dirty="0"/>
              <a:t>3). Rajanna Sircilla</a:t>
            </a:r>
            <a:r>
              <a:rPr lang="en-US" sz="1400" dirty="0"/>
              <a:t> has a famous temple </a:t>
            </a:r>
            <a:r>
              <a:rPr lang="en-US" sz="1400" b="1" dirty="0"/>
              <a:t>Vemulwada</a:t>
            </a:r>
            <a:r>
              <a:rPr lang="en-US" sz="1400" dirty="0"/>
              <a:t> which was dedicated to </a:t>
            </a:r>
            <a:r>
              <a:rPr lang="en-US" sz="1400" b="1" dirty="0"/>
              <a:t>Lord Shiva</a:t>
            </a:r>
            <a:r>
              <a:rPr lang="en-US" sz="1400" dirty="0"/>
              <a:t>, thousands of worshippers come at the time of </a:t>
            </a:r>
            <a:r>
              <a:rPr lang="en-US" sz="1400" b="1" dirty="0"/>
              <a:t>Shivaratri</a:t>
            </a:r>
            <a:r>
              <a:rPr lang="en-US" sz="1400" dirty="0"/>
              <a:t> which the month of </a:t>
            </a:r>
            <a:r>
              <a:rPr lang="en-US" sz="1400" b="1" dirty="0"/>
              <a:t>February</a:t>
            </a:r>
            <a:r>
              <a:rPr lang="en-US" sz="1400" dirty="0"/>
              <a:t> for worshipping Lord Shiva.</a:t>
            </a:r>
          </a:p>
        </p:txBody>
      </p:sp>
    </p:spTree>
    <p:extLst>
      <p:ext uri="{BB962C8B-B14F-4D97-AF65-F5344CB8AC3E}">
        <p14:creationId xmlns:p14="http://schemas.microsoft.com/office/powerpoint/2010/main" val="207200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5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6">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5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6">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15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6">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p:cTn id="35" dur="15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37" dur="15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6">
                                            <p:txEl>
                                              <p:pRg st="4" end="4"/>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p:cTn id="42" dur="15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15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44" dur="15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15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150" tmFilter="0,0; .5, 1; 1, 1"/>
                                        <p:tgtEl>
                                          <p:spTgt spid="6">
                                            <p:txEl>
                                              <p:pRg st="5" end="5"/>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p:cTn id="49" dur="150" fill="hold"/>
                                        <p:tgtEl>
                                          <p:spTgt spid="6">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150" fill="hold"/>
                                        <p:tgtEl>
                                          <p:spTgt spid="6">
                                            <p:txEl>
                                              <p:pRg st="6" end="6"/>
                                            </p:txEl>
                                          </p:spTgt>
                                        </p:tgtEl>
                                        <p:attrNameLst>
                                          <p:attrName>ppt_y</p:attrName>
                                        </p:attrNameLst>
                                      </p:cBhvr>
                                      <p:tavLst>
                                        <p:tav tm="0">
                                          <p:val>
                                            <p:strVal val="#ppt_y"/>
                                          </p:val>
                                        </p:tav>
                                        <p:tav tm="100000">
                                          <p:val>
                                            <p:strVal val="#ppt_y"/>
                                          </p:val>
                                        </p:tav>
                                      </p:tavLst>
                                    </p:anim>
                                    <p:anim calcmode="lin" valueType="num">
                                      <p:cBhvr>
                                        <p:cTn id="51" dur="150" fill="hold"/>
                                        <p:tgtEl>
                                          <p:spTgt spid="6">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150" fill="hold"/>
                                        <p:tgtEl>
                                          <p:spTgt spid="6">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150" tmFilter="0,0; .5, 1; 1, 1"/>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1" presetClass="entr" presetSubtype="0" fill="hold" nodeType="clickEffect">
                                  <p:stCondLst>
                                    <p:cond delay="0"/>
                                  </p:stCondLst>
                                  <p:iterate type="lt">
                                    <p:tmPct val="10000"/>
                                  </p:iterate>
                                  <p:childTnLst>
                                    <p:set>
                                      <p:cBhvr>
                                        <p:cTn id="57" dur="1" fill="hold">
                                          <p:stCondLst>
                                            <p:cond delay="0"/>
                                          </p:stCondLst>
                                        </p:cTn>
                                        <p:tgtEl>
                                          <p:spTgt spid="8">
                                            <p:txEl>
                                              <p:pRg st="0" end="0"/>
                                            </p:txEl>
                                          </p:spTgt>
                                        </p:tgtEl>
                                        <p:attrNameLst>
                                          <p:attrName>style.visibility</p:attrName>
                                        </p:attrNameLst>
                                      </p:cBhvr>
                                      <p:to>
                                        <p:strVal val="visible"/>
                                      </p:to>
                                    </p:set>
                                    <p:anim calcmode="lin" valueType="num">
                                      <p:cBhvr>
                                        <p:cTn id="58"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60"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8">
                                            <p:txEl>
                                              <p:pRg st="0" end="0"/>
                                            </p:txEl>
                                          </p:spTgt>
                                        </p:tgtEl>
                                      </p:cBhvr>
                                    </p:animEffect>
                                  </p:childTnLst>
                                </p:cTn>
                              </p:par>
                              <p:par>
                                <p:cTn id="63" presetID="41" presetClass="entr" presetSubtype="0" fill="hold" nodeType="withEffect">
                                  <p:stCondLst>
                                    <p:cond delay="0"/>
                                  </p:stCondLst>
                                  <p:iterate type="lt">
                                    <p:tmPct val="10000"/>
                                  </p:iterate>
                                  <p:childTnLst>
                                    <p:set>
                                      <p:cBhvr>
                                        <p:cTn id="64" dur="1" fill="hold">
                                          <p:stCondLst>
                                            <p:cond delay="0"/>
                                          </p:stCondLst>
                                        </p:cTn>
                                        <p:tgtEl>
                                          <p:spTgt spid="8">
                                            <p:txEl>
                                              <p:pRg st="1" end="1"/>
                                            </p:txEl>
                                          </p:spTgt>
                                        </p:tgtEl>
                                        <p:attrNameLst>
                                          <p:attrName>style.visibility</p:attrName>
                                        </p:attrNameLst>
                                      </p:cBhvr>
                                      <p:to>
                                        <p:strVal val="visible"/>
                                      </p:to>
                                    </p:set>
                                    <p:anim calcmode="lin" valueType="num">
                                      <p:cBhvr>
                                        <p:cTn id="65" dur="150" fill="hold"/>
                                        <p:tgtEl>
                                          <p:spTgt spid="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66" dur="150" fill="hold"/>
                                        <p:tgtEl>
                                          <p:spTgt spid="8">
                                            <p:txEl>
                                              <p:pRg st="1" end="1"/>
                                            </p:txEl>
                                          </p:spTgt>
                                        </p:tgtEl>
                                        <p:attrNameLst>
                                          <p:attrName>ppt_y</p:attrName>
                                        </p:attrNameLst>
                                      </p:cBhvr>
                                      <p:tavLst>
                                        <p:tav tm="0">
                                          <p:val>
                                            <p:strVal val="#ppt_y"/>
                                          </p:val>
                                        </p:tav>
                                        <p:tav tm="100000">
                                          <p:val>
                                            <p:strVal val="#ppt_y"/>
                                          </p:val>
                                        </p:tav>
                                      </p:tavLst>
                                    </p:anim>
                                    <p:anim calcmode="lin" valueType="num">
                                      <p:cBhvr>
                                        <p:cTn id="67" dur="150" fill="hold"/>
                                        <p:tgtEl>
                                          <p:spTgt spid="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8" dur="150" fill="hold"/>
                                        <p:tgtEl>
                                          <p:spTgt spid="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9" dur="150" tmFilter="0,0; .5, 1; 1, 1"/>
                                        <p:tgtEl>
                                          <p:spTgt spid="8">
                                            <p:txEl>
                                              <p:pRg st="1" end="1"/>
                                            </p:txEl>
                                          </p:spTgt>
                                        </p:tgtEl>
                                      </p:cBhvr>
                                    </p:animEffect>
                                  </p:childTnLst>
                                </p:cTn>
                              </p:par>
                              <p:par>
                                <p:cTn id="70" presetID="41" presetClass="entr" presetSubtype="0" fill="hold" nodeType="withEffect">
                                  <p:stCondLst>
                                    <p:cond delay="0"/>
                                  </p:stCondLst>
                                  <p:iterate type="lt">
                                    <p:tmPct val="10000"/>
                                  </p:iterate>
                                  <p:childTnLst>
                                    <p:set>
                                      <p:cBhvr>
                                        <p:cTn id="71" dur="1" fill="hold">
                                          <p:stCondLst>
                                            <p:cond delay="0"/>
                                          </p:stCondLst>
                                        </p:cTn>
                                        <p:tgtEl>
                                          <p:spTgt spid="8">
                                            <p:txEl>
                                              <p:pRg st="2" end="2"/>
                                            </p:txEl>
                                          </p:spTgt>
                                        </p:tgtEl>
                                        <p:attrNameLst>
                                          <p:attrName>style.visibility</p:attrName>
                                        </p:attrNameLst>
                                      </p:cBhvr>
                                      <p:to>
                                        <p:strVal val="visible"/>
                                      </p:to>
                                    </p:set>
                                    <p:anim calcmode="lin" valueType="num">
                                      <p:cBhvr>
                                        <p:cTn id="72" dur="150" fill="hold"/>
                                        <p:tgtEl>
                                          <p:spTgt spid="8">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73" dur="15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74" dur="150" fill="hold"/>
                                        <p:tgtEl>
                                          <p:spTgt spid="8">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5" dur="150" fill="hold"/>
                                        <p:tgtEl>
                                          <p:spTgt spid="8">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6" dur="150" tmFilter="0,0; .5, 1; 1, 1"/>
                                        <p:tgtEl>
                                          <p:spTgt spid="8">
                                            <p:txEl>
                                              <p:pRg st="2" end="2"/>
                                            </p:txEl>
                                          </p:spTgt>
                                        </p:tgtEl>
                                      </p:cBhvr>
                                    </p:animEffect>
                                  </p:childTnLst>
                                </p:cTn>
                              </p:par>
                              <p:par>
                                <p:cTn id="77" presetID="41" presetClass="entr" presetSubtype="0" fill="hold" nodeType="withEffect">
                                  <p:stCondLst>
                                    <p:cond delay="0"/>
                                  </p:stCondLst>
                                  <p:iterate type="lt">
                                    <p:tmPct val="10000"/>
                                  </p:iterate>
                                  <p:childTnLst>
                                    <p:set>
                                      <p:cBhvr>
                                        <p:cTn id="78" dur="1" fill="hold">
                                          <p:stCondLst>
                                            <p:cond delay="0"/>
                                          </p:stCondLst>
                                        </p:cTn>
                                        <p:tgtEl>
                                          <p:spTgt spid="8">
                                            <p:txEl>
                                              <p:pRg st="3" end="3"/>
                                            </p:txEl>
                                          </p:spTgt>
                                        </p:tgtEl>
                                        <p:attrNameLst>
                                          <p:attrName>style.visibility</p:attrName>
                                        </p:attrNameLst>
                                      </p:cBhvr>
                                      <p:to>
                                        <p:strVal val="visible"/>
                                      </p:to>
                                    </p:set>
                                    <p:anim calcmode="lin" valueType="num">
                                      <p:cBhvr>
                                        <p:cTn id="79" dur="150" fill="hold"/>
                                        <p:tgtEl>
                                          <p:spTgt spid="8">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15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81" dur="150" fill="hold"/>
                                        <p:tgtEl>
                                          <p:spTgt spid="8">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150" fill="hold"/>
                                        <p:tgtEl>
                                          <p:spTgt spid="8">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150" tmFilter="0,0; .5, 1; 1, 1"/>
                                        <p:tgtEl>
                                          <p:spTgt spid="8">
                                            <p:txEl>
                                              <p:pRg st="3" end="3"/>
                                            </p:txEl>
                                          </p:spTgt>
                                        </p:tgtEl>
                                      </p:cBhvr>
                                    </p:animEffect>
                                  </p:childTnLst>
                                </p:cTn>
                              </p:par>
                              <p:par>
                                <p:cTn id="84" presetID="41" presetClass="entr" presetSubtype="0" fill="hold" nodeType="withEffect">
                                  <p:stCondLst>
                                    <p:cond delay="0"/>
                                  </p:stCondLst>
                                  <p:iterate type="lt">
                                    <p:tmPct val="10000"/>
                                  </p:iterate>
                                  <p:childTnLst>
                                    <p:set>
                                      <p:cBhvr>
                                        <p:cTn id="85" dur="1" fill="hold">
                                          <p:stCondLst>
                                            <p:cond delay="0"/>
                                          </p:stCondLst>
                                        </p:cTn>
                                        <p:tgtEl>
                                          <p:spTgt spid="8">
                                            <p:txEl>
                                              <p:pRg st="4" end="4"/>
                                            </p:txEl>
                                          </p:spTgt>
                                        </p:tgtEl>
                                        <p:attrNameLst>
                                          <p:attrName>style.visibility</p:attrName>
                                        </p:attrNameLst>
                                      </p:cBhvr>
                                      <p:to>
                                        <p:strVal val="visible"/>
                                      </p:to>
                                    </p:set>
                                    <p:anim calcmode="lin" valueType="num">
                                      <p:cBhvr>
                                        <p:cTn id="86" dur="150" fill="hold"/>
                                        <p:tgtEl>
                                          <p:spTgt spid="8">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87" dur="15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88" dur="150" fill="hold"/>
                                        <p:tgtEl>
                                          <p:spTgt spid="8">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9" dur="150" fill="hold"/>
                                        <p:tgtEl>
                                          <p:spTgt spid="8">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0" dur="150" tmFilter="0,0; .5, 1; 1, 1"/>
                                        <p:tgtEl>
                                          <p:spTgt spid="8">
                                            <p:txEl>
                                              <p:pRg st="4" end="4"/>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1" presetClass="entr" presetSubtype="0" fill="hold" nodeType="clickEffect">
                                  <p:stCondLst>
                                    <p:cond delay="0"/>
                                  </p:stCondLst>
                                  <p:iterate type="lt">
                                    <p:tmPct val="10000"/>
                                  </p:iterate>
                                  <p:childTnLst>
                                    <p:set>
                                      <p:cBhvr>
                                        <p:cTn id="94" dur="1" fill="hold">
                                          <p:stCondLst>
                                            <p:cond delay="0"/>
                                          </p:stCondLst>
                                        </p:cTn>
                                        <p:tgtEl>
                                          <p:spTgt spid="10">
                                            <p:txEl>
                                              <p:pRg st="0" end="0"/>
                                            </p:txEl>
                                          </p:spTgt>
                                        </p:tgtEl>
                                        <p:attrNameLst>
                                          <p:attrName>style.visibility</p:attrName>
                                        </p:attrNameLst>
                                      </p:cBhvr>
                                      <p:to>
                                        <p:strVal val="visible"/>
                                      </p:to>
                                    </p:set>
                                    <p:anim calcmode="lin" valueType="num">
                                      <p:cBhvr>
                                        <p:cTn id="95"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6"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97"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8"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9" dur="150" tmFilter="0,0; .5, 1; 1, 1"/>
                                        <p:tgtEl>
                                          <p:spTgt spid="10">
                                            <p:txEl>
                                              <p:pRg st="0" end="0"/>
                                            </p:txEl>
                                          </p:spTgt>
                                        </p:tgtEl>
                                      </p:cBhvr>
                                    </p:animEffect>
                                  </p:childTnLst>
                                </p:cTn>
                              </p:par>
                              <p:par>
                                <p:cTn id="100" presetID="41" presetClass="entr" presetSubtype="0" fill="hold" nodeType="withEffect">
                                  <p:stCondLst>
                                    <p:cond delay="0"/>
                                  </p:stCondLst>
                                  <p:iterate type="lt">
                                    <p:tmPct val="10000"/>
                                  </p:iterate>
                                  <p:childTnLst>
                                    <p:set>
                                      <p:cBhvr>
                                        <p:cTn id="101" dur="1" fill="hold">
                                          <p:stCondLst>
                                            <p:cond delay="0"/>
                                          </p:stCondLst>
                                        </p:cTn>
                                        <p:tgtEl>
                                          <p:spTgt spid="10">
                                            <p:txEl>
                                              <p:pRg st="1" end="1"/>
                                            </p:txEl>
                                          </p:spTgt>
                                        </p:tgtEl>
                                        <p:attrNameLst>
                                          <p:attrName>style.visibility</p:attrName>
                                        </p:attrNameLst>
                                      </p:cBhvr>
                                      <p:to>
                                        <p:strVal val="visible"/>
                                      </p:to>
                                    </p:set>
                                    <p:anim calcmode="lin" valueType="num">
                                      <p:cBhvr>
                                        <p:cTn id="102" dur="1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3" dur="1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104" dur="1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5" dur="1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150" tmFilter="0,0; .5, 1; 1, 1"/>
                                        <p:tgtEl>
                                          <p:spTgt spid="10">
                                            <p:txEl>
                                              <p:pRg st="1" end="1"/>
                                            </p:txEl>
                                          </p:spTgt>
                                        </p:tgtEl>
                                      </p:cBhvr>
                                    </p:animEffect>
                                  </p:childTnLst>
                                </p:cTn>
                              </p:par>
                              <p:par>
                                <p:cTn id="107" presetID="41" presetClass="entr" presetSubtype="0" fill="hold" nodeType="withEffect">
                                  <p:stCondLst>
                                    <p:cond delay="0"/>
                                  </p:stCondLst>
                                  <p:iterate type="lt">
                                    <p:tmPct val="10000"/>
                                  </p:iterate>
                                  <p:childTnLst>
                                    <p:set>
                                      <p:cBhvr>
                                        <p:cTn id="108" dur="1" fill="hold">
                                          <p:stCondLst>
                                            <p:cond delay="0"/>
                                          </p:stCondLst>
                                        </p:cTn>
                                        <p:tgtEl>
                                          <p:spTgt spid="10">
                                            <p:txEl>
                                              <p:pRg st="2" end="2"/>
                                            </p:txEl>
                                          </p:spTgt>
                                        </p:tgtEl>
                                        <p:attrNameLst>
                                          <p:attrName>style.visibility</p:attrName>
                                        </p:attrNameLst>
                                      </p:cBhvr>
                                      <p:to>
                                        <p:strVal val="visible"/>
                                      </p:to>
                                    </p:set>
                                    <p:anim calcmode="lin" valueType="num">
                                      <p:cBhvr>
                                        <p:cTn id="109" dur="15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0" dur="15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111" dur="15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2" dur="15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3" dur="150" tmFilter="0,0; .5, 1; 1, 1"/>
                                        <p:tgtEl>
                                          <p:spTgt spid="10">
                                            <p:txEl>
                                              <p:pRg st="2" end="2"/>
                                            </p:txEl>
                                          </p:spTgt>
                                        </p:tgtEl>
                                      </p:cBhvr>
                                    </p:animEffect>
                                  </p:childTnLst>
                                </p:cTn>
                              </p:par>
                              <p:par>
                                <p:cTn id="114" presetID="41" presetClass="entr" presetSubtype="0" fill="hold" nodeType="withEffect">
                                  <p:stCondLst>
                                    <p:cond delay="0"/>
                                  </p:stCondLst>
                                  <p:iterate type="lt">
                                    <p:tmPct val="10000"/>
                                  </p:iterate>
                                  <p:childTnLst>
                                    <p:set>
                                      <p:cBhvr>
                                        <p:cTn id="115" dur="1" fill="hold">
                                          <p:stCondLst>
                                            <p:cond delay="0"/>
                                          </p:stCondLst>
                                        </p:cTn>
                                        <p:tgtEl>
                                          <p:spTgt spid="10">
                                            <p:txEl>
                                              <p:pRg st="3" end="3"/>
                                            </p:txEl>
                                          </p:spTgt>
                                        </p:tgtEl>
                                        <p:attrNameLst>
                                          <p:attrName>style.visibility</p:attrName>
                                        </p:attrNameLst>
                                      </p:cBhvr>
                                      <p:to>
                                        <p:strVal val="visible"/>
                                      </p:to>
                                    </p:set>
                                    <p:anim calcmode="lin" valueType="num">
                                      <p:cBhvr>
                                        <p:cTn id="116" dur="150" fill="hold"/>
                                        <p:tgtEl>
                                          <p:spTgt spid="10">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7" dur="150" fill="hold"/>
                                        <p:tgtEl>
                                          <p:spTgt spid="10">
                                            <p:txEl>
                                              <p:pRg st="3" end="3"/>
                                            </p:txEl>
                                          </p:spTgt>
                                        </p:tgtEl>
                                        <p:attrNameLst>
                                          <p:attrName>ppt_y</p:attrName>
                                        </p:attrNameLst>
                                      </p:cBhvr>
                                      <p:tavLst>
                                        <p:tav tm="0">
                                          <p:val>
                                            <p:strVal val="#ppt_y"/>
                                          </p:val>
                                        </p:tav>
                                        <p:tav tm="100000">
                                          <p:val>
                                            <p:strVal val="#ppt_y"/>
                                          </p:val>
                                        </p:tav>
                                      </p:tavLst>
                                    </p:anim>
                                    <p:anim calcmode="lin" valueType="num">
                                      <p:cBhvr>
                                        <p:cTn id="118" dur="150" fill="hold"/>
                                        <p:tgtEl>
                                          <p:spTgt spid="10">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9" dur="150" fill="hold"/>
                                        <p:tgtEl>
                                          <p:spTgt spid="10">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0" dur="150" tmFilter="0,0; .5, 1; 1, 1"/>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1456858" y="53332"/>
            <a:ext cx="9278283"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Dubai Vs Hyderabad</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3" y="74803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a:t>
            </a:r>
          </a:p>
          <a:p>
            <a:r>
              <a:rPr lang="en-US" sz="1400" dirty="0"/>
              <a:t>📌</a:t>
            </a:r>
            <a:r>
              <a:rPr lang="en-US" sz="1400" b="1" dirty="0"/>
              <a:t> Infrastructure:</a:t>
            </a:r>
          </a:p>
          <a:p>
            <a:r>
              <a:rPr lang="en-US" sz="1400" b="1" dirty="0"/>
              <a:t>1). </a:t>
            </a:r>
            <a:r>
              <a:rPr lang="en-US" sz="1400" dirty="0"/>
              <a:t>Dubai has world – class infrastructure with </a:t>
            </a:r>
            <a:r>
              <a:rPr lang="en-US" sz="1400" b="1" dirty="0"/>
              <a:t>moder airports, powerful transportation network, Luxurious Hotels.</a:t>
            </a:r>
          </a:p>
          <a:p>
            <a:r>
              <a:rPr lang="en-US" sz="1400" b="1" dirty="0"/>
              <a:t>2). </a:t>
            </a:r>
            <a:r>
              <a:rPr lang="en-US" sz="1400" dirty="0"/>
              <a:t>Dubai has invested heavily in infrastructure this has made it a </a:t>
            </a:r>
            <a:r>
              <a:rPr lang="en-US" sz="1400" b="1" dirty="0"/>
              <a:t>transportation hub </a:t>
            </a:r>
            <a:r>
              <a:rPr lang="en-US" sz="1400" dirty="0"/>
              <a:t>and a more</a:t>
            </a:r>
            <a:r>
              <a:rPr lang="en-US" sz="1400" b="1" dirty="0"/>
              <a:t> attractive destinations for tourists.</a:t>
            </a:r>
            <a:endParaRPr lang="en-US" sz="1400" dirty="0"/>
          </a:p>
          <a:p>
            <a:r>
              <a:rPr lang="en-US" sz="1400" dirty="0"/>
              <a:t>📌</a:t>
            </a:r>
            <a:r>
              <a:rPr lang="en-US" sz="1400" b="1" dirty="0"/>
              <a:t>Business:</a:t>
            </a:r>
          </a:p>
          <a:p>
            <a:r>
              <a:rPr lang="en-US" sz="1400" b="1" dirty="0"/>
              <a:t>1). </a:t>
            </a:r>
            <a:r>
              <a:rPr lang="en-US" sz="1400" dirty="0"/>
              <a:t>Dubai has made so many </a:t>
            </a:r>
            <a:r>
              <a:rPr lang="en-US" sz="1400" b="1" dirty="0"/>
              <a:t>business-friendly policies</a:t>
            </a:r>
            <a:r>
              <a:rPr lang="en-US" sz="1400" dirty="0"/>
              <a:t> and </a:t>
            </a:r>
            <a:r>
              <a:rPr lang="en-US" sz="1400" b="1" dirty="0"/>
              <a:t>offering tax breaks</a:t>
            </a:r>
            <a:r>
              <a:rPr lang="en-US" sz="1400" dirty="0"/>
              <a:t> which made it a </a:t>
            </a:r>
            <a:r>
              <a:rPr lang="en-US" sz="1400" b="1" dirty="0"/>
              <a:t>global business hub</a:t>
            </a:r>
            <a:r>
              <a:rPr lang="en-US" sz="1400" dirty="0"/>
              <a:t> and a destination for </a:t>
            </a:r>
            <a:r>
              <a:rPr lang="en-US" sz="1400" b="1" dirty="0"/>
              <a:t>business tourism</a:t>
            </a:r>
            <a:r>
              <a:rPr lang="en-US" sz="1400" dirty="0"/>
              <a:t>.</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6"/>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4595813" y="3868597"/>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Hyderabad:</a:t>
            </a:r>
          </a:p>
          <a:p>
            <a:r>
              <a:rPr lang="en-US" sz="1400" dirty="0"/>
              <a:t>📌</a:t>
            </a:r>
            <a:r>
              <a:rPr lang="en-US" sz="1400" b="1" dirty="0"/>
              <a:t> Infrastructure:</a:t>
            </a:r>
          </a:p>
          <a:p>
            <a:r>
              <a:rPr lang="en-US" sz="1400" b="1" dirty="0"/>
              <a:t>1). </a:t>
            </a:r>
            <a:r>
              <a:rPr lang="en-US" sz="1400" dirty="0"/>
              <a:t>Hyderabad made a significant progress in infrastructure development by </a:t>
            </a:r>
            <a:r>
              <a:rPr lang="en-US" sz="1400" b="1" dirty="0"/>
              <a:t>building airports</a:t>
            </a:r>
            <a:r>
              <a:rPr lang="en-US" sz="1400" dirty="0"/>
              <a:t> and </a:t>
            </a:r>
            <a:r>
              <a:rPr lang="en-US" sz="1400" b="1" dirty="0"/>
              <a:t>transportation systems</a:t>
            </a:r>
            <a:r>
              <a:rPr lang="en-US" sz="1400" dirty="0"/>
              <a:t>.</a:t>
            </a:r>
          </a:p>
          <a:p>
            <a:r>
              <a:rPr lang="en-US" sz="1400" b="1" dirty="0"/>
              <a:t>2). </a:t>
            </a:r>
            <a:r>
              <a:rPr lang="en-US" sz="1400" dirty="0"/>
              <a:t>The city </a:t>
            </a:r>
            <a:r>
              <a:rPr lang="en-US" sz="1400" b="1" dirty="0"/>
              <a:t>metro rail system</a:t>
            </a:r>
            <a:r>
              <a:rPr lang="en-US" sz="1400" dirty="0"/>
              <a:t> has improved the </a:t>
            </a:r>
            <a:r>
              <a:rPr lang="en-US" sz="1400" b="1" dirty="0"/>
              <a:t>connectivity</a:t>
            </a:r>
            <a:r>
              <a:rPr lang="en-US" sz="1400" dirty="0"/>
              <a:t> within the city</a:t>
            </a:r>
            <a:endParaRPr lang="en-US" sz="1400" b="1" dirty="0"/>
          </a:p>
          <a:p>
            <a:r>
              <a:rPr lang="en-US" sz="1400" dirty="0"/>
              <a:t>📌 </a:t>
            </a:r>
            <a:r>
              <a:rPr lang="en-US" sz="1400" b="1" dirty="0"/>
              <a:t>Business:</a:t>
            </a:r>
          </a:p>
          <a:p>
            <a:r>
              <a:rPr lang="en-US" sz="1400" b="1" dirty="0"/>
              <a:t>1). </a:t>
            </a:r>
            <a:r>
              <a:rPr lang="en-US" sz="1400" dirty="0"/>
              <a:t> Hyderabad has just started to create a </a:t>
            </a:r>
            <a:r>
              <a:rPr lang="en-US" sz="1400" b="1" dirty="0"/>
              <a:t>business-friendly </a:t>
            </a:r>
            <a:r>
              <a:rPr lang="en-US" sz="1400" dirty="0"/>
              <a:t>environment by trying to promote business enthusiasts to invest in city so that Hyderabad can also become a </a:t>
            </a:r>
            <a:r>
              <a:rPr lang="en-US" sz="1400" b="1" dirty="0"/>
              <a:t>business hub</a:t>
            </a:r>
            <a:r>
              <a:rPr lang="en-US" sz="1400" dirty="0"/>
              <a:t>.</a:t>
            </a:r>
            <a:endParaRPr lang="en-US" sz="1400" b="1" dirty="0"/>
          </a:p>
        </p:txBody>
      </p:sp>
      <p:sp>
        <p:nvSpPr>
          <p:cNvPr id="10" name="Subtitle 2">
            <a:extLst>
              <a:ext uri="{FF2B5EF4-FFF2-40B4-BE49-F238E27FC236}">
                <a16:creationId xmlns:a16="http://schemas.microsoft.com/office/drawing/2014/main" id="{5A5E5428-1CF4-28C7-7B10-D4A1BABD0636}"/>
              </a:ext>
            </a:extLst>
          </p:cNvPr>
          <p:cNvSpPr txBox="1">
            <a:spLocks/>
          </p:cNvSpPr>
          <p:nvPr/>
        </p:nvSpPr>
        <p:spPr>
          <a:xfrm>
            <a:off x="8440176" y="2189565"/>
            <a:ext cx="3679918" cy="2883061"/>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t>
            </a:r>
            <a:r>
              <a:rPr lang="en-US" sz="1400" b="1" dirty="0"/>
              <a:t>Dubai Vs Hyderabad:</a:t>
            </a:r>
          </a:p>
          <a:p>
            <a:r>
              <a:rPr lang="en-US" sz="1400" b="1" dirty="0"/>
              <a:t>1). </a:t>
            </a:r>
            <a:r>
              <a:rPr lang="en-US" sz="1400" dirty="0"/>
              <a:t>Compared to Dubai, Hyderabad has a long way to go in infrastructure development, government needs to </a:t>
            </a:r>
            <a:r>
              <a:rPr lang="en-US" sz="1400" b="1" dirty="0"/>
              <a:t>invest </a:t>
            </a:r>
            <a:r>
              <a:rPr lang="en-US" sz="1400" dirty="0"/>
              <a:t>more in </a:t>
            </a:r>
            <a:r>
              <a:rPr lang="en-US" sz="1400" b="1" dirty="0"/>
              <a:t>infrastructure developments</a:t>
            </a:r>
            <a:r>
              <a:rPr lang="en-US" sz="1400" dirty="0"/>
              <a:t>.</a:t>
            </a:r>
          </a:p>
          <a:p>
            <a:r>
              <a:rPr lang="en-US" sz="1400" b="1" dirty="0"/>
              <a:t>2). </a:t>
            </a:r>
            <a:r>
              <a:rPr lang="en-US" sz="1400" dirty="0"/>
              <a:t>A business enthusiast will prefer Dubai as compared to Hyderabad because Dubai has more friendly policies for business and </a:t>
            </a:r>
            <a:r>
              <a:rPr lang="en-US" sz="1400" b="1" dirty="0"/>
              <a:t>low tax</a:t>
            </a:r>
            <a:r>
              <a:rPr lang="en-US" sz="1400" dirty="0"/>
              <a:t>, but in Hyderabad Taxes are </a:t>
            </a:r>
            <a:r>
              <a:rPr lang="en-US" sz="1400" b="1" dirty="0"/>
              <a:t>high</a:t>
            </a:r>
            <a:r>
              <a:rPr lang="en-US" sz="1400" dirty="0"/>
              <a:t> for a business.</a:t>
            </a:r>
          </a:p>
          <a:p>
            <a:r>
              <a:rPr lang="en-US" sz="1400" b="1" dirty="0"/>
              <a:t>3). </a:t>
            </a:r>
            <a:r>
              <a:rPr lang="en-US" sz="1400" dirty="0"/>
              <a:t>Hyderabad has a rich variety of </a:t>
            </a:r>
            <a:r>
              <a:rPr lang="en-US" sz="1400" b="1" dirty="0"/>
              <a:t>culture and diversity </a:t>
            </a:r>
            <a:r>
              <a:rPr lang="en-US" sz="1400" dirty="0"/>
              <a:t>as compared to Dubai, it has a </a:t>
            </a:r>
            <a:r>
              <a:rPr lang="en-US" sz="1400" b="1" dirty="0"/>
              <a:t>local festivals</a:t>
            </a:r>
            <a:r>
              <a:rPr lang="en-US" sz="1400" dirty="0"/>
              <a:t> and </a:t>
            </a:r>
            <a:r>
              <a:rPr lang="en-US" sz="1400" b="1" dirty="0"/>
              <a:t>ancient monuments</a:t>
            </a:r>
            <a:r>
              <a:rPr lang="en-US" sz="1400" dirty="0"/>
              <a:t> which </a:t>
            </a:r>
            <a:r>
              <a:rPr lang="en-US" sz="1400" b="1" dirty="0"/>
              <a:t>attracts tourist</a:t>
            </a:r>
            <a:r>
              <a:rPr lang="en-US" sz="1400" dirty="0"/>
              <a:t> to come to Hyderabad.</a:t>
            </a:r>
          </a:p>
        </p:txBody>
      </p:sp>
      <p:pic>
        <p:nvPicPr>
          <p:cNvPr id="11" name="Picture 10" descr="A picture of Dubai containing building, cityscape, skyline, metropolitan area etc.">
            <a:extLst>
              <a:ext uri="{FF2B5EF4-FFF2-40B4-BE49-F238E27FC236}">
                <a16:creationId xmlns:a16="http://schemas.microsoft.com/office/drawing/2014/main" id="{D4B633CA-9B52-C149-1F04-AF26004D6A3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61" y="1003852"/>
            <a:ext cx="3633680" cy="2425148"/>
          </a:xfrm>
          <a:prstGeom prst="rect">
            <a:avLst/>
          </a:prstGeom>
        </p:spPr>
      </p:pic>
      <p:sp>
        <p:nvSpPr>
          <p:cNvPr id="2" name="Rectangle: Rounded Corners 1">
            <a:extLst>
              <a:ext uri="{FF2B5EF4-FFF2-40B4-BE49-F238E27FC236}">
                <a16:creationId xmlns:a16="http://schemas.microsoft.com/office/drawing/2014/main" id="{BCE05324-4962-8FA0-A36F-B76E041DDF6D}"/>
              </a:ext>
            </a:extLst>
          </p:cNvPr>
          <p:cNvSpPr>
            <a:spLocks/>
          </p:cNvSpPr>
          <p:nvPr/>
        </p:nvSpPr>
        <p:spPr>
          <a:xfrm>
            <a:off x="520434" y="3810002"/>
            <a:ext cx="3910934" cy="2883060"/>
          </a:xfrm>
          <a:prstGeom prst="roundRect">
            <a:avLst/>
          </a:prstGeom>
          <a:noFill/>
          <a:effectLst>
            <a:glow rad="101600">
              <a:schemeClr val="bg1">
                <a:lumMod val="65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descr="A picture containing night, outdoor, sky, landmark&#10;&#10;Description automatically generated">
            <a:extLst>
              <a:ext uri="{FF2B5EF4-FFF2-40B4-BE49-F238E27FC236}">
                <a16:creationId xmlns:a16="http://schemas.microsoft.com/office/drawing/2014/main" id="{95B99FF3-AC02-7522-EB34-A0FDD1751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61" y="4001383"/>
            <a:ext cx="3611298" cy="2500297"/>
          </a:xfrm>
          <a:prstGeom prst="rect">
            <a:avLst/>
          </a:prstGeom>
        </p:spPr>
      </p:pic>
    </p:spTree>
    <p:extLst>
      <p:ext uri="{BB962C8B-B14F-4D97-AF65-F5344CB8AC3E}">
        <p14:creationId xmlns:p14="http://schemas.microsoft.com/office/powerpoint/2010/main" val="256863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27"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150" tmFilter="0,0; .5, 1; 1, 1"/>
                                        <p:tgtEl>
                                          <p:spTgt spid="6">
                                            <p:txEl>
                                              <p:pRg st="0" end="0"/>
                                            </p:txEl>
                                          </p:spTgt>
                                        </p:tgtEl>
                                      </p:cBhvr>
                                    </p:animEffect>
                                  </p:childTnLst>
                                </p:cTn>
                              </p:par>
                              <p:par>
                                <p:cTn id="30" presetID="41" presetClass="entr" presetSubtype="0" fill="hold" nodeType="withEffect">
                                  <p:stCondLst>
                                    <p:cond delay="0"/>
                                  </p:stCondLst>
                                  <p:iterate type="lt">
                                    <p:tmPct val="10000"/>
                                  </p:iterate>
                                  <p:childTnLst>
                                    <p:set>
                                      <p:cBhvr>
                                        <p:cTn id="31" dur="1" fill="hold">
                                          <p:stCondLst>
                                            <p:cond delay="0"/>
                                          </p:stCondLst>
                                        </p:cTn>
                                        <p:tgtEl>
                                          <p:spTgt spid="6">
                                            <p:txEl>
                                              <p:pRg st="1" end="1"/>
                                            </p:txEl>
                                          </p:spTgt>
                                        </p:tgtEl>
                                        <p:attrNameLst>
                                          <p:attrName>style.visibility</p:attrName>
                                        </p:attrNameLst>
                                      </p:cBhvr>
                                      <p:to>
                                        <p:strVal val="visible"/>
                                      </p:to>
                                    </p:set>
                                    <p:anim calcmode="lin" valueType="num">
                                      <p:cBhvr>
                                        <p:cTn id="32" dur="15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15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34" dur="15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15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150" tmFilter="0,0; .5, 1; 1, 1"/>
                                        <p:tgtEl>
                                          <p:spTgt spid="6">
                                            <p:txEl>
                                              <p:pRg st="1" end="1"/>
                                            </p:txEl>
                                          </p:spTgt>
                                        </p:tgtEl>
                                      </p:cBhvr>
                                    </p:animEffect>
                                  </p:childTnLst>
                                </p:cTn>
                              </p:par>
                              <p:par>
                                <p:cTn id="37" presetID="41" presetClass="entr" presetSubtype="0" fill="hold" nodeType="withEffect">
                                  <p:stCondLst>
                                    <p:cond delay="0"/>
                                  </p:stCondLst>
                                  <p:iterate type="lt">
                                    <p:tmPct val="10000"/>
                                  </p:iterate>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p:cTn id="39" dur="15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15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41" dur="15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15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150" tmFilter="0,0; .5, 1; 1, 1"/>
                                        <p:tgtEl>
                                          <p:spTgt spid="6">
                                            <p:txEl>
                                              <p:pRg st="2" end="2"/>
                                            </p:txEl>
                                          </p:spTgt>
                                        </p:tgtEl>
                                      </p:cBhvr>
                                    </p:animEffect>
                                  </p:childTnLst>
                                </p:cTn>
                              </p:par>
                              <p:par>
                                <p:cTn id="44" presetID="41" presetClass="entr" presetSubtype="0" fill="hold" nodeType="withEffect">
                                  <p:stCondLst>
                                    <p:cond delay="0"/>
                                  </p:stCondLst>
                                  <p:iterate type="lt">
                                    <p:tmPct val="10000"/>
                                  </p:iterate>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p:cTn id="46" dur="15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15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48" dur="15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15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50" tmFilter="0,0; .5, 1; 1, 1"/>
                                        <p:tgtEl>
                                          <p:spTgt spid="6">
                                            <p:txEl>
                                              <p:pRg st="3" end="3"/>
                                            </p:txEl>
                                          </p:spTgt>
                                        </p:tgtEl>
                                      </p:cBhvr>
                                    </p:animEffect>
                                  </p:childTnLst>
                                </p:cTn>
                              </p:par>
                              <p:par>
                                <p:cTn id="51" presetID="41" presetClass="entr" presetSubtype="0" fill="hold" nodeType="withEffect">
                                  <p:stCondLst>
                                    <p:cond delay="0"/>
                                  </p:stCondLst>
                                  <p:iterate type="lt">
                                    <p:tmPct val="10000"/>
                                  </p:iterate>
                                  <p:childTnLst>
                                    <p:set>
                                      <p:cBhvr>
                                        <p:cTn id="52" dur="1" fill="hold">
                                          <p:stCondLst>
                                            <p:cond delay="0"/>
                                          </p:stCondLst>
                                        </p:cTn>
                                        <p:tgtEl>
                                          <p:spTgt spid="6">
                                            <p:txEl>
                                              <p:pRg st="4" end="4"/>
                                            </p:txEl>
                                          </p:spTgt>
                                        </p:tgtEl>
                                        <p:attrNameLst>
                                          <p:attrName>style.visibility</p:attrName>
                                        </p:attrNameLst>
                                      </p:cBhvr>
                                      <p:to>
                                        <p:strVal val="visible"/>
                                      </p:to>
                                    </p:set>
                                    <p:anim calcmode="lin" valueType="num">
                                      <p:cBhvr>
                                        <p:cTn id="53" dur="15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4" dur="15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55" dur="15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6" dur="15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7" dur="150" tmFilter="0,0; .5, 1; 1, 1"/>
                                        <p:tgtEl>
                                          <p:spTgt spid="6">
                                            <p:txEl>
                                              <p:pRg st="4" end="4"/>
                                            </p:txEl>
                                          </p:spTgt>
                                        </p:tgtEl>
                                      </p:cBhvr>
                                    </p:animEffect>
                                  </p:childTnLst>
                                </p:cTn>
                              </p:par>
                              <p:par>
                                <p:cTn id="58" presetID="41" presetClass="entr" presetSubtype="0" fill="hold" nodeType="withEffect">
                                  <p:stCondLst>
                                    <p:cond delay="0"/>
                                  </p:stCondLst>
                                  <p:iterate type="lt">
                                    <p:tmPct val="10000"/>
                                  </p:iterate>
                                  <p:childTnLst>
                                    <p:set>
                                      <p:cBhvr>
                                        <p:cTn id="59" dur="1" fill="hold">
                                          <p:stCondLst>
                                            <p:cond delay="0"/>
                                          </p:stCondLst>
                                        </p:cTn>
                                        <p:tgtEl>
                                          <p:spTgt spid="6">
                                            <p:txEl>
                                              <p:pRg st="5" end="5"/>
                                            </p:txEl>
                                          </p:spTgt>
                                        </p:tgtEl>
                                        <p:attrNameLst>
                                          <p:attrName>style.visibility</p:attrName>
                                        </p:attrNameLst>
                                      </p:cBhvr>
                                      <p:to>
                                        <p:strVal val="visible"/>
                                      </p:to>
                                    </p:set>
                                    <p:anim calcmode="lin" valueType="num">
                                      <p:cBhvr>
                                        <p:cTn id="60" dur="15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15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62" dur="15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15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150" tmFilter="0,0; .5, 1; 1, 1"/>
                                        <p:tgtEl>
                                          <p:spTgt spid="6">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down)">
                                      <p:cBhvr>
                                        <p:cTn id="69" dur="580">
                                          <p:stCondLst>
                                            <p:cond delay="0"/>
                                          </p:stCondLst>
                                        </p:cTn>
                                        <p:tgtEl>
                                          <p:spTgt spid="12"/>
                                        </p:tgtEl>
                                      </p:cBhvr>
                                    </p:animEffect>
                                    <p:anim calcmode="lin" valueType="num">
                                      <p:cBhvr>
                                        <p:cTn id="7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5" dur="26">
                                          <p:stCondLst>
                                            <p:cond delay="650"/>
                                          </p:stCondLst>
                                        </p:cTn>
                                        <p:tgtEl>
                                          <p:spTgt spid="12"/>
                                        </p:tgtEl>
                                      </p:cBhvr>
                                      <p:to x="100000" y="60000"/>
                                    </p:animScale>
                                    <p:animScale>
                                      <p:cBhvr>
                                        <p:cTn id="76" dur="166" decel="50000">
                                          <p:stCondLst>
                                            <p:cond delay="676"/>
                                          </p:stCondLst>
                                        </p:cTn>
                                        <p:tgtEl>
                                          <p:spTgt spid="12"/>
                                        </p:tgtEl>
                                      </p:cBhvr>
                                      <p:to x="100000" y="100000"/>
                                    </p:animScale>
                                    <p:animScale>
                                      <p:cBhvr>
                                        <p:cTn id="77" dur="26">
                                          <p:stCondLst>
                                            <p:cond delay="1312"/>
                                          </p:stCondLst>
                                        </p:cTn>
                                        <p:tgtEl>
                                          <p:spTgt spid="12"/>
                                        </p:tgtEl>
                                      </p:cBhvr>
                                      <p:to x="100000" y="80000"/>
                                    </p:animScale>
                                    <p:animScale>
                                      <p:cBhvr>
                                        <p:cTn id="78" dur="166" decel="50000">
                                          <p:stCondLst>
                                            <p:cond delay="1338"/>
                                          </p:stCondLst>
                                        </p:cTn>
                                        <p:tgtEl>
                                          <p:spTgt spid="12"/>
                                        </p:tgtEl>
                                      </p:cBhvr>
                                      <p:to x="100000" y="100000"/>
                                    </p:animScale>
                                    <p:animScale>
                                      <p:cBhvr>
                                        <p:cTn id="79" dur="26">
                                          <p:stCondLst>
                                            <p:cond delay="1642"/>
                                          </p:stCondLst>
                                        </p:cTn>
                                        <p:tgtEl>
                                          <p:spTgt spid="12"/>
                                        </p:tgtEl>
                                      </p:cBhvr>
                                      <p:to x="100000" y="90000"/>
                                    </p:animScale>
                                    <p:animScale>
                                      <p:cBhvr>
                                        <p:cTn id="80" dur="166" decel="50000">
                                          <p:stCondLst>
                                            <p:cond delay="1668"/>
                                          </p:stCondLst>
                                        </p:cTn>
                                        <p:tgtEl>
                                          <p:spTgt spid="12"/>
                                        </p:tgtEl>
                                      </p:cBhvr>
                                      <p:to x="100000" y="100000"/>
                                    </p:animScale>
                                    <p:animScale>
                                      <p:cBhvr>
                                        <p:cTn id="81" dur="26">
                                          <p:stCondLst>
                                            <p:cond delay="1808"/>
                                          </p:stCondLst>
                                        </p:cTn>
                                        <p:tgtEl>
                                          <p:spTgt spid="12"/>
                                        </p:tgtEl>
                                      </p:cBhvr>
                                      <p:to x="100000" y="95000"/>
                                    </p:animScale>
                                    <p:animScale>
                                      <p:cBhvr>
                                        <p:cTn id="82" dur="166" decel="50000">
                                          <p:stCondLst>
                                            <p:cond delay="1834"/>
                                          </p:stCondLst>
                                        </p:cTn>
                                        <p:tgtEl>
                                          <p:spTgt spid="12"/>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41" presetClass="entr" presetSubtype="0" fill="hold" nodeType="clickEffect">
                                  <p:stCondLst>
                                    <p:cond delay="0"/>
                                  </p:stCondLst>
                                  <p:iterate type="lt">
                                    <p:tmPct val="10000"/>
                                  </p:iterate>
                                  <p:childTnLst>
                                    <p:set>
                                      <p:cBhvr>
                                        <p:cTn id="86" dur="1" fill="hold">
                                          <p:stCondLst>
                                            <p:cond delay="0"/>
                                          </p:stCondLst>
                                        </p:cTn>
                                        <p:tgtEl>
                                          <p:spTgt spid="8">
                                            <p:txEl>
                                              <p:pRg st="0" end="0"/>
                                            </p:txEl>
                                          </p:spTgt>
                                        </p:tgtEl>
                                        <p:attrNameLst>
                                          <p:attrName>style.visibility</p:attrName>
                                        </p:attrNameLst>
                                      </p:cBhvr>
                                      <p:to>
                                        <p:strVal val="visible"/>
                                      </p:to>
                                    </p:set>
                                    <p:anim calcmode="lin" valueType="num">
                                      <p:cBhvr>
                                        <p:cTn id="87"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8"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89"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0"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1" dur="150" tmFilter="0,0; .5, 1; 1, 1"/>
                                        <p:tgtEl>
                                          <p:spTgt spid="8">
                                            <p:txEl>
                                              <p:pRg st="0" end="0"/>
                                            </p:txEl>
                                          </p:spTgt>
                                        </p:tgtEl>
                                      </p:cBhvr>
                                    </p:animEffect>
                                  </p:childTnLst>
                                </p:cTn>
                              </p:par>
                              <p:par>
                                <p:cTn id="92" presetID="41" presetClass="entr" presetSubtype="0" fill="hold" nodeType="withEffect">
                                  <p:stCondLst>
                                    <p:cond delay="0"/>
                                  </p:stCondLst>
                                  <p:iterate type="lt">
                                    <p:tmPct val="10000"/>
                                  </p:iterate>
                                  <p:childTnLst>
                                    <p:set>
                                      <p:cBhvr>
                                        <p:cTn id="93" dur="1" fill="hold">
                                          <p:stCondLst>
                                            <p:cond delay="0"/>
                                          </p:stCondLst>
                                        </p:cTn>
                                        <p:tgtEl>
                                          <p:spTgt spid="8">
                                            <p:txEl>
                                              <p:pRg st="1" end="1"/>
                                            </p:txEl>
                                          </p:spTgt>
                                        </p:tgtEl>
                                        <p:attrNameLst>
                                          <p:attrName>style.visibility</p:attrName>
                                        </p:attrNameLst>
                                      </p:cBhvr>
                                      <p:to>
                                        <p:strVal val="visible"/>
                                      </p:to>
                                    </p:set>
                                    <p:anim calcmode="lin" valueType="num">
                                      <p:cBhvr>
                                        <p:cTn id="94" dur="150" fill="hold"/>
                                        <p:tgtEl>
                                          <p:spTgt spid="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95" dur="150" fill="hold"/>
                                        <p:tgtEl>
                                          <p:spTgt spid="8">
                                            <p:txEl>
                                              <p:pRg st="1" end="1"/>
                                            </p:txEl>
                                          </p:spTgt>
                                        </p:tgtEl>
                                        <p:attrNameLst>
                                          <p:attrName>ppt_y</p:attrName>
                                        </p:attrNameLst>
                                      </p:cBhvr>
                                      <p:tavLst>
                                        <p:tav tm="0">
                                          <p:val>
                                            <p:strVal val="#ppt_y"/>
                                          </p:val>
                                        </p:tav>
                                        <p:tav tm="100000">
                                          <p:val>
                                            <p:strVal val="#ppt_y"/>
                                          </p:val>
                                        </p:tav>
                                      </p:tavLst>
                                    </p:anim>
                                    <p:anim calcmode="lin" valueType="num">
                                      <p:cBhvr>
                                        <p:cTn id="96" dur="150" fill="hold"/>
                                        <p:tgtEl>
                                          <p:spTgt spid="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7" dur="150" fill="hold"/>
                                        <p:tgtEl>
                                          <p:spTgt spid="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8" dur="150" tmFilter="0,0; .5, 1; 1, 1"/>
                                        <p:tgtEl>
                                          <p:spTgt spid="8">
                                            <p:txEl>
                                              <p:pRg st="1" end="1"/>
                                            </p:txEl>
                                          </p:spTgt>
                                        </p:tgtEl>
                                      </p:cBhvr>
                                    </p:animEffect>
                                  </p:childTnLst>
                                </p:cTn>
                              </p:par>
                              <p:par>
                                <p:cTn id="99" presetID="41" presetClass="entr" presetSubtype="0" fill="hold" nodeType="withEffect">
                                  <p:stCondLst>
                                    <p:cond delay="0"/>
                                  </p:stCondLst>
                                  <p:iterate type="lt">
                                    <p:tmPct val="10000"/>
                                  </p:iterate>
                                  <p:childTnLst>
                                    <p:set>
                                      <p:cBhvr>
                                        <p:cTn id="100" dur="1" fill="hold">
                                          <p:stCondLst>
                                            <p:cond delay="0"/>
                                          </p:stCondLst>
                                        </p:cTn>
                                        <p:tgtEl>
                                          <p:spTgt spid="8">
                                            <p:txEl>
                                              <p:pRg st="2" end="2"/>
                                            </p:txEl>
                                          </p:spTgt>
                                        </p:tgtEl>
                                        <p:attrNameLst>
                                          <p:attrName>style.visibility</p:attrName>
                                        </p:attrNameLst>
                                      </p:cBhvr>
                                      <p:to>
                                        <p:strVal val="visible"/>
                                      </p:to>
                                    </p:set>
                                    <p:anim calcmode="lin" valueType="num">
                                      <p:cBhvr>
                                        <p:cTn id="101" dur="150" fill="hold"/>
                                        <p:tgtEl>
                                          <p:spTgt spid="8">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2" dur="15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103" dur="150" fill="hold"/>
                                        <p:tgtEl>
                                          <p:spTgt spid="8">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4" dur="150" fill="hold"/>
                                        <p:tgtEl>
                                          <p:spTgt spid="8">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5" dur="150" tmFilter="0,0; .5, 1; 1, 1"/>
                                        <p:tgtEl>
                                          <p:spTgt spid="8">
                                            <p:txEl>
                                              <p:pRg st="2" end="2"/>
                                            </p:txEl>
                                          </p:spTgt>
                                        </p:tgtEl>
                                      </p:cBhvr>
                                    </p:animEffect>
                                  </p:childTnLst>
                                </p:cTn>
                              </p:par>
                              <p:par>
                                <p:cTn id="106" presetID="41" presetClass="entr" presetSubtype="0" fill="hold" nodeType="withEffect">
                                  <p:stCondLst>
                                    <p:cond delay="0"/>
                                  </p:stCondLst>
                                  <p:iterate type="lt">
                                    <p:tmPct val="10000"/>
                                  </p:iterate>
                                  <p:childTnLst>
                                    <p:set>
                                      <p:cBhvr>
                                        <p:cTn id="107" dur="1" fill="hold">
                                          <p:stCondLst>
                                            <p:cond delay="0"/>
                                          </p:stCondLst>
                                        </p:cTn>
                                        <p:tgtEl>
                                          <p:spTgt spid="8">
                                            <p:txEl>
                                              <p:pRg st="3" end="3"/>
                                            </p:txEl>
                                          </p:spTgt>
                                        </p:tgtEl>
                                        <p:attrNameLst>
                                          <p:attrName>style.visibility</p:attrName>
                                        </p:attrNameLst>
                                      </p:cBhvr>
                                      <p:to>
                                        <p:strVal val="visible"/>
                                      </p:to>
                                    </p:set>
                                    <p:anim calcmode="lin" valueType="num">
                                      <p:cBhvr>
                                        <p:cTn id="108" dur="150" fill="hold"/>
                                        <p:tgtEl>
                                          <p:spTgt spid="8">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9" dur="15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110" dur="150" fill="hold"/>
                                        <p:tgtEl>
                                          <p:spTgt spid="8">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1" dur="150" fill="hold"/>
                                        <p:tgtEl>
                                          <p:spTgt spid="8">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2" dur="150" tmFilter="0,0; .5, 1; 1, 1"/>
                                        <p:tgtEl>
                                          <p:spTgt spid="8">
                                            <p:txEl>
                                              <p:pRg st="3" end="3"/>
                                            </p:txEl>
                                          </p:spTgt>
                                        </p:tgtEl>
                                      </p:cBhvr>
                                    </p:animEffect>
                                  </p:childTnLst>
                                </p:cTn>
                              </p:par>
                              <p:par>
                                <p:cTn id="113" presetID="41" presetClass="entr" presetSubtype="0" fill="hold" nodeType="withEffect">
                                  <p:stCondLst>
                                    <p:cond delay="0"/>
                                  </p:stCondLst>
                                  <p:iterate type="lt">
                                    <p:tmPct val="10000"/>
                                  </p:iterate>
                                  <p:childTnLst>
                                    <p:set>
                                      <p:cBhvr>
                                        <p:cTn id="114" dur="1" fill="hold">
                                          <p:stCondLst>
                                            <p:cond delay="0"/>
                                          </p:stCondLst>
                                        </p:cTn>
                                        <p:tgtEl>
                                          <p:spTgt spid="8">
                                            <p:txEl>
                                              <p:pRg st="4" end="4"/>
                                            </p:txEl>
                                          </p:spTgt>
                                        </p:tgtEl>
                                        <p:attrNameLst>
                                          <p:attrName>style.visibility</p:attrName>
                                        </p:attrNameLst>
                                      </p:cBhvr>
                                      <p:to>
                                        <p:strVal val="visible"/>
                                      </p:to>
                                    </p:set>
                                    <p:anim calcmode="lin" valueType="num">
                                      <p:cBhvr>
                                        <p:cTn id="115" dur="150" fill="hold"/>
                                        <p:tgtEl>
                                          <p:spTgt spid="8">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15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117" dur="150" fill="hold"/>
                                        <p:tgtEl>
                                          <p:spTgt spid="8">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150" fill="hold"/>
                                        <p:tgtEl>
                                          <p:spTgt spid="8">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150" tmFilter="0,0; .5, 1; 1, 1"/>
                                        <p:tgtEl>
                                          <p:spTgt spid="8">
                                            <p:txEl>
                                              <p:pRg st="4" end="4"/>
                                            </p:txEl>
                                          </p:spTgt>
                                        </p:tgtEl>
                                      </p:cBhvr>
                                    </p:animEffect>
                                  </p:childTnLst>
                                </p:cTn>
                              </p:par>
                              <p:par>
                                <p:cTn id="120" presetID="41" presetClass="entr" presetSubtype="0" fill="hold" nodeType="withEffect">
                                  <p:stCondLst>
                                    <p:cond delay="0"/>
                                  </p:stCondLst>
                                  <p:iterate type="lt">
                                    <p:tmPct val="10000"/>
                                  </p:iterate>
                                  <p:childTnLst>
                                    <p:set>
                                      <p:cBhvr>
                                        <p:cTn id="121" dur="1" fill="hold">
                                          <p:stCondLst>
                                            <p:cond delay="0"/>
                                          </p:stCondLst>
                                        </p:cTn>
                                        <p:tgtEl>
                                          <p:spTgt spid="8">
                                            <p:txEl>
                                              <p:pRg st="5" end="5"/>
                                            </p:txEl>
                                          </p:spTgt>
                                        </p:tgtEl>
                                        <p:attrNameLst>
                                          <p:attrName>style.visibility</p:attrName>
                                        </p:attrNameLst>
                                      </p:cBhvr>
                                      <p:to>
                                        <p:strVal val="visible"/>
                                      </p:to>
                                    </p:set>
                                    <p:anim calcmode="lin" valueType="num">
                                      <p:cBhvr>
                                        <p:cTn id="122" dur="150" fill="hold"/>
                                        <p:tgtEl>
                                          <p:spTgt spid="8">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3" dur="150" fill="hold"/>
                                        <p:tgtEl>
                                          <p:spTgt spid="8">
                                            <p:txEl>
                                              <p:pRg st="5" end="5"/>
                                            </p:txEl>
                                          </p:spTgt>
                                        </p:tgtEl>
                                        <p:attrNameLst>
                                          <p:attrName>ppt_y</p:attrName>
                                        </p:attrNameLst>
                                      </p:cBhvr>
                                      <p:tavLst>
                                        <p:tav tm="0">
                                          <p:val>
                                            <p:strVal val="#ppt_y"/>
                                          </p:val>
                                        </p:tav>
                                        <p:tav tm="100000">
                                          <p:val>
                                            <p:strVal val="#ppt_y"/>
                                          </p:val>
                                        </p:tav>
                                      </p:tavLst>
                                    </p:anim>
                                    <p:anim calcmode="lin" valueType="num">
                                      <p:cBhvr>
                                        <p:cTn id="124" dur="150" fill="hold"/>
                                        <p:tgtEl>
                                          <p:spTgt spid="8">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5" dur="150" fill="hold"/>
                                        <p:tgtEl>
                                          <p:spTgt spid="8">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6" dur="150" tmFilter="0,0; .5, 1; 1, 1"/>
                                        <p:tgtEl>
                                          <p:spTgt spid="8">
                                            <p:txEl>
                                              <p:pRg st="5" end="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41" presetClass="entr" presetSubtype="0" fill="hold" nodeType="clickEffect">
                                  <p:stCondLst>
                                    <p:cond delay="0"/>
                                  </p:stCondLst>
                                  <p:iterate type="lt">
                                    <p:tmPct val="10000"/>
                                  </p:iterate>
                                  <p:childTnLst>
                                    <p:set>
                                      <p:cBhvr>
                                        <p:cTn id="130" dur="1" fill="hold">
                                          <p:stCondLst>
                                            <p:cond delay="0"/>
                                          </p:stCondLst>
                                        </p:cTn>
                                        <p:tgtEl>
                                          <p:spTgt spid="10">
                                            <p:txEl>
                                              <p:pRg st="0" end="0"/>
                                            </p:txEl>
                                          </p:spTgt>
                                        </p:tgtEl>
                                        <p:attrNameLst>
                                          <p:attrName>style.visibility</p:attrName>
                                        </p:attrNameLst>
                                      </p:cBhvr>
                                      <p:to>
                                        <p:strVal val="visible"/>
                                      </p:to>
                                    </p:set>
                                    <p:anim calcmode="lin" valueType="num">
                                      <p:cBhvr>
                                        <p:cTn id="131" dur="1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2" dur="1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133" dur="1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4" dur="1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5" dur="150" tmFilter="0,0; .5, 1; 1, 1"/>
                                        <p:tgtEl>
                                          <p:spTgt spid="10">
                                            <p:txEl>
                                              <p:pRg st="0" end="0"/>
                                            </p:txEl>
                                          </p:spTgt>
                                        </p:tgtEl>
                                      </p:cBhvr>
                                    </p:animEffect>
                                  </p:childTnLst>
                                </p:cTn>
                              </p:par>
                              <p:par>
                                <p:cTn id="136" presetID="41" presetClass="entr" presetSubtype="0" fill="hold" nodeType="withEffect">
                                  <p:stCondLst>
                                    <p:cond delay="0"/>
                                  </p:stCondLst>
                                  <p:iterate type="lt">
                                    <p:tmPct val="10000"/>
                                  </p:iterate>
                                  <p:childTnLst>
                                    <p:set>
                                      <p:cBhvr>
                                        <p:cTn id="137" dur="1" fill="hold">
                                          <p:stCondLst>
                                            <p:cond delay="0"/>
                                          </p:stCondLst>
                                        </p:cTn>
                                        <p:tgtEl>
                                          <p:spTgt spid="10">
                                            <p:txEl>
                                              <p:pRg st="1" end="1"/>
                                            </p:txEl>
                                          </p:spTgt>
                                        </p:tgtEl>
                                        <p:attrNameLst>
                                          <p:attrName>style.visibility</p:attrName>
                                        </p:attrNameLst>
                                      </p:cBhvr>
                                      <p:to>
                                        <p:strVal val="visible"/>
                                      </p:to>
                                    </p:set>
                                    <p:anim calcmode="lin" valueType="num">
                                      <p:cBhvr>
                                        <p:cTn id="138" dur="1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9" dur="1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140" dur="1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1" dur="1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2" dur="150" tmFilter="0,0; .5, 1; 1, 1"/>
                                        <p:tgtEl>
                                          <p:spTgt spid="10">
                                            <p:txEl>
                                              <p:pRg st="1" end="1"/>
                                            </p:txEl>
                                          </p:spTgt>
                                        </p:tgtEl>
                                      </p:cBhvr>
                                    </p:animEffect>
                                  </p:childTnLst>
                                </p:cTn>
                              </p:par>
                              <p:par>
                                <p:cTn id="143" presetID="41" presetClass="entr" presetSubtype="0" fill="hold" nodeType="withEffect">
                                  <p:stCondLst>
                                    <p:cond delay="0"/>
                                  </p:stCondLst>
                                  <p:iterate type="lt">
                                    <p:tmPct val="10000"/>
                                  </p:iterate>
                                  <p:childTnLst>
                                    <p:set>
                                      <p:cBhvr>
                                        <p:cTn id="144" dur="1" fill="hold">
                                          <p:stCondLst>
                                            <p:cond delay="0"/>
                                          </p:stCondLst>
                                        </p:cTn>
                                        <p:tgtEl>
                                          <p:spTgt spid="10">
                                            <p:txEl>
                                              <p:pRg st="2" end="2"/>
                                            </p:txEl>
                                          </p:spTgt>
                                        </p:tgtEl>
                                        <p:attrNameLst>
                                          <p:attrName>style.visibility</p:attrName>
                                        </p:attrNameLst>
                                      </p:cBhvr>
                                      <p:to>
                                        <p:strVal val="visible"/>
                                      </p:to>
                                    </p:set>
                                    <p:anim calcmode="lin" valueType="num">
                                      <p:cBhvr>
                                        <p:cTn id="145" dur="150" fill="hold"/>
                                        <p:tgtEl>
                                          <p:spTgt spid="10">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6" dur="150" fill="hold"/>
                                        <p:tgtEl>
                                          <p:spTgt spid="10">
                                            <p:txEl>
                                              <p:pRg st="2" end="2"/>
                                            </p:txEl>
                                          </p:spTgt>
                                        </p:tgtEl>
                                        <p:attrNameLst>
                                          <p:attrName>ppt_y</p:attrName>
                                        </p:attrNameLst>
                                      </p:cBhvr>
                                      <p:tavLst>
                                        <p:tav tm="0">
                                          <p:val>
                                            <p:strVal val="#ppt_y"/>
                                          </p:val>
                                        </p:tav>
                                        <p:tav tm="100000">
                                          <p:val>
                                            <p:strVal val="#ppt_y"/>
                                          </p:val>
                                        </p:tav>
                                      </p:tavLst>
                                    </p:anim>
                                    <p:anim calcmode="lin" valueType="num">
                                      <p:cBhvr>
                                        <p:cTn id="147" dur="150" fill="hold"/>
                                        <p:tgtEl>
                                          <p:spTgt spid="10">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8" dur="150" fill="hold"/>
                                        <p:tgtEl>
                                          <p:spTgt spid="10">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9" dur="150" tmFilter="0,0; .5, 1; 1, 1"/>
                                        <p:tgtEl>
                                          <p:spTgt spid="10">
                                            <p:txEl>
                                              <p:pRg st="2" end="2"/>
                                            </p:txEl>
                                          </p:spTgt>
                                        </p:tgtEl>
                                      </p:cBhvr>
                                    </p:animEffect>
                                  </p:childTnLst>
                                </p:cTn>
                              </p:par>
                              <p:par>
                                <p:cTn id="150" presetID="41" presetClass="entr" presetSubtype="0" fill="hold" nodeType="withEffect">
                                  <p:stCondLst>
                                    <p:cond delay="0"/>
                                  </p:stCondLst>
                                  <p:iterate type="lt">
                                    <p:tmPct val="10000"/>
                                  </p:iterate>
                                  <p:childTnLst>
                                    <p:set>
                                      <p:cBhvr>
                                        <p:cTn id="151" dur="1" fill="hold">
                                          <p:stCondLst>
                                            <p:cond delay="0"/>
                                          </p:stCondLst>
                                        </p:cTn>
                                        <p:tgtEl>
                                          <p:spTgt spid="10">
                                            <p:txEl>
                                              <p:pRg st="3" end="3"/>
                                            </p:txEl>
                                          </p:spTgt>
                                        </p:tgtEl>
                                        <p:attrNameLst>
                                          <p:attrName>style.visibility</p:attrName>
                                        </p:attrNameLst>
                                      </p:cBhvr>
                                      <p:to>
                                        <p:strVal val="visible"/>
                                      </p:to>
                                    </p:set>
                                    <p:anim calcmode="lin" valueType="num">
                                      <p:cBhvr>
                                        <p:cTn id="152" dur="150" fill="hold"/>
                                        <p:tgtEl>
                                          <p:spTgt spid="10">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3" dur="150" fill="hold"/>
                                        <p:tgtEl>
                                          <p:spTgt spid="10">
                                            <p:txEl>
                                              <p:pRg st="3" end="3"/>
                                            </p:txEl>
                                          </p:spTgt>
                                        </p:tgtEl>
                                        <p:attrNameLst>
                                          <p:attrName>ppt_y</p:attrName>
                                        </p:attrNameLst>
                                      </p:cBhvr>
                                      <p:tavLst>
                                        <p:tav tm="0">
                                          <p:val>
                                            <p:strVal val="#ppt_y"/>
                                          </p:val>
                                        </p:tav>
                                        <p:tav tm="100000">
                                          <p:val>
                                            <p:strVal val="#ppt_y"/>
                                          </p:val>
                                        </p:tav>
                                      </p:tavLst>
                                    </p:anim>
                                    <p:anim calcmode="lin" valueType="num">
                                      <p:cBhvr>
                                        <p:cTn id="154" dur="150" fill="hold"/>
                                        <p:tgtEl>
                                          <p:spTgt spid="10">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5" dur="150" fill="hold"/>
                                        <p:tgtEl>
                                          <p:spTgt spid="10">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6" dur="150" tmFilter="0,0; .5, 1; 1, 1"/>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401971" y="50014"/>
            <a:ext cx="5977612"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Suggestions</a:t>
            </a:r>
            <a:endParaRPr lang="en-GB" sz="3200" dirty="0"/>
          </a:p>
        </p:txBody>
      </p:sp>
      <p:sp>
        <p:nvSpPr>
          <p:cNvPr id="8" name="Subtitle 2">
            <a:extLst>
              <a:ext uri="{FF2B5EF4-FFF2-40B4-BE49-F238E27FC236}">
                <a16:creationId xmlns:a16="http://schemas.microsoft.com/office/drawing/2014/main" id="{0861A01E-E235-6585-9DAC-BD247393EBFE}"/>
              </a:ext>
            </a:extLst>
          </p:cNvPr>
          <p:cNvSpPr txBox="1">
            <a:spLocks/>
          </p:cNvSpPr>
          <p:nvPr/>
        </p:nvSpPr>
        <p:spPr>
          <a:xfrm>
            <a:off x="2697702"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needs to create a business-friendly environment, by offering </a:t>
            </a:r>
            <a:r>
              <a:rPr lang="en-US" sz="1400" b="1" dirty="0"/>
              <a:t>tax breaks</a:t>
            </a:r>
            <a:r>
              <a:rPr lang="en-US" sz="1400" dirty="0"/>
              <a:t>, making some </a:t>
            </a:r>
            <a:r>
              <a:rPr lang="en-US" sz="1400" b="1" dirty="0"/>
              <a:t>policies</a:t>
            </a:r>
            <a:r>
              <a:rPr lang="en-US" sz="1400" dirty="0"/>
              <a:t> which </a:t>
            </a:r>
            <a:r>
              <a:rPr lang="en-US" sz="1400" b="1" dirty="0"/>
              <a:t>favors business</a:t>
            </a:r>
            <a:r>
              <a:rPr lang="en-US" sz="1400" dirty="0"/>
              <a:t> to invest in Telangana, so that it will become a destination of </a:t>
            </a:r>
            <a:r>
              <a:rPr lang="en-US" sz="1400" b="1" dirty="0"/>
              <a:t>business tourism.</a:t>
            </a:r>
          </a:p>
        </p:txBody>
      </p:sp>
      <p:sp>
        <p:nvSpPr>
          <p:cNvPr id="16" name="Rectangle: Rounded Corners 15">
            <a:extLst>
              <a:ext uri="{FF2B5EF4-FFF2-40B4-BE49-F238E27FC236}">
                <a16:creationId xmlns:a16="http://schemas.microsoft.com/office/drawing/2014/main" id="{04F13755-3770-0D47-66C8-9FF6791BE582}"/>
              </a:ext>
            </a:extLst>
          </p:cNvPr>
          <p:cNvSpPr/>
          <p:nvPr/>
        </p:nvSpPr>
        <p:spPr>
          <a:xfrm>
            <a:off x="3592953"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Business and Trade</a:t>
            </a:r>
            <a:endParaRPr lang="en-GB" b="1" dirty="0"/>
          </a:p>
        </p:txBody>
      </p:sp>
      <p:cxnSp>
        <p:nvCxnSpPr>
          <p:cNvPr id="18" name="Straight Connector 17">
            <a:extLst>
              <a:ext uri="{FF2B5EF4-FFF2-40B4-BE49-F238E27FC236}">
                <a16:creationId xmlns:a16="http://schemas.microsoft.com/office/drawing/2014/main" id="{B5959D5D-96A9-D0DE-C8A7-C0E02CCC0D24}"/>
              </a:ext>
            </a:extLst>
          </p:cNvPr>
          <p:cNvCxnSpPr>
            <a:cxnSpLocks/>
            <a:stCxn id="16" idx="2"/>
          </p:cNvCxnSpPr>
          <p:nvPr/>
        </p:nvCxnSpPr>
        <p:spPr>
          <a:xfrm>
            <a:off x="4878414" y="1778747"/>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D2AF8AD-6CB5-B051-D2D0-CCDBFA4AF7C1}"/>
              </a:ext>
            </a:extLst>
          </p:cNvPr>
          <p:cNvCxnSpPr>
            <a:cxnSpLocks/>
          </p:cNvCxnSpPr>
          <p:nvPr/>
        </p:nvCxnSpPr>
        <p:spPr>
          <a:xfrm flipH="1">
            <a:off x="3592953" y="2152764"/>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0A35C0B-A523-DCB4-7953-B2EE495E7FC0}"/>
              </a:ext>
            </a:extLst>
          </p:cNvPr>
          <p:cNvCxnSpPr>
            <a:cxnSpLocks/>
          </p:cNvCxnSpPr>
          <p:nvPr/>
        </p:nvCxnSpPr>
        <p:spPr>
          <a:xfrm>
            <a:off x="3592953" y="2146851"/>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C592174-0597-49DC-09CC-30EF8DBEFA1F}"/>
              </a:ext>
            </a:extLst>
          </p:cNvPr>
          <p:cNvCxnSpPr>
            <a:cxnSpLocks/>
          </p:cNvCxnSpPr>
          <p:nvPr/>
        </p:nvCxnSpPr>
        <p:spPr>
          <a:xfrm flipH="1">
            <a:off x="4878414" y="2146851"/>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91047D8-DE2A-121B-652A-BD08B3F6F7F2}"/>
              </a:ext>
            </a:extLst>
          </p:cNvPr>
          <p:cNvCxnSpPr>
            <a:cxnSpLocks/>
          </p:cNvCxnSpPr>
          <p:nvPr/>
        </p:nvCxnSpPr>
        <p:spPr>
          <a:xfrm>
            <a:off x="6163875" y="2146851"/>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6B541BA3-CEE2-C8F3-D1E4-939FE6AD8185}"/>
              </a:ext>
            </a:extLst>
          </p:cNvPr>
          <p:cNvSpPr txBox="1">
            <a:spLocks/>
          </p:cNvSpPr>
          <p:nvPr/>
        </p:nvSpPr>
        <p:spPr>
          <a:xfrm>
            <a:off x="5268623" y="249732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can actively attract and host many </a:t>
            </a:r>
            <a:r>
              <a:rPr lang="en-US" sz="1400" b="1" dirty="0"/>
              <a:t>international conferences</a:t>
            </a:r>
            <a:r>
              <a:rPr lang="en-US" sz="1400" dirty="0"/>
              <a:t>, Hyderabad is an </a:t>
            </a:r>
            <a:r>
              <a:rPr lang="en-US" sz="1400" b="1" dirty="0"/>
              <a:t>IT Hub</a:t>
            </a:r>
            <a:r>
              <a:rPr lang="en-US" sz="1400" dirty="0"/>
              <a:t> so it will take this as an advantage and host many technology specific </a:t>
            </a:r>
            <a:r>
              <a:rPr lang="en-US" sz="1400" b="1" dirty="0"/>
              <a:t>conferences or exhibitions.</a:t>
            </a:r>
          </a:p>
        </p:txBody>
      </p:sp>
      <p:sp>
        <p:nvSpPr>
          <p:cNvPr id="6" name="Rectangle: Rounded Corners 5">
            <a:extLst>
              <a:ext uri="{FF2B5EF4-FFF2-40B4-BE49-F238E27FC236}">
                <a16:creationId xmlns:a16="http://schemas.microsoft.com/office/drawing/2014/main" id="{AB9F20DC-798D-9F6F-F252-295BE2C5017E}"/>
              </a:ext>
            </a:extLst>
          </p:cNvPr>
          <p:cNvSpPr/>
          <p:nvPr/>
        </p:nvSpPr>
        <p:spPr>
          <a:xfrm>
            <a:off x="295831" y="837842"/>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Investing in Infrastructure</a:t>
            </a:r>
            <a:endParaRPr lang="en-GB" b="1" dirty="0"/>
          </a:p>
        </p:txBody>
      </p:sp>
      <p:cxnSp>
        <p:nvCxnSpPr>
          <p:cNvPr id="7" name="Straight Connector 6">
            <a:extLst>
              <a:ext uri="{FF2B5EF4-FFF2-40B4-BE49-F238E27FC236}">
                <a16:creationId xmlns:a16="http://schemas.microsoft.com/office/drawing/2014/main" id="{D85ACE97-1EC4-C94D-D3E9-D69AD0D83EC6}"/>
              </a:ext>
            </a:extLst>
          </p:cNvPr>
          <p:cNvCxnSpPr>
            <a:cxnSpLocks/>
          </p:cNvCxnSpPr>
          <p:nvPr/>
        </p:nvCxnSpPr>
        <p:spPr>
          <a:xfrm>
            <a:off x="1576280" y="1778748"/>
            <a:ext cx="0" cy="368104"/>
          </a:xfrm>
          <a:prstGeom prst="line">
            <a:avLst/>
          </a:prstGeom>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06105C55-D0E5-4080-E7D9-8045CB03FD6F}"/>
              </a:ext>
            </a:extLst>
          </p:cNvPr>
          <p:cNvSpPr txBox="1">
            <a:spLocks/>
          </p:cNvSpPr>
          <p:nvPr/>
        </p:nvSpPr>
        <p:spPr>
          <a:xfrm>
            <a:off x="681028" y="2491051"/>
            <a:ext cx="1790503"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Telangana need to invest in its infrastructure by building </a:t>
            </a:r>
            <a:r>
              <a:rPr lang="en-US" sz="1400" b="1" dirty="0"/>
              <a:t>modern airports, transportation networks, railways, technology parks</a:t>
            </a:r>
            <a:r>
              <a:rPr lang="en-US" sz="1400" dirty="0"/>
              <a:t>.</a:t>
            </a:r>
            <a:endParaRPr lang="en-US" sz="1400" b="1" dirty="0"/>
          </a:p>
        </p:txBody>
      </p:sp>
      <p:cxnSp>
        <p:nvCxnSpPr>
          <p:cNvPr id="11" name="Straight Connector 10">
            <a:extLst>
              <a:ext uri="{FF2B5EF4-FFF2-40B4-BE49-F238E27FC236}">
                <a16:creationId xmlns:a16="http://schemas.microsoft.com/office/drawing/2014/main" id="{48A636C7-0E82-3A0B-8963-2BB62B708546}"/>
              </a:ext>
            </a:extLst>
          </p:cNvPr>
          <p:cNvCxnSpPr>
            <a:cxnSpLocks/>
            <a:endCxn id="9" idx="0"/>
          </p:cNvCxnSpPr>
          <p:nvPr/>
        </p:nvCxnSpPr>
        <p:spPr>
          <a:xfrm>
            <a:off x="1576279" y="2146852"/>
            <a:ext cx="1" cy="3441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86499F5E-9416-F82D-2668-AE602E83DD0E}"/>
              </a:ext>
            </a:extLst>
          </p:cNvPr>
          <p:cNvSpPr txBox="1">
            <a:spLocks/>
          </p:cNvSpPr>
          <p:nvPr/>
        </p:nvSpPr>
        <p:spPr>
          <a:xfrm>
            <a:off x="7515599" y="2500276"/>
            <a:ext cx="2030980"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Govt. needs to plan some cultural events in which they organize dramatic folks which tells about history of that area. Also, they hire some </a:t>
            </a:r>
            <a:r>
              <a:rPr lang="en-US" sz="1400" b="1" dirty="0"/>
              <a:t>local guides </a:t>
            </a:r>
            <a:r>
              <a:rPr lang="en-US" sz="1400" dirty="0"/>
              <a:t>which tells tourist about the rituals festivals which are celebrated in that area, and they encourage tourist to also take part in that festivals.</a:t>
            </a:r>
          </a:p>
        </p:txBody>
      </p:sp>
      <p:sp>
        <p:nvSpPr>
          <p:cNvPr id="14" name="Rectangle: Rounded Corners 13">
            <a:extLst>
              <a:ext uri="{FF2B5EF4-FFF2-40B4-BE49-F238E27FC236}">
                <a16:creationId xmlns:a16="http://schemas.microsoft.com/office/drawing/2014/main" id="{225CA877-4EA6-2E81-E189-F31AA38D5B0E}"/>
              </a:ext>
            </a:extLst>
          </p:cNvPr>
          <p:cNvSpPr/>
          <p:nvPr/>
        </p:nvSpPr>
        <p:spPr>
          <a:xfrm>
            <a:off x="8410850" y="840797"/>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Cultural Events</a:t>
            </a:r>
            <a:endParaRPr lang="en-GB" b="1" dirty="0"/>
          </a:p>
        </p:txBody>
      </p:sp>
      <p:cxnSp>
        <p:nvCxnSpPr>
          <p:cNvPr id="15" name="Straight Connector 14">
            <a:extLst>
              <a:ext uri="{FF2B5EF4-FFF2-40B4-BE49-F238E27FC236}">
                <a16:creationId xmlns:a16="http://schemas.microsoft.com/office/drawing/2014/main" id="{BB70772C-D57E-AD5E-7BE8-F1D5FCF5DA23}"/>
              </a:ext>
            </a:extLst>
          </p:cNvPr>
          <p:cNvCxnSpPr>
            <a:cxnSpLocks/>
            <a:stCxn id="14" idx="2"/>
          </p:cNvCxnSpPr>
          <p:nvPr/>
        </p:nvCxnSpPr>
        <p:spPr>
          <a:xfrm>
            <a:off x="9696311" y="1781702"/>
            <a:ext cx="0" cy="368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CC049A7-BAA6-13C7-68D3-59EB86933345}"/>
              </a:ext>
            </a:extLst>
          </p:cNvPr>
          <p:cNvCxnSpPr>
            <a:cxnSpLocks/>
          </p:cNvCxnSpPr>
          <p:nvPr/>
        </p:nvCxnSpPr>
        <p:spPr>
          <a:xfrm flipH="1">
            <a:off x="8410850" y="2155719"/>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B1238E-9BFA-8EC6-F15B-6F3D63E5ABCC}"/>
              </a:ext>
            </a:extLst>
          </p:cNvPr>
          <p:cNvCxnSpPr>
            <a:cxnSpLocks/>
          </p:cNvCxnSpPr>
          <p:nvPr/>
        </p:nvCxnSpPr>
        <p:spPr>
          <a:xfrm>
            <a:off x="8410850" y="2149806"/>
            <a:ext cx="0" cy="35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9695C6-9F39-0647-EBA6-B40CC65ED1BB}"/>
              </a:ext>
            </a:extLst>
          </p:cNvPr>
          <p:cNvCxnSpPr>
            <a:cxnSpLocks/>
          </p:cNvCxnSpPr>
          <p:nvPr/>
        </p:nvCxnSpPr>
        <p:spPr>
          <a:xfrm flipH="1">
            <a:off x="9696311" y="2160103"/>
            <a:ext cx="1285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D5ED28-1656-5119-3773-61BD48883B60}"/>
              </a:ext>
            </a:extLst>
          </p:cNvPr>
          <p:cNvCxnSpPr>
            <a:cxnSpLocks/>
          </p:cNvCxnSpPr>
          <p:nvPr/>
        </p:nvCxnSpPr>
        <p:spPr>
          <a:xfrm>
            <a:off x="10981772" y="2163058"/>
            <a:ext cx="0" cy="350470"/>
          </a:xfrm>
          <a:prstGeom prst="line">
            <a:avLst/>
          </a:prstGeom>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21587CDF-15EB-DE48-EBEE-D3BC70A08652}"/>
              </a:ext>
            </a:extLst>
          </p:cNvPr>
          <p:cNvSpPr txBox="1">
            <a:spLocks/>
          </p:cNvSpPr>
          <p:nvPr/>
        </p:nvSpPr>
        <p:spPr>
          <a:xfrm>
            <a:off x="10086520" y="2500276"/>
            <a:ext cx="1924964"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 </a:t>
            </a:r>
            <a:r>
              <a:rPr lang="en-US" sz="1400" dirty="0"/>
              <a:t>In month of October, there was a festival </a:t>
            </a:r>
            <a:r>
              <a:rPr lang="en-US" sz="1400" b="1" dirty="0"/>
              <a:t>Bathukamma</a:t>
            </a:r>
            <a:r>
              <a:rPr lang="en-US" sz="1400" dirty="0"/>
              <a:t>, which was celebrated for 9 days dedicating to </a:t>
            </a:r>
            <a:r>
              <a:rPr lang="en-US" sz="1400" b="1" dirty="0"/>
              <a:t>Goddess Maha Gauri</a:t>
            </a:r>
            <a:r>
              <a:rPr lang="en-US" sz="1400" dirty="0"/>
              <a:t>. This festival can be promoted by governments, and they encourage tourist with the help of tour guides that take part in this festival for 9 days.</a:t>
            </a:r>
          </a:p>
        </p:txBody>
      </p:sp>
      <p:sp>
        <p:nvSpPr>
          <p:cNvPr id="25" name="Rectangle: Rounded Corners 24">
            <a:extLst>
              <a:ext uri="{FF2B5EF4-FFF2-40B4-BE49-F238E27FC236}">
                <a16:creationId xmlns:a16="http://schemas.microsoft.com/office/drawing/2014/main" id="{681BC80F-A1C4-9DC5-F439-1255C8C6AAEB}"/>
              </a:ext>
            </a:extLst>
          </p:cNvPr>
          <p:cNvSpPr/>
          <p:nvPr/>
        </p:nvSpPr>
        <p:spPr>
          <a:xfrm>
            <a:off x="2534395" y="5154707"/>
            <a:ext cx="2570922" cy="940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Promote Tourism</a:t>
            </a:r>
            <a:endParaRPr lang="en-GB" b="1" dirty="0"/>
          </a:p>
        </p:txBody>
      </p:sp>
      <p:cxnSp>
        <p:nvCxnSpPr>
          <p:cNvPr id="26" name="Straight Connector 25">
            <a:extLst>
              <a:ext uri="{FF2B5EF4-FFF2-40B4-BE49-F238E27FC236}">
                <a16:creationId xmlns:a16="http://schemas.microsoft.com/office/drawing/2014/main" id="{63BC60FA-152B-E8D4-2ACD-9E4804CB10A0}"/>
              </a:ext>
            </a:extLst>
          </p:cNvPr>
          <p:cNvCxnSpPr>
            <a:cxnSpLocks/>
          </p:cNvCxnSpPr>
          <p:nvPr/>
        </p:nvCxnSpPr>
        <p:spPr>
          <a:xfrm flipH="1">
            <a:off x="5105316" y="5611193"/>
            <a:ext cx="128546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Subtitle 2">
            <a:extLst>
              <a:ext uri="{FF2B5EF4-FFF2-40B4-BE49-F238E27FC236}">
                <a16:creationId xmlns:a16="http://schemas.microsoft.com/office/drawing/2014/main" id="{741212FD-3F53-F3AC-292B-BFEB2874AF6B}"/>
              </a:ext>
            </a:extLst>
          </p:cNvPr>
          <p:cNvSpPr txBox="1">
            <a:spLocks/>
          </p:cNvSpPr>
          <p:nvPr/>
        </p:nvSpPr>
        <p:spPr>
          <a:xfrm>
            <a:off x="6390777" y="4691629"/>
            <a:ext cx="3155802" cy="195541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📌Government can promote tourism with the help of </a:t>
            </a:r>
            <a:r>
              <a:rPr lang="en-US" sz="1400" b="1" dirty="0"/>
              <a:t>Social media influencers</a:t>
            </a:r>
            <a:r>
              <a:rPr lang="en-US" sz="1400" dirty="0"/>
              <a:t> and </a:t>
            </a:r>
            <a:r>
              <a:rPr lang="en-US" sz="1400" b="1" dirty="0"/>
              <a:t>celebrities</a:t>
            </a:r>
            <a:r>
              <a:rPr lang="en-US" sz="1400" dirty="0"/>
              <a:t> which promote Telangana and tell the audience that visit Telangana once, so that tourist can experience the rich and ancient culture of Telangana.</a:t>
            </a:r>
          </a:p>
        </p:txBody>
      </p:sp>
    </p:spTree>
    <p:extLst>
      <p:ext uri="{BB962C8B-B14F-4D97-AF65-F5344CB8AC3E}">
        <p14:creationId xmlns:p14="http://schemas.microsoft.com/office/powerpoint/2010/main" val="215147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5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p:cTn id="16" dur="15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15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18" dur="15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15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150" tmFilter="0,0; .5, 1; 1, 1"/>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p:cTn id="25"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27"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150" tmFilter="0,0; .5, 1; 1, 1"/>
                                        <p:tgtEl>
                                          <p:spTgt spid="1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iterate type="lt">
                                    <p:tmPct val="10000"/>
                                  </p:iterate>
                                  <p:childTnLst>
                                    <p:set>
                                      <p:cBhvr>
                                        <p:cTn id="33" dur="1" fill="hold">
                                          <p:stCondLst>
                                            <p:cond delay="0"/>
                                          </p:stCondLst>
                                        </p:cTn>
                                        <p:tgtEl>
                                          <p:spTgt spid="8">
                                            <p:txEl>
                                              <p:pRg st="0" end="0"/>
                                            </p:txEl>
                                          </p:spTgt>
                                        </p:tgtEl>
                                        <p:attrNameLst>
                                          <p:attrName>style.visibility</p:attrName>
                                        </p:attrNameLst>
                                      </p:cBhvr>
                                      <p:to>
                                        <p:strVal val="visible"/>
                                      </p:to>
                                    </p:set>
                                    <p:anim calcmode="lin" valueType="num">
                                      <p:cBhvr>
                                        <p:cTn id="34"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36"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150" tmFilter="0,0; .5, 1; 1, 1"/>
                                        <p:tgtEl>
                                          <p:spTgt spid="8">
                                            <p:txEl>
                                              <p:pRg st="0" end="0"/>
                                            </p:txEl>
                                          </p:spTgt>
                                        </p:tgtEl>
                                      </p:cBhvr>
                                    </p:animEffect>
                                  </p:childTnLst>
                                </p:cTn>
                              </p:par>
                              <p:par>
                                <p:cTn id="39" presetID="41" presetClass="entr" presetSubtype="0" fill="hold" nodeType="withEffect">
                                  <p:stCondLst>
                                    <p:cond delay="0"/>
                                  </p:stCondLst>
                                  <p:iterate type="lt">
                                    <p:tmPct val="10000"/>
                                  </p:iterate>
                                  <p:childTnLst>
                                    <p:set>
                                      <p:cBhvr>
                                        <p:cTn id="40" dur="1" fill="hold">
                                          <p:stCondLst>
                                            <p:cond delay="0"/>
                                          </p:stCondLst>
                                        </p:cTn>
                                        <p:tgtEl>
                                          <p:spTgt spid="5">
                                            <p:txEl>
                                              <p:pRg st="0" end="0"/>
                                            </p:txEl>
                                          </p:spTgt>
                                        </p:tgtEl>
                                        <p:attrNameLst>
                                          <p:attrName>style.visibility</p:attrName>
                                        </p:attrNameLst>
                                      </p:cBhvr>
                                      <p:to>
                                        <p:strVal val="visible"/>
                                      </p:to>
                                    </p:set>
                                    <p:anim calcmode="lin" valueType="num">
                                      <p:cBhvr>
                                        <p:cTn id="41" dur="15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15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43" dur="15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15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150" tmFilter="0,0; .5, 1; 1, 1"/>
                                        <p:tgtEl>
                                          <p:spTgt spid="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nodeType="clickEffect">
                                  <p:stCondLst>
                                    <p:cond delay="0"/>
                                  </p:stCondLst>
                                  <p:iterate type="lt">
                                    <p:tmPct val="10000"/>
                                  </p:iterate>
                                  <p:childTnLst>
                                    <p:set>
                                      <p:cBhvr>
                                        <p:cTn id="49" dur="1" fill="hold">
                                          <p:stCondLst>
                                            <p:cond delay="0"/>
                                          </p:stCondLst>
                                        </p:cTn>
                                        <p:tgtEl>
                                          <p:spTgt spid="14">
                                            <p:txEl>
                                              <p:pRg st="0" end="0"/>
                                            </p:txEl>
                                          </p:spTgt>
                                        </p:tgtEl>
                                        <p:attrNameLst>
                                          <p:attrName>style.visibility</p:attrName>
                                        </p:attrNameLst>
                                      </p:cBhvr>
                                      <p:to>
                                        <p:strVal val="visible"/>
                                      </p:to>
                                    </p:set>
                                    <p:anim calcmode="lin" valueType="num">
                                      <p:cBhvr>
                                        <p:cTn id="50" dur="150" fill="hold"/>
                                        <p:tgtEl>
                                          <p:spTgt spid="1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1" dur="150" fill="hold"/>
                                        <p:tgtEl>
                                          <p:spTgt spid="14">
                                            <p:txEl>
                                              <p:pRg st="0" end="0"/>
                                            </p:txEl>
                                          </p:spTgt>
                                        </p:tgtEl>
                                        <p:attrNameLst>
                                          <p:attrName>ppt_y</p:attrName>
                                        </p:attrNameLst>
                                      </p:cBhvr>
                                      <p:tavLst>
                                        <p:tav tm="0">
                                          <p:val>
                                            <p:strVal val="#ppt_y"/>
                                          </p:val>
                                        </p:tav>
                                        <p:tav tm="100000">
                                          <p:val>
                                            <p:strVal val="#ppt_y"/>
                                          </p:val>
                                        </p:tav>
                                      </p:tavLst>
                                    </p:anim>
                                    <p:anim calcmode="lin" valueType="num">
                                      <p:cBhvr>
                                        <p:cTn id="52" dur="150" fill="hold"/>
                                        <p:tgtEl>
                                          <p:spTgt spid="1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3" dur="150" fill="hold"/>
                                        <p:tgtEl>
                                          <p:spTgt spid="1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4" dur="150" tmFilter="0,0; .5, 1; 1, 1"/>
                                        <p:tgtEl>
                                          <p:spTgt spid="1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nodeType="clickEffect">
                                  <p:stCondLst>
                                    <p:cond delay="0"/>
                                  </p:stCondLst>
                                  <p:iterate type="lt">
                                    <p:tmPct val="10000"/>
                                  </p:iterate>
                                  <p:childTnLst>
                                    <p:set>
                                      <p:cBhvr>
                                        <p:cTn id="58" dur="1" fill="hold">
                                          <p:stCondLst>
                                            <p:cond delay="0"/>
                                          </p:stCondLst>
                                        </p:cTn>
                                        <p:tgtEl>
                                          <p:spTgt spid="13">
                                            <p:txEl>
                                              <p:pRg st="0" end="0"/>
                                            </p:txEl>
                                          </p:spTgt>
                                        </p:tgtEl>
                                        <p:attrNameLst>
                                          <p:attrName>style.visibility</p:attrName>
                                        </p:attrNameLst>
                                      </p:cBhvr>
                                      <p:to>
                                        <p:strVal val="visible"/>
                                      </p:to>
                                    </p:set>
                                    <p:anim calcmode="lin" valueType="num">
                                      <p:cBhvr>
                                        <p:cTn id="59" dur="150" fill="hold"/>
                                        <p:tgtEl>
                                          <p:spTgt spid="1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0" dur="150" fill="hold"/>
                                        <p:tgtEl>
                                          <p:spTgt spid="13">
                                            <p:txEl>
                                              <p:pRg st="0" end="0"/>
                                            </p:txEl>
                                          </p:spTgt>
                                        </p:tgtEl>
                                        <p:attrNameLst>
                                          <p:attrName>ppt_y</p:attrName>
                                        </p:attrNameLst>
                                      </p:cBhvr>
                                      <p:tavLst>
                                        <p:tav tm="0">
                                          <p:val>
                                            <p:strVal val="#ppt_y"/>
                                          </p:val>
                                        </p:tav>
                                        <p:tav tm="100000">
                                          <p:val>
                                            <p:strVal val="#ppt_y"/>
                                          </p:val>
                                        </p:tav>
                                      </p:tavLst>
                                    </p:anim>
                                    <p:anim calcmode="lin" valueType="num">
                                      <p:cBhvr>
                                        <p:cTn id="61" dur="150" fill="hold"/>
                                        <p:tgtEl>
                                          <p:spTgt spid="1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2" dur="150" fill="hold"/>
                                        <p:tgtEl>
                                          <p:spTgt spid="1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3" dur="150" tmFilter="0,0; .5, 1; 1, 1"/>
                                        <p:tgtEl>
                                          <p:spTgt spid="13">
                                            <p:txEl>
                                              <p:pRg st="0" end="0"/>
                                            </p:txEl>
                                          </p:spTgt>
                                        </p:tgtEl>
                                      </p:cBhvr>
                                    </p:animEffect>
                                  </p:childTnLst>
                                </p:cTn>
                              </p:par>
                              <p:par>
                                <p:cTn id="64" presetID="41" presetClass="entr" presetSubtype="0" fill="hold" nodeType="withEffect">
                                  <p:stCondLst>
                                    <p:cond delay="0"/>
                                  </p:stCondLst>
                                  <p:iterate type="lt">
                                    <p:tmPct val="10000"/>
                                  </p:iterate>
                                  <p:childTnLst>
                                    <p:set>
                                      <p:cBhvr>
                                        <p:cTn id="65" dur="1" fill="hold">
                                          <p:stCondLst>
                                            <p:cond delay="0"/>
                                          </p:stCondLst>
                                        </p:cTn>
                                        <p:tgtEl>
                                          <p:spTgt spid="24">
                                            <p:txEl>
                                              <p:pRg st="0" end="0"/>
                                            </p:txEl>
                                          </p:spTgt>
                                        </p:tgtEl>
                                        <p:attrNameLst>
                                          <p:attrName>style.visibility</p:attrName>
                                        </p:attrNameLst>
                                      </p:cBhvr>
                                      <p:to>
                                        <p:strVal val="visible"/>
                                      </p:to>
                                    </p:set>
                                    <p:anim calcmode="lin" valueType="num">
                                      <p:cBhvr>
                                        <p:cTn id="66" dur="150" fill="hold"/>
                                        <p:tgtEl>
                                          <p:spTgt spid="2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150" fill="hold"/>
                                        <p:tgtEl>
                                          <p:spTgt spid="24">
                                            <p:txEl>
                                              <p:pRg st="0" end="0"/>
                                            </p:txEl>
                                          </p:spTgt>
                                        </p:tgtEl>
                                        <p:attrNameLst>
                                          <p:attrName>ppt_y</p:attrName>
                                        </p:attrNameLst>
                                      </p:cBhvr>
                                      <p:tavLst>
                                        <p:tav tm="0">
                                          <p:val>
                                            <p:strVal val="#ppt_y"/>
                                          </p:val>
                                        </p:tav>
                                        <p:tav tm="100000">
                                          <p:val>
                                            <p:strVal val="#ppt_y"/>
                                          </p:val>
                                        </p:tav>
                                      </p:tavLst>
                                    </p:anim>
                                    <p:anim calcmode="lin" valueType="num">
                                      <p:cBhvr>
                                        <p:cTn id="68" dur="150" fill="hold"/>
                                        <p:tgtEl>
                                          <p:spTgt spid="2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150" fill="hold"/>
                                        <p:tgtEl>
                                          <p:spTgt spid="2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150" tmFilter="0,0; .5, 1; 1, 1"/>
                                        <p:tgtEl>
                                          <p:spTgt spid="24">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1" presetClass="entr" presetSubtype="0" fill="hold" nodeType="clickEffect">
                                  <p:stCondLst>
                                    <p:cond delay="0"/>
                                  </p:stCondLst>
                                  <p:iterate type="lt">
                                    <p:tmPct val="10000"/>
                                  </p:iterate>
                                  <p:childTnLst>
                                    <p:set>
                                      <p:cBhvr>
                                        <p:cTn id="74" dur="1" fill="hold">
                                          <p:stCondLst>
                                            <p:cond delay="0"/>
                                          </p:stCondLst>
                                        </p:cTn>
                                        <p:tgtEl>
                                          <p:spTgt spid="25">
                                            <p:txEl>
                                              <p:pRg st="0" end="0"/>
                                            </p:txEl>
                                          </p:spTgt>
                                        </p:tgtEl>
                                        <p:attrNameLst>
                                          <p:attrName>style.visibility</p:attrName>
                                        </p:attrNameLst>
                                      </p:cBhvr>
                                      <p:to>
                                        <p:strVal val="visible"/>
                                      </p:to>
                                    </p:set>
                                    <p:anim calcmode="lin" valueType="num">
                                      <p:cBhvr>
                                        <p:cTn id="75" dur="150" fill="hold"/>
                                        <p:tgtEl>
                                          <p:spTgt spid="2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6" dur="150" fill="hold"/>
                                        <p:tgtEl>
                                          <p:spTgt spid="25">
                                            <p:txEl>
                                              <p:pRg st="0" end="0"/>
                                            </p:txEl>
                                          </p:spTgt>
                                        </p:tgtEl>
                                        <p:attrNameLst>
                                          <p:attrName>ppt_y</p:attrName>
                                        </p:attrNameLst>
                                      </p:cBhvr>
                                      <p:tavLst>
                                        <p:tav tm="0">
                                          <p:val>
                                            <p:strVal val="#ppt_y"/>
                                          </p:val>
                                        </p:tav>
                                        <p:tav tm="100000">
                                          <p:val>
                                            <p:strVal val="#ppt_y"/>
                                          </p:val>
                                        </p:tav>
                                      </p:tavLst>
                                    </p:anim>
                                    <p:anim calcmode="lin" valueType="num">
                                      <p:cBhvr>
                                        <p:cTn id="77" dur="150" fill="hold"/>
                                        <p:tgtEl>
                                          <p:spTgt spid="2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8" dur="150" fill="hold"/>
                                        <p:tgtEl>
                                          <p:spTgt spid="2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9" dur="150" tmFilter="0,0; .5, 1; 1, 1"/>
                                        <p:tgtEl>
                                          <p:spTgt spid="2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1" presetClass="entr" presetSubtype="0" fill="hold" nodeType="clickEffect">
                                  <p:stCondLst>
                                    <p:cond delay="0"/>
                                  </p:stCondLst>
                                  <p:iterate type="lt">
                                    <p:tmPct val="10000"/>
                                  </p:iterate>
                                  <p:childTnLst>
                                    <p:set>
                                      <p:cBhvr>
                                        <p:cTn id="83" dur="1" fill="hold">
                                          <p:stCondLst>
                                            <p:cond delay="0"/>
                                          </p:stCondLst>
                                        </p:cTn>
                                        <p:tgtEl>
                                          <p:spTgt spid="27">
                                            <p:txEl>
                                              <p:pRg st="0" end="0"/>
                                            </p:txEl>
                                          </p:spTgt>
                                        </p:tgtEl>
                                        <p:attrNameLst>
                                          <p:attrName>style.visibility</p:attrName>
                                        </p:attrNameLst>
                                      </p:cBhvr>
                                      <p:to>
                                        <p:strVal val="visible"/>
                                      </p:to>
                                    </p:set>
                                    <p:anim calcmode="lin" valueType="num">
                                      <p:cBhvr>
                                        <p:cTn id="84" dur="150" fill="hold"/>
                                        <p:tgtEl>
                                          <p:spTgt spid="2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5" dur="150" fill="hold"/>
                                        <p:tgtEl>
                                          <p:spTgt spid="27">
                                            <p:txEl>
                                              <p:pRg st="0" end="0"/>
                                            </p:txEl>
                                          </p:spTgt>
                                        </p:tgtEl>
                                        <p:attrNameLst>
                                          <p:attrName>ppt_y</p:attrName>
                                        </p:attrNameLst>
                                      </p:cBhvr>
                                      <p:tavLst>
                                        <p:tav tm="0">
                                          <p:val>
                                            <p:strVal val="#ppt_y"/>
                                          </p:val>
                                        </p:tav>
                                        <p:tav tm="100000">
                                          <p:val>
                                            <p:strVal val="#ppt_y"/>
                                          </p:val>
                                        </p:tav>
                                      </p:tavLst>
                                    </p:anim>
                                    <p:anim calcmode="lin" valueType="num">
                                      <p:cBhvr>
                                        <p:cTn id="86" dur="150" fill="hold"/>
                                        <p:tgtEl>
                                          <p:spTgt spid="2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7" dur="150" fill="hold"/>
                                        <p:tgtEl>
                                          <p:spTgt spid="2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8" dur="150" tmFilter="0,0; .5, 1; 1, 1"/>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3107194" y="2913201"/>
            <a:ext cx="5930789" cy="969685"/>
          </a:xfrm>
          <a:prstGeom prst="round2Same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endParaRPr lang="en-GB" sz="4800" dirty="0"/>
          </a:p>
        </p:txBody>
      </p:sp>
      <p:sp>
        <p:nvSpPr>
          <p:cNvPr id="10" name="Rectangle 9">
            <a:extLst>
              <a:ext uri="{FF2B5EF4-FFF2-40B4-BE49-F238E27FC236}">
                <a16:creationId xmlns:a16="http://schemas.microsoft.com/office/drawing/2014/main" id="{37A42DBA-B4C1-3278-FF63-CE06A163241A}"/>
              </a:ext>
            </a:extLst>
          </p:cNvPr>
          <p:cNvSpPr/>
          <p:nvPr/>
        </p:nvSpPr>
        <p:spPr>
          <a:xfrm>
            <a:off x="4272424" y="2936378"/>
            <a:ext cx="364715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endParaRPr lang="en-GB"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01736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10"/>
                                        </p:tgtEl>
                                        <p:attrNameLst>
                                          <p:attrName>style.visibility</p:attrName>
                                        </p:attrNameLst>
                                      </p:cBhvr>
                                      <p:to>
                                        <p:strVal val="visible"/>
                                      </p:to>
                                    </p:set>
                                    <p:set>
                                      <p:cBhvr>
                                        <p:cTn id="7" dur="318" fill="hold">
                                          <p:stCondLst>
                                            <p:cond delay="0"/>
                                          </p:stCondLst>
                                        </p:cTn>
                                        <p:tgtEl>
                                          <p:spTgt spid="10"/>
                                        </p:tgtEl>
                                        <p:attrNameLst>
                                          <p:attrName>style.rotation</p:attrName>
                                        </p:attrNameLst>
                                      </p:cBhvr>
                                      <p:to>
                                        <p:strVal val="-45.0"/>
                                      </p:to>
                                    </p:set>
                                    <p:anim calcmode="lin" valueType="num">
                                      <p:cBhvr>
                                        <p:cTn id="8" dur="318" fill="hold">
                                          <p:stCondLst>
                                            <p:cond delay="318"/>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9" dur="318"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10" dur="109" decel="50000" autoRev="1" fill="hold">
                                          <p:stCondLst>
                                            <p:cond delay="318"/>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11" dur="95" fill="hold">
                                          <p:stCondLst>
                                            <p:cond delay="605"/>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1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1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1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1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DF19357-6296-818E-2099-F79968918114}"/>
                  </a:ext>
                </a:extLst>
              </p:cNvPr>
              <p:cNvGraphicFramePr>
                <a:graphicFrameLocks noGrp="1"/>
              </p:cNvGraphicFramePr>
              <p:nvPr>
                <p:extLst>
                  <p:ext uri="{D42A27DB-BD31-4B8C-83A1-F6EECF244321}">
                    <p14:modId xmlns:p14="http://schemas.microsoft.com/office/powerpoint/2010/main" val="3720429855"/>
                  </p:ext>
                </p:extLst>
              </p:nvPr>
            </p:nvGraphicFramePr>
            <p:xfrm>
              <a:off x="530159" y="3736876"/>
              <a:ext cx="3392145" cy="29198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5DF19357-6296-818E-2099-F79968918114}"/>
                  </a:ext>
                </a:extLst>
              </p:cNvPr>
              <p:cNvPicPr>
                <a:picLocks noGrp="1" noRot="1" noChangeAspect="1" noMove="1" noResize="1" noEditPoints="1" noAdjustHandles="1" noChangeArrowheads="1" noChangeShapeType="1"/>
              </p:cNvPicPr>
              <p:nvPr/>
            </p:nvPicPr>
            <p:blipFill>
              <a:blip r:embed="rId3"/>
              <a:stretch>
                <a:fillRect/>
              </a:stretch>
            </p:blipFill>
            <p:spPr>
              <a:xfrm>
                <a:off x="530159" y="3736876"/>
                <a:ext cx="3392145" cy="2919809"/>
              </a:xfrm>
              <a:prstGeom prst="rect">
                <a:avLst/>
              </a:prstGeom>
            </p:spPr>
          </p:pic>
        </mc:Fallback>
      </mc:AlternateContent>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3584523635"/>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5"/>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7"/>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9"/>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📌According to our Analysis data, we see that Hyderabad is the most visited city with about 84 million visitors.</a:t>
            </a:r>
          </a:p>
          <a:p>
            <a:r>
              <a:rPr lang="en-US" sz="1400" dirty="0"/>
              <a:t>📌 Hyderabad is one of the IT Hub of India, also It has so many ancient monuments like Charminar.</a:t>
            </a:r>
          </a:p>
          <a:p>
            <a:r>
              <a:rPr lang="en-US" sz="1400" dirty="0"/>
              <a:t>📌 Rajanna Sircilla is famous for Vemulwada temple which was Dedicated to Lord Shiva.</a:t>
            </a:r>
          </a:p>
          <a:p>
            <a:r>
              <a:rPr lang="en-US" sz="1400" dirty="0"/>
              <a:t>📌 Thousands of worshippers comes on Shirvratri to worship Lord Shiva in this temple.</a:t>
            </a:r>
          </a:p>
          <a:p>
            <a:r>
              <a:rPr lang="en-US" sz="1400" dirty="0"/>
              <a:t>📌Warangal is famous for its Warangal fort which is spread over a radius of 19 km.</a:t>
            </a:r>
            <a:r>
              <a:rPr lang="en-GB" sz="1400" dirty="0"/>
              <a:t> It is mostly famous for its graceful and finitely carved arches and pillars.</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10">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11">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0"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7"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
                                            <p:txEl>
                                              <p:pRg st="4" end="4"/>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p:cTn id="42" dur="50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44" dur="50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8">
                                            <p:txEl>
                                              <p:pRg st="0" end="0"/>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4">
                                            <p:txEl>
                                              <p:pRg st="0" end="0"/>
                                            </p:txEl>
                                          </p:spTgt>
                                        </p:tgtEl>
                                        <p:attrNameLst>
                                          <p:attrName>style.visibility</p:attrName>
                                        </p:attrNameLst>
                                      </p:cBhvr>
                                      <p:to>
                                        <p:strVal val="visible"/>
                                      </p:to>
                                    </p:set>
                                    <p:anim calcmode="lin" valueType="num">
                                      <p:cBhvr>
                                        <p:cTn id="49"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51"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4">
                                            <p:txEl>
                                              <p:pRg st="0" end="0"/>
                                            </p:txEl>
                                          </p:spTgt>
                                        </p:tgtEl>
                                      </p:cBhvr>
                                    </p:animEffect>
                                  </p:childTnLst>
                                </p:cTn>
                              </p:par>
                              <p:par>
                                <p:cTn id="54" presetID="41" presetClass="entr" presetSubtype="0" fill="hold" nodeType="withEffect">
                                  <p:stCondLst>
                                    <p:cond delay="0"/>
                                  </p:stCondLst>
                                  <p:iterate type="lt">
                                    <p:tmPct val="10000"/>
                                  </p:iterate>
                                  <p:childTnLst>
                                    <p:set>
                                      <p:cBhvr>
                                        <p:cTn id="55" dur="1" fill="hold">
                                          <p:stCondLst>
                                            <p:cond delay="0"/>
                                          </p:stCondLst>
                                        </p:cTn>
                                        <p:tgtEl>
                                          <p:spTgt spid="16">
                                            <p:txEl>
                                              <p:pRg st="0" end="0"/>
                                            </p:txEl>
                                          </p:spTgt>
                                        </p:tgtEl>
                                        <p:attrNameLst>
                                          <p:attrName>style.visibility</p:attrName>
                                        </p:attrNameLst>
                                      </p:cBhvr>
                                      <p:to>
                                        <p:strVal val="visible"/>
                                      </p:to>
                                    </p:set>
                                    <p:anim calcmode="lin" valueType="num">
                                      <p:cBhvr>
                                        <p:cTn id="56" dur="50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58" dur="50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summer months are the peak months for visitors in a year.</a:t>
            </a:r>
          </a:p>
          <a:p>
            <a:r>
              <a:rPr lang="en-US" sz="1400" dirty="0"/>
              <a:t>📌Starting months are at peak because of new year plus festivals like Pongal, Maha Shiv Ratri etc.</a:t>
            </a:r>
          </a:p>
          <a:p>
            <a:r>
              <a:rPr lang="en-US" sz="1400" dirty="0"/>
              <a:t>📌Summer Months are at peak because of Summer holidays,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FD8DD99C-299A-D7C3-AF98-8200600999FF}"/>
                  </a:ext>
                </a:extLst>
              </p:cNvPr>
              <p:cNvGraphicFramePr>
                <a:graphicFrameLocks noGrp="1"/>
              </p:cNvGraphicFramePr>
              <p:nvPr>
                <p:extLst>
                  <p:ext uri="{D42A27DB-BD31-4B8C-83A1-F6EECF244321}">
                    <p14:modId xmlns:p14="http://schemas.microsoft.com/office/powerpoint/2010/main" val="250956731"/>
                  </p:ext>
                </p:extLst>
              </p:nvPr>
            </p:nvGraphicFramePr>
            <p:xfrm>
              <a:off x="1058376" y="3471873"/>
              <a:ext cx="9983857" cy="1501675"/>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17" name="Add-in 16" title="Microsoft Power BI">
                <a:extLst>
                  <a:ext uri="{FF2B5EF4-FFF2-40B4-BE49-F238E27FC236}">
                    <a16:creationId xmlns:a16="http://schemas.microsoft.com/office/drawing/2014/main" id="{FD8DD99C-299A-D7C3-AF98-8200600999FF}"/>
                  </a:ext>
                </a:extLst>
              </p:cNvPr>
              <p:cNvPicPr>
                <a:picLocks noGrp="1" noRot="1" noChangeAspect="1" noMove="1" noResize="1" noEditPoints="1" noAdjustHandles="1" noChangeArrowheads="1" noChangeShapeType="1"/>
              </p:cNvPicPr>
              <p:nvPr/>
            </p:nvPicPr>
            <p:blipFill>
              <a:blip r:embed="rId11"/>
              <a:stretch>
                <a:fillRect/>
              </a:stretch>
            </p:blipFill>
            <p:spPr>
              <a:xfrm>
                <a:off x="1058376" y="3471873"/>
                <a:ext cx="9983857" cy="1501675"/>
              </a:xfrm>
              <a:prstGeom prst="rect">
                <a:avLst/>
              </a:prstGeom>
            </p:spPr>
          </p:pic>
        </mc:Fallback>
      </mc:AlternateContent>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📌Mancherial district seen a growth of more than 200% from 2016-2019, </a:t>
            </a:r>
          </a:p>
          <a:p>
            <a:r>
              <a:rPr lang="en-US" sz="1400" dirty="0"/>
              <a:t>📌 Govt. of Telangana developed some new Tourist attractions like Gudem Wildlife Sanctuary, Kollapur Bird Sanctuary in Mancherial.</a:t>
            </a:r>
          </a:p>
          <a:p>
            <a:r>
              <a:rPr lang="en-US" sz="1400" dirty="0"/>
              <a:t>📌 Warangal (Rural) has the best tourist attractions like a thousand pillar temple, Warangal Fort, Ramappa Temple etc., because of which it has seen an annual growth of 160 % from 2016-19.</a:t>
            </a:r>
          </a:p>
          <a:p>
            <a:r>
              <a:rPr lang="en-US" sz="1400" dirty="0"/>
              <a:t>📌 Bhadradri Kothagudem has a tourist attraction of Papikondalu Waterfalls plus Kolleru lake, so that the nature lovers will enjoy here.</a:t>
            </a:r>
          </a:p>
          <a:p>
            <a:r>
              <a:rPr lang="en-US" sz="1400" dirty="0"/>
              <a:t>📌Bhadradri has introduced a project named “Vastratan” to promote textile tourism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1" name="Add-in 20" title="Microsoft Power BI">
                <a:extLst>
                  <a:ext uri="{FF2B5EF4-FFF2-40B4-BE49-F238E27FC236}">
                    <a16:creationId xmlns:a16="http://schemas.microsoft.com/office/drawing/2014/main" id="{DB2B7045-5655-4056-C41E-3ADE4149AA71}"/>
                  </a:ext>
                </a:extLst>
              </p:cNvPr>
              <p:cNvGraphicFramePr>
                <a:graphicFrameLocks noGrp="1"/>
              </p:cNvGraphicFramePr>
              <p:nvPr>
                <p:extLst>
                  <p:ext uri="{D42A27DB-BD31-4B8C-83A1-F6EECF244321}">
                    <p14:modId xmlns:p14="http://schemas.microsoft.com/office/powerpoint/2010/main" val="4240441500"/>
                  </p:ext>
                </p:extLst>
              </p:nvPr>
            </p:nvGraphicFramePr>
            <p:xfrm>
              <a:off x="673549" y="3744514"/>
              <a:ext cx="3103321" cy="2947834"/>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1" name="Add-in 20" title="Microsoft Power BI">
                <a:extLst>
                  <a:ext uri="{FF2B5EF4-FFF2-40B4-BE49-F238E27FC236}">
                    <a16:creationId xmlns:a16="http://schemas.microsoft.com/office/drawing/2014/main" id="{DB2B7045-5655-4056-C41E-3ADE4149AA71}"/>
                  </a:ext>
                </a:extLst>
              </p:cNvPr>
              <p:cNvPicPr>
                <a:picLocks noGrp="1" noRot="1" noChangeAspect="1" noMove="1" noResize="1" noEditPoints="1" noAdjustHandles="1" noChangeArrowheads="1" noChangeShapeType="1"/>
              </p:cNvPicPr>
              <p:nvPr/>
            </p:nvPicPr>
            <p:blipFill>
              <a:blip r:embed="rId11"/>
              <a:stretch>
                <a:fillRect/>
              </a:stretch>
            </p:blipFill>
            <p:spPr>
              <a:xfrm>
                <a:off x="673549" y="3744514"/>
                <a:ext cx="3103321" cy="2947834"/>
              </a:xfrm>
              <a:prstGeom prst="rect">
                <a:avLst/>
              </a:prstGeom>
            </p:spPr>
          </p:pic>
        </mc:Fallback>
      </mc:AlternateContent>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p:cTn id="30"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2"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3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3">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p:cTn id="4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4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3">
                                            <p:txEl>
                                              <p:pRg st="2" end="2"/>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53"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3">
                                            <p:txEl>
                                              <p:pRg st="3" end="3"/>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p:cTn id="58"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60"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📌Karimnagar district seen a decline of around 79% from 2016-2019, </a:t>
            </a:r>
          </a:p>
          <a:p>
            <a:r>
              <a:rPr lang="en-US" sz="1400" dirty="0"/>
              <a:t>📌 Karimnagar has a Poor Infrastructure, it has only one National Highway -163, </a:t>
            </a:r>
          </a:p>
          <a:p>
            <a:r>
              <a:rPr lang="en-US" sz="1400" dirty="0"/>
              <a:t>plus the district has also limited Railway Stations. </a:t>
            </a:r>
          </a:p>
          <a:p>
            <a:r>
              <a:rPr lang="en-US" sz="1400" dirty="0"/>
              <a:t>📌 Nalgonda district does not have many tourist attractions,</a:t>
            </a:r>
          </a:p>
          <a:p>
            <a:r>
              <a:rPr lang="en-US" sz="1400" dirty="0"/>
              <a:t>📌 The few Attractions that do exist are not well maintained like Nalgonda Fort, </a:t>
            </a:r>
          </a:p>
          <a:p>
            <a:r>
              <a:rPr lang="en-US" sz="1400" dirty="0"/>
              <a:t>which is in a state of disrepair and not well maintained.</a:t>
            </a:r>
          </a:p>
          <a:p>
            <a:r>
              <a:rPr lang="en-US" sz="1400" dirty="0"/>
              <a:t>📌 Nalgonda district has a high crime rate;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C61D55F2-E139-E014-833C-1736A7BAE5ED}"/>
                  </a:ext>
                </a:extLst>
              </p:cNvPr>
              <p:cNvGraphicFramePr>
                <a:graphicFrameLocks noGrp="1"/>
              </p:cNvGraphicFramePr>
              <p:nvPr>
                <p:extLst>
                  <p:ext uri="{D42A27DB-BD31-4B8C-83A1-F6EECF244321}">
                    <p14:modId xmlns:p14="http://schemas.microsoft.com/office/powerpoint/2010/main" val="3516441845"/>
                  </p:ext>
                </p:extLst>
              </p:nvPr>
            </p:nvGraphicFramePr>
            <p:xfrm>
              <a:off x="590086" y="3848439"/>
              <a:ext cx="3299215" cy="2696683"/>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5" name="Add-in 4" title="Microsoft Power BI">
                <a:extLst>
                  <a:ext uri="{FF2B5EF4-FFF2-40B4-BE49-F238E27FC236}">
                    <a16:creationId xmlns:a16="http://schemas.microsoft.com/office/drawing/2014/main" id="{C61D55F2-E139-E014-833C-1736A7BAE5ED}"/>
                  </a:ext>
                </a:extLst>
              </p:cNvPr>
              <p:cNvPicPr>
                <a:picLocks noGrp="1" noRot="1" noChangeAspect="1" noMove="1" noResize="1" noEditPoints="1" noAdjustHandles="1" noChangeArrowheads="1" noChangeShapeType="1"/>
              </p:cNvPicPr>
              <p:nvPr/>
            </p:nvPicPr>
            <p:blipFill>
              <a:blip r:embed="rId11"/>
              <a:stretch>
                <a:fillRect/>
              </a:stretch>
            </p:blipFill>
            <p:spPr>
              <a:xfrm>
                <a:off x="590086" y="3848439"/>
                <a:ext cx="3299215" cy="2696683"/>
              </a:xfrm>
              <a:prstGeom prst="rect">
                <a:avLst/>
              </a:prstGeom>
            </p:spPr>
          </p:pic>
        </mc:Fallback>
      </mc:AlternateContent>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3">
                                            <p:txEl>
                                              <p:pRg st="3" end="3"/>
                                            </p:txEl>
                                          </p:spTgt>
                                        </p:tgtEl>
                                      </p:cBhvr>
                                    </p:animEffect>
                                  </p:childTnLst>
                                </p:cTn>
                              </p:par>
                              <p:par>
                                <p:cTn id="33" presetID="41" presetClass="entr" presetSubtype="0" fill="hold" nodeType="with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5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15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7" dur="15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15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150" tmFilter="0,0; .5, 1; 1, 1"/>
                                        <p:tgtEl>
                                          <p:spTgt spid="3">
                                            <p:txEl>
                                              <p:pRg st="4" end="4"/>
                                            </p:txEl>
                                          </p:spTgt>
                                        </p:tgtEl>
                                      </p:cBhvr>
                                    </p:animEffect>
                                  </p:childTnLst>
                                </p:cTn>
                              </p:par>
                              <p:par>
                                <p:cTn id="40" presetID="41" presetClass="entr" presetSubtype="0" fill="hold" nodeType="withEffect">
                                  <p:stCondLst>
                                    <p:cond delay="0"/>
                                  </p:stCondLst>
                                  <p:iterate type="lt">
                                    <p:tmPct val="10000"/>
                                  </p:iterate>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5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15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4" dur="15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15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150" tmFilter="0,0; .5, 1; 1, 1"/>
                                        <p:tgtEl>
                                          <p:spTgt spid="3">
                                            <p:txEl>
                                              <p:pRg st="5" end="5"/>
                                            </p:txEl>
                                          </p:spTgt>
                                        </p:tgtEl>
                                      </p:cBhvr>
                                    </p:animEffect>
                                  </p:childTnLst>
                                </p:cTn>
                              </p:par>
                              <p:par>
                                <p:cTn id="47" presetID="41" presetClass="entr" presetSubtype="0" fill="hold" nodeType="withEffect">
                                  <p:stCondLst>
                                    <p:cond delay="0"/>
                                  </p:stCondLst>
                                  <p:iterate type="lt">
                                    <p:tmPct val="10000"/>
                                  </p:iterate>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5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15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51" dur="15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15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150" tmFilter="0,0; .5, 1; 1, 1"/>
                                        <p:tgtEl>
                                          <p:spTgt spid="3">
                                            <p:txEl>
                                              <p:pRg st="6" end="6"/>
                                            </p:txEl>
                                          </p:spTgt>
                                        </p:tgtEl>
                                      </p:cBhvr>
                                    </p:animEffect>
                                  </p:childTnLst>
                                </p:cTn>
                              </p:par>
                              <p:par>
                                <p:cTn id="54" presetID="41" presetClass="entr" presetSubtype="0" fill="hold" nodeType="with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5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15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8" dur="15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15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15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📌Above graph tells us that, during summer month June there was a peak of number of tourist in Hyderabad, because of summer Holidays of children and some Adults.</a:t>
            </a:r>
          </a:p>
          <a:p>
            <a:r>
              <a:rPr lang="en-US" sz="1400" dirty="0"/>
              <a:t>📌There was a peak of number of tourist in last months of a year because of winter and Diwali holidays, and Hyderabad arts festivals also organized in this months.</a:t>
            </a:r>
          </a:p>
          <a:p>
            <a:r>
              <a:rPr lang="en-US" sz="1400" dirty="0"/>
              <a:t>📌Another reason is that Hyderabad has a warmer climate,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5" name="Add-in 24" title="Microsoft Power BI">
                <a:extLst>
                  <a:ext uri="{FF2B5EF4-FFF2-40B4-BE49-F238E27FC236}">
                    <a16:creationId xmlns:a16="http://schemas.microsoft.com/office/drawing/2014/main" id="{2F275BF6-E4CB-6ABB-A5C0-4836D1C08282}"/>
                  </a:ext>
                </a:extLst>
              </p:cNvPr>
              <p:cNvGraphicFramePr>
                <a:graphicFrameLocks noGrp="1"/>
              </p:cNvGraphicFramePr>
              <p:nvPr>
                <p:extLst>
                  <p:ext uri="{D42A27DB-BD31-4B8C-83A1-F6EECF244321}">
                    <p14:modId xmlns:p14="http://schemas.microsoft.com/office/powerpoint/2010/main" val="1740791636"/>
                  </p:ext>
                </p:extLst>
              </p:nvPr>
            </p:nvGraphicFramePr>
            <p:xfrm>
              <a:off x="1033670" y="3492574"/>
              <a:ext cx="10084904" cy="1418876"/>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5" name="Add-in 24" title="Microsoft Power BI">
                <a:extLst>
                  <a:ext uri="{FF2B5EF4-FFF2-40B4-BE49-F238E27FC236}">
                    <a16:creationId xmlns:a16="http://schemas.microsoft.com/office/drawing/2014/main" id="{2F275BF6-E4CB-6ABB-A5C0-4836D1C08282}"/>
                  </a:ext>
                </a:extLst>
              </p:cNvPr>
              <p:cNvPicPr>
                <a:picLocks noGrp="1" noRot="1" noChangeAspect="1" noMove="1" noResize="1" noEditPoints="1" noAdjustHandles="1" noChangeArrowheads="1" noChangeShapeType="1"/>
              </p:cNvPicPr>
              <p:nvPr/>
            </p:nvPicPr>
            <p:blipFill>
              <a:blip r:embed="rId11"/>
              <a:stretch>
                <a:fillRect/>
              </a:stretch>
            </p:blipFill>
            <p:spPr>
              <a:xfrm>
                <a:off x="1033670" y="3492574"/>
                <a:ext cx="10084904" cy="1418876"/>
              </a:xfrm>
              <a:prstGeom prst="rect">
                <a:avLst/>
              </a:prstGeom>
            </p:spPr>
          </p:pic>
        </mc:Fallback>
      </mc:AlternateContent>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150" fill="hold"/>
                                        <p:tgtEl>
                                          <p:spTgt spid="1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16">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1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1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16">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6" dur="1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4">
                                            <p:txEl>
                                              <p:pRg st="0" end="0"/>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23" dur="1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nodeType="clickEffect">
                                  <p:stCondLst>
                                    <p:cond delay="0"/>
                                  </p:stCondLst>
                                  <p:iterate type="lt">
                                    <p:tmPct val="10000"/>
                                  </p:iterate>
                                  <p:childTnLst>
                                    <p:set>
                                      <p:cBhvr>
                                        <p:cTn id="29" dur="1" fill="hold">
                                          <p:stCondLst>
                                            <p:cond delay="0"/>
                                          </p:stCondLst>
                                        </p:cTn>
                                        <p:tgtEl>
                                          <p:spTgt spid="22">
                                            <p:txEl>
                                              <p:pRg st="0" end="0"/>
                                            </p:txEl>
                                          </p:spTgt>
                                        </p:tgtEl>
                                        <p:attrNameLst>
                                          <p:attrName>style.visibility</p:attrName>
                                        </p:attrNameLst>
                                      </p:cBhvr>
                                      <p:to>
                                        <p:strVal val="visible"/>
                                      </p:to>
                                    </p:set>
                                    <p:anim calcmode="lin" valueType="num">
                                      <p:cBhvr>
                                        <p:cTn id="30" dur="150" fill="hold"/>
                                        <p:tgtEl>
                                          <p:spTgt spid="2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50" fill="hold"/>
                                        <p:tgtEl>
                                          <p:spTgt spid="22">
                                            <p:txEl>
                                              <p:pRg st="0" end="0"/>
                                            </p:txEl>
                                          </p:spTgt>
                                        </p:tgtEl>
                                        <p:attrNameLst>
                                          <p:attrName>ppt_y</p:attrName>
                                        </p:attrNameLst>
                                      </p:cBhvr>
                                      <p:tavLst>
                                        <p:tav tm="0">
                                          <p:val>
                                            <p:strVal val="#ppt_y"/>
                                          </p:val>
                                        </p:tav>
                                        <p:tav tm="100000">
                                          <p:val>
                                            <p:strVal val="#ppt_y"/>
                                          </p:val>
                                        </p:tav>
                                      </p:tavLst>
                                    </p:anim>
                                    <p:anim calcmode="lin" valueType="num">
                                      <p:cBhvr>
                                        <p:cTn id="32" dur="150" fill="hold"/>
                                        <p:tgtEl>
                                          <p:spTgt spid="2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50" fill="hold"/>
                                        <p:tgtEl>
                                          <p:spTgt spid="2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50" tmFilter="0,0; .5, 1; 1, 1"/>
                                        <p:tgtEl>
                                          <p:spTgt spid="22">
                                            <p:txEl>
                                              <p:pRg st="0" end="0"/>
                                            </p:txEl>
                                          </p:spTgt>
                                        </p:tgtEl>
                                      </p:cBhvr>
                                    </p:animEffect>
                                  </p:childTnLst>
                                </p:cTn>
                              </p:par>
                              <p:par>
                                <p:cTn id="35" presetID="41" presetClass="entr" presetSubtype="0" fill="hold" nodeType="withEffect">
                                  <p:stCondLst>
                                    <p:cond delay="0"/>
                                  </p:stCondLst>
                                  <p:iterate type="lt">
                                    <p:tmPct val="10000"/>
                                  </p:iterate>
                                  <p:childTnLst>
                                    <p:set>
                                      <p:cBhvr>
                                        <p:cTn id="36" dur="1" fill="hold">
                                          <p:stCondLst>
                                            <p:cond delay="0"/>
                                          </p:stCondLst>
                                        </p:cTn>
                                        <p:tgtEl>
                                          <p:spTgt spid="22">
                                            <p:txEl>
                                              <p:pRg st="1" end="1"/>
                                            </p:txEl>
                                          </p:spTgt>
                                        </p:tgtEl>
                                        <p:attrNameLst>
                                          <p:attrName>style.visibility</p:attrName>
                                        </p:attrNameLst>
                                      </p:cBhvr>
                                      <p:to>
                                        <p:strVal val="visible"/>
                                      </p:to>
                                    </p:set>
                                    <p:anim calcmode="lin" valueType="num">
                                      <p:cBhvr>
                                        <p:cTn id="37" dur="150" fill="hold"/>
                                        <p:tgtEl>
                                          <p:spTgt spid="2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22">
                                            <p:txEl>
                                              <p:pRg st="1" end="1"/>
                                            </p:txEl>
                                          </p:spTgt>
                                        </p:tgtEl>
                                        <p:attrNameLst>
                                          <p:attrName>ppt_y</p:attrName>
                                        </p:attrNameLst>
                                      </p:cBhvr>
                                      <p:tavLst>
                                        <p:tav tm="0">
                                          <p:val>
                                            <p:strVal val="#ppt_y"/>
                                          </p:val>
                                        </p:tav>
                                        <p:tav tm="100000">
                                          <p:val>
                                            <p:strVal val="#ppt_y"/>
                                          </p:val>
                                        </p:tav>
                                      </p:tavLst>
                                    </p:anim>
                                    <p:anim calcmode="lin" valueType="num">
                                      <p:cBhvr>
                                        <p:cTn id="39" dur="150" fill="hold"/>
                                        <p:tgtEl>
                                          <p:spTgt spid="2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2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22">
                                            <p:txEl>
                                              <p:pRg st="1" end="1"/>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22">
                                            <p:txEl>
                                              <p:pRg st="2" end="2"/>
                                            </p:txEl>
                                          </p:spTgt>
                                        </p:tgtEl>
                                        <p:attrNameLst>
                                          <p:attrName>style.visibility</p:attrName>
                                        </p:attrNameLst>
                                      </p:cBhvr>
                                      <p:to>
                                        <p:strVal val="visible"/>
                                      </p:to>
                                    </p:set>
                                    <p:anim calcmode="lin" valueType="num">
                                      <p:cBhvr>
                                        <p:cTn id="44" dur="150" fill="hold"/>
                                        <p:tgtEl>
                                          <p:spTgt spid="2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22">
                                            <p:txEl>
                                              <p:pRg st="2" end="2"/>
                                            </p:txEl>
                                          </p:spTgt>
                                        </p:tgtEl>
                                        <p:attrNameLst>
                                          <p:attrName>ppt_y</p:attrName>
                                        </p:attrNameLst>
                                      </p:cBhvr>
                                      <p:tavLst>
                                        <p:tav tm="0">
                                          <p:val>
                                            <p:strVal val="#ppt_y"/>
                                          </p:val>
                                        </p:tav>
                                        <p:tav tm="100000">
                                          <p:val>
                                            <p:strVal val="#ppt_y"/>
                                          </p:val>
                                        </p:tav>
                                      </p:tavLst>
                                    </p:anim>
                                    <p:anim calcmode="lin" valueType="num">
                                      <p:cBhvr>
                                        <p:cTn id="46" dur="150" fill="hold"/>
                                        <p:tgtEl>
                                          <p:spTgt spid="2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2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99938AB8-A165-B523-EA9B-8456F7A19386}"/>
                  </a:ext>
                </a:extLst>
              </p:cNvPr>
              <p:cNvGraphicFramePr>
                <a:graphicFrameLocks noGrp="1"/>
              </p:cNvGraphicFramePr>
              <p:nvPr>
                <p:extLst>
                  <p:ext uri="{D42A27DB-BD31-4B8C-83A1-F6EECF244321}">
                    <p14:modId xmlns:p14="http://schemas.microsoft.com/office/powerpoint/2010/main" val="260211925"/>
                  </p:ext>
                </p:extLst>
              </p:nvPr>
            </p:nvGraphicFramePr>
            <p:xfrm>
              <a:off x="606169" y="4205341"/>
              <a:ext cx="3289970" cy="24472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99938AB8-A165-B523-EA9B-8456F7A19386}"/>
                  </a:ext>
                </a:extLst>
              </p:cNvPr>
              <p:cNvPicPr>
                <a:picLocks noGrp="1" noRot="1" noChangeAspect="1" noMove="1" noResize="1" noEditPoints="1" noAdjustHandles="1" noChangeArrowheads="1" noChangeShapeType="1"/>
              </p:cNvPicPr>
              <p:nvPr/>
            </p:nvPicPr>
            <p:blipFill>
              <a:blip r:embed="rId5"/>
              <a:stretch>
                <a:fillRect/>
              </a:stretch>
            </p:blipFill>
            <p:spPr>
              <a:xfrm>
                <a:off x="606169" y="4205341"/>
                <a:ext cx="3289970" cy="2447250"/>
              </a:xfrm>
              <a:prstGeom prst="rect">
                <a:avLst/>
              </a:prstGeom>
            </p:spPr>
          </p:pic>
        </mc:Fallback>
      </mc:AlternateContent>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2" name="Add-in 21" title="Microsoft Power BI">
                <a:extLst>
                  <a:ext uri="{FF2B5EF4-FFF2-40B4-BE49-F238E27FC236}">
                    <a16:creationId xmlns:a16="http://schemas.microsoft.com/office/drawing/2014/main" id="{E36BB969-362A-629D-5E6C-5E1732F6D300}"/>
                  </a:ext>
                </a:extLst>
              </p:cNvPr>
              <p:cNvGraphicFramePr>
                <a:graphicFrameLocks noGrp="1"/>
              </p:cNvGraphicFramePr>
              <p:nvPr>
                <p:extLst>
                  <p:ext uri="{D42A27DB-BD31-4B8C-83A1-F6EECF244321}">
                    <p14:modId xmlns:p14="http://schemas.microsoft.com/office/powerpoint/2010/main" val="2576453036"/>
                  </p:ext>
                </p:extLst>
              </p:nvPr>
            </p:nvGraphicFramePr>
            <p:xfrm>
              <a:off x="605344" y="1497705"/>
              <a:ext cx="3087818" cy="231554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22" name="Add-in 21" title="Microsoft Power BI">
                <a:extLst>
                  <a:ext uri="{FF2B5EF4-FFF2-40B4-BE49-F238E27FC236}">
                    <a16:creationId xmlns:a16="http://schemas.microsoft.com/office/drawing/2014/main" id="{E36BB969-362A-629D-5E6C-5E1732F6D300}"/>
                  </a:ext>
                </a:extLst>
              </p:cNvPr>
              <p:cNvPicPr>
                <a:picLocks noGrp="1" noRot="1" noChangeAspect="1" noMove="1" noResize="1" noEditPoints="1" noAdjustHandles="1" noChangeArrowheads="1" noChangeShapeType="1"/>
              </p:cNvPicPr>
              <p:nvPr/>
            </p:nvPicPr>
            <p:blipFill>
              <a:blip r:embed="rId7"/>
              <a:stretch>
                <a:fillRect/>
              </a:stretch>
            </p:blipFill>
            <p:spPr>
              <a:xfrm>
                <a:off x="605344" y="1497705"/>
                <a:ext cx="3087818" cy="2315548"/>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150" fill="hold"/>
                                        <p:tgtEl>
                                          <p:spTgt spid="2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23">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2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2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23">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23">
                                            <p:txEl>
                                              <p:pRg st="1" end="1"/>
                                            </p:txEl>
                                          </p:spTgt>
                                        </p:tgtEl>
                                        <p:attrNameLst>
                                          <p:attrName>style.visibility</p:attrName>
                                        </p:attrNameLst>
                                      </p:cBhvr>
                                      <p:to>
                                        <p:strVal val="visible"/>
                                      </p:to>
                                    </p:set>
                                    <p:anim calcmode="lin" valueType="num">
                                      <p:cBhvr>
                                        <p:cTn id="14" dur="150" fill="hold"/>
                                        <p:tgtEl>
                                          <p:spTgt spid="2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23">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2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2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23">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23">
                                            <p:txEl>
                                              <p:pRg st="2" end="2"/>
                                            </p:txEl>
                                          </p:spTgt>
                                        </p:tgtEl>
                                        <p:attrNameLst>
                                          <p:attrName>style.visibility</p:attrName>
                                        </p:attrNameLst>
                                      </p:cBhvr>
                                      <p:to>
                                        <p:strVal val="visible"/>
                                      </p:to>
                                    </p:set>
                                    <p:anim calcmode="lin" valueType="num">
                                      <p:cBhvr>
                                        <p:cTn id="21" dur="150" fill="hold"/>
                                        <p:tgtEl>
                                          <p:spTgt spid="2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23">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2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2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23">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23">
                                            <p:txEl>
                                              <p:pRg st="3" end="3"/>
                                            </p:txEl>
                                          </p:spTgt>
                                        </p:tgtEl>
                                        <p:attrNameLst>
                                          <p:attrName>style.visibility</p:attrName>
                                        </p:attrNameLst>
                                      </p:cBhvr>
                                      <p:to>
                                        <p:strVal val="visible"/>
                                      </p:to>
                                    </p:set>
                                    <p:anim calcmode="lin" valueType="num">
                                      <p:cBhvr>
                                        <p:cTn id="28" dur="150" fill="hold"/>
                                        <p:tgtEl>
                                          <p:spTgt spid="2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23">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2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2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2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p:cTn id="3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1" end="1"/>
                                            </p:txEl>
                                          </p:spTgt>
                                        </p:tgtEl>
                                        <p:attrNameLst>
                                          <p:attrName>style.visibility</p:attrName>
                                        </p:attrNameLst>
                                      </p:cBhvr>
                                      <p:to>
                                        <p:strVal val="visible"/>
                                      </p:to>
                                    </p:set>
                                    <p:anim calcmode="lin" valueType="num">
                                      <p:cBhvr>
                                        <p:cTn id="4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p:cTn id="5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the graph we found that, Revenue of foreign visitors is an inclined slope  because of gradually increase of number of visitors. </a:t>
            </a:r>
          </a:p>
          <a:p>
            <a:r>
              <a:rPr lang="en-US" sz="1400" dirty="0"/>
              <a:t>📌Due to increase of number of foreign visitors, the revenue generated from visitors is also growing , like in 2016 the revenue generated was around 0.92 billion, but in 2019 the revenue was around 1.79 billion, which is doubled. </a:t>
            </a:r>
          </a:p>
          <a:p>
            <a:r>
              <a:rPr lang="en-US" sz="1400" dirty="0"/>
              <a:t>📌Here we are assuming that avg spend per foreign visitor was around 5600 Rs. </a:t>
            </a:r>
          </a:p>
          <a:p>
            <a:r>
              <a:rPr lang="en-US" sz="1400" dirty="0"/>
              <a:t>📌 If we forecast the revenue for 2025 from previous year data, we got the estimated revenue around 6.8 billion Rs. , if we compare it with 2019 the revenue was 1.79 billion, an incline of above 200%.</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37E6750F-EB20-EA95-66DF-61A003395970}"/>
                  </a:ext>
                </a:extLst>
              </p:cNvPr>
              <p:cNvGraphicFramePr>
                <a:graphicFrameLocks noGrp="1"/>
              </p:cNvGraphicFramePr>
              <p:nvPr>
                <p:extLst>
                  <p:ext uri="{D42A27DB-BD31-4B8C-83A1-F6EECF244321}">
                    <p14:modId xmlns:p14="http://schemas.microsoft.com/office/powerpoint/2010/main" val="939372483"/>
                  </p:ext>
                </p:extLst>
              </p:nvPr>
            </p:nvGraphicFramePr>
            <p:xfrm>
              <a:off x="698119" y="1538907"/>
              <a:ext cx="3265004" cy="21982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37E6750F-EB20-EA95-66DF-61A003395970}"/>
                  </a:ext>
                </a:extLst>
              </p:cNvPr>
              <p:cNvPicPr>
                <a:picLocks noGrp="1" noRot="1" noChangeAspect="1" noMove="1" noResize="1" noEditPoints="1" noAdjustHandles="1" noChangeArrowheads="1" noChangeShapeType="1"/>
              </p:cNvPicPr>
              <p:nvPr/>
            </p:nvPicPr>
            <p:blipFill>
              <a:blip r:embed="rId5"/>
              <a:stretch>
                <a:fillRect/>
              </a:stretch>
            </p:blipFill>
            <p:spPr>
              <a:xfrm>
                <a:off x="698119" y="1538907"/>
                <a:ext cx="3265004" cy="2198206"/>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03C8CCAA-B1B5-6964-7AC5-ED7FC62A86A7}"/>
                  </a:ext>
                </a:extLst>
              </p:cNvPr>
              <p:cNvGraphicFramePr>
                <a:graphicFrameLocks noGrp="1"/>
              </p:cNvGraphicFramePr>
              <p:nvPr>
                <p:extLst>
                  <p:ext uri="{D42A27DB-BD31-4B8C-83A1-F6EECF244321}">
                    <p14:modId xmlns:p14="http://schemas.microsoft.com/office/powerpoint/2010/main" val="3951554412"/>
                  </p:ext>
                </p:extLst>
              </p:nvPr>
            </p:nvGraphicFramePr>
            <p:xfrm>
              <a:off x="625307" y="4242487"/>
              <a:ext cx="3337815" cy="242335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03C8CCAA-B1B5-6964-7AC5-ED7FC62A86A7}"/>
                  </a:ext>
                </a:extLst>
              </p:cNvPr>
              <p:cNvPicPr>
                <a:picLocks noGrp="1" noRot="1" noChangeAspect="1" noMove="1" noResize="1" noEditPoints="1" noAdjustHandles="1" noChangeArrowheads="1" noChangeShapeType="1"/>
              </p:cNvPicPr>
              <p:nvPr/>
            </p:nvPicPr>
            <p:blipFill>
              <a:blip r:embed="rId7"/>
              <a:stretch>
                <a:fillRect/>
              </a:stretch>
            </p:blipFill>
            <p:spPr>
              <a:xfrm>
                <a:off x="625307" y="4242487"/>
                <a:ext cx="3337815" cy="2423355"/>
              </a:xfrm>
              <a:prstGeom prst="rect">
                <a:avLst/>
              </a:prstGeom>
            </p:spPr>
          </p:pic>
        </mc:Fallback>
      </mc:AlternateContent>
      <p:sp>
        <p:nvSpPr>
          <p:cNvPr id="7" name="Subtitle 2">
            <a:extLst>
              <a:ext uri="{FF2B5EF4-FFF2-40B4-BE49-F238E27FC236}">
                <a16:creationId xmlns:a16="http://schemas.microsoft.com/office/drawing/2014/main" id="{E49B9059-67DC-2944-F01D-15ACBE32A8BC}"/>
              </a:ext>
            </a:extLst>
          </p:cNvPr>
          <p:cNvSpPr txBox="1">
            <a:spLocks/>
          </p:cNvSpPr>
          <p:nvPr/>
        </p:nvSpPr>
        <p:spPr>
          <a:xfrm>
            <a:off x="4398724" y="1334879"/>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Tree>
    <p:extLst>
      <p:ext uri="{BB962C8B-B14F-4D97-AF65-F5344CB8AC3E}">
        <p14:creationId xmlns:p14="http://schemas.microsoft.com/office/powerpoint/2010/main" val="3634341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5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5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15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5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50" tmFilter="0,0; .5, 1; 1, 1"/>
                                        <p:tgtEl>
                                          <p:spTgt spid="7">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15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15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6" dur="15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15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50" tmFilter="0,0; .5, 1; 1, 1"/>
                                        <p:tgtEl>
                                          <p:spTgt spid="7">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15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15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3" dur="15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15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150" tmFilter="0,0; .5, 1; 1, 1"/>
                                        <p:tgtEl>
                                          <p:spTgt spid="7">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15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15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0" dur="15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15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150" tmFilter="0,0; .5, 1; 1, 1"/>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p:cTn id="37" dur="15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5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9" dur="15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5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50" tmFilter="0,0; .5, 1; 1, 1"/>
                                        <p:tgtEl>
                                          <p:spTgt spid="3">
                                            <p:txEl>
                                              <p:pRg st="0" end="0"/>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3">
                                            <p:txEl>
                                              <p:pRg st="1" end="1"/>
                                            </p:txEl>
                                          </p:spTgt>
                                        </p:tgtEl>
                                        <p:attrNameLst>
                                          <p:attrName>style.visibility</p:attrName>
                                        </p:attrNameLst>
                                      </p:cBhvr>
                                      <p:to>
                                        <p:strVal val="visible"/>
                                      </p:to>
                                    </p:set>
                                    <p:anim calcmode="lin" valueType="num">
                                      <p:cBhvr>
                                        <p:cTn id="44" dur="15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5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46" dur="15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5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50" tmFilter="0,0; .5, 1; 1, 1"/>
                                        <p:tgtEl>
                                          <p:spTgt spid="3">
                                            <p:txEl>
                                              <p:pRg st="1" end="1"/>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p:cTn id="51" dur="15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5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53" dur="15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5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50" tmFilter="0,0; .5, 1; 1, 1"/>
                                        <p:tgtEl>
                                          <p:spTgt spid="3">
                                            <p:txEl>
                                              <p:pRg st="2" end="2"/>
                                            </p:txEl>
                                          </p:spTgt>
                                        </p:tgtEl>
                                      </p:cBhvr>
                                    </p:animEffect>
                                  </p:childTnLst>
                                </p:cTn>
                              </p:par>
                              <p:par>
                                <p:cTn id="56" presetID="41" presetClass="entr" presetSubtype="0" fill="hold" nodeType="withEffect">
                                  <p:stCondLst>
                                    <p:cond delay="0"/>
                                  </p:stCondLst>
                                  <p:iterate type="lt">
                                    <p:tmPct val="10000"/>
                                  </p:iterate>
                                  <p:childTnLst>
                                    <p:set>
                                      <p:cBhvr>
                                        <p:cTn id="57" dur="1" fill="hold">
                                          <p:stCondLst>
                                            <p:cond delay="0"/>
                                          </p:stCondLst>
                                        </p:cTn>
                                        <p:tgtEl>
                                          <p:spTgt spid="3">
                                            <p:txEl>
                                              <p:pRg st="3" end="3"/>
                                            </p:txEl>
                                          </p:spTgt>
                                        </p:tgtEl>
                                        <p:attrNameLst>
                                          <p:attrName>style.visibility</p:attrName>
                                        </p:attrNameLst>
                                      </p:cBhvr>
                                      <p:to>
                                        <p:strVal val="visible"/>
                                      </p:to>
                                    </p:set>
                                    <p:anim calcmode="lin" valueType="num">
                                      <p:cBhvr>
                                        <p:cTn id="58" dur="15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5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60" dur="15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5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5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19.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0.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21.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22.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23.xml.rels><?xml version="1.0" encoding="UTF-8" standalone="yes"?>
<Relationships xmlns="http://schemas.openxmlformats.org/package/2006/relationships"><Relationship Id="rId1" Type="http://schemas.openxmlformats.org/officeDocument/2006/relationships/image" Target="../media/image24.png"/></Relationships>
</file>

<file path=ppt/webextensions/_rels/webextension24.xml.rels><?xml version="1.0" encoding="UTF-8" standalone="yes"?>
<Relationships xmlns="http://schemas.openxmlformats.org/package/2006/relationships"><Relationship Id="rId1" Type="http://schemas.openxmlformats.org/officeDocument/2006/relationships/image" Target="../media/image25.png"/></Relationships>
</file>

<file path=ppt/webextensions/_rels/webextension25.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26.xml.rels><?xml version="1.0" encoding="UTF-8" standalone="yes"?>
<Relationships xmlns="http://schemas.openxmlformats.org/package/2006/relationships"><Relationship Id="rId1" Type="http://schemas.openxmlformats.org/officeDocument/2006/relationships/image" Target="../media/image27.png"/></Relationships>
</file>

<file path=ppt/webextensions/_rels/webextension27.xml.rels><?xml version="1.0" encoding="UTF-8" standalone="yes"?>
<Relationships xmlns="http://schemas.openxmlformats.org/package/2006/relationships"><Relationship Id="rId1" Type="http://schemas.openxmlformats.org/officeDocument/2006/relationships/image" Target="../media/image28.png"/></Relationships>
</file>

<file path=ppt/webextensions/_rels/webextension28.xml.rels><?xml version="1.0" encoding="UTF-8" standalone="yes"?>
<Relationships xmlns="http://schemas.openxmlformats.org/package/2006/relationships"><Relationship Id="rId1" Type="http://schemas.openxmlformats.org/officeDocument/2006/relationships/image" Target="../media/image29.png"/></Relationships>
</file>

<file path=ppt/webextensions/_rels/webextension29.xml.rels><?xml version="1.0" encoding="UTF-8" standalone="yes"?>
<Relationships xmlns="http://schemas.openxmlformats.org/package/2006/relationships"><Relationship Id="rId1" Type="http://schemas.openxmlformats.org/officeDocument/2006/relationships/image" Target="../media/image30.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0.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31.xml.rels><?xml version="1.0" encoding="UTF-8" standalone="yes"?>
<Relationships xmlns="http://schemas.openxmlformats.org/package/2006/relationships"><Relationship Id="rId1" Type="http://schemas.openxmlformats.org/officeDocument/2006/relationships/image" Target="../media/image32.png"/></Relationships>
</file>

<file path=ppt/webextensions/_rels/webextension32.xml.rels><?xml version="1.0" encoding="UTF-8" standalone="yes"?>
<Relationships xmlns="http://schemas.openxmlformats.org/package/2006/relationships"><Relationship Id="rId1" Type="http://schemas.openxmlformats.org/officeDocument/2006/relationships/image" Target="../media/image33.png"/></Relationships>
</file>

<file path=ppt/webextensions/_rels/webextension33.xml.rels><?xml version="1.0" encoding="UTF-8" standalone="yes"?>
<Relationships xmlns="http://schemas.openxmlformats.org/package/2006/relationships"><Relationship Id="rId1" Type="http://schemas.openxmlformats.org/officeDocument/2006/relationships/image" Target="../media/image34.png"/></Relationships>
</file>

<file path=ppt/webextensions/_rels/webextension34.xml.rels><?xml version="1.0" encoding="UTF-8" standalone="yes"?>
<Relationships xmlns="http://schemas.openxmlformats.org/package/2006/relationships"><Relationship Id="rId1" Type="http://schemas.openxmlformats.org/officeDocument/2006/relationships/image" Target="../media/image35.png"/></Relationships>
</file>

<file path=ppt/webextensions/_rels/webextension35.xml.rels><?xml version="1.0" encoding="UTF-8" standalone="yes"?>
<Relationships xmlns="http://schemas.openxmlformats.org/package/2006/relationships"><Relationship Id="rId1" Type="http://schemas.openxmlformats.org/officeDocument/2006/relationships/image" Target="../media/image3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3.png"/></Relationships>
</file>

<file path=ppt/webextensions/webextension1.xml><?xml version="1.0" encoding="utf-8"?>
<we:webextension xmlns:we="http://schemas.microsoft.com/office/webextensions/webextension/2010/11" id="{969B3951-9B79-4E53-B247-FD3B8D7F2064}">
  <we:reference id="wa200003233" version="2.0.0.3" store="en-US" storeType="OMEX"/>
  <we:alternateReferences>
    <we:reference id="WA200003233" version="2.0.0.3" store="WA200003233" storeType="OMEX"/>
  </we:alternateReferences>
  <we:properties>
    <we:property name="artifactName" value="&quot;Top 10 Districts Domestic Visitors&quot;"/>
    <we:property name="backgroundColor" value="&quot;#FFF&quot;"/>
    <we:property name="bookmark" value="&quot;H4sIAAAAAAAAA+VYbU8jNxD+K2i/3Je0Wu+rzbcCd2rV3vV6IKqqQmhszxIfm3XqdThSlP/e8W4SIBwk4aCCNh+SXXs8L888nrFzFWnTjmuYfoARRrvRnrXnI3DnOywaRM3tMSklz4CpLM91wjmvtBAkZcfe2KaNdq8iD+4M/bFpJ1AHhTT458kggrr+CGfhrYK6xUE0RtfaBmrzN/bCNOXdBGeDCC/HtXUQVB568BjUXpA4vZMr7PuULILy5gIPUfl+9BOOrfPzd8mLvBB5hWnBJUpVFFzRmraf7dxcLx+Mdo7t28aDaciBMJaUKHPOkkwxTERRxWkJYbwytZ+LyOnby7GjuAmN6TjA94O+gEahjrrgHLZ9LFfRe4R24roI396aOLQTp/ATVt1U442fkp6fcbozX9JGM4Lqo7MEZDd3ZD3UO4Sl8da1OweWsPdGdWJD+2XfIUGpo914dkIjrWnO6jny16Ee9e4qcMFVKz8TPiEkWmCdRrc37aI6MG4BfDJYcfxfiWhGjJqTNmgbWR3cHhqtsQnTg0ilMcS5YEWRyrzIsEqK9AWl6Z11aM6aZXCvOEs/TskkSNCniwQtgjplxXdMbJQunsSKVVmioUxllmcIUL2gdP0H0nQnkA32UCziKo51WbIYC84k53EQfTDcdgj0uxLvw3YqydIERCJ4WWYKeUyF+DnsUBWQecJyAJYVXMRcYbLWjsdLL+3ldpaoJ7BCqZIBl0LkKs/ieC2dj+z4A5npZYLI8aLnES/eOTvqhOdNup3IvyboptEqZQ4XE/T82+LhIU2BnEsGLbbw6ZIog6gHIp4NlkvOby65RbpraWLXIdYEWGdr39aTUbOGx/1L59IKeQlt7wzpouG5D5XBmuTIzK9PupmWTpxv144oe9Eui7v09xgkNxDbGGTS9PsQg5cdao02fu7lTyvwtU8LbBcDyBrvX73k3Cx8TmarZXcjXx5A4X7fbhddFoB9pSeretLS7ka9B25/CM6/uM6wyuv+oE3in2+cnvcp4DPrpptT8FFpP+l2U5xmKUi6b+hYF0wqxFI+R3tQkKYKqqIUcVJCQl9l9hx2pJAglICk4krl1GEhTR5/1tkO/T8Q7iJ+Pbglm9vaKGpVN6OPRkj3v/CgwUMXwbi3ZLC9BuSqiyL8/mIo6F73MdSToPbNHrRGvVmUmdk9JOzEt6iCm4FwsjZ/RZwUqhJZWmWZqliR8QKegydMoM6I7CUXQkkuMyXytTyZ70yjyIdvo8p7uvYO78B0Y/SFkOWAVmj7pbnJl02r6JMicm+1fDRR1xhcT1WkYzVnHKh2VlmhRAZp+QKvVQ+11MEroHZtGvx/dvNvZqgoy4plwONSSGSlzmWCz1FMRZojtVoluJJaSqrdqV5rx4zgbEs7OpWi1EoBZ0kFoMNh4untdKa+VkftxLdjUPgRGvxKPaVNA41Gvaamdn/R9vGQn2Z+KdhkQX9mm/0Dj7XZMVMWAAA=&quot;"/>
    <we:property name="creatorSessionId" value="&quot;329b4602-98c3-4abe-913c-ca8d285ac81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CUBxJLq939Pn3alXPvKV0PCxgfwwC9bW/XmJsBVDdbzOt5ZTd2cnJ4tHN6eHW8c3RAw2ZotSlrb/ves1Bdo73Q9QgK54EG/7rseVAUn+HaPeVQ1NjzhljVpoRC/4OtMU3ZaoSTnod3w8JU4FyeWbDo3N6SOT1TbPZzSBFBWn2LZyhtO3qKQ1PZ7llkSZzwOMcwyQQKmSSZpDV1O9ukudreBW0S2zOlBV1SAm4sSFHEGQsiyTDgSe6HKbjxXBe2MxHjg7thRbiJjfHQ8bWjbqGUqLwGXIV1i+XeO0KoR1WD8ODRxJkZVRJPMW+mSqvtmPwc4nirW1J7E6Lqc2WIyGbu3FgotohLbU1Vb+0b4t5q2Zj1zbe9ColK5W37k0saqXV5XXTMP0A9b9OVULlUjfhK/DhItMBUCqvdcYNqX1dT4oPeQuL/CaIJKapTqfM2MMql3ddKYemme54MffBjzpIkFHESYR4k4bvYpl/HxCMIUFdTPFOAVyz5ifEPvF9rQFu9cVngS5ZHgYI0FFEcIUD+LjbusRo/8DY9AbLGafK5n/u+SlPmY5IxkWW+M10Kt+4DfS7gXR4nFywMgAc8S9NIYuZTSX6LOFQPRBywGIBFScb9TGKwMo7FOyvM3WaRqDuwRMqUQSY4j2Uc+f5KOZ+b4TGFaW2cycW0+5EufqnMoDHu+nM9En+PsBp7i5I5m07Q9y/TL8s8OXHOFDQ9wlczofS8lgh/0pstuZlf8kh0D9akrjMsiLAm1p4pRoNyhY7bhyalBfES27bS5IuGuxxyjQXZUZiTVz1MsyRuNmtMtHveNvOb7W85COYYW5tk8vRHH12WDWul0rbL8rcF+urXJbbBAKLA51fPNDdxf5eTxbK7Vi5LWHg+t8dFlzliP+gdqxjVdLpR7UK114fKvrvOsKjr9spN5l/n7tF7BPjaVOP1Jfiibb9sTpMfRiGIWAXKVwkTEjEVb9EeJIShhDxJuR+kENC/NHqLOIIL4JJDkGdSxtRhIQxeftfZjP0/EZ4y/jC4oZrrQktqVfPovQHSm6D7osBCg2DYRtJYPxBy36Bwn79rAt36voBi5Nx+2oVay0/TMjN5RoSN+QZVcD0SLlfuX+IHicx5FOZRJHOWRFkCb6ETxlFFJPY041yKTESSxyt10p1MLSmHH5PKEb0A95/QNDf6TsSyTyuU+VbO62XdKvqqjDxbLV8s1BUBV0sV6VqdsQyoduZRInkEYfoOX6uWtdTeB5B2oUv8f3bzH1YoT9OcRZD5KRfIUhWLAN+imPIwRmq1kmdSKCGododqZRw9gOsN46hQ8FRJCRkLcgDlLhOvH6cJ9b06aka2HoLEz1Did+opHRooFaoVNbX5sbbFQ3nq7qVgyQL3E+6s/E4m/wKo4bOz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F28CEA6D-8046-470A-8E1D-367DAAA87B5B&quot;"/>
    <we:property name="reportEmbeddedTime" value="&quot;2023-05-16T14:19:26.982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37a16cc71a8b995c5400&amp;height=282.23&amp;width=745.87&amp;bookmarkGuid=fa283123-bbc7-4f55-b18b-ebc276f365c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1DE999A1-90BF-48AE-86DE-A089075B0899}">
  <we:reference id="wa200003233" version="2.0.0.3" store="en-US" storeType="OMEX"/>
  <we:alternateReferences>
    <we:reference id="WA200003233" version="2.0.0.3" store="WA200003233" storeType="OMEX"/>
  </we:alternateReferences>
  <we:properties>
    <we:property name="artifactName" value="&quot;Top 3 Districts CAGR&quot;"/>
    <we:property name="backgroundColor" value="&quot;#FFF&quot;"/>
    <we:property name="bookmark" value="&quot;H4sIAAAAAAAAA+1ZS2/jNhD+Kwtd9mIUIkXxkdvG6RZFu9s0WaQoihz4GMbayJIrydm4hv97h5K9cR4b2YHdNqh9sUgNOd88+A3Hnkcuqye5nn3UY4iOouOyvB7r6voNiQZRcX+O2TgxRoFjzhAgjnNGUaqcNFlZ1NHRPGp0dQXNRVZPdR42xMk/LgeRzvNTfRVGXuc1DKIJVHVZ6Dz7CzphfNVUU1gMIrid5GWlw5bnjW4gbHuD4jhGKOS7BDVq22Q3cA626WbPYFJWzXKsUgaagvU0SWKQVggpcE3dvW1h9ssHpS2wYVk0OisQQJijRCaSxiw21qdaK6otCfM+y5uliJl9fzup0O75yn3v25fEqkS6WDrHjWIsTawLsJrZJMh8KicfcdTtE7a5WJlMB9H7qhy3Gy5jVE/Nn1OoZrgg6IK6k5xH56sX+Pzr6uG5nVzYomiyBiWjk6xuqsw2OPepRRUvBl8lr9clf4LZmw+g6ynqXpPGSJ9Djl5tVQzLfDpuYT0AWU4rC2fg7wYtkgUG/7QqMTXuoakjnF+C8BnkKIh6fqkcVMezVtFJVq0ygT70yBLlpiiuH6IYvvvhDOeCSgxRdEQWQaAzmK65p8+RuP63EQQgrWcKlzVLID8+cFG9Y+e10LXJ4dvLv+bTInwuu0O4pnQjMI+tfwbTIBqVX4YV4Pl2wanoyOVBeOdudGEh+BNeEMmnU/TpoN4HEbeG11lxlS856Y4EuihGVlcBV2k+QzDjaI4Lyp0m4jbwQ2CX3B2WjksXMI4y56CI2jRNBdepZRpSLpgAAqlwm7IVpRYSKbgwjCmujCX0wFY7ZityYKsDWx3YaslWRhsvpLVUGuKJxIuY9N9mq0MAdh4AL5yXCQeFlcIpL/GCGwfRZ42sRxq/H1j5vB6ulY1JbLiylrOECa35PvSkqdRW+MRJixduhzd2R3r1NHDbmPJ2O00SqBLcS5oYHktJJaTJPiySjohUudQJQw2k0rrE7EMPo1j2LeWpSWJhOPY8xLz8KG5HyL+Drh7l8N3klmewzjOLV5R166MxYJMaHpxudGvBpNOUQX3nkHlrRfj+OUOju70vdD4N27491nVm365K0GLVkiLkz2t9Ziu+RYnczAmXvfGzWgAmI1HE8iRNiaSE7eWEWce9V8pwYJrFoGJBe/NkiMG7KrG2IoZ/unb/ixlzgitc+aXYX9Js4o4NcgeIsNY7Bj6OU8lBx/1nf3cx/VAWzehR6q/N3g/n67iK5VkBw5Gumv/WdeDJ9FuGcvaCBOyJXX/uURt7TQkILHNAOFYd5vbBW9oL6+I0IS6RWihGuNC9OX5oel/HT3TJoendR+F8HUxrWz/8D7h2s2LftnVEWZIKywxY7ZVUEp75z+JAdq/qF74D2R3Ibguye2E+vg6y67v1xVwIDgZJUCTUptpS098VZ2N9teXt0jOpUki44bH3hHHlmNq9nlbVUz1qOW3qibZwqgt4olfFLNaFA9fTr7Z/1Hf2IM5seV43WdDVncXfxcnzU1kgAAA=&quot;"/>
    <we:property name="creatorSessionId" value="&quot;7dad883a-d632-41c0-96d0-4a4af5383a2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YVe9sUoRF1IKm+Js1sUaS5NFimKIiiG5DDRRpZcSc7GNfzvHcpy4lzWsgO7bVD7xdJoyDlz4SFHmngmrYYZjE9ggN6ed1AUtwMobz8wr+flrez09Oh4//zoj5P9408kLoZ1WuSVtzfxaiivsb5MqxFkbgYS/n7V8yDLzuDa3VnIKux5QyyrIocs/QtnyvSoLkc47Xl4P8yKEtyUFzXU6Ka9I3W6J9vsh5Asgq7TO7xAXc+k5zgsyrq9T+IIIUBtgzD0UWohpKAx1expA7Nb3xltgPWLvIY0JwBOFjAZysCPfKVtDJAEoJmT2zSrWxU1/nQ/LMnvyTxen5uHTCehNL40hqskiuJQGwerHg+dzpdieEJ3s3ncNJdzl4Oe97ksBs2EbVKqkfpzhOWYBjhbWM00J97F/AFd/zK/WDaTcVPkdVqTpneYVnWZ6ppkXxpU/rT3oHm7qHmE4w/HCNWIbC9oU6YvMKOoNib6RTYaNLCegSxGpcZztI83DZIpJf+sLKg0nqCpPJK3IGyKGSmSndPSYHkwbgwdpuW8EoLnEWlRrori9jmK/v6P5yRzJilF3h6bOoWZw8FCeLoCSeN/vUEHpIlMbtK6BfLTsxBVGw5eAx1Uht8f/lBPU/e7mi3CBaMrgXnp/RJMPe+m+NYvkda3cUGlQLYLYd/cQa7RxRPfkMnXS/T1pD4F4TeOV2l+nbWc9EgCsyx6GkqHq1Bf0bmxN6EBxUYLcR34LrEtWbuhg8I4jDepMZh7TZnGgkOsI8CYi0ggw1iYVdkqCDSGUnChoijhidIs2LHVhtmK7dhqx1Y7tmrZSoGyQmodSMUsk3QQk/b7bLVLwMYTYIWxMuSY0E5hEivpgOs71aVOVjdA/8+8XG6HQ6J95iueaM2jMBIAfBt24liCFjY0UtOB29CJ3bBOOzXe16q4X8+SxCAR3MogVNyXMpAYh9vwSBom4sTERqhAYSy1CdU27EQBbfs64LEKfaE49TxMvX0prkfIvyGUL2r4UbjmGqyyVNMRZdF7b4DUpLoLAzU0HgxnllKsHgMyabxw/z+n5PRs7kvIRm7ajwdQpfrjfAuazltSgvx1oc9s1NfYIlcLwlVn/jQIpGJkCdM8jGMmAxZtZYVpw61NEsUxgsjHxBdBZ530KXnXBe2thOGf3rv/xYo5pBGm+JZvr2hWCccKtYNMaG1NhNb3Y8kR/O61v7mcHhd5ffOi9BekT9P5Po5iWZpj/wbK+r91HHi1/NpUjt9QgB256669QPsWAoaCtjlknHadyGyDt8AKbfw4ZCaUIJKIcQGdNb5ret/HK7pw1/RuY+N8H0yrmzj8D7h2tc2+aetYolksdKRQg01kInHJN4sd2b2rN3w7stuR3Rpk98Z6fB9k13Xq87kQHBWRoAgDHYMOVHdXnA7ges3TpY1kEmPIFfetZRFPTJRs3k5j6rUetRjV1RA0nkGOr/SqVMWQGzQd/WrzoX7mD+FM2/W6ZID7fP/Q2k6nfwOk510mSSA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38:46.1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af7cd0531d38a794167a&amp;height=252.93&amp;width=324.79&amp;bookmarkGuid=5ef04f48-2f2f-40df-b1bf-d54d882d061b&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ABCE15F-534B-4E3D-8CCE-D124E0F6A5FD}">
  <we:reference id="wa200003233" version="2.0.0.3" store="en-US" storeType="OMEX"/>
  <we:alternateReferences>
    <we:reference id="WA200003233" version="2.0.0.3" store="WA200003233" storeType="OMEX"/>
  </we:alternateReferences>
  <we:properties>
    <we:property name="artifactName" value="&quot;Bottom 3 Districts CAGR&quot;"/>
    <we:property name="backgroundColor" value="&quot;#FFF&quot;"/>
    <we:property name="bookmark" value="&quot;H4sIAAAAAAAAA+1ZS2/jNhD+Kwtd9mIUIiWRVG4bp1sU7W7TZJGiKHIYksNYG1lyJTkb1/B/71CSN85jYzuw2wa1Lxap4cw3D37k2PPAZvUkh9lHGGNwFByX5fUYqus3LBgExf25KJYQJkryRNgw4YDSpCRVTpqsLOrgaB40UF1hc5HVU8i9Qpr843IQQJ6fwpUfOchrHAQTrOqygDz7CzthetVUU1wMAryd5GUFXuV5Aw16tTckTmOCwr6LyCKYJrvBczRNN3uGk7Jq+nGaxAgcjeNRFKIyUipJa+rubQtzvbw32gIblkUDWUEA/BxnKlI8jENtXAKQcjDMz7ssb3oRPfv+dlKR3/Nl+N63L5lJI2VDZa3QaRwnkbEeVjObeJlP5eQjjTo9Xs3F0mU+CN5X5bhV2Oeonuo/p1jNaIG3hXUnOQ/Oly/o+dflw3OarFdRNFlDksFJVjdVZhqa+9SiCheDr5LXq5I/4ezNB4R6SrZXpCnT55hTVFsTwzKfjltYD0CW08rgGbq7QYtkQck/rUoqjXto6oDmexAuw5wEyc4vlcXqeNYaOsmqZSXwhxHpUW6K4vohiuG7H85ozpukFAVHbOEFOof5SnjWBZLW/zZCD6SNTGGzpgfy44MQ1TsOXgsddI7fXv61nhb+c9ltwhWjG4F57P0zmAbBqPwyrJD2t/VBpUD2G+GdvYHCoI8nviCTT5fo00m9DyJsHa+z4irvOemOBLosBgYqj6vUn9G7cTSnBeVOC3Eb+D6xPXf7pePSeoyjzFosgrZMEykgMTFgImQskWEi7aZsxbnBSEkhdRynItWG8QNb7Zit2IGtDmx1YKuerTRoJ5UxXGnmmKKLmHLfZqtDAnaeACetU5HAlE4KmzpFF9zQiz7rZD0C+n7g5fN2BKQmZKEWqTEi9k0FiH3YSRIFRrrIKkMXbks3dsvW2mnwttHl7XaWFPJUCqd4pEWoFFeYRPvwSFkmk9QmVmquMVHGRnofdmJOx77hItFRKLWgnofpl2/F7Qj5d4TqUQ3fTW65B+s8M3RFWfU+GCM1qf7BQgOtB5POUob1XUDmrRf+++eMnO50X0A+9WrfHkOdmbfLI2ixbEkJ8ueVPrMV3+KI3CwIl2vzZ0AiFSNLmRFRkjDFWbyXHWascC5NtcAY4hDTUPK1dTKk5F2VdLYShn/67P4XK+aEVtjyS7G/otkkHBvUDjJpjLMxujBMlEAI1+/93eX0Q1k0o0elvzJ7P52v4yqWZwUOR1A1/63rwJPl16dy9oICXJO79bXHTeiAM5R0zCETdOrEdh+8BU4aGyYRs5ECmcZMSFhb44em93X8RBcdmt59HJyvg2lNG4f/Adfu5rB3LDUskSbWaMClKlX4zP8ZByJ8Vb/+HYjwQIRbEOEL6/F1EKF/GQopBWoiOhlxk4Dhen1XnI3hasvbpYtVmmAktAidY7FIbZzu3k5r6qketZw29QQMnkKBT/SqVKlQWLRr+tX2j/rOH8KZ9XtykwVduBd/Ay3J9GFZIAAA&quot;"/>
    <we:property name="creatorSessionId" value="&quot;61adbb21-1838-4418-8656-48ea8cc3594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nLsVsUaY4mixRFERRDcphoI0uuJGfjBv7vHcpy4hzrI7DbBrVfLI2GnG8OfuRI94HN6kEOo2PoY7AT7JXlTR+qmw8s6AVFJzs5OTzaPTv843j36BOJy0GTlUUd7NwHDVRX2Fxk9RByPwMJf7/sBZDnp3Dl7xzkNfaCAVZ1WUCe/YUTZXrUVEMc9wK8G+RlBX7K8wYa9NPekjrdk232Q0QWwTTZLZ6jaSbSMxyUVdPdp0mMwNE4HkUhKiOlkjSmnjxtYS7W90ZbYPtl0UBWEAAv40xFiodxqI1LAFIOhnm5y/KmU9GjT3eDivy+n8brc/uQmTRSNlTWCp3GcRIZ62E1o4HX+VIOjuluMo+f5mLqMu8Fn6uy307YJaUe6j+HWI1ogLeF9UTzPjifPqDrX6YX82ayfoqiyRrSDA6yuqky05DsS4sqHPceNG9mNQ9x9OEIoR6S7RltyvQ55hTV1sR+mQ/7LaxnIMthZfAM3eNNi2RMyT+tSiqNJ2jqgOQdCJdhTopk56SyWO2NWkMHWTWtBP48Ih3KZVHcPEexv/vjGcm8SUpRsMPGXmHiMJ8Jz6JA0vhfr9EDaSNT2KzpgPz0LET1moPXQged4/eHP9TT2P8uJ4twxuhSYF56PwdTL7guv+1XSOvb+qBSILuFsGtvoTDo44lvyOTrJfp6Up+CCFvH66y4yjtOeiSBSRYDA5XHVeqv6N3YuacB5VoLcRX4PrEdWfuh/dJ6jNeZtVgEbZkmUkBiYsBEyFgiw0TaZdmKc4ORkkLqOE5Fqg3jW7ZaM1uxLVtt2WrLVh1badBOKmO40swxRQcx5b7PVtsErD0BTlqnIoEp7RQ2dYoOuKFXnetkfQ30/8zL+XYEpCZkoRapMSKOYgkgNmEnSRQY6SKrDB24LZ3YLVtop8G7Rpd3q1lSyFMpnOKRFqFSXGESbcIjZZlMUptYqbnGRBkb6U3YiTlt+4aLREeh1IJ6HqbfvhRXI+TfEKoXNfwoXHEN1nlm6Igy633QR2pS/YWFBloPBhNLGdaPAblvvfD/P2fk9GTuC8iHftqPe1Bn5uN0CxpPW1KC/HWmz2zVV9gilwvC5cL8GZBIxchSZkSUJExxFm9khRkrnEtTLTCGOMQ0lHxhnexT8q5K2lsJwz+9d/+LFXNAI2z5rdhc0SwTjiVqB5k0xtkYXRgmSiCEi9f++nJ6VBbN9YvSn5E+Tef7OIrlWYH711A1/63jwKvl16Vy9IYCXJC7xbXHTeiAM5S0zSETtOvEdhO8BU4aGyYRs5ECmcZMSFhY49um9328oou2Te8mNs73wbSmjcP/gGvXs9k7lhqWSBNrNOBSlSqc8z1jS4Tv6u3flgi3RLgCEb6xHt8HEfqHoZBSoCaikxE3CRiuF3fFWR+uVjxdulilCUZCi9A5FovUxun67bSmXutRy2FTD8DgKRT4Sq9KlQqFRbugX20/1E/8IZxZtybnDPCf7x9a2/H4b3Bj5Np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6:38:36.440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f19c157c4becaf9898e1&amp;height=252.93&amp;width=310.42&amp;bookmarkGuid=489d20c3-c744-4729-9382-95a430f3d868&amp;fromEntryPoint=sharevisual&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9.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fxT4q3A3bTT3vV6MHQ6HYZZSetEh2OlssORMvnfu7KTEMKBEw460L4QW1rt7vftp5XMdaBNPSlh9gHGGOwHB9ZejMFd7LFgEFS3x0IIVcGhSDDVuuAcUqnJyk4aY6s62L8OGnBDbE5NPYXSO6TBP88GAZTlRxj6twLKGgfBBF1tKyjN39gZ01TjpjgfBHg1Ka0D7/K4gQa920syp3dKhX0fU0RQjbnEY1RNN/oJJ9Y1i3fJszQTaYFxxiVKlWVc0Zq6m23T7Lf3QdvEDm3VgKkoAT8W5ShTzqJEMYxEVoRxDn68MGWzMJGzt1cTR7iJjdnE0/eDvoRKoaeKwDmsOyzXwXuEeupahG9vTRzbqVP4CYt2qmpMMyM/P+Nsb7GkDuZE1Udnich27sQ2UO4Rl6axrt47ssR9Y1RrNrJfDh0SlTrYD+dnNFKbalgumL+BetKlq8C1VZWfiR8PiRZYp9EdzFpUR8YtiY8GG4n/K4jmpKiFaL23sdU+7ZHRGis/PQhUTFJNBcuyWKZZgkWUxS+oTO+sQzOsVuBecZV+nFFIkKDPlwVagjpn2XdMbFUuHoWKFUmkIY9lkiYIULygcv0HynQHCGXu90kowiIMdZ6zEDPOJOeh9/kgpHoE9LuB6eECF5LFEYhI8DxPFPKQmu1zxKGdLtOIpQAsybgIucKoN06DV420V7tFor7PMqVyBlwKkao0CcNeyZ7YyQcK09l4k9PluUa1f+fsuDVeHMT1VP41RTcLNmVxvJyg59+WDw958gJcqWS5Tc9XYhgEHRHhfLBacrG+5JawbqxpWx9jSYS1sQ5tOR1XPVrtXtqUNgRKbDfOkC8aXuRQGCzJjsL8+qQbZpXExW5HDlUv2GdhW/6Og2iNsa1JJk+/j9Bn2bJWadMssvxpg776aYltMYAs8f7VK83N522L2GytW+XyAAv353a7sTJP7Cu9PZXTmnY36gNwhyNwzYvr/pu67i7TZP557YZ8SICH1s22l+Cjyn7W22jDOIlBpjrSoc6YVIi5fI6jQ0EcKyiyXIRRDhH9yZPniCOFBKEERAVXKqXTF+Lo8Xed3SrzB8LdatwM7qj0ujSKjrF19MEY6fvPP2hooEUw6SIZrG8IuW5R+N9fDIHufJ9COfVu3xxAbdSbZQua3yPQ1nyHDrkdCf16zMIoU4VI4iJJVMGyhGfwHDphAnVCYs+5EEpymSiR9upksWuNohy+TSrv6bN3dIemtdEXIpYjWqHtl2pdL9t22Cdl5N5O+mih9gTslyrSlZszDtQ7iyRTIoE4f4GfVQ8dt4NXIO3SVPj/POm/WaEizwuWAA9zIZHlOpURPkczFXGKdNQqwZXUUlLvjnVvHDOG4Y5xdCxFrpUCzqICQPvLxNPHaUN9rY/aaVNPQOFHqPAr/ZQ2DVQadU9Pbf9F2+GhPM3ig2GbBW3/nc//Aa+zmrp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20.xml><?xml version="1.0" encoding="utf-8"?>
<we:webextension xmlns:we="http://schemas.microsoft.com/office/webextensions/webextension/2010/11" id="{1DBB0EFF-0E60-4242-A972-F04EEA742FFE}">
  <we:reference id="wa200003233" version="2.0.0.3" store="en-US" storeType="OMEX"/>
  <we:alternateReferences>
    <we:reference id="WA200003233" version="2.0.0.3" store="WA200003233" storeType="OMEX"/>
  </we:alternateReferences>
  <we:properties>
    <we:property name="artifactName" value="&quot;Hyderabad_Visitors by Months&quot;"/>
    <we:property name="backgroundColor" value="&quot;#FFF&quot;"/>
    <we:property name="bookmark" value="&quot;H4sIAAAAAAAAA91YbW/bNhD+K4E+e4P4IonMt9XtMGDrEDRFgWEIiiPvZKuVRYGis3iB//tIyUWaBIvjLWm8+Yut45F3z3MPj5SvM2yGvoXNr7Ci7DR75dznFfjPJyybZd1tm7W5VQyMqWuUqkDBiuTl+tC4bshOr7MAfkHhQzOsoU0LRuPvF7MM2vYMFumphnagWdaTH1wHbfMnTc5xKPg1bWcZXfWt85CWPA8QKC17Gd3jc0yFfS9iRLChuaRzsmGyvqPe+bB7FiovSiqk5bkygphgXMY5wzQ6prnfPwUdE5u7LkDTxQSSDUtlbClrzWwtq9JWUOfJXjdt2LmYzZur3kfckY1Nn+j7AS+hs4TZCM7TMGG5zt4SDGs/Inxza+Dcrb2ld1SPQ11owiau8zNtTnZThmwbqTrzLhI5jv20QfJgAD++dpH20NjIaxOcHz6y8jumR/+l+2PuKXKK2Wm+vYiWoekW7a4EN5jfT3lb8ClnZz5FohK2OMH5GOfVZoT3uvFfKsBndxB8W2jbqLGdjNOyK4cp/2WDSF0anmUV5lQLtKXRwlRYl8zyIyvcj85Ts+gu/391+ztk+8smGXIpc5tTySVnGhkcR9neuwDtyRch/oerdA/I/qIgs7mqmZZYE3Kw8VgYU3kQ7rCE+H0H78NxauBacVUwDcwI5IWx6jniUGWVqLgucoEgi0qoqtgbJ9BVMO7qsEiSS62wyFHVnAMJaxg8ByIFaCASZ4wkKSRjvLLPEUcY1JwxVpcCJRaVsVjs3Z7zuEUWzjc25nB3h85du151j9X123g2L+8p+ivr7S05e6HG/m+6BETf+RJ8eGSrYN+kod9pF9N1LHp++uqOtSvzlOGT1vVi6g66VpoE8PgxdWm11eVRHA2Hn+iPEOZhBP5G4O/ldWM8UINtvP4eosGXv1Q8tSAf5PNib5usNCkLZHRecFS6zIHsP5fqM0rhpTrk072zHKdWH3xxOTKxQo4aS1IVydIIkKgo33t3aFbx9f7AOwqvAKFgWJSmkoUuhDBPH2cMdeOdrcgvxuK6dRh6sHQGHY0k9xNZDY1+UfTQYRLd+Nun71+auFunpD5Au06Bxr8zJjypEZmWHjthOsa2fwH5NFAjfxEAAA==&quot;"/>
    <we:property name="creatorSessionId" value="&quot;03884c76-91fa-4326-9332-c712c7d29ac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IonMt9TNMCBLGyRFgWEIgiN5stnKokDRWbzA/72k5CJtgsXxljTe/EXm8ci75+7h8aTbzNi+a2D1DhaYHWZvnPu8AP/5gGSTrN3I3r8/OT06P7l6d3R6HMWuC9a1fXZ4mwXwMwwfbb+EJu0QhX9cTjJomjOYpVENTY+TrEPfuxYa+xeOynEq+CWuJxnedI3zkLa8CBAwbXsd1eM42iY/s2gRdLDXeIE6jNJz7JwPmzETeVFiwTXNhWJIGKE8runH2cHN7frJ6ODY1LUBbBsdSDJTCqVLXkuia16VuoI6T/LaNmGjolbHN52PuGM0Vl2K15G5hlajyQZwHvsRy212itAv/YDw+LuJC7f0Gs+xHqbaYMMq7nOCq4PNkj5bx1CdeRcDOcz9ujLoQYG5euti2IPVMa42ON9fkfInIgf9uftz6jHG1GSH+foySnrbzppNCu4wfxj91uCTz059ioFK2OIC56OdN6sB3lvrv2aATu4h+LHQ1pFjG96mbRfOJP/n1hhs0/Qkq0yONTO6VJKpytQl0XTPEveL82hn7fX/L29/h2x72jgxlPNc51hSTok0BPYjbR9cgObgKxH/w1l6AGR7UgzRuaiJ5KZGQ0HrmJ6k+ijcfg7xeQ/v43ZqoFJQURAJRDFDC6XFS9jBSgtWUVnkzAAvKiaqYqudgDdBuZvdLHHKpTBFbkRNKSDTisBLIBJgFMTAKcWRM04IrfRL2GHKSEoIqUtmuCkqpU2x9XhO4xGZOW919OH+CZ26Zrlon8rr03g3zx8w+hvp90dy8kqF/d9UCYi60zn48MRSQX5IQb9XLsZ2LGp++qbH2qR59PBZ83o5VgdZC4kMaPyputRSy3Ivrobdb/QnEHO3AP6O4B/4dSfckYNNbH934eDrNxXPTchH43m5tUxWEoUGVDIvqBGyzAH1P6fqC1LhtSrk872z7CdXH31x2TOyQm6kKVFUyEvFgBuB+dbewS7i6/2OPQqtwEBBTFGqiheyYEw9v53B1J12tkA/G5LrlqHvQOMZtDgEuRuDZXHQi6SH1iTSDf99ev5m42kdnfoIzTIZGj5njHhSIVINblmQPnKMfqVbbP0F6nDFP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1:00:22.6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3bd92111f63d4d57bcd5&amp;height=173.89&amp;width=1122.40&amp;bookmarkGuid=09c8ee22-63ef-48b2-b5b9-440b259ca9bc&amp;fromEntryPoint=sharevisual&quot;"/>
  </we:properties>
  <we:bindings/>
  <we:snapshot xmlns:r="http://schemas.openxmlformats.org/officeDocument/2006/relationships" r:embed="rId1"/>
</we:webextension>
</file>

<file path=ppt/webextensions/webextension21.xml><?xml version="1.0" encoding="utf-8"?>
<we:webextension xmlns:we="http://schemas.microsoft.com/office/webextensions/webextension/2010/11" id="{69CFB7EC-DE6C-4431-9373-2400714039AF}">
  <we:reference id="wa200003233" version="2.0.0.3" store="en-US" storeType="OMEX"/>
  <we:alternateReferences>
    <we:reference id="WA200003233" version="2.0.0.3" store="WA200003233" storeType="OMEX"/>
  </we:alternateReferences>
  <we:properties>
    <we:property name="artifactName" value="&quot;Hyd_Rev_DomesticVisitors_16-19 by Years&quot;"/>
    <we:property name="backgroundColor" value="&quot;#FFF&quot;"/>
    <we:property name="bookmark" value="&quot;H4sIAAAAAAAAA71T22rcMBD9laBnt/iycZx9a5xAoReW3RIoZVnG0nijRCsZSd7GXfzvHckbmqSB5KHUL5aOZnTOnBkdmJCuUzB8hR2yObsw5m4H9u4kYwnTT7GmPIczDmXK06pJSyhKcUpRpvPSaMfmB+bBbtFfS9eDChcS+IOJ6qzN82LWirzKTvM844BsnTBQagHbENOCcpiwDq0zGpT8hdMVdORtj2PC8L5TxkIgWnnwGMj2FE57Epi9L0gHcC/3uELuJ3SJnbH+uM/yNi2KtCwAmoLPmrKaVZTjptMo/vX4QBqF1UZ7kJoEBOzFAglvpfLHkGa4uu8suUEeDV0w9YPYg+YoWCzOoptqObDaqH4XV1dP8JXpLccltvFIe+kHuuY7AjGMZNHCGjLwGXhjftYWyTDB5umYvM7+BcH1Ft9K/wmHk2PKXyo+DmKzxP3m0tAgeMmpp9Ib6zZZ+S47f0HemhAn9VYd2//H72+TakWW1zdgfZi65pY6FcylLGMF2osh+nsp7cMI5MmzIv5ndeP6YSQp6/bRnNVU79bYSe0/7PZ6jN9ja9gO6UGGhem964DjAjRG4m66QGKMoyEALUIb4tqG/2dJ0zt14RpUHxoQHyqLJNQY2Sh8a8JR3m+ek91bbwQAAA==&quot;"/>
    <we:property name="creatorSessionId" value="&quot;c11e60f6-1719-42fb-9268-e92e29df861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hDbWZblLXUDDMjSBslQYBiCgLbpVK0iGZSc1Qvy76NkF+tlQPYwzC+WKF4OzyGPopS2VtBewx7FRFwa87AHeriIRSR0b7u5mS+mq/n2erqYsdnUThptxeQoHNAO3a20DSifgY3fN5EApZaw87cKlMVI1EjWaFDyJ3bO/OSowVMk8LFWhsCnXDtw6NMe2J3vXDt+n3JFKJw84BoL11lXWBty/T1OqkGaDkYpQJ4Ww3w0Ho45xnavAeZ5f180AMuMdiA1A/C2cvyxSpJ0WJXJOP6QJHEBAWAlletd8nb2WBP3zWy0tedrWh5AF1iK0Byh7Xo5isyoZh9Osxf2tWmowBVW4Uk76VpO8w2BK5yYoiUZJvCV8c78yAiZsFJMBqfofPUFgm0I/7b8HNuLPuQNis9tuV3hYXtlWHInC9ZUOkN2G4/exZ/+AG/DFiv1TvXy/+b7a4daMeXZHZDz85Xfs1KeXI4yVCJdtoHfK0lPI5BEr5r4n92dNk8jyVH3z+Ys4353hjq0/1DtzSl8z6kRe+TV8wfTOFtDgUvQGArXXQKJwY+HAHTpZQhn8v8vkqe3U+EWVOMFCIsqQhEWRuYKzwT49RUBVkD3CyBikAFJBAAA&quot;"/>
    <we:property name="isFiltersActionButtonVisible" value="true"/>
    <we:property name="isFooterCollapsed" value="true"/>
    <we:property name="pageDisplayName" value="&quot;Hyd_REV_DOM&quot;"/>
    <we:property name="pageName" value="&quot;ReportSection12f033063aab3c4b6848&quot;"/>
    <we:property name="pptInsertionSessionID" value="&quot;CC1C7126-0E5F-4424-A749-ED76741FF7A4&quot;"/>
    <we:property name="reportEmbeddedTime" value="&quot;2023-05-17T11:59:52.486Z&quot;"/>
    <we:property name="reportName" value="&quot;Telangana_Tourism_ResumeChallenge&quot;"/>
    <we:property name="reportState" value="&quot;CONNECTED&quot;"/>
    <we:property name="reportUrl" value="&quot;/groups/me/reports/e70feea7-9ed8-4355-bed3-d5381d601e01/ReportSection12f033063aab3c4b6848?ctid=ebec9c67-55a5-439b-bb63-b3091205e550&amp;pbi_source=shareVisual&amp;visual=d87f2234fd2815221cae&amp;height=240.00&amp;width=320.00&amp;bookmarkGuid=e50aecdf-1c1f-456d-8d59-ab1b35c7af5a&amp;fromEntryPoint=sharevisual&quot;"/>
  </we:properties>
  <we:bindings/>
  <we:snapshot xmlns:r="http://schemas.openxmlformats.org/officeDocument/2006/relationships" r:embed="rId1"/>
</we:webextension>
</file>

<file path=ppt/webextensions/webextension22.xml><?xml version="1.0" encoding="utf-8"?>
<we:webextension xmlns:we="http://schemas.microsoft.com/office/webextensions/webextension/2010/11" id="{06AFB8F5-39D5-4302-B16E-8EDA06CE2731}">
  <we:reference id="wa200003233" version="2.0.0.3" store="en-US" storeType="OMEX"/>
  <we:alternateReferences>
    <we:reference id="WA200003233" version="2.0.0.3" store="WA200003233" storeType="OMEX"/>
  </we:alternateReferences>
  <we:properties>
    <we:property name="artifactName" value="&quot;Hyd_DomesticVisitors_16-19 by Years&quot;"/>
    <we:property name="backgroundColor" value="&quot;#FFF&quot;"/>
    <we:property name="bookmark" value="&quot;H4sIAAAAAAAAA91YbW/bNhD+K4E+u4P4IonMt9XtMGDrEDRFgWEIiiN5stXKokDRWbzA/31HyUWaBI3jLW+bv9g6Hnn3PPfwSPkyc83Qt7D5DVaYHWevvf+ygvDliGWzrLtuy1FYDRqtcZWouFGga/LyfWx8N2THl1mEsMD4sRnW0KYFyfjH2SyDtj2BRXqqoR1wlvUYBt9B2/yFkzMNxbDG7SzDi771AdKSpxEipmXPyZ2eKRX2g6CIYGNzjqdo42R9j70PcfcsVF6UWEjLc2UEMsG4pDnDNDqmud8/BR0Tm/suQtNRAsnmSmVsKWvNbC2r0lZQ58leN23cuZjN24s+EG5iY9Mn+n5059BZdNkILuAwYbnM3iEM6zAifHtt4NSvg8X3WI9DXWzihtb5BTdHuylDtiWqToInIsexnzcOAxhwn954oj02lnhtog/DJ1a+Ynr0X/o/5wGJU5cd59szsgxNt2h3JbjC/GHK20JIOXvzmYhK2GiCDxTn9WaE96YJXyvAZzcQPC20LWlsJ+O07Mq7lP+ycQ67NDzLKpdjLZwtjRamcnXJLH9hhfvJB2wW3fn/r27fQ7a/bJI5LmVucyy55Ew7Bi+jbB98hPboqxD/w1W6BWR/URyzuaqZlq5Gx8FaKk9yvRPusAT6voH37jg1cK24KpgGZoTjhbHqMeJgZRUdZ7rIhQNZVEJVxd44ES+i8ReHRZJcauWK3Kmac6DT1DB4DEQKnAEizhiJUkjGeGUfI44wTnPGWF0KJ11RGeuKvdtzTltk4UNjKYebO3Tu2/Wqu6+u39HZvLyl6G+s17fk7Jka+7/pEkC+8yWEeM9WwZ6kod9oF9N1jDw/f3PH2pV5yvBB63q2v3PoWmkUwOlj6tJqq8sXcWwcftrfQ7SHkfs7QriV15XxQH22dDU+RJ/Pf+F4aLHeyed+qVYalQU0Oi+4U7rMAe0/l+ojSuG5uufDvc+8TK3e+VLzxGJNA5A77UpUFcrSCJBOYb737tCs6PX+wDsKr8BBwVxRmkoWuhDCPHycMdSVd7bCsBgL6Ndx6MHiCXQ4EtlPhDQ4+pGwoXNJWOPvkL5/bWhHTkl9hHadAo1/Z0x4UrMxLd53wkT39m9WKm3yfxEAAA==&quot;"/>
    <we:property name="creatorSessionId" value="&quot;900d7e2b-173d-4860-b98a-96b4d8bc691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UOhD+K1WeFxRfcnHfylKEVApVi5AQqqqxPdk1ZOPI8fZ0T7X/HTtZVGhF04XeztmXbMZjz3zffJ44uUy06doaVu9hgclu8srabwtw33ZIMkmaje3Dh4PDveODs/d7h/vBbFtvbNMlu5eJBzdD/8l0S6jjCsH45XSSQF0fwSzeVVB3OEladJ1toDb/4uAchrxb4nqS4EVbWwdxyRMPHuOy58E93IfY5CULEUF5c44nqPxgPcbWOr+5Z2Wa5ZhxRdNSMiSMUB7mdMNon+a4fwzaJza1jQfThASiTeelVDmvBFEVL3JVQJVGe2Vqv3GRq/2L1gXcgY1VG/na0+fQKNRJD85hN2C5TA4RuqXrEe7/MnBil07hMVb9UOONX4V1DnC1s5nSJetA1ZGzgch+7O1KowMJ+uy1DbR7owKvxlvXnZH8BRG9/9z+M3UYONXJbro+DZbONLN6U4IrzB+HvBW4mLOVXwNREVuYYF2I82rVw3tt3I8K0Mk1BI8LbR00ttFtXHZhdcx/brTGJg5PkkKnWDGtcimYLHSVE0WfWeHeWIdm1pz//+r2O2TjZeNEU85TlWJOOSVCE3geZftoPdQ7P4T4H67SDSDjRdFEpWVFBNcVagpKhfJE11vhdnMI12t4b49TARUlLTMigEimaSZV+RBxsFAlK6jIUqaBZwUri2w0jscLL+3FdpE45aLUWarLilJApiSBh0BUgpYQiJOSI2ecEFqoh4jDpBaUEFLlTHOdFVLpbHR7TsMWmVlnVMjh+g6d2nq5aO6q68PwbJ7fUPRP1l+35OSJGvvfdAkIvtM5OH/HVkEepaFfaxfDcSx4fv3pjLUp85Dhvdb1dLxziKoUyICGn6xyJZTIn8VjY/un/R1Eux25nxHcjbyujFvqsw5H4230+fQHjvsW6618jku1EFgqQCnSjOpS5Cmg+nOpPqAUnqp73t/7zPPU6q0vNY8s1jgAqRY6x7JAnksGXJeYjp4dzCK83m95RqEFaMiIznJZ8ExkjMn7j9OHuvJOFuhmfQHt0nctKDyCBnsi24EQg71fEDY0Ogqr/+/i9Z0JO3JI6hPUyxio/5wx4InNRtY4MiF+5BjyimyvvwPFqR2WbxE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2:04:54.02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9e8caeb9052d8960aec&amp;height=294.61&amp;width=340.60&amp;bookmarkGuid=c1329886-459f-44be-b73a-127d12865594&amp;fromEntryPoint=sharevisual&quot;"/>
  </we:properties>
  <we:bindings/>
  <we:snapshot xmlns:r="http://schemas.openxmlformats.org/officeDocument/2006/relationships" r:embed="rId1"/>
</we:webextension>
</file>

<file path=ppt/webextensions/webextension23.xml><?xml version="1.0" encoding="utf-8"?>
<we:webextension xmlns:we="http://schemas.microsoft.com/office/webextensions/webextension/2010/11" id="{8BD3C51C-DA97-4DEB-AB68-6764BD721398}">
  <we:reference id="wa200003233" version="2.0.0.3" store="en-US" storeType="OMEX"/>
  <we:alternateReferences>
    <we:reference id="WA200003233" version="2.0.0.3" store="WA200003233" storeType="OMEX"/>
  </we:alternateReferences>
  <we:properties>
    <we:property name="artifactName" value="&quot;Hyd_Foreignvisitors_16-19 by Years&quot;"/>
    <we:property name="backgroundColor" value="&quot;#FFF&quot;"/>
    <we:property name="bookmark" value="&quot;H4sIAAAAAAAAA91YbW/bNhD+KwE/e4P4IonMt9XtMGDrEDRFgWEIiiN5stnKokDRWbzA/72k5CJNssXxlrfNX2wdj7p77nl4OvmSWDf0LWx+hRWSY/LK+88rCJ+PKJmR7rqtQqyQ1qUUoIu6qFkDJnn5PjrfDeT4kkQIC4wf3LCGNt8wGX8njWqkQg4sfXRTGWVURc5mBNr2BBbZp4F2wBnpMQy+g9b9idMt0lIMa9zOCF70rQ+QA51GiJiDnSf3dJ0SpN/zlAeY6M7xFE2crO+w9yHurrksygpLYVghNUfKKRNpzzCtjsnv989Bx8TmvovgupRAttlKalOJRlHTiLoyNTRFtjeujTsXvXlz0YdUjVSjTZ+L+oM9h86gJSO4gMOE5ZK8RRjWYUT45trCqV8Hg++wGZe66OIm3edn3Bzttgxkm0p1Enwq5Lj208ZiAA3242ufyIjOpLq66MPwkVbfUTX6L/0f84CpppYcF9uzZBlct2h3FFxhfj/lbSDknL3+lAqVsaUNPqQ4rzYjvNcufGWAzW4geFpo26SxnbjzbVfe5vyXzlrs8vKM1LbAhltTacV1bZuKGvbCiPvRB3SL7vz/x9vfIdtPm6CWCVGYAismGFWWwsug7b2P0B59FeJ/mKVbQPaTYqkpZEOVsA1aBsYkerLrnXCHJaTvG3jvjtMAU5LJkiqgmltWaiMfIw7WRvKaqbLgFkRZc1mXe+NEvIjaXxwWSTChpC0LKxvGALnRFB4DkQSrIRVOa4GCC0pZbR4jDtdWMUppU3ErbFlrY8u9x3OejsjCB2dSDjdP6Ny361V3X12/Tc/m5S1Ff2O9fiRnz9TY/02XgOQ7X0KI92wV9Eka+o12MY1jyfPTNzPWjuYpwwfl9Wx/5/irOfQlPDYOf9rfQ7SHFfc3hHArryvjgfps02h8iD6ff+B4aLHeWc+zafhUKA2gVkXJrFRVAWj+uRwfke7n6pAP987yMvV454vLEwtyX++EwipboaxRVJqDsBKLvbODW6XX+wNnFFaDhZLastK1KFXJuX74OGOoK2+ywrAYyfXrOPRg8AQ6HIvcT8VyOPol0UNns+jG3yF//+LSaZ2S+gDtOgca/86Y8ORmo1u874apN2y/AFwVm/iVEQAA&quot;"/>
    <we:property name="creatorSessionId" value="&quot;01a543b4-0de3-4e44-9b1b-77b81e413d7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bOgz+K4Wfs8G6+KK+dVmHAV23oh0GDENRUBKdaHMsQ1Z6mlPkv0+yM3RrsbrZejsnL44oSuRHfqJoXybadG0Nq/ewwGQ3eWXttwW4bzskmSTNRvbhw8Hh3vHB2fu9w/0gtq03tumS3cvEg5uh/2S6JdRxhyD8cjpJoK6PYBZHFdQdTpIWXWcbqM2/OCiHKe+WuJ4keNHW1kHc8sSDx7jteVAP42CbvGTBIihvzvEElR+kx9ha5zdjVqZZjhlXNC0lQ8II5WFNN8z2bo7rR6O9Y1PbeDBNcCDKdF5KlfNKEFXxIlcFVGmUV6b2GxW52r9oXcAdorFqY7z29Dk0CnXSg3PYDVguk0OEbul6hPu/TJzYpVN4jFU/1XjjV2GfA1ztbJZ0yTqE6sjZEMh+7u1KowMJ+uy1DWH3RoW4Gm9dd0byF0T0+nP7z9RhiKlOdtP1aZB0ppnVmxRcYf44+K3ARZ+t/BoCFbGFBdYFO69WPbzXxv3IAJ1cQ/C40NaBYxvexm0XVkf/50ZrbOL0JCl0ihXTKpeCyUJXOVH0mSXujXVoZs35/y9vv0M2njZONOU8VSnmlFMiNIHnkbaP1kO984OI/+Es3QAynhRNVFpWRHBdoaagVEhPVL0VbjeH8LyG93Y7FVBR0jIjAohkmmZSlQ9hBwtVsoKKLGUaeFawsshG7Xi88NJebGeJUy5KnaW6rCgFZEoSeAhEJWgJIXBScuSME0IL9RB2mNSCEkKqnGmus0IqnY0ez2k4IjPrjAo+XD+hU1svF81deX0Y7ub5DUb/JP31SE6eqLD/TZWAoDudg/N3LBXkUQr6tXIxtGNB8+tPPdYmzYOH95rX0/HKIapSIAMafrLKlVAifxbXxva3/R1Iu11wPyO4G35dCbfkZx1a4234+fQNx32T9dZ4ng7Np8BSAUqRZlSXIk8B1Z/T8QHT/VQV8v7eWZ4nH299cXlkQo7VTki10DmWBfJcMuC6xHS0dzCL8Hq/ZY9CC9CQEZ3lsuCZyBiT92+nN3WlnSzQzfrk2qXvWlB4BA32QW6HYBns9QLpodGRdP1/F5/vTDitg1OfoF5GQ/3njAFPLDayxpEF8SPH4FcsDevvHLx2BW8RAAA=&quot;"/>
    <we:property name="isFiltersActionButtonVisible" value="true"/>
    <we:property name="isFooterCollapsed" value="true"/>
    <we:property name="pageDisplayName" value="&quot;Hyderabad&quot;"/>
    <we:property name="pageName" value="&quot;ReportSection38056e54c208b3e13124&quot;"/>
    <we:property name="pptInsertionSessionID" value="&quot;F65446D1-87C4-42FC-A21D-0B2D581AA73D&quot;"/>
    <we:property name="reportEmbeddedTime" value="&quot;2023-05-17T14:25:55.546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f9f89e3a2222bf6c9c96&amp;height=294.61&amp;width=350.66&amp;bookmarkGuid=a1765203-4d1c-4bfd-b783-29cebd85d27b&amp;fromEntryPoint=sharevisual&quot;"/>
  </we:properties>
  <we:bindings/>
  <we:snapshot xmlns:r="http://schemas.openxmlformats.org/officeDocument/2006/relationships" r:embed="rId1"/>
</we:webextension>
</file>

<file path=ppt/webextensions/webextension24.xml><?xml version="1.0" encoding="utf-8"?>
<we:webextension xmlns:we="http://schemas.microsoft.com/office/webextensions/webextension/2010/11" id="{9876BA22-023F-49CC-A3D8-84191259111A}">
  <we:reference id="wa200003233" version="2.0.0.3" store="en-US" storeType="OMEX"/>
  <we:alternateReferences>
    <we:reference id="WA200003233" version="2.0.0.3" store="WA200003233" storeType="OMEX"/>
  </we:alternateReferences>
  <we:properties>
    <we:property name="artifactName" value="&quot;Hyd_Rev_ForeignVisitors_16-19 by Years&quot;"/>
    <we:property name="backgroundColor" value="&quot;#FFF&quot;"/>
    <we:property name="bookmark" value="&quot;H4sIAAAAAAAAA71TbWvbMBD+K0WfvVHHIbH7bfU6BnshJKNQRgjn6OKqVSRzkrN6wf99J9llbVdoP5T5i3WP7uW5505HIZVrNHTfYY/iTJxbe7sHuj1JRSLMYyxNs6qS+ayYylmRQZZOplP2so1X1jhxdhQeqEZ/qVwLOiRk8Oc6EaD1Aupg7UA7TESD5KwBrX7j4MxXnlrsE4F3jbYEIeXKg8eQ9sDubDOV9H3GFWHr1QFXuPUDusTGkh/tSVXMIc/ySS6rHcoCs5nkGDfcRpov+4eikVhpjQdlmEDAdgXAPM+npxWHFFhUOIeIK+1Hl6q7uGuI+2Y1uibI90EewGwxkODmCN3Qy1GUVrf7eLp4hK9sS1tc4i5eGa98x2muELhCzxItyLKAT8Br+6skZMGY/GmfvFz9G4JrCV9b/gt2J2PIPyw+d3KzxMPmkyVUteGRKm/JbdLZu7R4ht2aEadMrcfp/5X7x0Bas+LlNZAP61Xd8KCCthxlSSKdd1Hej4ruN2CSPOnhPzbXr+8XkoNuHmxZye3WlgaybzjrdR+/h8qIPfLDCwfbetfAFhdgMBZuhgQKox+vABiJcjxT+H9VvLvDEC5Bt0H/+ExFLMJzUZXG1waM9P4ABxL14FcEAAA=&quot;"/>
    <we:property name="creatorSessionId" value="&quot;7d135677-1793-4783-ac86-6557058cd0c6&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tAkRWP3LfVSDMjSBslQYCiCgLYZV60iGZSc1Qv876NkF70NyB6G+cXSES+Hh+RBFNJWCppr2KG4EJfGPO6AHk8GIhK6x25uZvPJcra5nsynDJvKSaOtuDgIB1Siu5W2BuUjMHi3jgQotYDS37agLEaiQrJGg5K/sDPmJ0c1tpHAp0oZAh9y5cChD7tnc75z7sHnEWeE3Mk9rjB3HbrEypDr78MsGUM8iodxkW2xSHB0XrCP7V4DzeP2PmkglhrtQGom4LFtAjCO47PTjF0STDIcQ8Clcr1J1kyfKuK6WY2m8npNij3oHD0JLo7QdrUcRGpUvQun6Rt8ZWrKcYnb8KSddA2H+YHAGVqWaEGGBXwH3pufKSELxuRP2+h49jmCrQn/Nv0Mm5Pe5QOLr02xWeJ+c2UIZam5pdIZspvB+adB8gd2a0as1KXqu/8i9/eOtGLF03sg58cre+BGeW3Zy1CBdNkEeb9Iep6AYfSuhv9YXLt+Hkh2eng1ZSmXWxrqyP7DXq/b8L1WRuyQF88fTO1sBTkuQGNIXHUBJAY7HgHQBRb9mfz/m+TZ7ZpwC6r2+oc1FSEJ90VmCo84+OUVgVZg9xuTh/KDRwQAAA==&quot;"/>
    <we:property name="isFiltersActionButtonVisible" value="true"/>
    <we:property name="isFooterCollapsed" value="true"/>
    <we:property name="pageDisplayName" value="&quot;Hyd_REV_FOR&quot;"/>
    <we:property name="pageName" value="&quot;ReportSection2b97a83828dbfed9e36d&quot;"/>
    <we:property name="pptInsertionSessionID" value="&quot;F65446D1-87C4-42FC-A21D-0B2D581AA73D&quot;"/>
    <we:property name="reportEmbeddedTime" value="&quot;2023-05-17T14:32:17.245Z&quot;"/>
    <we:property name="reportName" value="&quot;Telangana_Tourism_ResumeChallenge&quot;"/>
    <we:property name="reportState" value="&quot;CONNECTED&quot;"/>
    <we:property name="reportUrl" value="&quot;/groups/me/reports/e70feea7-9ed8-4355-bed3-d5381d601e01/ReportSection2b97a83828dbfed9e36d?ctid=ebec9c67-55a5-439b-bb63-b3091205e550&amp;pbi_source=shareVisual&amp;visual=f9aa78840b7a89e9be7a&amp;height=240.00&amp;width=320.00&amp;bookmarkGuid=d20c54d1-9b8f-473c-b6db-a3732f6464c0&amp;fromEntryPoint=sharevisual&quot;"/>
  </we:properties>
  <we:bindings/>
  <we:snapshot xmlns:r="http://schemas.openxmlformats.org/officeDocument/2006/relationships" r:embed="rId1"/>
</we:webextension>
</file>

<file path=ppt/webextensions/webextension25.xml><?xml version="1.0" encoding="utf-8"?>
<we:webextension xmlns:we="http://schemas.microsoft.com/office/webextensions/webextension/2010/11" id="{5AC7AE6D-89F3-4546-A4A1-22404CBA1593}">
  <we:reference id="wa200003233" version="2.0.0.3" store="en-US" storeType="OMEX"/>
  <we:alternateReferences>
    <we:reference id="WA200003233" version="2.0.0.3" store="WA200003233" storeType="OMEX"/>
  </we:alternateReferences>
  <we:properties>
    <we:property name="artifactName" value="&quot;Bottom 3 District with High Domestic to Foreign Visitors Ratio&quot;"/>
    <we:property name="backgroundColor" value="&quot;#FFF&quot;"/>
    <we:property name="bookmark" value="&quot;H4sIAAAAAAAAA+1ZS3PbNhD+KxlectF0APAF+FY7zkynTeramXQyGR/wWFiIKVIlIdeqR/+9C5ByZNW25MY+tOFJxGKx++1i8S0o3iTGdfNKLt/LGSQHyWHTXM5ke/mKJpOkvivLieSUZLmSxIissErzDLWauXdN3SUHN4mX7QX4j65byCoYROHn80kiq+pEXoSRlVUHk2QObdfUsnJ/Qa+MU75dwGqSwPW8aloZTJ556SGYvUJ1HCMU+kOKHqX27grOQPteegrzpvXDWAEjnBQ2U1ZI0LrIi4Cy62cjzN36wWkEdtTUXroaAQRZSrRhRmiCmRAkL7OMR4Cdqy+qIZSvaz8s5yF93VTiL+ZJfUGPwQ6GOWQ9KM8aE9Smzhiok9UKZ7kUwLQtiTJW5CzngpU7/Xi49qq5fponolVeUEoh4ylTWmqr7UtEZEwpIGdcEZUJI1LGMv0SfnRJcyitJSJDR0XBC5MHVesqP2yiWh5fz1usTKzX3s+P5krWGkwSy6+Frq+2m+SoqRaz+HR8R37WLFoNpxBTdVx75xFP8gkkeggoTtoGS3xLOG3+PGoBS9okB2R1jpLHg6+chvZO9MkM8HyFByO9jBHMe08Ouq8JuYlRhN9fHAbd2/4oq0Uw+/pQdk6/DtlaIYjV+jQh5C8bRySqd9HFMybhfOf+WW1KUhqepZACZYpbrl6iTgRNcyxHo1KV5ixVSqfwcJ0MRPg2Tkqruc5EbouMEiFKoYGj86GWPjTz9zjq7cRMrsmLTZK3bTOLBge27RbqjwW0S1ywldv1BD7/tn54zFKo3ds9eOM63zrtUdZniKwmt5qXm5o/w/LVO5DdAn1vaCNnn0GFudy/APpBRLK1+Ws0WACTNQjroEJF9PNra6A9XEZHb1y75nS2nZEB5b4oLrdRnIaWEvYefeIeJQdprIM+YraRn12ZxPW/TyEgiampjfMDkp+2cvSE47NX9iJ0qSp4ePltQQ3H+9sI7Tb6RzDd5TUaEjmchCMUXTSohyf223C8wyY8/QepbEjvUutkN7HvV033H5MHCuvJBF/hteJoKlu/zVzNsx6JJwURSuzefjBs5vJfdIQdu7e7J1ApKRVG6lIIYwQTUGYv0RNSm4ucCEOEZJIVeS6yfXsCUChyKkuRWS005woKOvaEZ+4JdOwJY08Ye8LYE8J7K6hSa21NCopkeB+X7EV6QkZpyRjJmOHI7IUoLJE73ydHvh/fAb5fvv/PkK2Oifge6HafTTzv/38pQaUUmDJMFZwqKnpTI9+N99uR70a++z/x3c7/A4TOrTLhilkasIVKU77zjulm8uKJd0ylSU5YSTJS2JJzUxqVPr+f6Oq+bwnNwndzqeFE1nDPNwWsY1mbUGKPfleIX/b6eBCnG07sPgv61rP6G12wRWWKHAAA&quot;"/>
    <we:property name="creatorSessionId" value="&quot;7a2033da-42b5-43d5-aded-7ca94b199bb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kk2CxRpHk0WWxRFUPAxtLmRJVei07iB/3uHlJxN3CS2u8mhXZ0sDYfz4sdvKPMu0radlWJxKqYQ7UUHdX09Fc31OxqNoqqXnZ0dn+xfHP9+un9yhOJ65mxdtdHeXeREMwb32bZzUXoLKPztahSJsjwXY/9mRNnCKJpB09aVKO1f0CnjkGvmsBxFcDsr60Z4k5dOOPBmb1Ad39E3/SFGj0I5ewOXoFwnvYBZ3bj+XQIjBclMIg0XoFSWZgnOabvREOZmfe80BHZYV07YCgPwspgozTRXhIiCkzRPkiIE2NpqXPapfJ37aTHz9WonAn+xTvILevR2MM2+zF55WmuvNrFaQxUtlzhaCA5MmZxIbXjK0oKzfKMfB7dO1re7eSJKphmlFJIiZlIJZZR5i4y0zjmkrJBEJlzzmLFEvYUfldMUcmMIT9BRlhWZTr2qsaXrF1Eujm5nDSIT8dr52dc3olKgowC/BtoObXfRYV3Op+Hp6JH8sp43Ci4glOqoctZhPNGvINCDj+K8qRHia8JJ/edhAwhpHe2R5RVKXk6+tAqaR9lHU8D95R+0cCJkMOs8WWi/FuQuZOF/f7KYdGf7syjn3uz7A9Fa9d5Xa4lBLFe7CUP+8mCLBPU2uHjFIlxtXD+jdE5yXSQxxECZLEwh3wInnMYpwlHLWMYpi6VUMTyPk575PoZBYVShEp6aLKGE85wrKNB5j6VP9ewU3zo7oZIr8mKj6GNTT4PBnl7bufxjDs0CJ6zVdjWAzz+vHl6y5LF7vwYfbOsaqxzKugqR5ehe8/qh5jEs3p2AaOfo+4E2cvYllFjL7QHQvYRI1hZ/FQ0CYLQKwlgoURH9nDUamoNFcPTBNitOZ+sV6aPcNorr9SgufEvxa48+cY2ivTjgoMuYPajPpkri/F8m4CMJpam0dX0kP67VaIfts1X1QuhClvD89HtA9dv72wjtPvsXYnrMa9QXst8Jhyga16iHO/bb4jjBJjz5B6k8kD6m1tFmYt8OTU9vk2eAtTPBl3isOJyIxq0zV/2qW2KnJDzEnuwH/WIu/kVH2LB6m3sCFYJSroXKOdeaMw558hY9ITYpTwnXhAsmWJamPNm2JwCFLKUi54lRXBWFhIwOPeGVewIdesLQE4aeMPQE/90KMldKGR2DJAmexwV7k56QUJozRhKmC2T2jGeGiI3fkwPfD98A3y/f/2fIVoVCfA90u80iXnX/v+QgYwpMaiazgkrKO1MD3w3n24HvBr77P/Hdxv8DuEqN1P6ImWswmYzjYuMZ007FeMczplQkJSwnCclMXhQ61zJ+fT/B1VN3CfXctTOh4FxU8MSdAuJYVNpD7MV7hXCz1+WDcdp+x74wwd/33d9CLJd/A61XDvh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1:46.77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411722042d8fc9696f0a&amp;height=248.62&amp;width=307.54&amp;bookmarkGuid=7469297e-a503-4d84-b3d2-10984ba57093&amp;fromEntryPoint=sharevisual&quot;"/>
  </we:properties>
  <we:bindings/>
  <we:snapshot xmlns:r="http://schemas.openxmlformats.org/officeDocument/2006/relationships" r:embed="rId1"/>
</we:webextension>
</file>

<file path=ppt/webextensions/webextension26.xml><?xml version="1.0" encoding="utf-8"?>
<we:webextension xmlns:we="http://schemas.microsoft.com/office/webextensions/webextension/2010/11" id="{189188FF-A2E3-4206-9EC6-07A67951719D}">
  <we:reference id="wa200003233" version="2.0.0.3" store="en-US" storeType="OMEX"/>
  <we:alternateReferences>
    <we:reference id="WA200003233" version="2.0.0.3" store="WA200003233" storeType="OMEX"/>
  </we:alternateReferences>
  <we:properties>
    <we:property name="artifactName" value="&quot;Top Domestic to Foreign Ratio by Months&quot;"/>
    <we:property name="backgroundColor" value="&quot;#FFF&quot;"/>
    <we:property name="bookmark" value="&quot;H4sIAAAAAAAAA+1ZTXPbNhD9KxlectF0APADhG+14sx02qSunUmn0/EBHwsLMUWqJORa8ei/dwFSjqzaltTYh451Erlc4L1d7D6A4m1iXDer5OKjnEJylBw3zdVUtldvaDJK6vs2y2lGec6EJWkmCdfUKvRqZt41dZcc3SZetpfgP7tuLqswIRr/TARN85yVRqUqzVmqlE4huRglsqpO5WXwsbLqYJTMoO2aWlbuK/RT4CPfzmE5SuBmVjWtDEDnXnoIYNfojvdIkP6QIg+pvbuGc9C+t57BrGn9cK+AkZIUNlNWSNC6yIsMx3T900h+u38AjcTGTe2lq5FAsKVEG2aEJkSWguQ8y8pIsHP1ZTWE8m3sp8UsJLWbSPzF7KkviBjmwTCHtQjO08YEt4kzBupkucSnpRTAtOVEGStylpeC8a04Hm68am72QyJa5QWlFLIyZUpLbbV9iYiM4QKwNhRRmTAiZSzTL4GjOc2BW0tEhkBFURYmD67WVX5YRLU4uZm1WK9YxT3Oj+Za1hpMEsuvha6vtttk3FTzabw6uWc/b+athjOIqTqpvfPIJ/kDJCIEFqdtgyW+YZw0f49bwJI2yRFZXqDl6eArp6G9F30yBey6cGGklzGCWY/koPuWkNsYRfj9xWHQ/dyfZTUP0749lp3Tb0O2lkhiueompPxlrUWiexchnjEJF1vXz2rDCTdllkIKlKnSluol6uRBqXq0TgZ5fB8fSqtLnYncFhklQnChoUTwoZY+NbOPeNfPEzO5Ei82St63zTROOGhwN1d/zaFd4ICN3K4e4PVvq4unZgq1e7cG71znW6c92voMkeXozvNq3fNnWLz5ALKbI/aaN2r2OVSYy90LoL+JTDYWf8UGC2C0ImEdVOiIOL+2BtrjRQR659qVprPNjAwsd2VxtcniLGwpYe0RE9coOUpjHfQRs7X8bMskjv99AoFJTE1tnB+Y/LSRoz3aZ6fsRepSVfD48LuCGtr7+wTtLvonON3XNRoSOXTCGE2XDfphx34fjw+4CU/+JSpr1vvSOtou7LtV08Nt8khh7S3wFR4rxhPZ+k3lap61JfYKIpTYg/vBsJiL/7AjbFm9i9iHVEpKhZGaC2GMYAJ49hK6n9pc5EQYIiSTrMhzke2q+0ChyKnkIrNa6LJUUNCD7j+z7tOD7h90/6D7r0L3t76bguJaa2tSUCTDM7dkL7InZJRyxkjGTInKXojCErn1nfGg94dz/uvV+/+N2OqYiNcgt7ss4g7/v3BQKQWmDFNFSRUVPcxBCw9n34MWHrTwNWlhKnRulQnHT27AFipNy63nTzeVl3ueP5UmOWGcZKSwvCwNNyp9fpwI9dC3hGbuu5nUcCpreOCbAtaxrE0osSe/K8Qve308yNMNHbvLgP4voOU/K9j0TqAcAAA=&quot;"/>
    <we:property name="creatorSessionId" value="&quot;d9ce92df-9da8-4388-b1dd-8cc65074688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bOBD9lUIvfTEWJHVl3hI3BRbZXDYpulgsgoKXYcxGlrwSnY0b+N93SMlp4ia+bJOHRfxkaTTkmRmeOaLMu0jbdlKK2YkYQ7QXHdT19Vg01+9oNIiq3nZ6enS8f3705WT/+BDN9cTZumqjvbvIieYK3GfbTkXpZ0DjX5eDSJTlmbjyd0aULQyiCTRtXYnSfoPOGR+5ZgrzQQS3k7JuhJ/ywgkHftobdMd7xKa/xIgolLM3cAHKddZzmNSN6+8lMFKQzCTScAFKZWmW4Ji2exrCXO/vQUNgw7pywlYYgLfFRGmmuSJEFJykeZIUIcDWVldln8r3sZ9mE1+vdiTwF+skvyKinwfT7Mvsnce19m4jqzVU0XyOTwvBgSmTE6kNT1lacJavxXFw62R9ux0SUTLNKKWQFDGTSiijzGtkpHXOIWWFJDLhmseMJeo1cFROU8iNITxBoCwrMp16V2NL1y+inB3eThpkJvK1w9nXN6JSoKNAvwbajm130bAup+NwdfjIflFPGwXnEEp1WDnrMJ7oTxCI4KM4a2qk+JJxVP8zbAApraM9Mr9Ey+rkS6ugeZR9NAbsL3+hhRMhg0mHZKH9XpC7kIX//c1i0t3cn0U59dO+PxCtVe99teYYxHzRTRjy1wctEtzbAPGCRbhcu35G6ZzkukhiiIEyWZhCvgZPOI1TpKOWsYxTFkupYnieJ73yfQwPhVGFSnhqsoQSznOuoEDwnkuf6skJ3nXzhEouxIsNoo9NPQ4T9vLaTuXfU2hmOGCptosHeP374mLVTJ6792vwwbauscqhrasQmQ/uPa8feh7B7N0xiHaK2A+8UbMvoMRabk6A7iZEsrT4i2iQAINFEMZCiY6Ic9poaA5mAeiDbRaazpYr0ke5aRTXy1Gc+1eKX3vExDWK9uLAgy5j9qA+6yqJ4/8YgY8klKbS1vWR/LpUoy3aZ6PqhdCFLOH54feE6tv75wTtPvsVMT3WNeoL2XfCEE1XNfphx/5cHMf4Eh79ICoPrI+ldbBe2Ddj09Nt8gyxthb4ErcVw5Fo3LJy1S/aElsl4Sn25PugX8zZf3gjrFm9y9CHVAhKuRYq51xrzjjkyWvofmxSnhKuCRdMsCxNebKp7gOFLKUi54lRXBWFhIzudP+FdZ/udH+n+zvdfxO6v/bbFGSulDI6BkkS3HML9irvhITSnDGSMF2gsmc8M0Ss/Wbc6f1un/929f5/I7YqFOItyO0mi7jB/y85yJgCk5rJrKCS8g5mp4W7ve9OC3da+Ja0MOYqNVL77WeuwWQyjou1+087Fldb7j+lIilhOUlIZvKi0LmW8cvjBKinzhLqqWsnQsGZqOCJMwXksai0p9jKc4Vwstflg3HavmNXDPDnffenEPP5vzUrO4R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5:02.43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9135528db3b3523bbc3e&amp;height=248.74&amp;width=849.24&amp;bookmarkGuid=e60cb672-4855-46ee-8c1d-1f1482ec6cac&amp;fromEntryPoint=sharevisual&quot;"/>
  </we:properties>
  <we:bindings/>
  <we:snapshot xmlns:r="http://schemas.openxmlformats.org/officeDocument/2006/relationships" r:embed="rId1"/>
</we:webextension>
</file>

<file path=ppt/webextensions/webextension27.xml><?xml version="1.0" encoding="utf-8"?>
<we:webextension xmlns:we="http://schemas.microsoft.com/office/webextensions/webextension/2010/11" id="{4992A501-6495-4B3B-B362-1B73887FAC72}">
  <we:reference id="wa200003233" version="2.0.0.3" store="en-US" storeType="OMEX"/>
  <we:alternateReferences>
    <we:reference id="WA200003233" version="2.0.0.3" store="WA200003233" storeType="OMEX"/>
  </we:alternateReferences>
  <we:properties>
    <we:property name="artifactName" value="&quot;Top 3 District with Low Domestic to Foreign Visitors Ratio&quot;"/>
    <we:property name="backgroundColor" value="&quot;#FFF&quot;"/>
    <we:property name="bookmark" value="&quot;H4sIAAAAAAAAA+1ZTXPbNhD9KxlectF0APATvtWKM9Npk7p2Jp1Mxgd8LCzEFKmSkGvVo//eBUg5kmpbUmMd2vAkAlhg3y4e3oLifaRtOyvF4r2YQnQSndb1zVQ0N69oNIqqzT6WaMhTlcqYkizNcg6xQKt65mxdtdHJfeREcw3uo23novQLYufnq1EkyvJcXPuWEWULo2gGTVtXorR/QWeMQ66Zw3IUwd2srBvhl7x0woFf9hbNsY1Q6A8xehTK2Vu4BOW63guY1Y3r2xIYKUhmEmm4AKUQaYJz2m40wNxt750GYOO6csJWCMD3xURpprkiRBScpHmSFAFga6vrsg/l69wPi5lPXzsR+It5kl/Qo18Hw+yz7o2ntfZmE6s1VNFyiaOF4MCUyYnUhqcsLTjLd/pxcOdkfXeYJ6JkmlFKISliJpVQRpljRKQ10iVlhSQy4ZrHjCXqGH5UTlPIjSE8QUdZVmQ69abGlq7fRLk4u5s1yEzka+fnR30rKgU6CvRroO3Ydh+N63I+DU9nG/2X9bxRcAEhVWeVsw7xRJ9AoAeP4rypkeJbnZP6z3EDSGkdnZDlFfY8H3xpFTQb0UdTwPPlH7RwIkQw6zxZaL8m5D5E4X9/sRh0t/ZHUc79sq9PRWvVa5+tJYJYrk4TQv6ydkSCeRtcvGASrnbun1E6J7kukhhioEwWppDH4AmncYp01DKWccpiKVUMT/OkF8K3YVAYVaiEpyZLKOE85woKdN5z6UM9e4+tbp2QyZV4sVH0tqmnYcFebdu5/GMOzQInbOV2NYDPv60enlvJc/dhD97Y1jVWOezrMkSWowfLm3XLn2Hx6h2Ido6+16xRsy+hxFzuT4CuEZBsbf4KDRJgtAJhLJRoiH5+bTQ0p4vg6I1tVprOtjPSo9wXxc02igtfUvzeo0/co+gkDjzoImZr+dmVSZz/+wQ8kpCaSlvXI/lpK0cHHJ+9shegC1nC09MfCNUf728TtIfon8G0qWvUJ7I/CWPsuq7RDk/st+F4h0V48g9RWevdlNbRbmHfj02PH5MniHWwwJd4rRhPROO2lat+0SNxUBCeYo/Wg34zF/+iIuzYvd01gQpBKddC5ZxrzRmHPDlGTYhNylPCNeGCCZalKU/2rQlAIUupyHliFFdFISGjQ0144ZpAh5ow1IShJgw1wb+3gsyVUkbHIEmC93HBjlITEkpzxkjCdIHKnvHMELHzfXLQ++Ed4PvV+/+M2KqQiO9BbvfZxD3+m8lBxhSY1ExmBZWUd24GLRzuvoMWDlr4f9LC8H8AV6mR2l8xcw0mk3Fc7Lxj2qm4PvCOKRVJCctJQjKTF4XOtYxf3k9w9di3hHru2plQcC4qeOSbAnJVVNrT6NnvCuHLXhcP4rT9qdxnQpfu5d8j36YOihwAAA==&quot;"/>
    <we:property name="creatorSessionId" value="&quot;3cc0b066-611b-4cab-833c-e0ebf2378c0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ok3CxRpHk0WWxRFUPAxjLmRJVei07iB/3uHlOxN3CR2usmhXZ0sDYecb4Yz31DmXaRtOyvF4kRMIdqLDur6eiqa63c0GkVVLzs9PTrePz/6/WT/+BDF9czZumqjvbvIieYK3GfbzkXpV0Dhb5ejSJTlmbjyb0aULYyiGTRtXYnS/gWdMg65Zg7LUQS3s7JuhF/ywgkHftkbVMd3tE1/iNGiUM7ewAUo10nPYVY3rn+XwEhBMpNIwwUolaVZgnPabjTA3K7vjQZg47pywlYIwMtiojTTXBEiCk7SPEmKALC11VXZu/J17qfFzMernQj8xTjJL2jRr4Nu9mH2ytNae7WJ1RqqaLnE0UJwYMrkRGrDU5YWnOVb7Ti4dbK+fZklomSaUUohKWImlVBGmbfwSOucQ8oKSWTCNY8ZS9Rb2FE5TSE3hvAEDWVZkenUqxpbun4T5eLwdtZgZmK+dnb29Y2oFOgopF8DbZdtd9G4LufT8HT4QH5RzxsF5xBCdVg56xBP9CsItOBRnDU1pviGcFL/OW4AU1pHe2R5iZLnnS+tguaB99EUsL78gxZOBA9mnSUL7deA3AUv/O9PFp3u1v4syrlf9v2BaK1676O1RBDLVTUh5C/3SiSot8HEKwbhcuv+GaVzkusiiSEGymRhCvkWecJpnGI6ahnLOGWxlCqGp/OkZ76PYVAYVaiEpyZLKOE85woKNN7n0qd6doJv3TohkivyYqPoY1NPw4I9vbZz+cccmgVO2IjtagCff149PLeSz931HnywrWuscijrIkSWo7Xm9X3NI1i8OwbRztH2PW3k7AsoMZa7J0D3EpBsbP4KDSbAaAXCWChREe2cNhqag0Uw9ME2K05nmxHpUe6K4noTxblvKX7v0SbuUbQXhzzoPGb34rMtkjj/lwl4JCE0lbauR/LjRoxeUD47RS9AF7KEp6evE6ov728jtLX3z2B6yGvUB7KvhDGKrmrUw4r9NhzH2IQn/yCVe9KH1DraTuy7ZdPjZfJEYr2Y4Es8VownonGbzFW/akm8yAmfYo/2g34zF/+iI2zZve09gQpBKddC5ZxrzRmHPHmLnhCblKeEa8IFEyxLU57s2hOAQpZSkfPEKK6KQkJGh57wyj2BDj1h6AlDTxh6gv9uBZkrpYyOQZIEz+OCvUlPSCjNGSMJ0wUye8YzQ8TW78mB74dvgO+X7/8zZKtCIL4Hut1lE3f4byYHGVNgUjOZFVRS3pkZuHA4+w5cOHDh/4kLw/8BXKVGan/EzDWYTMZxsfWMaafi6oVnTKlISlhOEpKZvCh0rmX8+naCqcfuEuq5a2dCwZmo4JE7BcxVUWmfRs/eK4Sbvc4fxGn7qnxmgr/vW99CLJd/A+LTLl1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5:13.772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f7eb31e2bd2b681b19ef&amp;height=248.62&amp;width=307.54&amp;bookmarkGuid=b42ea01e-7d4d-4595-8ea9-7f0716dcf81c&amp;fromEntryPoint=sharevisual&quot;"/>
  </we:properties>
  <we:bindings/>
  <we:snapshot xmlns:r="http://schemas.openxmlformats.org/officeDocument/2006/relationships" r:embed="rId1"/>
</we:webextension>
</file>

<file path=ppt/webextensions/webextension28.xml><?xml version="1.0" encoding="utf-8"?>
<we:webextension xmlns:we="http://schemas.microsoft.com/office/webextensions/webextension/2010/11" id="{3AD62F2A-367F-4400-BF92-1FE899241192}">
  <we:reference id="wa200003233" version="2.0.0.3" store="en-US" storeType="OMEX"/>
  <we:alternateReferences>
    <we:reference id="WA200003233" version="2.0.0.3" store="WA200003233" storeType="OMEX"/>
  </we:alternateReferences>
  <we:properties>
    <we:property name="artifactName" value="&quot;Bottom Domestic to Foreign Ratio by Months&quot;"/>
    <we:property name="backgroundColor" value="&quot;#FFF&quot;"/>
    <we:property name="bookmark" value="&quot;H4sIAAAAAAAAA+1ZS3PbNhD+KxlectF08OALvtWOM9Npk7p2Jp1Oxwc8FhZiilRJyLXi0X/vAqQcWbUtqbEOHeskYrHAfrvY/RYU7xLjumkl5x/lBJKj5LhprieyvX5Dk1FSP5RlqZJWqlxxwri2wpqsQK1m6l1Td8nRXeJlewX+s+tmsgobovDPy1Eiq+pMXoWRlVUHo2QKbdfUsnJfoVfGKd/OYDFK4HZaNa0MW1546SFse4PqOEYo9AeOFqX27gYuQPteeg7TpvXDWAEjJcltqqyQoHWe5Smu6frZCHOzfjAagZ00tZeuRgBBxok2zAhNiCwFyYo0LSPAztVX1eDKt7Wf5tMQvm4s8RfjpL6gxbAPujlEPShPGhPUxs4YqJPFAmdLKYBpWxBlrMhYVgpWbLTj4dar5nY3S0SrLKeUQlpyprTUVtt9eGRMISBjpSIqFUZwxlK9Dzu6oBkU1hKRoqE8L3OTBVXrKj8copqf3k5bzEzM197Oj+ZG1hpMEtOvha7PtrvkpKlmk/h0+kB+0cxaDecQQ3Vae+cRT/IHSLQQUJy1Dab4mnDc/H3SAqa0SY7I4hIlzztfOQ3tA++TCWB9hQcjvYweTHtLDrpvAbmLXoTfXxw63e/9WVazsO3bY9k5/TZEa4EgFstqQshfVkokqnfRxAsG4XLj+VltClKYMuXAgTJV2lLtI08E5Rmmo1Fc8YxxpTSHp/NkIML3cVJaXepUZDZPKRGiEBpKND7k0qdm+hFH/T4xkkvyYqPkfdtM4oYD23Yz9dcM2jkuWIvtcgKff1s+PLdTyN37M3jnOt867VHWR4gsRvea16uaP8P8zQeQ3Qxtr2gjZ19AhbHcPgH6QUSydvhLNJgAoyUI66BCRbTza2ugPZ5HQ+9cu+R0th6RAeW2KK7XUZyHlhLOHm3iGSVHPOZB7zFbic+mSOL638cQkMTQ1Mb5AclPazHaoXy2il6ELlUFTy+/T6ihvL+P0O69fwbTQ16jIZBDJZyg6KpBPazY78PxAZvw+F+ksiJ9SK2jzcS+XTY9XiZPJNbOBF/hteJkLFu/zlzNi5bETk6EFHu0HwyHOf8PHWHD6W3uCVRKSoWRuhDCGMEEFOk+egK3mciIMERIJlmeZSLdticAhTyjshCp1UKXpYKcHnrCC/cEeugJh55w6AmvoifEd1NQhdbaGg6KpHjnlmwvvJ9SWjBGUmZKZO9c5JbIje+MB04/3PNfL6f/bwhVx0C8Bkrd5hC3+P+lAMUpMGWYykuqqOjNHLjwcL89cOGBC18TF3KhM6tMuH4WBmyuOC833j/dRF7teP9UmmSEFSQluS3K0hRG8Ze3E0099i2hmfluKjWcyRoe+aaAeSxrE1Ls2e8K8cte7w/idEPFbrOgv+4v/gEaRIl0ihwAAA==&quot;"/>
    <we:property name="creatorSessionId" value="&quot;b7c52968-a516-4f5a-b8f5-27220f480b9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8bNxD+K8G+5EUoSO5Jv9mOAxSuj9pBiqIwAh5Di/FqV92lXCuG/nuH3JVjK7aOxnoorCftDoecg998wxXvI23bcSmmp2IE0V50UNc3I9HcvKPRIKp62dnZ8cn+xfGX0/2TIxTXY2frqo327iMnmmtwn207EaVfAYV/XQ0iUZbn4tq/GVG2MIjG0LR1JUr7DTplHHLNBGaDCO7GZd0Iv+SlEw78sreoju9om/4So0WhnL2FS1Cuk17AuG5c/y6BkYJkJpGGC1AqS7ME57TdaHBztb43Ghw7rCsnbIUOeFlMlGaaK0JEwUmaJ0kRHGxtdV32oXyf+2k69vlqhwJ/MU/yK1r062CYfZq98qjWXm1otYYqms1wtBAcmDI5kdrwlKUFZ/lKOw7unKzvNrNElEwzSikkRcykEsoos42ItM45pKyQRCZc85ixRG3DjsppCrkxhCdoKMuKTKde1djS9Zsop0d34waRiXjt7OzrW1Ep0FGAXwNth7b76LAuJ6PwdPREfllPGgUXEFJ1VDnr0J/oTxBowXtx3tQI8QXhsP7nsAGEtI72yOwKJcuDL62C5kn00QiwvvyDFk6ECMadJQvt94Tchyj8728Wg+7W/izKiV/2/YForXrvszVDJ2bzakKXvz4qkaDeBhOvmISrlftnlM5Jroskhhgok4Up5DZwwmmcIhy1jGWcslhKFcPLOOmZ72MYFEYVKuGpyRJKOM+5ggKN91j6VI9P8a1bJ2RyTl5sEH1s6lFYsKfXdiL/nkAzxQkLuZ0P4PPv84dlK3nsPuzBB9u6xiqHsi5DZDZ40Lx5rHkM03cnINoJ2n6kjZx9CSXmcn0AdC/Bk4XNn3uDABjMnTAWSlREO2eNhuZgGgx9sM2c09liRnov1/XiZtGLC99S/N6jTdyjaC8OOOgiZo/ysyqTOP+PIXhPQmoqbV3vya8LOdqgfNbKXnBdyBJenv4AqL68f47QHqJf4tNTXqM+kX0lHKLoukY9rNif8+MEm/DwB1J5JH1KrYPVxL4emp4vkxeAtTHBl3isOByKxi0yV/2qJbFREB5iz/aDfjOn/6EjrNi91T2BCkEp10LlnGvNGYc82UZPiE3KU8I14YIJlqUpT9btCUAhS6nIeWIUV0UhIaO7nvDKPYHuesKuJ+x6wpvoCeHbFGSulDI6BkkSPHMLthXeTyjNGSMJ0wWyd8YzQ8TKb8Ydp+/O+W+X0/83hKpCIt4Cpa6ziWv8/5KDjCkwqZnMCiop78zsuHB3vt1x4Y4L3xIXxlylRmp//Mw1mEzGcbHy/GlH4nrD86dUJCUsJwnJTF4UOtcyfn07wdRzdwn1xLVjoeBcVPDMnQLiWFTaQ2zpvUK42eviQT9tX7FLJvj7vodbiNnsX49ABAd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6:38.170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3f59509d09a2a265594e&amp;height=248.74&amp;width=849.24&amp;bookmarkGuid=6f484714-589d-4d69-b8d3-353e601950f8&amp;fromEntryPoint=sharevisual&quot;"/>
  </we:properties>
  <we:bindings/>
  <we:snapshot xmlns:r="http://schemas.openxmlformats.org/officeDocument/2006/relationships" r:embed="rId1"/>
</we:webextension>
</file>

<file path=ppt/webextensions/webextension29.xml><?xml version="1.0" encoding="utf-8"?>
<we:webextension xmlns:we="http://schemas.microsoft.com/office/webextensions/webextension/2010/11" id="{BD621A57-4A4D-4ABE-8676-D32563E52A38}">
  <we:reference id="wa200003233" version="2.0.0.3" store="en-US" storeType="OMEX"/>
  <we:alternateReferences>
    <we:reference id="WA200003233" version="2.0.0.3" store="WA200003233" storeType="OMEX"/>
  </we:alternateReferences>
  <we:properties>
    <we:property name="artifactName" value="&quot;Top 5 Tourist Footfall Ratio&quot;"/>
    <we:property name="backgroundColor" value="&quot;#FFF&quot;"/>
    <we:property name="bookmark" value="&quot;H4sIAAAAAAAAA+1Z3W/bNhD/VwK99MUYJIoSxbwtaQMMW7ssKTIMQx74cbTZyKIm0VncwP/7jpLcuG4S22jdbp39Yul44v3ud18WfR9p29almL8RU4iOoxPnbqaiuTlKolFUfSzTGcuZzhOhjVYMNMk4Ry1Xe+uqNjq+j7xoxuCvbDsTZdgQhX9ejyJRludiHO6MKFsYRTU0ratEad9Dr4xLvpnBYhTBXV26RoQtL73wELa9RXW8RyjJDylaFMrbW7gE5XvpBdSu8cN9aqhhOk6YMDkBkCzNDD7T9qsdzM36wWgH7NRVXtgKAQQZaJZIDXlhJKVprjVnLMhbW43LwZWHZ9/O60BfOxH4jTzJd2gx7INuDqwH5anTQW1itYYqWixwNSkYT6giIJLMJDxncZZvtOPhzkt3t5slkQFnxMS6IMzESuYi00HV2NIPTsv5q7u6wUhifHtLb139Bs30OkHlahkgMorOGjftlIeMamfyrxk0c3wg7ANtr3kfXS4X8Pq35cVzO+mQk68qbz2qRi9h6saNqCdWtSjvSYgXow/qN6vaP8P86DWIdoYAVrQxOS+hRLI6O6eunE07bGtI3axRcAHm4aaHExg8bxymcw/Jtr6xgXmUDyiMhVJHwdCvjYbmZN5ZemmbZfaSdV4GmNvCuFlH4XEFgRydOeex3sqji1BNIdwIAkMXHWdd6HsOyApjWxGMm/w+gYCvY6zS1g/4flqjrv3SpHYOCFnC089/yLZF+Fz3DWXF6lZoHqfgGVyjaOL+Pm0A+5UeknAolR/1ragUSteBbBflx/N324Cvwwp0PNtCVMfO6UQ0fr2NuC+avZ/nV8iDfgag9ruVxn6Kno5dM98+8XYO9XVXO1nCCq5jYxRRxOQFTSXZxyAgKRSSZsSkGTM0V7GQZh92ChqTmLFYMsa0JhxnIN04Bp7M7d2Y/wNE8wnlD8IdU7gtrcKhtOp9NAX8WRIutPCi86DuLVloHwi577wI379YdLrf+0qUs7DtixPRWvVi2VYWTyRgp75D39uOhOuN8cvAGEMoJSI1pDAZ5TQ/jPGvOcaTwxg/jPHDGP/vjPFNLTVOcsplVhQikyZnjMeK7mP0CuBcyzDcCcuTFJt4ljzduodX8rNuURhVKMozk9Mk5pxxBQUa/8bt/aPmM1D+bTr7d/d+toHaPff0f1VLX3q/dTtPVtr50GCswhL+PByvXeUnn3SaFen3MVFKW8H/cp5siO/mMWIAaELSFMAUOZdKELOXMSJTIXga54bFccwly2JONr4BHOrgUAdfqQ4k11wIzRlVKRGQQ0JgP3VAtBJJRjOQkDJKGdt8YmKnYryjHciokgXjpNAQTmdyafZgpzP12EmGm/m2FgrORQWPnGhgKYlKg46eP9Xo/o7p/UGcdpjf2zzQH4Qt/gFV56OVPxoAAA==&quot;"/>
    <we:property name="creatorSessionId" value="&quot;157bfdcc-16fe-4776-a411-b31c0cd338d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Yt6SbAIUaS5NFimKIih4GdrcyJIq0WncwP/eoSQnrjeJbex6t93aL5aGI86ZMzeLfgy0bapcTM/FGIL94LAs78aivtuLgkFQ9LKLi9Ozg6vT388Pzo5RXFbOlkUT7D8GTtRDcDe2mYjc74DC324HgcjzSzH0d0bkDQyCCuqmLERu/4JOGZdcPYHZIICHKi9r4be8dsKB3/Ye1fEebUc/xGhRKGfv4RqU66RXUJW16+9jQw3TYcSESQmAZHFi8JmmW21hrtb3RltgR2XhhC0QgJeBZpHUkGZGUhqnWnPGvLyxxTDvXXl+9sO08nw1I4HfyJP8iBb9PuhmT7NXHpfaq42s1lAEsxmuRhnjEVUERJSYiKcsTNKVdhw8OFk+bGZJJMAZMaHOCDOhkqlItFc1Nne903J6/FDVGEmMb2fpQ1mdo5lOx6vczANEBsFJXY5b5T6Fmon8YwL1FB/w+0DTaT4G1/MFvP55fvHWTton4XHhrEPV4D2My2EtqpFVDco7EsLZ4En9blH7FKZ7ZyCaCQJY0MbkvIYcyWrtHJX5ZNxiW0JaTmoFV2Cebzo4nsHLusR07iDZxtXWM4/yHoWxkOvAG7qoNdSH09bSe1vPs5cs89LDXBfG3TIKhysIZO+kLB3WW7535avJhxtBYOiC/aQNfccBWWBsLYJxk19G4PG1jBXauh7fj0vUNV+a1NYBIXN4/fmnbJv5z23XUBasroXmZQrewDUIRuWfRzVgv9J9EvalcqDvRaFQugxkvSi/nL/rBnwZlqfjzRaiWnaORqJ2y22k/KLZ+3l++TzoZgBqf1xo7Efo6bCsp+sn3sahvm1rJ4lYxnVojCKKmDSjsSTbGAQkhkzShJg4YYamKhTSbMNORkMSMhZKxpjWhOMMpCvHwKu5vRnzv4KoP6H8WbhhCje5VTiUFr0PxoA/S/yFFk60HlSdJQvNMyGPrRf++yeLTnd734h84rd9dygaq97N28rslQRs1Tfoe+uRcLsyfgkYYwilRMSGZCahnKa7Mf41x3i0G+O7Mb4b4/+dMb6qpYZRSrlMskwk0qSM8VDRbYxeAZxr6Yc7YWkUYxNPotdbd/8OftIuCqMyRXliUhqFnDOuIEPj37i9/6P59JR/m87+3b2fraB2yz39X9XS596v3c6jhXbeNxirsIQ/D8dZWbjRJ51mQfp9TJTcFvC/nCcr4rt6jBgAGpE4BjBZyqUSxGxljMhYCB6HqWFhGHLJkpCTlW8AuzrY1cFXqgPJNRdCc0ZVTASkEBHYTh0QrUSU0AQkxIxSxlafmNixGG5oBxKqZMY4yTT405lUmi3YaU29dJJRTlxTCQWXooAXTjSwlEShQQdvn2q0f8d0/iBO28/vNx7wf9I8nYHMZn8DQMkSrC8a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14:29.298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5e972f0d827f0cb6a5d&amp;height=251.50&amp;width=308.98&amp;bookmarkGuid=821eda3c-8ce7-40f1-b0af-f5bd178bdf29&amp;fromEntryPoint=sharevisua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30.xml><?xml version="1.0" encoding="utf-8"?>
<we:webextension xmlns:we="http://schemas.microsoft.com/office/webextensions/webextension/2010/11" id="{7E0DA785-776A-4E83-B347-D95924723BB3}">
  <we:reference id="wa200003233" version="2.0.0.3" store="en-US" storeType="OMEX"/>
  <we:alternateReferences>
    <we:reference id="WA200003233" version="2.0.0.3" store="WA200003233" storeType="OMEX"/>
  </we:alternateReferences>
  <we:properties>
    <we:property name="artifactName" value="&quot;Top 5 Tourist Footfall Ratio by Months&quot;"/>
    <we:property name="backgroundColor" value="&quot;#FFF&quot;"/>
    <we:property name="bookmark" value="&quot;H4sIAAAAAAAAA+1Z32/bNhD+VwK99MUYJIoSxbwtaQMMW7usKTIMQx7442izkUVNorO4gf/3HSW5cd0kttF4HTLnxRJ55H333fE7m7mLtG3rUszfiSlEx9GJc9dT0VwfJdEoqr4cS9KCZLrIgBYJy3MlJJdo5WpvXdVGx3eRF80Y/KVtZ6IMG+Lgn1ejSJTluRiHNyPKFkZRDU3rKlHaT9Ab45RvZrAYRXBbl64RYcsLLzyEbW/QHN8RSvJDih6F8vYGLkD5fvQ91K7xw3tqqGE6TpgwOQGQLM0Mrmn72Q7mZvvgtAN26iovbIUAwhholkgNeWEkpWmuNWcsjLe2GpdDKPdrP8zrQF87EfiJPMmP6DHsg2EOrAfjqdPBbGK1hipaLHA2KRhPqCIgkswkPGdxlm/04+HWS3e7myeRAWfExLogzMRK5iLTwdTY0g9By/mb27rBTGJ+e08fXP0O3fQ2weRymSAyis4aN+2Mh4pqZ/KvGTRzXBD2gba3vIsulhP4/Nvy4amddKjJN5W3Hk2j1zB140bUE6taHO9JiBejz+bXq9Y/w/zoLYh2hgBWrLE4L6BEsjo/p66cTTtsa0jdrFHwHsz9Sw8nMHjeOCznHpJtfWMD8zg+oDAWSh0FR782GpqTeefptW2W1UvWeRlgbgvjeh2FxxkEcnTmnMfzVh69D6cppBtBYOqi46xLfc8BWWFsK4Jxk98nEPB1jFXa+gHfT2vUtc9NaheAkCU8vv5ztS3C31UvKCtet0LzMAVP4BpFE/f3aQOoV3oowuGo/KhvRKVwdB3Idll+uH63Tfg6rEDHkxKiOnZOJ6Lx6zLinrV6vy2uUAd9D0DrjyvCfoqRjl0z377wdk711UZJzRJWcB0bo4giJi9oKsk+mgRJoZA0IybNmKG5ioU0+/BT0JjEjMWSMaY14dgf6cYW8Wjd75aVP0A0X6XjfnDH8m5Lq7BhrUYfTQG/soQHLbzoIqh7Txbae0LuuijC5y8Wg+73vhTlLGz76kS0Vr1aSs7ikeLszHfQxO1I2KIewRhDKCUiNaQwGeU0P7T4f7PFJ4cWf2jxhxb/clp8nOSUy6woRCZNzhiPFd1H6xXAuZahuROWJymKeJY8Lt3Dz/WzblIYVSjKM5PTJOaccQUFOv/O8v6F+AyUfx9lf3G/3TZQu2dN/09J+jL6reU8WZHzQWCswiP8bTjeuspPvlKaldGX0VFKW8H/sp9syO9Vd1INAE1ImgKYIudSCWL20ipkKgRP49ywOI65ZFnMycZv+YdaP9T6M9X6xvrkmguhOaMqJQJySAjs5xwQrUSS0QwkpIxSxjbfitipGO/oBzKqZME4KTSEG5hcmj346Vw9dFvhZr6thYJzUcEDtxZ4lESlQUdP31x0/47p40GcdujR2yzo5W3xD+2mczA/GgAA&quot;"/>
    <we:property name="creatorSessionId" value="&quot;51b2f581-79f8-4a0b-93fb-a593995ead5f&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hKbosSPHynSlh8CZZqqENNzMYZgPzi09m4s6ru9KBgEZS+7uDg9O7g6/f384OwYxbZyxpZNsP8QOFEPwd2YZiIKvwIKf7sdBKIoLsXQ32lRNDAIKqgbW4rC/AWdMg65egKzQQD3VWFr4Ze8dsKBX/YLquM92o5+iNGikM58gWuQrpNeQWVr19/HmmqmwogJnRKAnMWJxjlNN9rCXK3vjbbAjmzphCkRgJeBYlGuIM10TmmcKsUZ8/LGlMOid+Vp7qdp5flqRgL/kaf8M1r066CbPc1eeWyVVxsZpaAMZjMcjTLGIyoJiCjREU9ZmKQr7Ti4d7m938ySSIAzokOVEaZDmaciUV5Vm8L1TufT4/uqxkhifDtLn2x1jmY6Ha9yMw8QGQQntR23yn0KNZP8jwnUU5zg14Gm03wIrucDeP3z/OK1lZRPwuPSGYeqwUcY22EtqpGRDco7EsLZ4FH9blH7FKZ7ZyCaCQJY0MbkvIYCyWrtHNliMm6xLSG1k1rCFeinmw6OZ/CytpjOHSTTuNp45lHeo9AGChV4Qxe1gvpw2lr6aOp59pJlXnqY68K4W0bhcASB7J1Y63C/FXtXfjf5cCMIDF2wn7Sh7zggC4ytRTAu8ssIPL6WsVIZ1+P7cYm65q1JbR0QeQEvz3/Mtpn/3XYFZcHqWmiep+AVXINgZP88qgHrleqTsN8qB+qLKCVKl4GsF+Xn83fdgC/D8nS8WkJky87RSNRuuYzYN83eb/PL50HXA1D780JhP0JPh7aerp94G4f6dmVJTSKWcRVqLYkkOs1onJNtNAkSQ5bThOg4YZqmMhS53oadjIYkZCzMGWNKEY79ka5sES/m/WZR+RVE/VU4noQbpndTGIkNa9H7YAz4yOIvlHCi9aDqLBlongh5aL3w/z8ZdLpb+0YUE7/sh0PRGPlhXnJmLyRnq75BTVyPhDXyEbTWhFIiYk0ynVBO012L/zdbfLRr8bsWv2vx76fFh1FKeZ5kmUhynTLGQ0m30XoFcK5y39wJS6MYi3gSvVy6+/fzk3ZQaJlJyhOd0ijknHEJGRr/zuX9H8Wnp/z7VPZ39+62gtot1/T/VEmfe792OY8WynlfYIzELfxtOM5s6UZfVZoF6fvoKIUp4X/ZT1bE97bdqRqARiSOAXSW8lwKorfSKvJYCB6HqWZhGPKcJSEnK5/yd7m+y/U3yvWV+ckVF0JxRmVMBKQQEdjOPiBKiiihCeQQM0oZW30qYsZiuKEdSKjMM8ZJpsCfwKS53oKd1tRzpxV24ppKSLgUJTxzaoFbSZQKVPD6yUX7OabzB3Gavke/MsF/pHk855jN/gYO9owd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48:22.652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e99dbf46c2761324451&amp;height=248.74&amp;width=849.24&amp;bookmarkGuid=af69299d-0bfb-47bd-a477-cbfcc4da9b61&amp;fromEntryPoint=sharevisual&quot;"/>
  </we:properties>
  <we:bindings/>
  <we:snapshot xmlns:r="http://schemas.openxmlformats.org/officeDocument/2006/relationships" r:embed="rId1"/>
</we:webextension>
</file>

<file path=ppt/webextensions/webextension31.xml><?xml version="1.0" encoding="utf-8"?>
<we:webextension xmlns:we="http://schemas.microsoft.com/office/webextensions/webextension/2010/11" id="{0946385D-97B0-43F5-A5E4-63E38E220221}">
  <we:reference id="wa200003233" version="2.0.0.3" store="en-US" storeType="OMEX"/>
  <we:alternateReferences>
    <we:reference id="WA200003233" version="2.0.0.3" store="WA200003233" storeType="OMEX"/>
  </we:alternateReferences>
  <we:properties>
    <we:property name="artifactName" value="&quot;Bottom 5 Footfall Ratio&quot;"/>
    <we:property name="backgroundColor" value="&quot;#FFF&quot;"/>
    <we:property name="bookmark" value="&quot;H4sIAAAAAAAAA+1Z32/bNhD+VwK99MUYJIoSxbwtaQMMW7ssKTIMQx7442izkUVNorO4gf/3HSW5cd0kttG63Tr7RdLxyPvuu+OdRN9H2rZ1KeZvxBSi4+jEuZupaG6OkmgUVR/LRAGUyYRCplKdF5AboKjlam9d1UbH95EXzRj8lW1nogwLovDP61EkyvJcjMOTEWULo6iGpnWVKO176JVxyDczWIwiuKtL14iw5KUXHsKyt6iOzwgl+SFFi0J5ewuXoHwvvYDaNX54Tg01TMcJEyYnAJKlmcE5bT/awdysH4x2wE5d5YWtEECQgWaJ1JAXRlKa5lpzxoK8tdW4HFx5mPt2Xgf62onAK/Ik36HFsA66ObAelKdOB7WJ1RqqaLHA0aRgPKGKgEgyk/CcxVm+0Y6HOy/d3W6WRAacERPrgjATK5mLTAdVY0s/OC3nr+7qBiOJ8e0tvXX1GzTT6wSVq2WAyCg6a9y0Ux4yqp3Jv2bQzHFCWAfaXvM+ulwO4P1vy5vnVtIhJ19V3npUjV7C1I0bUU+salHekxAvRh/Ub1a1f4b50WsQ7QwBrGhjcl5CiWR1dk5dOZt22NaQulmj4ALMw0MPJzB43jhM5x6SbX1jA/MoH1AYC6WOgqFfGw3Nybyz9NI2y+wl67wMMLeFcbOOwuMIAjk6c87jfiuPLsJuCuFGEBi66DjrQt9zQFYY24pgXOT3CQR8HWOVtn7A99Made2XJrVzQMgSnp7/IdsW4XfdF5QVq1uheZyCZ3CNoon7+7QBrFd6SMJhq/yob0WlULoOZLsoP56/2wZ8HVag49kSojp2Tiei8etlxH3R7P08v0Ie9D0Atd+tFPZT9HTsmvn2ibdzqK83ltQsYQXXsTGKKGLygqaS7KNJkBQKSTNi0owZmqtYSLMPOwWNScxYLBljWhOO/ZFubBFP5v1uUfkDRPNJOB6EO6Z3W1qFDWvV+2gK+MoSbrTwovOg7i1ZaB8Iue+8CNdfLDrdr30lyllY9sWJaK16sSw5iyeSs1PfoSZuR8IW+QjGGEIpEakhhckop/mhxX/NFp8cWvyhxR9a/H+nxYfBOMkpl1lRiEyanDEeK7qP9iqAcy1DAycsT1Is1FnydHkePsnPukFhVKEoz0xOk5hzxhUUaPwbl/CPCsxA67ep3t/d99kGavdct/9VZXvp/dYlO1kp2UMRsQq38OfheO0qP/mkmqxIv4+uUdoK/pc9Y0N8N799GwCakDQFMEXOpRLE7KWNyFQInsa5YXEcc8mymJONb/mHfXDYB19pH0iuuRCaM6pSIiCHhMB+9gHRSiQZzUBCyihlbPOpiJ2K8Y52IKNKFoyTQkM4gcml2YOdztRjpxVu5ttaKDgXFTxyaoFbSVQadPT8yUX3d0zvD+K0Q//eZkL/lrz4B+yvThY/GgAA&quot;"/>
    <we:property name="creatorSessionId" value="&quot;198a26b8-aac8-4a67-953b-e4e1a558686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Ut6SbAIUaS5NFimKIih4GdrcyKIq0WncwP/eoSQnrjeJbex6t93aL5aGQ86ZM8MZiXoMlGmqgk/P+RiC/eDQ2rsxr+/2omAQlL3s4uL07ODq9Pfzg7NjFNvKGVs2wf5j4Hg9BHdjmgkv/Aoo/O12EPCiuORDf6d50cAgqKBubMkL8xd0yjjk6gnMBgE8VIWtuV/y2nEHftl7VMd7tB39EKNFLp25h2uQrpNeQWVr19/HmmqmwohxnRIAweJE45ymG21hrtb3RltgR7Z03JQIwMtAsUgoSDMtKI1TpXLGvLwx5bDoXXme+2Faeb6aEcd/5El8RIt+HXSzp9krj63yaiOjFJTBbIajUcbyiEoCPEp0lKcsTNKVdhw8OGEfNrPEE8gZ0aHKCNOhFClPlFfVpnC902J6/FDVGEmMb2fpg63O0Uyn41Vu5gEig+CktuNWuU+hZiL+mEA9xQl+HWg6zcfgej6A1z/PL95aSfkkPC6dcagavIexHda8GhnZoLwjIZwNntTvFrVPYbp3BryZIIAFbUzOayiQrNbOkS0m4xbbElI7qSVcgX6+6eB4Bi9ri+ncQTKNq41nHuU9Cm2gUIE3dFErqA+nraX3pp5nL1nmpYe5Loy7ZRQORxDI3om1DvdbsXfld5MPN4LA0AX7SRv6jgOywNhaBOMiv4zA42sZK5VxPb4fl6hrvjSprQNcFPD6/Kdsm/nfbVdQFqyuheZlCt7ANQhG9s+jGrBeqT4J+61yoO55KVG6DGS9KL+cv+sGfBmWp+PNEiJbdo5GvHbLZcR+0ez9PL98HnQ9ALU/LhT2I/R0aOvp+om3cahvV5bUJGJZrkKtJZFEpxmNBdlGkyAxZIImRMcJ0zSVIRd6G3YyGpKQsVAwxpQiOfZHurJFvJr3m0XlV+D1J+F4Fm6Y3k1hJDasRe+DMeAji79Q3PHWg6qzZKB5JuSx9cL//2TQ6W7tG15M/LLvDnlj5Lt5yZm9kpyt+gY1cT0S1shH0FoTSgmPNcl0QnOa7lr812zx0a7F71r8rsX/d1q8HwyjlOYiyTKeCJ0yloeSbqO9cshzJXwDJyyNYizUSfR6ee7fwU/aQa5lJmme6JRGYZ6zXEKGxr9xCf9Hgelp/TbV+7t7P1tB7Zbr9r+qbM+9X7tkRwsluy8iRuIW/jwcZ7Z0o0+qyYL0++gahSnhf9kzVsR39dO3BqARiWMAnaW5kJzorbQREXOex2GqWRiGuWBJmJOVT/m7fbDbB19pH4hc5ZyrnFEZEw4pRAS2sw+IkjxKaAICYkYpY6tPRcyYDze0AwmVImM5yRT4E5hU6C3YaU29dFphJ66puIRLXsILpxa4lXipQAVvn1y0n2M6fxCn6fv3GxP8R5qnc47Z7G/yQmQa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28:22.869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5efff2442a3f28f54946&amp;height=240.00&amp;width=291.74&amp;bookmarkGuid=5ec8c49b-0e04-4100-aea0-3704689de5ba&amp;fromEntryPoint=sharevisual&quot;"/>
  </we:properties>
  <we:bindings/>
  <we:snapshot xmlns:r="http://schemas.openxmlformats.org/officeDocument/2006/relationships" r:embed="rId1"/>
</we:webextension>
</file>

<file path=ppt/webextensions/webextension32.xml><?xml version="1.0" encoding="utf-8"?>
<we:webextension xmlns:we="http://schemas.microsoft.com/office/webextensions/webextension/2010/11" id="{627C5220-156B-4216-8FEB-E634D60A7F49}">
  <we:reference id="wa200003233" version="2.0.0.3" store="en-US" storeType="OMEX"/>
  <we:alternateReferences>
    <we:reference id="WA200003233" version="2.0.0.3" store="WA200003233" storeType="OMEX"/>
  </we:alternateReferences>
  <we:properties>
    <we:property name="artifactName" value="&quot;Total Tourist Footfall Ratio by Months&quot;"/>
    <we:property name="backgroundColor" value="&quot;#FFF&quot;"/>
    <we:property name="bookmark" value="&quot;H4sIAAAAAAAAA+1ZUW/bNhD+K4Fe+mIMEkWJYt6WtAGGrV3WFBmGIQ9H8mizkUVNorO4gf/7SEluXDeJbTReh8x+sXg88r777nhn0XeRMm1dwvwdTDE6jk6svZ5Cc32URKOo+lLGheAZKJ0KUAQIIOaZ17K1M7Zqo+O7yEEzRndp2hmUYUMv/PNqFEFZnsM4jDSULY6iGpvWVlCaT9gr+ynXzHAxivC2Lm0DYcsLBw7Dtjde3Y89lOSH1FsE6cwNXqB0vfQ91rZxwzjVVDMVJwx0ThAFSzPt17T9bAdzs34w2gE7tZUDU3kAQYaKJUJhXmhBaZorxRkL8tZU43Jw5X7th3kd6Gsn4L89T+Kjtxj28W4OrAflqVVBbWKUwipaLPxsUjCeUEkQkkwnPGdxlm+04/DWCXu7myXIkDOiY1UQpmMpcshUUNWmdIPTYv7mtm58JH18e0sfbP3Om+l1gsrlMkBkFJ01dtopDxnVzsRfM2zmfkHYB9te8y66WE7459+WD0/tpEJOvqmccV41eo1TO26gnhjZenlPQrwYfVa/XtX+GedHbxHamQewou2T8wJLT1Zn59SWs2mHbQ2pnTUS36O+H/RwAoPnjfXp3EMyrWtMYN7LBxTaYKmiYOjXRmFzMu8svTbNMnvJOi8DzG1hXK+jcH7GAzk6s9b581YevQ+nKYTbg/Chi46zLvQ9B2SFsa0I9pv8PsGAr2OsUsYN+H5ao659blI7B0CU+Pj6z9m2CJ+rvqCsWN0KzcMUPIFrFE3s36cN+nqlhiQcjsqP6gYq6aXrQLaL8sP5u23A12EFOp4sIbJj53QCjVsvI/ZZs/fb/Ap50PcAr/1xpbCfek/Htplvn3g7h/pqY0nNElZwFWstiSQ6L2gqyD6aBEmxEDQjOs2YprmMQeh92CloTGLGYsEYU4pw3x/pxhbxaN7vFpU/EJqvwnEv3DG929JI37BWvY+m6H+yhAcFDjoP6t6SwfaekLvOi/D9i/FO93tfQjkL2746gdbIV8uSs3gkOTv1HWridiRskY+otSaUEkg1KXRGOc0PLf7fbPHJocUfWvyhxb+cFh8nOeUiKwrIhM4Z47Gk+2i9gJwrEZo7YXmS+iKeJY+X7uF1/aybBC0LSXmmc5rEnDMusfDGv3N5/6L4DJR/n8r+4t7dNlC755r+nyrpS++3LufJSjkfCoyR/gh/G463tnKTryrNivRldJTSVPi/7Ccb4ru5jWhEmpA0RdRFzoUEovfSRkQKwNM41yyOYy5YFnOy8Q3gcA4O5+CZzkGXg1xxAMUZlSkBzDEhuJ9cJ0pCktEMBaaMUsY234qYKYx3tIMZlaJgnBQKww1MLvQe7HSmHrqtsDPX1iDxHCp84NbCHxeoFKro6ZuL7u+Y3h+P0ww9epsFfVgX/wASJuSDPxoAAA==&quot;"/>
    <we:property name="creatorSessionId" value="&quot;7f3e0be9-0b9b-4bcd-a427-c8466ae36587&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mKbosSPHykylh8CZZqqENNzMYZgPzi09m4s6ru9KBgEZS+7uDg9O7g6/f384OwYxbZyxpZNsP8QOFEPwd2YZiIKvwIKf7sdBKIoLsXQP2lRNDAIKqgbW4rC/AWdMg65egKzQQD3VWFr4Ze8dsKBX/YLquMz2o5+iNGikM58gWuQrpNeQWVr1z/HmmqmwogJnRKAnMWJxjlNN9rCXK3vjbbAjmzphCkRgJeBYlGuIM10TmmcKsUZ8/LGlMOid+Vp7qdp5flqRgKvyFP+GS36ddDNnmavPLbKq42MUlAGsxmORhnjEZUERJToiKcsTNKVdhzcu9zeb2ZJJMAZ0aHKCNOhzFORKK+qTeF6p/Pp8X1VYyQxvp2lT7Y6RzOdjle5mQeIDIKT2o5b5T6Fmkn+xwTqKU7w60DTaT4E1/MBvP95fvPaSson4XHpjEPV4COM7bAW1cjIBuUdCeFs8Kh+t6h9CtO9MxDNBAEsaGNyXkOBZLV2jmwxGbfYlpDaSS3hCvTTQwfHM3hZW0znDpJpXG088yjvUWgDhQq8oYtaQX04bS19NPU8e8kyLz3MdWHcLaNwOIJA9k6sdbjfir0rv5t8uBEEhi7YT9rQdxyQBcbWIhgX+WUEHl/LWKmM6/H9uERd89aktg6IvICX5z9m28z/bruCsmB1LTTPU/AKrkEwsn8e1YD1SvVJ2G+VA/VFlBKly0DWi/Lz+btuwJdheTpeLSGyZedoJGq3XEbsm2bvt/nl86DrAaj9eaGwH6GnQ1tP10+8jUN9u7KkJhHLuAq1lkQSnWY0zsk2mgSJIctpQnScME1TGYpcb8NORkMSMhbmjDGlCMf+SFe2iBfzfrOo/Aqi/iocT8IN07spjMSGteh9MAb8y+JvlHCi9aDqLBlongh5aL3w158MOt2tfSOKiV/2w6FojPwwLzmzF5KzVd+gJq5Hwhr5CFprQikRsSaZTiin6a7F/5stPtq1+F2L37X499PiwyilPE+yTCS5ThnjoaTbaL0COFe5b+6EpVGMRTyJXi7d/fv5STsotMwk5YlOaRRyzriEDI1/5/L+j+LTU/59Kvu7e3dbQe2Wa/p/qqTPvV+7nEcL5bwvMEbiFv42HGe2dKOvKs2C9H10lMKU8L/sJyviu7qNaAAakTgG0FnKcymI3kobyWMheBymmoVhyHOWhJysfAPY7YPdPnijfdDmIFdcCMUZlTERkEJEYDu5TpQUUUITyCFmlDK2+lTEjMVwQzuQUJlnjJNMgT+BSXO9BTutqedOK+zENZWQcClKeObUAreLKBWo4PWTi/ZzTOcP4jR9j35lgv9I83jOMZv9DVfOJYUvGg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31:17.856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b3aa9306f70009b75092&amp;height=248.74&amp;width=849.24&amp;bookmarkGuid=42174a0d-5ff5-428c-a838-8d8d20f8630f&amp;fromEntryPoint=sharevisual&quot;"/>
  </we:properties>
  <we:bindings/>
  <we:snapshot xmlns:r="http://schemas.openxmlformats.org/officeDocument/2006/relationships" r:embed="rId1"/>
</we:webextension>
</file>

<file path=ppt/webextensions/webextension33.xml><?xml version="1.0" encoding="utf-8"?>
<we:webextension xmlns:we="http://schemas.microsoft.com/office/webextensions/webextension/2010/11" id="{3BF4ABC1-C896-4C6F-9091-C4B2935C5BA5}">
  <we:reference id="wa200003233" version="2.0.0.3" store="en-US" storeType="OMEX"/>
  <we:alternateReferences>
    <we:reference id="WA200003233" version="2.0.0.3" store="WA200003233" storeType="OMEX"/>
  </we:alternateReferences>
  <we:properties>
    <we:property name="artifactName" value="&quot;Highest Potential Districts&quot;"/>
    <we:property name="backgroundColor" value="&quot;#FFF&quot;"/>
    <we:property name="bookmark" value="&quot;H4sIAAAAAAAAA7VW23LTMBD9lY6eM4xvieW+0RQGBiiFdMoD02FW8jpR61hGlktDJ//OSnbaNECTdNq8RJejPWcvWvmW5aqpS1icwBzZITvS+moO5uogZANWPVzLh0ERyITnGcQyyGUgeUwoXVulq4Yd3jILZor2XDUtlM4gLX6/GDAoy1OYulkBZYMDVqNpdAWl+o0dmLasaXE5YHhTl9qAMzmxYNGZvSY4zUlK+MoxgrTqGicobbf6FWttbD8fSh7EmCUyG4ZRAjDCIqEzTbfrZW7HO1IvbKwrC6oiAW4tFmmKMaGGMspwBMOAR269UdW07F25P3u2qF34mhnQP8VJXBKjs0Nu9lF34LnOHWym8hwrtlzSrhAiiYoixTQVIU8g45ncymPxxgp9sx9TkOQhEfEY8jgWQZhgETpooUrbOy0Wb25qQ5mk/HZMZ7o+IZoO4yDnqwRFA/bW6LkH9xXVtOJni2ZBB5wdbDrkLZusNmj8ZTV4zFLuTFRWWUKyY9VYo6Sltc7/YDm4Q16tIz/g4uATQtMS9xqa6nKCJcXJU4x12c69rA2RujUSv2JxP/FKXOxOjaZCfqCmYbTeiygUlgQkns8mR3O08ETHyqzqNtqMSK9yVxVXmyreqekMG/vjVFsk76lGKMfET/lih0Of7877aC1W26JK57/N0KnyYapyZXtV7zfi1TxzJL10ECX+//hdcS3d76LrH2ukO4n52/tHNA3YTP8aG6TWlPdF19+K1/k1VBJdPPEJaf13ve6Q4U1FLgqPNgrpgzKegbGbzUI/a6U+2SWX+a7JE/ByrXOPycmpNovdK22v5F74OyJHSRyGPIykTCMRJyFA8hJdHmOZC17EUTYsOE+jNMnCl+nyI55yet+ykB6wEAIQQSJewiMe8BCjIC4w4wUGI1mE6VYeNadvg/14IM0iKQpAeq+GgeACk+2R25vHU92j2Rzp68YNdGubGiSeQtW1xborJ4UeR7cfqtxdRj/2L+RHRU9lJ+ocyta/D+5bqPOHdKq+z+1yoCvU5R/mcA90vAkAAA==&quot;"/>
    <we:property name="creatorSessionId" value="&quot;78aeef5c-1484-48d5-b251-097e2152e7b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VWXU/bMBT9K8jP1ZSvNglvUJg2MaADxB4mhK6dm9Y0jTPHYXSo/33XTgpdt9EWQV8aXx/7nPvhaz+yTNZVAfMzmCHbZ4dKTWegp3s+67Gys52fn5weXJzcnh2cHpNZVUaqsmb7j8yAHqO5lnUDhd2BjN9vegyKYgRjO8qhqLHHKtS1KqGQv7AF05TRDS56DB+qQmmwW14aMGi3vSc4jYnb/xASIwgj7/EShWmtF1gpbbpxXyReiGkk0r4fRAADzCNaU7ezTuZmvCV1woaqNCBLEmBtIY9jDAnVF0GKA+h7SWDttSzHRefK89qreWXjVU+A/ilO/I4Y7T7kZhdmC56pzMImMsuwZIsFzXLOoyDPY4xj7icRpEkqNvIYfDBcPezG5EWZT0RJCFkYcs+PMPctNJeF6Zzm8+OHSlMmKb8t05WqzoimxVjI9TJBQY991GrmwF0J1Q3/0aCe0wK7D9Yt8pFdLifo++vy46WdMrtFaaQhJDuStdFSGLK1/nuL3hNyuoo8wfneKULdEPcKmuryEguKk6MYqqKZOVlrIlWjBV5g/jxwSmzsRlpRIf+hpmZk70TkEgsCEs+5zlAfzh3RkdTLug3WI9Kp3FbFdF3FJzmeYG1uR8ogeU81QjkmfsoX2++7fLfeByux2hRVWv9tglaVC1OZSdOp+rwWr/qNI+mkAy/w/8ufimthfzdt/1gh3UrM396/oKnHJurnUCO1pqwruu5UHGT3UAq08cRXpPXf9bpFhtcV2Si82CiEC8pwAtqsNwv1ppX6apds5tsmT8C7lc49JCfHSs+3r7SdknvjzogYRKHvJ34gRBzwMPIBovfo8hiKjCd5GKT9PEniII5S/326/CCJE7rfUp8uMB884F7E38OjxEt8DLwwxzTJ0RuI3I838sgZvQ1244E4DQTPAem+6ns84RhtjtzOPI7qGc1mSK8b+6EaU1cgcARl2xartpwkOhydfigzexjdt7shv0i6KltR11A07n6wb6HWH9Ipuz73wgL7Qlo2Ovr9BnF7qP6sCQAA&quot;"/>
    <we:property name="isFiltersActionButtonVisible" value="true"/>
    <we:property name="isFooterCollapsed" value="true"/>
    <we:property name="pageDisplayName" value="&quot;Districts with Highest Potential&quot;"/>
    <we:property name="pageName" value="&quot;ReportSection5c803e94c95124aa6ef4&quot;"/>
    <we:property name="pptInsertionSessionID" value="&quot;22AE5732-23BE-41D2-BC1E-147A5291F598&quot;"/>
    <we:property name="reportEmbeddedTime" value="&quot;2023-05-18T18:14:09.557Z&quot;"/>
    <we:property name="reportName" value="&quot;Telangana_Tourism_ResumeChallenge&quot;"/>
    <we:property name="reportState" value="&quot;CONNECTED&quot;"/>
    <we:property name="reportUrl" value="&quot;/groups/me/reports/e70feea7-9ed8-4355-bed3-d5381d601e01/ReportSection5c803e94c95124aa6ef4?ctid=ebec9c67-55a5-439b-bb63-b3091205e550&amp;pbi_source=shareVisual&amp;visual=04d1ff783ad33b014ef1&amp;height=542.53&amp;width=351.59&amp;bookmarkGuid=3c3526b7-872b-4a19-ad9b-2ad392b6b3c5&amp;fromEntryPoint=sharevisual&quot;"/>
  </we:properties>
  <we:bindings/>
  <we:snapshot xmlns:r="http://schemas.openxmlformats.org/officeDocument/2006/relationships" r:embed="rId1"/>
</we:webextension>
</file>

<file path=ppt/webextensions/webextension34.xml><?xml version="1.0" encoding="utf-8"?>
<we:webextension xmlns:we="http://schemas.microsoft.com/office/webextensions/webextension/2010/11" id="{0D0BAEB1-F635-492F-8F9E-EA0BAAD926C7}">
  <we:reference id="wa200003233" version="2.0.0.3" store="en-US" storeType="OMEX"/>
  <we:alternateReferences>
    <we:reference id="WA200003233" version="2.0.0.3" store="WA200003233" storeType="OMEX"/>
  </we:alternateReferences>
  <we:properties>
    <we:property name="artifactName" value="&quot;Top 3 Months by Visitors&quot;"/>
    <we:property name="backgroundColor" value="&quot;#FFF&quot;"/>
    <we:property name="bookmark" value="&quot;H4sIAAAAAAAAA+1XW2/bNhT+KwGfjcG6kVLeWncDil6WNkH2MOThkDyK2ciiSlFZ3MD/vYeSnHjCartDsq3A/GKJ/Mjzne9cRN4zbdqmgvV7WCE7ZS+tvVmBuzmJ2IzVfx7jheBxFBWiKEQezTMsUyCUbbyxdctO75kHd43+0rQdVGFDGvz9asagqs7gOryVULU4Yw261tZQmS84gGnKuw43M4Z3TWUdhC3PPXgM294SnN6JSvRTQhZBeXOL56j8MPoRG+v8+J4Xc1lKLTQIjkrGiouU1rTDbE/zMD4Y7YktbO3B1EQgjMWEUFkelYrLSBaQoOwJtqa+rkZXHtderJsgX7sE+ied5CeyGPYhN0fVA3hldYAtjdZYs82GZrNCCdQFlzJJQEkoslQetOPxzkt7932WYpGJVIiUQxRpxVWa5fFzeMSzmCTW+Ry4zOKiTAoon8ejuYp0kmVJSboJlZeC5+I5PMp5XmIpYlTFXOtUx3nOA7Q0lR/TRa5/vmsc1QBVxmDnwjbvycyACZDLbWrHM/aLs6sePNZi28nPHbo1LQj7YDsg79n5doKeP2wf9u20ClvU3nhCsneU0suWRgbf55vZA+5mF/cG1yfvENqOLO+gqZ7PsSKVegMLW3WrntSEou2cwo9YPr70PIJyZ85SA9jlQoMjg9JgpVkw8qvT6F6ueyuvjNsWezwVY6R4LIWbKYUL66E6obww3lLYKLZknOLETpM+zoPf8Y5K+9Wk1b8tMRDq5am18SOh1xOd2qdUsGcNssJvr33Ip034XQ3NdsfiUUymjn+Lzowt7R8Lh9TC9ZhkYw280LdQKxqd2j8ukn+dn4eCOqUTvN/bESS4xRKcnzYF+6Rp+fecCbEevoGE+rTzYVuQe9fWrY9PrGPDedXXQiFlnMSR0CJNBCRyLjP1X+15erdKX5nWO6P8v9L19FTVLZsfrfEdkvR5W98+Gf/x7vfg/R5O/7fAH6sFHhPTq4PnwlRjqRMsEqCjNd0PIjjipGtWdD/6vvNnKTmdoznXnGd09IySOONPb6c39YhmK6QbXniwnW8bUHgG9VDvzSCYwR5HaQ21DonWP/d9/62hD8BA6hKqru964T44+EM8zVjAxywYPkmbr2So3+vADgAA&quot;"/>
    <we:property name="creatorSessionId" value="&quot;4cbf91af-7019-4c8e-bb85-1592928e7dd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X227jNhD9lYDPRmFJFiXlLevdAkWaS5MgfSiCYkiOYm5kUaWoNG7gf++QkhND6NreImm7QP1ikTrknDlzEfnMlG6bClbnsER2zD4Y87AE+3AUsQmrh7mLi9Ozk6vTX89Pzj7RtGmcNnXLjp+ZA3uP7la3HVR+B5r85W7CoKou4d6PSqhanLAGbWtqqPQf2IPplbMdricMn5rKWPBbXjtw6Ld9JDiNyXb0XUIWQTr9iNcoXT97hY2xbhjnxVSUQmUKMo5SxJJnM1rT9m8Dzf14bzQQm5vaga6JgJ+LCSHTPColF5EoIEERCLa6vq8GV17X3qwar1e7APonncRnsuj3ITcHmT14aZSHLbRSWLP1mt6mhcxQFVyIJAEpoEhnYq8dh09OmKevsxRnaTbLshmHKFKSy1max+/hEU9jkljlU+AijYsyKaB8H4+mMlJJmiYl6ZbJvMx4nr2HRznPSyyzGGUxVWqm4jznHlrqyg3pIlafnhpLNUCV0du5Mc05mekxHnK7Se14wr63ZhnAQ/G1nfitQ7uiBX4fbHvkM7vevKDnnzYPu3Za+i1qpx0h2Rml9KKlmd736XrygnvYxp3i6ugMoe3I8haa6vkaK1IpGJibqlsGUiOKprMSr7B8HQQeXrlLa6gBbHOhyYFBqbFSzBu5sArth1Ww8lHbTbHHYzEGiodSeBhTuDEOqiPKC+0MhY1iS8YpTuw4CXHu/Y63VNqtJq3+eYGeUJCnVtoNhH4Y6dS+pYKBNYgKv7z2JZ/W/nfXN9stiwcxGTv+JToTtjC/zy1SC1dDkg01cKIeoZY0O7Z/WCT/Oj/3BXVMx3u/syMIsPMFWDduCuZN0/LvOeNj3X8DCfV568M2J/fujV0dnliHhvMu1EIhRJzEUaayWZJBIqYilf/Vnqe2q/Sjbp3V0v0rXU+NVd2w+dYa3z5J37f17ZLxH+9+L97v4PR/C/y2WuAhMb3bey6cKSxVgkUCdLSm+0EEB5x09ZLuR193/iwFp3M054rzlI6eURKn/O3tBFOvaLZEuuH5B9O5tgGJl1D39d70gmkMOEprqJVPtPAc+v6Pmj4APalbqLrQ9fx9sPeHeOqhgHcs8LfETQXT70+Wm9KqsA4AAA==&quot;"/>
    <we:property name="isFiltersActionButtonVisible" value="true"/>
    <we:property name="isFooterCollapsed" value="true"/>
    <we:property name="pageDisplayName" value="&quot;Cultural / Corporate Events&quot;"/>
    <we:property name="pageName" value="&quot;ReportSection890bfbd7da76ecb2c674&quot;"/>
    <we:property name="pptInsertionSessionID" value="&quot;AEBF5E48-2C9F-40BF-A5FE-0BAEACD3C970&quot;"/>
    <we:property name="reportEmbeddedTime" value="&quot;2023-05-19T04:18:20.169Z&quot;"/>
    <we:property name="reportName" value="&quot;Telangana_Tourism_ResumeChallenge&quot;"/>
    <we:property name="reportState" value="&quot;CONNECTED&quot;"/>
    <we:property name="reportUrl" value="&quot;/groups/me/reports/e70feea7-9ed8-4355-bed3-d5381d601e01/ReportSection890bfbd7da76ecb2c674?ctid=ebec9c67-55a5-439b-bb63-b3091205e550&amp;pbi_source=shareVisual&amp;visual=868fef72ec90dd4d2886&amp;height=281.68&amp;width=344.91&amp;bookmarkGuid=48aa5d20-917b-4098-bcfe-768f00d46a3e&amp;fromEntryPoint=sharevisual&quot;"/>
  </we:properties>
  <we:bindings/>
  <we:snapshot xmlns:r="http://schemas.openxmlformats.org/officeDocument/2006/relationships" r:embed="rId1"/>
</we:webextension>
</file>

<file path=ppt/webextensions/webextension35.xml><?xml version="1.0" encoding="utf-8"?>
<we:webextension xmlns:we="http://schemas.microsoft.com/office/webextensions/webextension/2010/11" id="{CFB574FD-63F9-4FEA-A4C5-6E9A7BCAC698}">
  <we:reference id="wa200003233" version="2.0.0.3" store="en-US" storeType="OMEX"/>
  <we:alternateReferences>
    <we:reference id="WA200003233" version="2.0.0.3" store="WA200003233" storeType="OMEX"/>
  </we:alternateReferences>
  <we:properties>
    <we:property name="artifactName" value="&quot;Top 3 Districts by Visitors&quot;"/>
    <we:property name="backgroundColor" value="&quot;#FFF&quot;"/>
    <we:property name="bookmark" value="&quot;H4sIAAAAAAAAA+1XW2/bNhT+KwGfjcG6UVLeWncDil6WNkH2MOThkDyK2ciiSlFZ3MD/vYeUnHjCartDsq3A/GKK/Mjzne9cRN0zpbu2hvV7WCE7ZS+NuVmBvTmJ2Iw1f56bZwgxL/NCKJDJPIU8jQllWqdN07HTe+bAXqO71F0PtT+QJn+/mjGo6zO49k8V1B3OWIu2Mw3U+gsOYFpytsfNjOFdWxsL/shzBw79sbcEp2eiEv2UkEWQTt/iOUo3zH7E1lg3PhflXFRC5QpyjlLEkucp7emG1UDzMN4bDcQWpnGgGyLg52JCyKyIKslFJEpIUASCnW6u69GVx70X69bL1y2B/kkn8Yks+nPIzVF1D14Z5WFLrRQ2bLOh1ayUOaqSC5EkIAWUWSoO2nF454S5+z5LcZ7laZ6nHKJISS7TrIifwyOexSSxKubARRaXVVJC9TwezWWkkixLKtItl0WV8yJ/Do8KXlRY5THKcq5UquKi4B5a6dqN6SLWP9+1lmqAKmOwc2Ha92RmwHjI5Ta14xn7xZpVAI+12PXic492TRv8OdgNyHt2vl2g8YftYN9JK39E47QjJHtHKb3saGbwfb6ZPeBudnFvcH3yDqHryfIOmur5HGtSKRhYmLpfBVITiqa3Ej9i9fgQeHjlzqyhBrDLhSZHBpXGWjFv5Fer0L5cByuvtN0WezwVY6R4LIWbKYUL46A+obzQzlDYKLZknOLETpMQ58HveEel/WrS7t+W6AkFeRql3Ujo9USn7ikVDKxB1PjtvQ/5tPG/q6HZ7lg8isnU8W/RmbGl+WNhkVq4GpNsrIEX6hYaSbNT+8dF8q/z81BQp3S893s7ggC7WIJ106ZgnjQt/54zPtbDO5BQn3ZebAty79rY9fGJdWw4rw72w1KIOImjXOVpkkMi5iKT/9V+qHYr+JXunNXS/SsdUU0V37L50ZriIUmfty3uk/Ef74wP3u/h9H97/LHa4zExvQqlkSqsVIJlAnS1pu+DCI646eoVfR993/2zEpzu0ZwrzjO6ekZJnPGntxNMPaLZCukLzw9M77oWJJ5BM9R0O4iiMeAodaFRPpnCOPT2t5qa/EDqEuo+dDb/PTj4Qzz1WKTHbBjk3nwFBnQihcAOAAA=&quot;"/>
    <we:property name="creatorSessionId" value="&quot;a1291ded-fd3a-4b36-9b8d-f6615a98a681&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X227jNhD9lYDPRmFJFiXlLevdAkWaS5MgfSiCYkiOYm5kUaWoNG7gf++QkhND6NreImm7QP1ikTrknDlzEfnMlG6bClbnsER2zD4Y87AE+3AUsQmrh7mLi9Ozk6vTX89Pzj7RtGmcNnXLjp+ZA3uP7la3HVR+B5r85W7CoKou4d6PSqhanLAGbWtqqPQf2IPplbMdricMn5rKWPBbXjtw6Ld9JDiNyXb0XUIWQTr9iNcoXT97hY2xbhjnxVSUQmUKMo5SxJJnM1rT9m8Dzf14bzQQm5vaga6JgJ+LCSHTPColF5EoIEERCLa6vq8GV17X3qwar1e7APonncRnsuj3ITcHmT14aZSHLbRSWLP1mt6mhcxQFVyIJAEpoEhnYq8dh09OmKevsxRnaTbLshmHKFKSy1max+/hEU9jkljlU+AijYsyKaB8H4+mMlJJmiYl6ZbJvMx4nr2HRznPSyyzGGUxVWqm4jznHlrqyg3pIlafnhpLNUCV0du5Mc05mekxHnK7Se14wr63ZhnAQ/G1nfitQ7uiBX4fbHvkM7vevKDnnzYPu3Za+i1qpx0h2Rml9KKlmd736XrygnvYxp3i6ugMoe3I8haa6vkaK1IpGJibqlsGUiOKprMSr7B8HQQeXrlLa6gBbHOhyYFBqbFSzBu5sArth1Ww8lHbTbHHYzEGiodSeBhTuDEOqiPKC+0MhY1iS8YpTuw4CXHu/Y63VNqtJq3+eYGeUJCnVtoNhH4Y6dS+pYKBNYgKv7z2JZ/W/nfXN9stiwcxGTv+JToTtjC/zy1SC1dDkg01cKIeoZY0O7Z/WCT/Oj/3BXVMx3u/syMIsPMFWDduCuZN0/LvOeNj3X8DCfV568M2J/fujV0dnliHhvNubz8shIiTOMpUNksySMRUpPK/2g/VdgV/1K2zWrp/pSOqseIbNt9aU9wn6fu2xV0y/uOd8cX7HZz+b4/fVns8JKZ3oTRmCkuVYJEAHa3pfhDBASddvaT70dedP0vB6RzNueI8paNnlMQpf3s7wdQrmi2Rbnj+wXSubUDiJdR9TTe9KBoDjlIXauWTKTyH3v6jpibfk7qFqgudzd8He3+Ipx6KdMcCf0vcVCn9/gQ///i2sA4AAA==&quot;"/>
    <we:property name="isFiltersActionButtonVisible" value="true"/>
    <we:property name="isFooterCollapsed" value="true"/>
    <we:property name="pageDisplayName" value="&quot;Cultural / Corporate Events&quot;"/>
    <we:property name="pageName" value="&quot;ReportSection890bfbd7da76ecb2c674&quot;"/>
    <we:property name="pptInsertionSessionID" value="&quot;AEBF5E48-2C9F-40BF-A5FE-0BAEACD3C970&quot;"/>
    <we:property name="reportEmbeddedTime" value="&quot;2023-05-19T04:20:05.331Z&quot;"/>
    <we:property name="reportName" value="&quot;Telangana_Tourism_ResumeChallenge&quot;"/>
    <we:property name="reportState" value="&quot;CONNECTED&quot;"/>
    <we:property name="reportUrl" value="&quot;/groups/me/reports/e70feea7-9ed8-4355-bed3-d5381d601e01/ReportSection890bfbd7da76ecb2c674?ctid=ebec9c67-55a5-439b-bb63-b3091205e550&amp;pbi_source=shareVisual&amp;visual=9bb23217d7437a3b0b5c&amp;height=281.68&amp;width=344.91&amp;bookmarkGuid=9aa0cc82-f682-4fd8-8918-008e8690c372&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05DFDF3-91A3-4877-A171-89F401E9C2E6}">
  <we:reference id="wa200003233" version="2.0.0.3" store="en-US" storeType="OMEX"/>
  <we:alternateReferences>
    <we:reference id="WA200003233" version="2.0.0.3" store="WA200003233" storeType="OMEX"/>
  </we:alternateReferences>
  <we:properties>
    <we:property name="artifactName" value="&quot;Total Visitors Domestic by Months&quot;"/>
    <we:property name="backgroundColor" value="&quot;#FFF&quot;"/>
    <we:property name="bookmark" value="&quot;H4sIAAAAAAAAA+VYbU8jNxD+K2i/3JeosvfdfCtwJ1XtXekFUVUVqsb2bOJjs069G44U5b93vJuEkAM2oVBBmw/Jrj2el2cez9i5CbSppyXMP8EEg8PgyNrLCbjLAx4MgurumJKKF0xpUKmASAEHJknKThtjqzo4vAkacCNszk09g9IrpMHfLwYBlOUpjPxbAWWNg2CKrrYVlOYv7IRpqnEzXAwCvJ6W1oFXOWygQa/2isTpnVzh30VkEVRjrnCIqulGP+PUumb5LvM0SUVSYJTmEqVK01zRmrqbbd3sl/dGW8eObdWAqcgBPxZmKJOch7HiGIq0YFEGfrwwZbMUkfP311NHcRMa86mH73t9BZVCHbTBOay7WG6Cjwj1zLURvr8zMbQzp/AzFu1U1ZhmTnp+xPnBckkdLAiqU2cJyHbuzDZQHhCWprGuPjixhH1jVCs2tl+PHRKUOjhkiwsaqU01KpfI34Z61rmrwHlXrfxC+PiQaIF1Gt3RvI3qxLgV8OFgy/F/JaIFMWpJWq9tYrV3e2y0xspPDwIVMWCJ4GkaySSNsQjT6BWl6YN1aEbVOrg3n6V7AupPUh4yKidxqCGLZJzECFC8oiT9Z5KzV1IUE6xgTGcZZ5jmXOY586KPhluPgX634n3cTiF5FIIIRZ5lscKcUfl9CTu092US8gSAx2kuWK4w7LXT4HUj7fV+lqgT8FSpjEMuhUhUEjPWS+czO/1EZjoZL3K+6nTEiw/OTlrhZWuuZ/LPGbp5sE2Z4WqCnn9ZPTymyZNzzaBVZf1jTZRB0AHBFoP1ksvNJXdIdytN7BpiSYC1to5tOZtUPTzuXlqXtshLaDfOkC4aXvpQGCxJjsz8/Kybae3E5X5NiLIXHHLWpr/DINxAbGeQSdOvY/RetqhV2jRLL3/Ygq9+XmDbGECW+PDqNecW/nOx2C67O/nyCAoP+3a36HIP7Bs9T5WzmnY36iNwx2NwzavrDNu87o7XJP5l48x8TAGPrJvvTsEnpf2it9CyKI5AJjrUTKdcKsRMvkTrUBDRHadIM8HCDEL6yuKXsCOFBKEEhEWuVELdF6Lw6eeg/TLzG8K32bgd3JPpdWkUtbHN6IMJ0o3QP2hooI1g2lkyWN8CctNG4X9/MhR0p/scyplX++4IaqPerUrQ4gGCtuJ7VMjdQOjnY8rCVBUijoo4VgVP4zyFl+AJF6hjInuWC6FkLmMlkl6eLHetUeTDP6PKR7oIj7+BaWP0lZDlhFZo+7Xa5MuuFfZZEXmwkj6ZqD0G+6mKdOTOeQ5UO4s4VSKGKHuFV67H2u3gDVC7NBX+Pzt9L0P9jMiygseQs0xI5JlOZIgvUTBFlCC1UyVyJbWUVJ8j3WvHTGC0px0dSZFppSDnYQGg/YHh+e20pu6rlXbW1FNQeAoV3lMzaWNApVH31M32j9kuHvLTLC8Fuyzo0rr4G4DHBuZJFgAA&quot;"/>
    <we:property name="creatorSessionId" value="&quot;b9bb111b-eb38-43ab-9ff1-f6ef9067ec5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227jNhD9lUAv+2IUukvMW24LFGkuTYIUxSJYDMmRzY0suhSdjRv43zuUbMfxJlacTYqk9YMtDYdzOXM0Q/nOk6oelTA5hiF6296u1tdDMNdbgdfzqpns5OTwaOfs8OvxztEBifXIKl3V3vadZ8H00V6qegyls0DCL1c9D8ryFPruroCyxp43QlPrCkr1N7bKtGTNGKc9D29HpTbgTJ5bsOjM3pA63ZPv4JeIPIKw6gbPUdhWeoYjbezsnudpkrKkwCjNOXKRprmgPXW72oTZre+cNoHt6cqCqigAJwsz5EkehLEIMGRp4UcZOHmhSjtT4ZOD25GhvAmNycjhtSNvoBIovSY5g3Wby513hFCPTZPhwYOFcz02As+waJYqq+yE7BziZGu2pfamBNWp0QRks3ahLZRbhKWy2tRb+5qwt0o0agP9fc8gQSm9bX96RZJaVf1yhvx9qhdtuAKMC1Xzb4SPS4k2aCPR7E6arPaVmQMf9lYC/1cymhKjZix11oZaurAHSkqs3HLPE5EPfsKCNI14ksZYhGn0jsr0WRtU/WqR3Iev0iMJdRcpD30RFHEoIYt4nMQIULyjIv1nirNRUYTP/ML3ZZYFPqZ5wPPcd6pr060HQL8r+a73U/AgCoGFLM+yWGDuU/t9Cz/07PMkDBKAIE5z5ucCw04/Fm8t17ebeaJJEKRCZAHknLFEJLHvd9L5Qo+OyU2r41Qu55OOePHZ6GGjPJvF9Zj/NUYz8VYpcz5foOvf5xfrLDlyLhg076xfF0TpeS0Q/rS32HK9vOUB6e61iV3nWBJgja89XY6HVQeP25smpBXyEtrWKLJF4lkMhcKS9MjNyas+TIsgrjcbQlQ9bzvwm/K3GIRLiD0bZLL0xwBdlA1qlVR2FuWvK/DVrwtskwPwEp/eveDc1H2upqtt91mxrEHh6dgeNt3AAftBz1PluKanG+UumL0BGPvuJsMqr9vjNal/Wzoz71HCfW0mz6fgi8p+1dlo/SiOgCcylL5MAy4QM/4Wo0NAFAko0oz5YQYhfWXxW/jhjAMTDMIiFyKh6QtR+PJz0GaV+RPhx2rcCzdkel0qQWNsOXtviPRG6C4kWGgyGLWeFNb3gNw1Wbjf3xQl3dq+hHLszH7ahVqJT/MWNH2CoI36Bh3yeSB08zH1w1QULI6KOBZFkMZ5Cm/Bk4ChjInsWc6Y4DmPBUs6eTJ7apWgGH6OKkf0Ijz4AaYl6Tshyz7tkPp7tcyX53bYV0XkyU76YqJ2OOymKtKROw9yoN5ZxKlgMUTZO3zlWjduex+A2qWq8P856TsZ6lZYlhVBDLmfMY5BJhMe4ls0TBYlSONUsFxwyTn150h2+lFD6G/oR0acZVIIyIOwAJDuwPD6fhpXj/VKPbb1CASeQoWP9Ex6MKCSKDv6ZvPHbJsPxalmLwVrNri/axctdjr9B6lCwgs5Fg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DB399D88-3749-463C-BB8E-CF011DB78202&quot;"/>
    <we:property name="reportEmbeddedTime" value="&quot;2023-05-17T04:26:15.95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e2a9818ad2df46c94a37&amp;height=191.14&amp;width=1185.63&amp;bookmarkGuid=ee0ef289-c1eb-4b8c-aba9-36fde0b97259&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1500</TotalTime>
  <Words>3181</Words>
  <Application>Microsoft Office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Hyderabad Analysis</vt:lpstr>
      <vt:lpstr>Domestic to Foreign Ratio</vt:lpstr>
      <vt:lpstr>Domestic to Foreign Ratio</vt:lpstr>
      <vt:lpstr>Footfall Ratio</vt:lpstr>
      <vt:lpstr>Footfall Ratio</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72</cp:revision>
  <dcterms:created xsi:type="dcterms:W3CDTF">2023-05-12T09:53:53Z</dcterms:created>
  <dcterms:modified xsi:type="dcterms:W3CDTF">2023-05-19T18:44:10Z</dcterms:modified>
</cp:coreProperties>
</file>