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ppt/webextensions/webextension11.xml" ContentType="application/vnd.ms-office.webextension+xml"/>
  <Override PartName="/ppt/webextensions/webextension12.xml" ContentType="application/vnd.ms-office.webextension+xml"/>
  <Override PartName="/ppt/webextensions/webextension13.xml" ContentType="application/vnd.ms-office.webextension+xml"/>
  <Override PartName="/ppt/webextensions/webextension14.xml" ContentType="application/vnd.ms-office.webextension+xml"/>
  <Override PartName="/ppt/webextensions/webextension15.xml" ContentType="application/vnd.ms-office.webextension+xml"/>
  <Override PartName="/ppt/webextensions/webextension16.xml" ContentType="application/vnd.ms-office.webextension+xml"/>
  <Override PartName="/ppt/webextensions/webextension17.xml" ContentType="application/vnd.ms-office.webextension+xml"/>
  <Override PartName="/ppt/webextensions/webextension18.xml" ContentType="application/vnd.ms-office.webextension+xml"/>
  <Override PartName="/ppt/webextensions/webextension19.xml" ContentType="application/vnd.ms-office.webextension+xml"/>
  <Override PartName="/ppt/webextensions/webextension20.xml" ContentType="application/vnd.ms-office.webextension+xml"/>
  <Override PartName="/ppt/webextensions/webextension21.xml" ContentType="application/vnd.ms-office.webextension+xml"/>
  <Override PartName="/ppt/webextensions/webextension22.xml" ContentType="application/vnd.ms-office.webextension+xml"/>
  <Override PartName="/ppt/webextensions/webextension23.xml" ContentType="application/vnd.ms-office.webextension+xml"/>
  <Override PartName="/ppt/webextensions/webextension24.xml" ContentType="application/vnd.ms-office.webextension+xml"/>
  <Override PartName="/ppt/webextensions/webextension25.xml" ContentType="application/vnd.ms-office.webextension+xml"/>
  <Override PartName="/ppt/webextensions/webextension26.xml" ContentType="application/vnd.ms-office.webextension+xml"/>
  <Override PartName="/ppt/webextensions/webextension27.xml" ContentType="application/vnd.ms-office.webextension+xml"/>
  <Override PartName="/ppt/webextensions/webextension28.xml" ContentType="application/vnd.ms-office.webextension+xml"/>
  <Override PartName="/ppt/webextensions/webextension29.xml" ContentType="application/vnd.ms-office.webextension+xml"/>
  <Override PartName="/ppt/webextensions/webextension30.xml" ContentType="application/vnd.ms-office.webextension+xml"/>
  <Override PartName="/ppt/webextensions/webextension31.xml" ContentType="application/vnd.ms-office.webextension+xml"/>
  <Override PartName="/ppt/webextensions/webextension32.xml" ContentType="application/vnd.ms-office.webextension+xml"/>
  <Override PartName="/ppt/webextensions/webextension33.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7" r:id="rId2"/>
    <p:sldId id="256" r:id="rId3"/>
    <p:sldId id="258" r:id="rId4"/>
    <p:sldId id="261" r:id="rId5"/>
    <p:sldId id="262" r:id="rId6"/>
    <p:sldId id="263" r:id="rId7"/>
    <p:sldId id="264" r:id="rId8"/>
    <p:sldId id="265" r:id="rId9"/>
    <p:sldId id="266" r:id="rId10"/>
    <p:sldId id="267" r:id="rId11"/>
    <p:sldId id="268" r:id="rId12"/>
    <p:sldId id="269" r:id="rId13"/>
    <p:sldId id="270"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27" autoAdjust="0"/>
  </p:normalViewPr>
  <p:slideViewPr>
    <p:cSldViewPr snapToGrid="0">
      <p:cViewPr varScale="1">
        <p:scale>
          <a:sx n="72" d="100"/>
          <a:sy n="72" d="100"/>
        </p:scale>
        <p:origin x="660" y="72"/>
      </p:cViewPr>
      <p:guideLst/>
    </p:cSldViewPr>
  </p:slideViewPr>
  <p:notesTextViewPr>
    <p:cViewPr>
      <p:scale>
        <a:sx n="3" d="2"/>
        <a:sy n="3" d="2"/>
      </p:scale>
      <p:origin x="0" y="0"/>
    </p:cViewPr>
  </p:notesTextViewPr>
  <p:sorterViewPr>
    <p:cViewPr>
      <p:scale>
        <a:sx n="100" d="100"/>
        <a:sy n="100" d="100"/>
      </p:scale>
      <p:origin x="0" y="-24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155BC-68E8-4E70-AA51-66102542D7A4}" type="datetimeFigureOut">
              <a:rPr lang="en-GB" smtClean="0"/>
              <a:t>18/05/2023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DB0A0-EB44-4BC5-9788-6E9921F6FBA2}" type="slidenum">
              <a:rPr lang="en-GB" smtClean="0"/>
              <a:t>‹#›</a:t>
            </a:fld>
            <a:endParaRPr lang="en-GB"/>
          </a:p>
        </p:txBody>
      </p:sp>
    </p:spTree>
    <p:extLst>
      <p:ext uri="{BB962C8B-B14F-4D97-AF65-F5344CB8AC3E}">
        <p14:creationId xmlns:p14="http://schemas.microsoft.com/office/powerpoint/2010/main" val="275450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7F4E9-D63C-491B-9CDB-487106511475}" type="datetime1">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57297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464D9F-93E2-4825-BE27-3A747728D631}" type="datetime1">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5048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3CC10-07CF-4DC9-B0AD-B4C4305DAB63}" type="datetime1">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97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07E47A-BCB5-4509-8C26-5BF03D08F653}" type="datetime1">
              <a:rPr lang="en-GB" smtClean="0"/>
              <a:t>18/05/2023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26200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080A8A-2862-4371-A015-3B70ABD235E8}" type="datetime1">
              <a:rPr lang="en-GB" smtClean="0"/>
              <a:t>18/05/2023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36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5620053-143D-48AF-B577-60A89844B83D}" type="datetime1">
              <a:rPr lang="en-GB" smtClean="0"/>
              <a:t>18/05/2023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19048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A173A-7A42-476A-A4A3-CBF1D0B01D0C}" type="datetime1">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125663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13055-D8FF-4B18-B168-52849FB3C36A}" type="datetime1">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9999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D091B-AD2D-4723-BE73-38D61683AB2B}" type="datetime1">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1874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6961F-C154-45F4-834A-F8C50D956FDE}" type="datetime1">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46117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7A651-964E-43A9-A83E-8DD2BC558739}" type="datetime1">
              <a:rPr lang="en-GB" smtClean="0"/>
              <a:t>18/05/2023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74632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FE42C3-13DA-4EA7-B545-3275A0CE6940}" type="datetime1">
              <a:rPr lang="en-GB" smtClean="0"/>
              <a:t>18/05/2023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39196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A956-C1E2-4E01-B903-153997590213}" type="datetime1">
              <a:rPr lang="en-GB" smtClean="0"/>
              <a:t>18/05/2023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7841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823BD-0D6D-486C-A323-43F017C1F6ED}" type="datetime1">
              <a:rPr lang="en-GB" smtClean="0"/>
              <a:t>18/05/2023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2619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9B9EF-9BB6-4B89-88A1-C88222172CA7}" type="datetime1">
              <a:rPr lang="en-GB" smtClean="0"/>
              <a:t>18/05/2023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99331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6C3ED-9CE7-4DF4-B93D-591A49E1B1CD}" type="datetime1">
              <a:rPr lang="en-GB" smtClean="0"/>
              <a:t>18/05/2023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62812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755816-C22F-4A12-A506-DD7B7874D7E9}" type="datetime1">
              <a:rPr lang="en-GB" smtClean="0"/>
              <a:t>18/05/2023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2E1ED0-B44F-440C-B524-A0543A2DBC67}" type="slidenum">
              <a:rPr lang="en-GB" smtClean="0"/>
              <a:t>‹#›</a:t>
            </a:fld>
            <a:endParaRPr lang="en-GB"/>
          </a:p>
        </p:txBody>
      </p:sp>
    </p:spTree>
    <p:extLst>
      <p:ext uri="{BB962C8B-B14F-4D97-AF65-F5344CB8AC3E}">
        <p14:creationId xmlns:p14="http://schemas.microsoft.com/office/powerpoint/2010/main" val="862960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6.xml"/><Relationship Id="rId5" Type="http://schemas.openxmlformats.org/officeDocument/2006/relationships/image" Target="../media/image24.png"/><Relationship Id="rId4" Type="http://schemas.microsoft.com/office/2011/relationships/webextension" Target="../webextensions/webextension2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8.xml"/><Relationship Id="rId5" Type="http://schemas.openxmlformats.org/officeDocument/2006/relationships/image" Target="../media/image26.png"/><Relationship Id="rId4" Type="http://schemas.microsoft.com/office/2011/relationships/webextension" Target="../webextensions/webextension2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30.xml"/><Relationship Id="rId5" Type="http://schemas.openxmlformats.org/officeDocument/2006/relationships/image" Target="../media/image28.png"/><Relationship Id="rId4" Type="http://schemas.microsoft.com/office/2011/relationships/webextension" Target="../webextensions/webextension2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32.xml"/><Relationship Id="rId5" Type="http://schemas.openxmlformats.org/officeDocument/2006/relationships/image" Target="../media/image30.png"/><Relationship Id="rId4" Type="http://schemas.microsoft.com/office/2011/relationships/webextension" Target="../webextensions/webextension31.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microsoft.com/office/2011/relationships/webextension" Target="../webextensions/webextension3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11/relationships/webextension" Target="../webextensions/webextension4.xml"/><Relationship Id="rId3" Type="http://schemas.openxmlformats.org/officeDocument/2006/relationships/image" Target="../media/image5.png"/><Relationship Id="rId7" Type="http://schemas.openxmlformats.org/officeDocument/2006/relationships/image" Target="../media/image7.png"/><Relationship Id="rId2" Type="http://schemas.microsoft.com/office/2011/relationships/webextension" Target="../webextensions/webextension1.xml"/><Relationship Id="rId1" Type="http://schemas.openxmlformats.org/officeDocument/2006/relationships/slideLayout" Target="../slideLayouts/slideLayout1.xml"/><Relationship Id="rId6" Type="http://schemas.microsoft.com/office/2011/relationships/webextension" Target="../webextensions/webextension3.xml"/><Relationship Id="rId11" Type="http://schemas.openxmlformats.org/officeDocument/2006/relationships/image" Target="../media/image3.png"/><Relationship Id="rId5" Type="http://schemas.openxmlformats.org/officeDocument/2006/relationships/image" Target="../media/image6.png"/><Relationship Id="rId10" Type="http://schemas.openxmlformats.org/officeDocument/2006/relationships/image" Target="../media/image2.png"/><Relationship Id="rId4" Type="http://schemas.microsoft.com/office/2011/relationships/webextension" Target="../webextensions/webextension2.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8.png"/><Relationship Id="rId2" Type="http://schemas.microsoft.com/office/2011/relationships/webextension" Target="../webextensions/webextension5.xml"/><Relationship Id="rId1" Type="http://schemas.openxmlformats.org/officeDocument/2006/relationships/slideLayout" Target="../slideLayouts/slideLayout1.xml"/><Relationship Id="rId6" Type="http://schemas.microsoft.com/office/2011/relationships/webextension" Target="../webextensions/webextension7.xml"/><Relationship Id="rId11" Type="http://schemas.openxmlformats.org/officeDocument/2006/relationships/image" Target="../media/image9.png"/><Relationship Id="rId5" Type="http://schemas.openxmlformats.org/officeDocument/2006/relationships/image" Target="../media/image7.png"/><Relationship Id="rId10" Type="http://schemas.microsoft.com/office/2011/relationships/webextension" Target="../webextensions/webextension8.xml"/><Relationship Id="rId4" Type="http://schemas.microsoft.com/office/2011/relationships/webextension" Target="../webextensions/webextension6.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11/relationships/webextension" Target="../webextensions/webextension11.xml"/><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0.xml"/><Relationship Id="rId11" Type="http://schemas.openxmlformats.org/officeDocument/2006/relationships/image" Target="../media/image13.png"/><Relationship Id="rId5" Type="http://schemas.openxmlformats.org/officeDocument/2006/relationships/image" Target="../media/image10.png"/><Relationship Id="rId10" Type="http://schemas.microsoft.com/office/2011/relationships/webextension" Target="../webextensions/webextension12.xml"/><Relationship Id="rId4" Type="http://schemas.microsoft.com/office/2011/relationships/webextension" Target="../webextensions/webextension9.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microsoft.com/office/2011/relationships/webextension" Target="../webextensions/webextension15.xml"/><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4.xml"/><Relationship Id="rId11" Type="http://schemas.openxmlformats.org/officeDocument/2006/relationships/image" Target="../media/image15.png"/><Relationship Id="rId5" Type="http://schemas.openxmlformats.org/officeDocument/2006/relationships/image" Target="../media/image14.png"/><Relationship Id="rId10" Type="http://schemas.microsoft.com/office/2011/relationships/webextension" Target="../webextensions/webextension16.xml"/><Relationship Id="rId4" Type="http://schemas.microsoft.com/office/2011/relationships/webextension" Target="../webextensions/webextension13.xml"/><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microsoft.com/office/2011/relationships/webextension" Target="../webextensions/webextension19.xml"/><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8.xml"/><Relationship Id="rId11" Type="http://schemas.openxmlformats.org/officeDocument/2006/relationships/image" Target="../media/image19.png"/><Relationship Id="rId5" Type="http://schemas.openxmlformats.org/officeDocument/2006/relationships/image" Target="../media/image16.png"/><Relationship Id="rId10" Type="http://schemas.microsoft.com/office/2011/relationships/webextension" Target="../webextensions/webextension20.xml"/><Relationship Id="rId4" Type="http://schemas.microsoft.com/office/2011/relationships/webextension" Target="../webextensions/webextension17.xml"/><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2.xml"/><Relationship Id="rId5" Type="http://schemas.openxmlformats.org/officeDocument/2006/relationships/image" Target="../media/image20.png"/><Relationship Id="rId4" Type="http://schemas.microsoft.com/office/2011/relationships/webextension" Target="../webextensions/webextension2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4.xml"/><Relationship Id="rId5" Type="http://schemas.openxmlformats.org/officeDocument/2006/relationships/image" Target="../media/image22.png"/><Relationship Id="rId4" Type="http://schemas.microsoft.com/office/2011/relationships/webextension" Target="../webextensions/webextension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waterfall, water, text, nature&#10;&#10;Description automatically generated">
            <a:extLst>
              <a:ext uri="{FF2B5EF4-FFF2-40B4-BE49-F238E27FC236}">
                <a16:creationId xmlns:a16="http://schemas.microsoft.com/office/drawing/2014/main" id="{C3CB17F2-29F4-AC79-AE62-6F3E050774BD}"/>
              </a:ext>
            </a:extLst>
          </p:cNvPr>
          <p:cNvPicPr>
            <a:picLocks noChangeAspect="1"/>
          </p:cNvPicPr>
          <p:nvPr/>
        </p:nvPicPr>
        <p:blipFill rotWithShape="1">
          <a:blip r:embed="rId2">
            <a:extLst>
              <a:ext uri="{28A0092B-C50C-407E-A947-70E740481C1C}">
                <a14:useLocalDpi xmlns:a14="http://schemas.microsoft.com/office/drawing/2010/main" val="0"/>
              </a:ext>
            </a:extLst>
          </a:blip>
          <a:srcRect t="1012" b="18630"/>
          <a:stretch/>
        </p:blipFill>
        <p:spPr>
          <a:xfrm>
            <a:off x="-3051" y="-22"/>
            <a:ext cx="12191980" cy="6857999"/>
          </a:xfrm>
          <a:prstGeom prst="rect">
            <a:avLst/>
          </a:prstGeom>
        </p:spPr>
      </p:pic>
      <p:pic>
        <p:nvPicPr>
          <p:cNvPr id="18" name="Picture 17">
            <a:extLst>
              <a:ext uri="{FF2B5EF4-FFF2-40B4-BE49-F238E27FC236}">
                <a16:creationId xmlns:a16="http://schemas.microsoft.com/office/drawing/2014/main" id="{D38D7A8F-9AE8-02C3-71D3-DE75770204A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121049" y="145774"/>
            <a:ext cx="1696278" cy="1696278"/>
          </a:xfrm>
          <a:prstGeom prst="rect">
            <a:avLst/>
          </a:prstGeom>
        </p:spPr>
      </p:pic>
      <p:pic>
        <p:nvPicPr>
          <p:cNvPr id="24" name="Picture 23" descr="A picture containing emblem, trademark, circle, symbol&#10;&#10;Description automatically generated">
            <a:extLst>
              <a:ext uri="{FF2B5EF4-FFF2-40B4-BE49-F238E27FC236}">
                <a16:creationId xmlns:a16="http://schemas.microsoft.com/office/drawing/2014/main" id="{08170243-9DAE-D832-935B-8AB37A4B4D2A}"/>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374673" y="145774"/>
            <a:ext cx="1696278" cy="1696278"/>
          </a:xfrm>
          <a:prstGeom prst="rect">
            <a:avLst/>
          </a:prstGeom>
        </p:spPr>
      </p:pic>
      <p:sp>
        <p:nvSpPr>
          <p:cNvPr id="28" name="Title 1">
            <a:extLst>
              <a:ext uri="{FF2B5EF4-FFF2-40B4-BE49-F238E27FC236}">
                <a16:creationId xmlns:a16="http://schemas.microsoft.com/office/drawing/2014/main" id="{214D5595-2180-EA18-617E-8A967D36E9DF}"/>
              </a:ext>
            </a:extLst>
          </p:cNvPr>
          <p:cNvSpPr>
            <a:spLocks noGrp="1"/>
          </p:cNvSpPr>
          <p:nvPr>
            <p:ph type="ctrTitle"/>
          </p:nvPr>
        </p:nvSpPr>
        <p:spPr>
          <a:xfrm>
            <a:off x="1961873" y="4837044"/>
            <a:ext cx="8262131" cy="1046922"/>
          </a:xfrm>
          <a:noFill/>
        </p:spPr>
        <p:txBody>
          <a:bodyPr>
            <a:normAutofit fontScale="90000"/>
          </a:bodyPr>
          <a:lstStyle/>
          <a:p>
            <a:r>
              <a:rPr lang="en-US" sz="4000" b="1" i="1" spc="300" dirty="0">
                <a:solidFill>
                  <a:srgbClr val="33CCFF"/>
                </a:solidFill>
                <a:effectLst>
                  <a:outerShdw blurRad="38100" dist="38100" dir="2700000" algn="tl">
                    <a:srgbClr val="000000">
                      <a:alpha val="43137"/>
                    </a:srgbClr>
                  </a:outerShdw>
                </a:effectLst>
                <a:highlight>
                  <a:srgbClr val="000000"/>
                </a:highlight>
              </a:rPr>
              <a:t>Tourism Challenge by Codebasics</a:t>
            </a:r>
            <a:endParaRPr lang="en-GB" sz="4000" b="1" i="1" spc="300" dirty="0">
              <a:solidFill>
                <a:srgbClr val="33CCFF"/>
              </a:solidFill>
              <a:effectLst>
                <a:outerShdw blurRad="38100" dist="38100" dir="2700000" algn="tl">
                  <a:srgbClr val="000000">
                    <a:alpha val="43137"/>
                  </a:srgbClr>
                </a:outerShdw>
              </a:effectLst>
              <a:highlight>
                <a:srgbClr val="000000"/>
              </a:highlight>
            </a:endParaRPr>
          </a:p>
        </p:txBody>
      </p:sp>
    </p:spTree>
    <p:extLst>
      <p:ext uri="{BB962C8B-B14F-4D97-AF65-F5344CB8AC3E}">
        <p14:creationId xmlns:p14="http://schemas.microsoft.com/office/powerpoint/2010/main" val="123748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 Foreign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1400" dirty="0"/>
              <a:t>📌July and August months are the months in which foreign visitors visited more as compared to other months.</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High D to F Ratio 2016-2019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F16F4D73-46E5-F61C-2586-DAC4D1850583}"/>
                  </a:ext>
                </a:extLst>
              </p:cNvPr>
              <p:cNvGraphicFramePr>
                <a:graphicFrameLocks noGrp="1"/>
              </p:cNvGraphicFramePr>
              <p:nvPr>
                <p:extLst>
                  <p:ext uri="{D42A27DB-BD31-4B8C-83A1-F6EECF244321}">
                    <p14:modId xmlns:p14="http://schemas.microsoft.com/office/powerpoint/2010/main" val="2331221367"/>
                  </p:ext>
                </p:extLst>
              </p:nvPr>
            </p:nvGraphicFramePr>
            <p:xfrm>
              <a:off x="724623" y="2217624"/>
              <a:ext cx="3036636" cy="245312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F16F4D73-46E5-F61C-2586-DAC4D1850583}"/>
                  </a:ext>
                </a:extLst>
              </p:cNvPr>
              <p:cNvPicPr>
                <a:picLocks noGrp="1" noRot="1" noChangeAspect="1" noMove="1" noResize="1" noEditPoints="1" noAdjustHandles="1" noChangeArrowheads="1" noChangeShapeType="1"/>
              </p:cNvPicPr>
              <p:nvPr/>
            </p:nvPicPr>
            <p:blipFill>
              <a:blip r:embed="rId5"/>
              <a:stretch>
                <a:fillRect/>
              </a:stretch>
            </p:blipFill>
            <p:spPr>
              <a:xfrm>
                <a:off x="724623" y="2217624"/>
                <a:ext cx="3036636" cy="2453122"/>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2203176C-64CC-5A01-4D71-0D821456CC09}"/>
                  </a:ext>
                </a:extLst>
              </p:cNvPr>
              <p:cNvGraphicFramePr>
                <a:graphicFrameLocks noGrp="1"/>
              </p:cNvGraphicFramePr>
              <p:nvPr>
                <p:extLst>
                  <p:ext uri="{D42A27DB-BD31-4B8C-83A1-F6EECF244321}">
                    <p14:modId xmlns:p14="http://schemas.microsoft.com/office/powerpoint/2010/main" val="1059147283"/>
                  </p:ext>
                </p:extLst>
              </p:nvPr>
            </p:nvGraphicFramePr>
            <p:xfrm>
              <a:off x="4770782" y="2262950"/>
              <a:ext cx="7046097" cy="2374912"/>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8" name="Add-in 7" title="Microsoft Power BI">
                <a:extLst>
                  <a:ext uri="{FF2B5EF4-FFF2-40B4-BE49-F238E27FC236}">
                    <a16:creationId xmlns:a16="http://schemas.microsoft.com/office/drawing/2014/main" id="{2203176C-64CC-5A01-4D71-0D821456CC09}"/>
                  </a:ext>
                </a:extLst>
              </p:cNvPr>
              <p:cNvPicPr>
                <a:picLocks noGrp="1" noRot="1" noChangeAspect="1" noMove="1" noResize="1" noEditPoints="1" noAdjustHandles="1" noChangeArrowheads="1" noChangeShapeType="1"/>
              </p:cNvPicPr>
              <p:nvPr/>
            </p:nvPicPr>
            <p:blipFill>
              <a:blip r:embed="rId7"/>
              <a:stretch>
                <a:fillRect/>
              </a:stretch>
            </p:blipFill>
            <p:spPr>
              <a:xfrm>
                <a:off x="4770782" y="2262950"/>
                <a:ext cx="7046097" cy="2374912"/>
              </a:xfrm>
              <a:prstGeom prst="rect">
                <a:avLst/>
              </a:prstGeom>
            </p:spPr>
          </p:pic>
        </mc:Fallback>
      </mc:AlternateContent>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high D to F Ratio, which we don’t want, lower is better.</a:t>
            </a:r>
          </a:p>
        </p:txBody>
      </p:sp>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📌Nirmal district has 6.7 millions domestic visitor per foreign visitor.</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more domestic visitors as compared to foreign visitors.</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📌Months like sept and Jan, there is less difference between domestic and foreign tourist.</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Domestic to foreign ratio tells us that how many domestic visitors visited per foreign visitors, which helps us to see the difference between domestic and foreign figures.</a:t>
            </a:r>
          </a:p>
        </p:txBody>
      </p:sp>
      <p:sp>
        <p:nvSpPr>
          <p:cNvPr id="4" name="Subtitle 2">
            <a:extLst>
              <a:ext uri="{FF2B5EF4-FFF2-40B4-BE49-F238E27FC236}">
                <a16:creationId xmlns:a16="http://schemas.microsoft.com/office/drawing/2014/main" id="{9599896E-C3E9-285F-4329-CEAD3B744EC6}"/>
              </a:ext>
            </a:extLst>
          </p:cNvPr>
          <p:cNvSpPr txBox="1">
            <a:spLocks/>
          </p:cNvSpPr>
          <p:nvPr/>
        </p:nvSpPr>
        <p:spPr>
          <a:xfrm>
            <a:off x="514986" y="643346"/>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High refers to, district which have high difference between number of domestic and foreign visitors, which is not good.</a:t>
            </a:r>
          </a:p>
        </p:txBody>
      </p:sp>
      <p:sp>
        <p:nvSpPr>
          <p:cNvPr id="6" name="Arrow: Right 5">
            <a:extLst>
              <a:ext uri="{FF2B5EF4-FFF2-40B4-BE49-F238E27FC236}">
                <a16:creationId xmlns:a16="http://schemas.microsoft.com/office/drawing/2014/main" id="{3D33E191-D878-26B8-BF3D-C2B6C8E3E9F1}"/>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0329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 Foreign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Low D to F Ratio 2016-2019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863EA13E-DD78-F6B1-9A70-E0A2B4D97C0E}"/>
                  </a:ext>
                </a:extLst>
              </p:cNvPr>
              <p:cNvGraphicFramePr>
                <a:graphicFrameLocks noGrp="1"/>
              </p:cNvGraphicFramePr>
              <p:nvPr>
                <p:extLst>
                  <p:ext uri="{D42A27DB-BD31-4B8C-83A1-F6EECF244321}">
                    <p14:modId xmlns:p14="http://schemas.microsoft.com/office/powerpoint/2010/main" val="2343057200"/>
                  </p:ext>
                </p:extLst>
              </p:nvPr>
            </p:nvGraphicFramePr>
            <p:xfrm>
              <a:off x="705974" y="2161893"/>
              <a:ext cx="2893140" cy="261061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863EA13E-DD78-F6B1-9A70-E0A2B4D97C0E}"/>
                  </a:ext>
                </a:extLst>
              </p:cNvPr>
              <p:cNvPicPr>
                <a:picLocks noGrp="1" noRot="1" noChangeAspect="1" noMove="1" noResize="1" noEditPoints="1" noAdjustHandles="1" noChangeArrowheads="1" noChangeShapeType="1"/>
              </p:cNvPicPr>
              <p:nvPr/>
            </p:nvPicPr>
            <p:blipFill>
              <a:blip r:embed="rId5"/>
              <a:stretch>
                <a:fillRect/>
              </a:stretch>
            </p:blipFill>
            <p:spPr>
              <a:xfrm>
                <a:off x="705974" y="2161893"/>
                <a:ext cx="2893140" cy="2610612"/>
              </a:xfrm>
              <a:prstGeom prst="rect">
                <a:avLst/>
              </a:prstGeom>
            </p:spPr>
          </p:pic>
        </mc:Fallback>
      </mc:AlternateContent>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Domestic to foreign ratio tells us that how many domestic visitors visited per foreign visitors, which helps us to see the difference between domestic and foreign figures.</a:t>
            </a:r>
          </a:p>
        </p:txBody>
      </p:sp>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📌Hyderabad district has less than 100 domestic visitor per foreign visitor.</a:t>
            </a:r>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low D to F Ratio, which is good.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8587F846-D388-62C0-DE66-F2DCF456F2F3}"/>
                  </a:ext>
                </a:extLst>
              </p:cNvPr>
              <p:cNvGraphicFramePr>
                <a:graphicFrameLocks noGrp="1"/>
              </p:cNvGraphicFramePr>
              <p:nvPr>
                <p:extLst>
                  <p:ext uri="{D42A27DB-BD31-4B8C-83A1-F6EECF244321}">
                    <p14:modId xmlns:p14="http://schemas.microsoft.com/office/powerpoint/2010/main" val="2157779773"/>
                  </p:ext>
                </p:extLst>
              </p:nvPr>
            </p:nvGraphicFramePr>
            <p:xfrm>
              <a:off x="4805295" y="2318618"/>
              <a:ext cx="7011583" cy="2418308"/>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6" name="Add-in 5" title="Microsoft Power BI">
                <a:extLst>
                  <a:ext uri="{FF2B5EF4-FFF2-40B4-BE49-F238E27FC236}">
                    <a16:creationId xmlns:a16="http://schemas.microsoft.com/office/drawing/2014/main" id="{8587F846-D388-62C0-DE66-F2DCF456F2F3}"/>
                  </a:ext>
                </a:extLst>
              </p:cNvPr>
              <p:cNvPicPr>
                <a:picLocks noGrp="1" noRot="1" noChangeAspect="1" noMove="1" noResize="1" noEditPoints="1" noAdjustHandles="1" noChangeArrowheads="1" noChangeShapeType="1"/>
              </p:cNvPicPr>
              <p:nvPr/>
            </p:nvPicPr>
            <p:blipFill>
              <a:blip r:embed="rId7"/>
              <a:stretch>
                <a:fillRect/>
              </a:stretch>
            </p:blipFill>
            <p:spPr>
              <a:xfrm>
                <a:off x="4805295" y="2318618"/>
                <a:ext cx="7011583" cy="2418308"/>
              </a:xfrm>
              <a:prstGeom prst="rect">
                <a:avLst/>
              </a:prstGeom>
            </p:spPr>
          </p:pic>
        </mc:Fallback>
      </mc:AlternateContent>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1400" dirty="0"/>
              <a:t>📌Feb is the month where there is minimum difference between domestic and foreign visitors.</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June has higher difference between domestic and foreign visitors.</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📌Months like sept and Jan, there is less difference between domestic and foreign tourist.</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80916"/>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low refers to, district which have low difference between number of domestic and foreign visitors, which is good.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8960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Footfall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Top Footfall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📌Footfall ratio is the ratio of total number of visitors divided by Total residents' population in the given year.</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71059"/>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top refers to, district which have low diff. between number of visitors, and number of population in that district, which is good.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34C1DD7F-3CE5-298C-A986-458F575CD296}"/>
                  </a:ext>
                </a:extLst>
              </p:cNvPr>
              <p:cNvGraphicFramePr>
                <a:graphicFrameLocks noGrp="1"/>
              </p:cNvGraphicFramePr>
              <p:nvPr>
                <p:extLst>
                  <p:ext uri="{D42A27DB-BD31-4B8C-83A1-F6EECF244321}">
                    <p14:modId xmlns:p14="http://schemas.microsoft.com/office/powerpoint/2010/main" val="1499063780"/>
                  </p:ext>
                </p:extLst>
              </p:nvPr>
            </p:nvGraphicFramePr>
            <p:xfrm>
              <a:off x="606169" y="2230505"/>
              <a:ext cx="3135943" cy="254199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8" name="Add-in 7" title="Microsoft Power BI">
                <a:extLst>
                  <a:ext uri="{FF2B5EF4-FFF2-40B4-BE49-F238E27FC236}">
                    <a16:creationId xmlns:a16="http://schemas.microsoft.com/office/drawing/2014/main" id="{34C1DD7F-3CE5-298C-A986-458F575CD296}"/>
                  </a:ext>
                </a:extLst>
              </p:cNvPr>
              <p:cNvPicPr>
                <a:picLocks noGrp="1" noRot="1" noChangeAspect="1" noMove="1" noResize="1" noEditPoints="1" noAdjustHandles="1" noChangeArrowheads="1" noChangeShapeType="1"/>
              </p:cNvPicPr>
              <p:nvPr/>
            </p:nvPicPr>
            <p:blipFill>
              <a:blip r:embed="rId5"/>
              <a:stretch>
                <a:fillRect/>
              </a:stretch>
            </p:blipFill>
            <p:spPr>
              <a:xfrm>
                <a:off x="606169" y="2230505"/>
                <a:ext cx="3135943" cy="2541999"/>
              </a:xfrm>
              <a:prstGeom prst="rect">
                <a:avLst/>
              </a:prstGeom>
            </p:spPr>
          </p:pic>
        </mc:Fallback>
      </mc:AlternateContent>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📌Warangal has the highest footfall ratio, which gives us idea that it has high tourism activity.</a:t>
            </a:r>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high Footfall Ratio, which is good.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6" name="Add-in 15" title="Microsoft Power BI">
                <a:extLst>
                  <a:ext uri="{FF2B5EF4-FFF2-40B4-BE49-F238E27FC236}">
                    <a16:creationId xmlns:a16="http://schemas.microsoft.com/office/drawing/2014/main" id="{5E2D145D-5727-2401-7315-887856B02B5B}"/>
                  </a:ext>
                </a:extLst>
              </p:cNvPr>
              <p:cNvGraphicFramePr>
                <a:graphicFrameLocks noGrp="1"/>
              </p:cNvGraphicFramePr>
              <p:nvPr>
                <p:extLst>
                  <p:ext uri="{D42A27DB-BD31-4B8C-83A1-F6EECF244321}">
                    <p14:modId xmlns:p14="http://schemas.microsoft.com/office/powerpoint/2010/main" val="541513369"/>
                  </p:ext>
                </p:extLst>
              </p:nvPr>
            </p:nvGraphicFramePr>
            <p:xfrm>
              <a:off x="4726057" y="2345635"/>
              <a:ext cx="7090822" cy="2426869"/>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6" name="Add-in 15" title="Microsoft Power BI">
                <a:extLst>
                  <a:ext uri="{FF2B5EF4-FFF2-40B4-BE49-F238E27FC236}">
                    <a16:creationId xmlns:a16="http://schemas.microsoft.com/office/drawing/2014/main" id="{5E2D145D-5727-2401-7315-887856B02B5B}"/>
                  </a:ext>
                </a:extLst>
              </p:cNvPr>
              <p:cNvPicPr>
                <a:picLocks noGrp="1" noRot="1" noChangeAspect="1" noMove="1" noResize="1" noEditPoints="1" noAdjustHandles="1" noChangeArrowheads="1" noChangeShapeType="1"/>
              </p:cNvPicPr>
              <p:nvPr/>
            </p:nvPicPr>
            <p:blipFill>
              <a:blip r:embed="rId7"/>
              <a:stretch>
                <a:fillRect/>
              </a:stretch>
            </p:blipFill>
            <p:spPr>
              <a:xfrm>
                <a:off x="4726057" y="2345635"/>
                <a:ext cx="7090822" cy="2426869"/>
              </a:xfrm>
              <a:prstGeom prst="rect">
                <a:avLst/>
              </a:prstGeom>
            </p:spPr>
          </p:pic>
        </mc:Fallback>
      </mc:AlternateContent>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📌Sept month has a very low footfall ratio which mainly because of rainy season.</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higher footfall ratio between visitors and population.</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📌Middle months like may and April have a constant footfall ratio.</a:t>
            </a:r>
          </a:p>
        </p:txBody>
      </p:sp>
      <p:sp>
        <p:nvSpPr>
          <p:cNvPr id="6" name="Rectangle: Rounded Corners 5">
            <a:extLst>
              <a:ext uri="{FF2B5EF4-FFF2-40B4-BE49-F238E27FC236}">
                <a16:creationId xmlns:a16="http://schemas.microsoft.com/office/drawing/2014/main" id="{6A7A5246-84AD-F16B-1FC7-8E9C510CFC24}"/>
              </a:ext>
            </a:extLst>
          </p:cNvPr>
          <p:cNvSpPr/>
          <p:nvPr/>
        </p:nvSpPr>
        <p:spPr>
          <a:xfrm>
            <a:off x="2634983" y="6619268"/>
            <a:ext cx="6265417" cy="2078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*Note :- The Population data is taken from 2011 Census from Govt. of India</a:t>
            </a:r>
            <a:endParaRPr lang="en-GB" sz="1200" dirty="0"/>
          </a:p>
        </p:txBody>
      </p:sp>
    </p:spTree>
    <p:extLst>
      <p:ext uri="{BB962C8B-B14F-4D97-AF65-F5344CB8AC3E}">
        <p14:creationId xmlns:p14="http://schemas.microsoft.com/office/powerpoint/2010/main" val="1632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Footfall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Bottom Footfall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📌Footfall ratio is the ratio of total number of visitors divided by Total residents' population in the given year.</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72280"/>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bottom refers to, district which have high diff. between number of visitors, and number of population in that district, which is bad.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B526463E-1490-5519-497C-3499B4626976}"/>
                  </a:ext>
                </a:extLst>
              </p:cNvPr>
              <p:cNvGraphicFramePr>
                <a:graphicFrameLocks noGrp="1"/>
              </p:cNvGraphicFramePr>
              <p:nvPr>
                <p:extLst>
                  <p:ext uri="{D42A27DB-BD31-4B8C-83A1-F6EECF244321}">
                    <p14:modId xmlns:p14="http://schemas.microsoft.com/office/powerpoint/2010/main" val="2937886823"/>
                  </p:ext>
                </p:extLst>
              </p:nvPr>
            </p:nvGraphicFramePr>
            <p:xfrm>
              <a:off x="591377" y="2345635"/>
              <a:ext cx="3291509" cy="241359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B526463E-1490-5519-497C-3499B4626976}"/>
                  </a:ext>
                </a:extLst>
              </p:cNvPr>
              <p:cNvPicPr>
                <a:picLocks noGrp="1" noRot="1" noChangeAspect="1" noMove="1" noResize="1" noEditPoints="1" noAdjustHandles="1" noChangeArrowheads="1" noChangeShapeType="1"/>
              </p:cNvPicPr>
              <p:nvPr/>
            </p:nvPicPr>
            <p:blipFill>
              <a:blip r:embed="rId5"/>
              <a:stretch>
                <a:fillRect/>
              </a:stretch>
            </p:blipFill>
            <p:spPr>
              <a:xfrm>
                <a:off x="591377" y="2345635"/>
                <a:ext cx="3291509" cy="2413595"/>
              </a:xfrm>
              <a:prstGeom prst="rect">
                <a:avLst/>
              </a:prstGeom>
            </p:spPr>
          </p:pic>
        </mc:Fallback>
      </mc:AlternateContent>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📌Vikarabad, Suryapet etc., has the lowest footfall ratio, which gives us idea that it has low tourism activity.</a:t>
            </a:r>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low Footfall Ratio, which is bad.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863FCE63-D918-6F36-1265-AB7031B7413D}"/>
                  </a:ext>
                </a:extLst>
              </p:cNvPr>
              <p:cNvGraphicFramePr>
                <a:graphicFrameLocks noGrp="1"/>
              </p:cNvGraphicFramePr>
              <p:nvPr>
                <p:extLst>
                  <p:ext uri="{D42A27DB-BD31-4B8C-83A1-F6EECF244321}">
                    <p14:modId xmlns:p14="http://schemas.microsoft.com/office/powerpoint/2010/main" val="1661168450"/>
                  </p:ext>
                </p:extLst>
              </p:nvPr>
            </p:nvGraphicFramePr>
            <p:xfrm>
              <a:off x="4643772" y="2318213"/>
              <a:ext cx="7173107" cy="2418712"/>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6" name="Add-in 5" title="Microsoft Power BI">
                <a:extLst>
                  <a:ext uri="{FF2B5EF4-FFF2-40B4-BE49-F238E27FC236}">
                    <a16:creationId xmlns:a16="http://schemas.microsoft.com/office/drawing/2014/main" id="{863FCE63-D918-6F36-1265-AB7031B7413D}"/>
                  </a:ext>
                </a:extLst>
              </p:cNvPr>
              <p:cNvPicPr>
                <a:picLocks noGrp="1" noRot="1" noChangeAspect="1" noMove="1" noResize="1" noEditPoints="1" noAdjustHandles="1" noChangeArrowheads="1" noChangeShapeType="1"/>
              </p:cNvPicPr>
              <p:nvPr/>
            </p:nvPicPr>
            <p:blipFill>
              <a:blip r:embed="rId7"/>
              <a:stretch>
                <a:fillRect/>
              </a:stretch>
            </p:blipFill>
            <p:spPr>
              <a:xfrm>
                <a:off x="4643772" y="2318213"/>
                <a:ext cx="7173107" cy="2418712"/>
              </a:xfrm>
              <a:prstGeom prst="rect">
                <a:avLst/>
              </a:prstGeom>
            </p:spPr>
          </p:pic>
        </mc:Fallback>
      </mc:AlternateContent>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📌Sep, July month has a very low footfall ratio which mainly because of rainy season.</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higher footfall ratio between visitors and population.</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📌Middle months like may and April have a constant footfall ratio.</a:t>
            </a:r>
          </a:p>
        </p:txBody>
      </p:sp>
      <p:sp>
        <p:nvSpPr>
          <p:cNvPr id="17" name="Rectangle: Rounded Corners 16">
            <a:extLst>
              <a:ext uri="{FF2B5EF4-FFF2-40B4-BE49-F238E27FC236}">
                <a16:creationId xmlns:a16="http://schemas.microsoft.com/office/drawing/2014/main" id="{FFBAEB02-15E8-30DA-FEFD-33CA6360189E}"/>
              </a:ext>
            </a:extLst>
          </p:cNvPr>
          <p:cNvSpPr/>
          <p:nvPr/>
        </p:nvSpPr>
        <p:spPr>
          <a:xfrm>
            <a:off x="2634983" y="6619268"/>
            <a:ext cx="6265417" cy="2078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*Note :- The Population data is taken from 2011 Census from Govt. of India</a:t>
            </a:r>
            <a:endParaRPr lang="en-GB" sz="1200" dirty="0"/>
          </a:p>
        </p:txBody>
      </p:sp>
    </p:spTree>
    <p:extLst>
      <p:ext uri="{BB962C8B-B14F-4D97-AF65-F5344CB8AC3E}">
        <p14:creationId xmlns:p14="http://schemas.microsoft.com/office/powerpoint/2010/main" val="916703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C006E-EC7E-B586-58C8-0B9A78BD44C2}"/>
              </a:ext>
            </a:extLst>
          </p:cNvPr>
          <p:cNvSpPr txBox="1">
            <a:spLocks/>
          </p:cNvSpPr>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a:t>Highest Potential Districts</a:t>
            </a:r>
            <a:endParaRPr lang="en-GB" sz="3200" dirty="0"/>
          </a:p>
        </p:txBody>
      </p:sp>
      <p:sp>
        <p:nvSpPr>
          <p:cNvPr id="6" name="Subtitle 2">
            <a:extLst>
              <a:ext uri="{FF2B5EF4-FFF2-40B4-BE49-F238E27FC236}">
                <a16:creationId xmlns:a16="http://schemas.microsoft.com/office/drawing/2014/main" id="{4DE28FAB-0E9E-1BDF-7B8C-2E3764807F78}"/>
              </a:ext>
            </a:extLst>
          </p:cNvPr>
          <p:cNvSpPr txBox="1">
            <a:spLocks/>
          </p:cNvSpPr>
          <p:nvPr/>
        </p:nvSpPr>
        <p:spPr>
          <a:xfrm>
            <a:off x="4595812" y="748036"/>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Medak:</a:t>
            </a:r>
          </a:p>
          <a:p>
            <a:r>
              <a:rPr lang="en-US" sz="1400" b="1" dirty="0"/>
              <a:t>1). </a:t>
            </a:r>
            <a:r>
              <a:rPr lang="en-US" sz="1400" dirty="0"/>
              <a:t>According to stats Medak has highest potential to grow, Medak is mainly famous for Medak Church, Medak Fort, Huge number of ancient temples and Bathukamma a famous festival of Medak.</a:t>
            </a:r>
          </a:p>
          <a:p>
            <a:r>
              <a:rPr lang="en-US" sz="1400" b="1" dirty="0"/>
              <a:t>2). </a:t>
            </a:r>
            <a:r>
              <a:rPr lang="en-US" sz="1400" dirty="0"/>
              <a:t>Government can promote </a:t>
            </a:r>
            <a:r>
              <a:rPr lang="en-US" sz="1400" b="1" dirty="0"/>
              <a:t>Bathukamma </a:t>
            </a:r>
            <a:r>
              <a:rPr lang="en-US" sz="1400" dirty="0"/>
              <a:t>festival using different </a:t>
            </a:r>
            <a:r>
              <a:rPr lang="en-US" sz="1400" b="1" dirty="0"/>
              <a:t>travel influencers, </a:t>
            </a:r>
            <a:r>
              <a:rPr lang="en-US" sz="1400" dirty="0"/>
              <a:t>and they can hire some local bodies which tells tourist about the history of the festival and faith of peoples in </a:t>
            </a:r>
            <a:r>
              <a:rPr lang="en-US" sz="1400" b="1" dirty="0"/>
              <a:t>Goddess Maha Gauri. </a:t>
            </a:r>
            <a:r>
              <a:rPr lang="en-US" sz="1400" dirty="0"/>
              <a:t> </a:t>
            </a:r>
          </a:p>
        </p:txBody>
      </p:sp>
      <p:sp>
        <p:nvSpPr>
          <p:cNvPr id="7" name="Rectangle: Rounded Corners 6">
            <a:extLst>
              <a:ext uri="{FF2B5EF4-FFF2-40B4-BE49-F238E27FC236}">
                <a16:creationId xmlns:a16="http://schemas.microsoft.com/office/drawing/2014/main" id="{7E6C13AF-66E1-8687-FC23-90624FBEAF02}"/>
              </a:ext>
            </a:extLst>
          </p:cNvPr>
          <p:cNvSpPr>
            <a:spLocks/>
          </p:cNvSpPr>
          <p:nvPr/>
        </p:nvSpPr>
        <p:spPr>
          <a:xfrm>
            <a:off x="520434" y="748034"/>
            <a:ext cx="3910934" cy="28830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DCBBC8B4-B60B-22B0-4157-54DD7BB2CBF0}"/>
                  </a:ext>
                </a:extLst>
              </p:cNvPr>
              <p:cNvGraphicFramePr>
                <a:graphicFrameLocks noGrp="1"/>
              </p:cNvGraphicFramePr>
              <p:nvPr>
                <p:extLst>
                  <p:ext uri="{D42A27DB-BD31-4B8C-83A1-F6EECF244321}">
                    <p14:modId xmlns:p14="http://schemas.microsoft.com/office/powerpoint/2010/main" val="863725190"/>
                  </p:ext>
                </p:extLst>
              </p:nvPr>
            </p:nvGraphicFramePr>
            <p:xfrm>
              <a:off x="801072" y="972402"/>
              <a:ext cx="3329153" cy="256658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Add-in 7" title="Microsoft Power BI">
                <a:extLst>
                  <a:ext uri="{FF2B5EF4-FFF2-40B4-BE49-F238E27FC236}">
                    <a16:creationId xmlns:a16="http://schemas.microsoft.com/office/drawing/2014/main" id="{DCBBC8B4-B60B-22B0-4157-54DD7BB2CBF0}"/>
                  </a:ext>
                </a:extLst>
              </p:cNvPr>
              <p:cNvPicPr>
                <a:picLocks noGrp="1" noRot="1" noChangeAspect="1" noMove="1" noResize="1" noEditPoints="1" noAdjustHandles="1" noChangeArrowheads="1" noChangeShapeType="1"/>
              </p:cNvPicPr>
              <p:nvPr/>
            </p:nvPicPr>
            <p:blipFill>
              <a:blip r:embed="rId3"/>
              <a:stretch>
                <a:fillRect/>
              </a:stretch>
            </p:blipFill>
            <p:spPr>
              <a:xfrm>
                <a:off x="801072" y="972402"/>
                <a:ext cx="3329153" cy="2566584"/>
              </a:xfrm>
              <a:prstGeom prst="rect">
                <a:avLst/>
              </a:prstGeom>
            </p:spPr>
          </p:pic>
        </mc:Fallback>
      </mc:AlternateContent>
      <p:sp>
        <p:nvSpPr>
          <p:cNvPr id="9" name="Subtitle 2">
            <a:extLst>
              <a:ext uri="{FF2B5EF4-FFF2-40B4-BE49-F238E27FC236}">
                <a16:creationId xmlns:a16="http://schemas.microsoft.com/office/drawing/2014/main" id="{71279B16-816A-A353-9080-436C32586A4F}"/>
              </a:ext>
            </a:extLst>
          </p:cNvPr>
          <p:cNvSpPr txBox="1">
            <a:spLocks/>
          </p:cNvSpPr>
          <p:nvPr/>
        </p:nvSpPr>
        <p:spPr>
          <a:xfrm>
            <a:off x="8051192" y="748036"/>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Nirmal:</a:t>
            </a:r>
          </a:p>
          <a:p>
            <a:r>
              <a:rPr lang="en-US" sz="1400" b="1" dirty="0"/>
              <a:t>1). </a:t>
            </a:r>
            <a:r>
              <a:rPr lang="en-US" sz="1400" dirty="0"/>
              <a:t>Nirmal is well known for its wooden toys. This city is also known as city of arts and crafts.</a:t>
            </a:r>
          </a:p>
          <a:p>
            <a:r>
              <a:rPr lang="en-US" sz="1400" b="1" dirty="0"/>
              <a:t>2). </a:t>
            </a:r>
            <a:r>
              <a:rPr lang="en-US" sz="1400" dirty="0"/>
              <a:t>Government can plan different </a:t>
            </a:r>
            <a:r>
              <a:rPr lang="en-US" sz="1400" b="1" dirty="0"/>
              <a:t>exhibitions</a:t>
            </a:r>
            <a:r>
              <a:rPr lang="en-US" sz="1400" dirty="0"/>
              <a:t> for the wooden paintings which are created by local bodies and organize some vents in which they provide </a:t>
            </a:r>
            <a:r>
              <a:rPr lang="en-US" sz="1400" b="1" dirty="0"/>
              <a:t>free toys</a:t>
            </a:r>
            <a:r>
              <a:rPr lang="en-US" sz="1400" dirty="0"/>
              <a:t> to the tourist and promote the arts of local peoples to the tourists.</a:t>
            </a:r>
          </a:p>
        </p:txBody>
      </p:sp>
      <p:sp>
        <p:nvSpPr>
          <p:cNvPr id="10" name="Subtitle 2">
            <a:extLst>
              <a:ext uri="{FF2B5EF4-FFF2-40B4-BE49-F238E27FC236}">
                <a16:creationId xmlns:a16="http://schemas.microsoft.com/office/drawing/2014/main" id="{8EC409D8-D79F-170C-BFAB-983959F58AC2}"/>
              </a:ext>
            </a:extLst>
          </p:cNvPr>
          <p:cNvSpPr txBox="1">
            <a:spLocks/>
          </p:cNvSpPr>
          <p:nvPr/>
        </p:nvSpPr>
        <p:spPr>
          <a:xfrm>
            <a:off x="1091632" y="3810002"/>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Hyderabad:</a:t>
            </a:r>
          </a:p>
          <a:p>
            <a:r>
              <a:rPr lang="en-US" sz="1400" dirty="0"/>
              <a:t>1). Hyderabad has many tourist places to visit, such as </a:t>
            </a:r>
            <a:r>
              <a:rPr lang="en-US" sz="1400" b="1" dirty="0"/>
              <a:t>palaces</a:t>
            </a:r>
            <a:r>
              <a:rPr lang="en-US" sz="1400" dirty="0"/>
              <a:t>, </a:t>
            </a:r>
            <a:r>
              <a:rPr lang="en-US" sz="1400" b="1" dirty="0"/>
              <a:t>forts</a:t>
            </a:r>
            <a:r>
              <a:rPr lang="en-US" sz="1400" dirty="0"/>
              <a:t> and </a:t>
            </a:r>
            <a:r>
              <a:rPr lang="en-US" sz="1400" b="1" dirty="0"/>
              <a:t>lakes</a:t>
            </a:r>
            <a:r>
              <a:rPr lang="en-US" sz="1400" dirty="0"/>
              <a:t>. It is also famous for its rich culture, buzzing markets and delicious cuisine.</a:t>
            </a:r>
          </a:p>
          <a:p>
            <a:r>
              <a:rPr lang="en-US" sz="1400" b="1" dirty="0"/>
              <a:t>2). </a:t>
            </a:r>
            <a:r>
              <a:rPr lang="en-US" sz="1400" dirty="0"/>
              <a:t>Government can take an initiative to allow tourist camping in </a:t>
            </a:r>
            <a:r>
              <a:rPr lang="en-US" sz="1400" b="1" dirty="0"/>
              <a:t>Nehru Zoo Park</a:t>
            </a:r>
            <a:r>
              <a:rPr lang="en-US" sz="1400" dirty="0"/>
              <a:t>, they can assign some tour guides or security persons which live with tourist camping in that park so that tourist will also connect with wildlife.</a:t>
            </a:r>
          </a:p>
        </p:txBody>
      </p:sp>
      <p:sp>
        <p:nvSpPr>
          <p:cNvPr id="11" name="Subtitle 2">
            <a:extLst>
              <a:ext uri="{FF2B5EF4-FFF2-40B4-BE49-F238E27FC236}">
                <a16:creationId xmlns:a16="http://schemas.microsoft.com/office/drawing/2014/main" id="{1DCE38D5-BC9C-338D-9C01-4EB1DFACF343}"/>
              </a:ext>
            </a:extLst>
          </p:cNvPr>
          <p:cNvSpPr txBox="1">
            <a:spLocks/>
          </p:cNvSpPr>
          <p:nvPr/>
        </p:nvSpPr>
        <p:spPr>
          <a:xfrm>
            <a:off x="4595811" y="3810002"/>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Jagtial:</a:t>
            </a:r>
          </a:p>
          <a:p>
            <a:r>
              <a:rPr lang="en-US" sz="1400" b="1" dirty="0"/>
              <a:t>1). </a:t>
            </a:r>
            <a:r>
              <a:rPr lang="en-US" sz="1400" dirty="0"/>
              <a:t>Jagtial is famous for its temples and forts.</a:t>
            </a:r>
          </a:p>
          <a:p>
            <a:r>
              <a:rPr lang="en-US" sz="1400" b="1" dirty="0"/>
              <a:t>2). </a:t>
            </a:r>
            <a:r>
              <a:rPr lang="en-US" sz="1400" dirty="0"/>
              <a:t>Government can organize cultural events in </a:t>
            </a:r>
            <a:r>
              <a:rPr lang="en-US" sz="1400" b="1" dirty="0"/>
              <a:t>Sri Anjaneya Temple</a:t>
            </a:r>
            <a:r>
              <a:rPr lang="en-US" sz="1400" dirty="0"/>
              <a:t>, in which they organize </a:t>
            </a:r>
            <a:r>
              <a:rPr lang="en-US" sz="1400" b="1" dirty="0"/>
              <a:t>Dramatic Folk </a:t>
            </a:r>
            <a:r>
              <a:rPr lang="en-US" sz="1400" dirty="0"/>
              <a:t>of this temple which includes </a:t>
            </a:r>
            <a:r>
              <a:rPr lang="en-US" sz="1400" b="1" dirty="0"/>
              <a:t>history of this temple</a:t>
            </a:r>
            <a:r>
              <a:rPr lang="en-US" sz="1400" dirty="0"/>
              <a:t> and how it is made.</a:t>
            </a:r>
          </a:p>
        </p:txBody>
      </p:sp>
      <p:sp>
        <p:nvSpPr>
          <p:cNvPr id="12" name="Subtitle 2">
            <a:extLst>
              <a:ext uri="{FF2B5EF4-FFF2-40B4-BE49-F238E27FC236}">
                <a16:creationId xmlns:a16="http://schemas.microsoft.com/office/drawing/2014/main" id="{2F5143CA-B924-BC13-D11C-676958CEF5AB}"/>
              </a:ext>
            </a:extLst>
          </p:cNvPr>
          <p:cNvSpPr txBox="1">
            <a:spLocks/>
          </p:cNvSpPr>
          <p:nvPr/>
        </p:nvSpPr>
        <p:spPr>
          <a:xfrm>
            <a:off x="8051191" y="3810001"/>
            <a:ext cx="3339736" cy="2883060"/>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a:t>
            </a:r>
            <a:r>
              <a:rPr lang="en-US" sz="1400" b="1" dirty="0"/>
              <a:t>Sangareddy:</a:t>
            </a:r>
          </a:p>
          <a:p>
            <a:r>
              <a:rPr lang="en-US" sz="1400" b="1" dirty="0"/>
              <a:t>1). </a:t>
            </a:r>
            <a:r>
              <a:rPr lang="en-US" sz="1400" dirty="0"/>
              <a:t>Sangareddy offers something for everyone, from ancient monuments to modern shopping malls.</a:t>
            </a:r>
          </a:p>
          <a:p>
            <a:r>
              <a:rPr lang="en-US" sz="1400" b="1" dirty="0"/>
              <a:t>2). </a:t>
            </a:r>
            <a:r>
              <a:rPr lang="en-US" sz="1400" dirty="0"/>
              <a:t>Government can plan to educate tourist about </a:t>
            </a:r>
            <a:r>
              <a:rPr lang="en-US" sz="1400" b="1" dirty="0"/>
              <a:t>Singoor Project Dam</a:t>
            </a:r>
            <a:r>
              <a:rPr lang="en-US" sz="1400" dirty="0"/>
              <a:t>, which was built in 1989. They educate tourist that how this dam helps farmer in their </a:t>
            </a:r>
            <a:r>
              <a:rPr lang="en-US" sz="1400" b="1" dirty="0"/>
              <a:t>agriculture</a:t>
            </a:r>
            <a:r>
              <a:rPr lang="en-US" sz="1400" dirty="0"/>
              <a:t> and also how this dam </a:t>
            </a:r>
            <a:r>
              <a:rPr lang="en-US" sz="1400" b="1" dirty="0"/>
              <a:t>generates electricity</a:t>
            </a:r>
            <a:r>
              <a:rPr lang="en-US" sz="1400" dirty="0"/>
              <a:t>.</a:t>
            </a:r>
          </a:p>
        </p:txBody>
      </p:sp>
    </p:spTree>
    <p:extLst>
      <p:ext uri="{BB962C8B-B14F-4D97-AF65-F5344CB8AC3E}">
        <p14:creationId xmlns:p14="http://schemas.microsoft.com/office/powerpoint/2010/main" val="169489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p of the world&#10;&#10;Description automatically generated with low confidence">
            <a:extLst>
              <a:ext uri="{FF2B5EF4-FFF2-40B4-BE49-F238E27FC236}">
                <a16:creationId xmlns:a16="http://schemas.microsoft.com/office/drawing/2014/main" id="{5592218B-954C-8CDA-7BD9-AFE2EA1AEE8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20334" b="35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B984C5A1-2F67-AAD6-3ACC-8C995B7FAE10}"/>
              </a:ext>
            </a:extLst>
          </p:cNvPr>
          <p:cNvSpPr>
            <a:spLocks noGrp="1"/>
          </p:cNvSpPr>
          <p:nvPr>
            <p:ph type="ctrTitle"/>
          </p:nvPr>
        </p:nvSpPr>
        <p:spPr>
          <a:xfrm>
            <a:off x="2482491" y="1677438"/>
            <a:ext cx="8915399" cy="2262781"/>
          </a:xfrm>
        </p:spPr>
        <p:txBody>
          <a:bodyPr>
            <a:normAutofit/>
          </a:bodyPr>
          <a:lstStyle/>
          <a:p>
            <a:r>
              <a:rPr lang="en-US" dirty="0">
                <a:solidFill>
                  <a:schemeClr val="tx1"/>
                </a:solidFill>
              </a:rPr>
              <a:t>About Telangana</a:t>
            </a:r>
            <a:endParaRPr lang="en-GB" dirty="0">
              <a:solidFill>
                <a:schemeClr val="tx1"/>
              </a:solidFill>
            </a:endParaRPr>
          </a:p>
        </p:txBody>
      </p:sp>
      <p:sp>
        <p:nvSpPr>
          <p:cNvPr id="3" name="Subtitle 2">
            <a:extLst>
              <a:ext uri="{FF2B5EF4-FFF2-40B4-BE49-F238E27FC236}">
                <a16:creationId xmlns:a16="http://schemas.microsoft.com/office/drawing/2014/main" id="{259BBA10-0EC6-5EC7-5B1C-74B6ACD7636B}"/>
              </a:ext>
            </a:extLst>
          </p:cNvPr>
          <p:cNvSpPr>
            <a:spLocks noGrp="1"/>
          </p:cNvSpPr>
          <p:nvPr>
            <p:ph type="subTitle" idx="1"/>
          </p:nvPr>
        </p:nvSpPr>
        <p:spPr>
          <a:xfrm>
            <a:off x="2617349" y="3994480"/>
            <a:ext cx="8915399" cy="1126283"/>
          </a:xfrm>
        </p:spPr>
        <p:txBody>
          <a:bodyPr>
            <a:normAutofit/>
          </a:bodyPr>
          <a:lstStyle/>
          <a:p>
            <a:r>
              <a:rPr lang="en-IN" dirty="0"/>
              <a:t>Telangana, constituent state of south-central India. It is bordered by the states of Maharashtra to the north, Chhattisgarh and Odisha to the northeast, Andhra Pradesh to the southeast and south, and Karnataka to the west.</a:t>
            </a:r>
            <a:endParaRPr lang="en-GB" dirty="0"/>
          </a:p>
        </p:txBody>
      </p:sp>
      <p:sp>
        <p:nvSpPr>
          <p:cNvPr id="20" name="Rectangle 14">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8" name="Picture 7">
            <a:extLst>
              <a:ext uri="{FF2B5EF4-FFF2-40B4-BE49-F238E27FC236}">
                <a16:creationId xmlns:a16="http://schemas.microsoft.com/office/drawing/2014/main" id="{B9EAF8F7-6C93-B10B-0A28-2E3519C857D3}"/>
              </a:ext>
            </a:extLst>
          </p:cNvPr>
          <p:cNvPicPr/>
          <p:nvPr/>
        </p:nvPicPr>
        <p:blipFill>
          <a:blip r:embed="rId3">
            <a:extLst>
              <a:ext uri="{28A0092B-C50C-407E-A947-70E740481C1C}">
                <a14:useLocalDpi xmlns:a14="http://schemas.microsoft.com/office/drawing/2010/main" val="0"/>
              </a:ext>
            </a:extLst>
          </a:blip>
          <a:stretch>
            <a:fillRect/>
          </a:stretch>
        </p:blipFill>
        <p:spPr>
          <a:xfrm>
            <a:off x="11275942" y="-5534"/>
            <a:ext cx="916038" cy="928468"/>
          </a:xfrm>
          <a:prstGeom prst="rect">
            <a:avLst/>
          </a:prstGeom>
        </p:spPr>
      </p:pic>
      <p:pic>
        <p:nvPicPr>
          <p:cNvPr id="4" name="Picture 3" descr="A picture containing emblem, trademark, circle, symbol&#10;&#10;Description automatically generated">
            <a:extLst>
              <a:ext uri="{FF2B5EF4-FFF2-40B4-BE49-F238E27FC236}">
                <a16:creationId xmlns:a16="http://schemas.microsoft.com/office/drawing/2014/main" id="{848F1D52-797A-433A-BA91-823DA6378338}"/>
              </a:ext>
            </a:extLst>
          </p:cNvPr>
          <p:cNvPicPr/>
          <p:nvPr/>
        </p:nvPicPr>
        <p:blipFill>
          <a:blip r:embed="rId4">
            <a:extLst>
              <a:ext uri="{28A0092B-C50C-407E-A947-70E740481C1C}">
                <a14:useLocalDpi xmlns:a14="http://schemas.microsoft.com/office/drawing/2010/main" val="0"/>
              </a:ext>
            </a:extLst>
          </a:blip>
          <a:stretch>
            <a:fillRect/>
          </a:stretch>
        </p:blipFill>
        <p:spPr>
          <a:xfrm>
            <a:off x="0" y="4748"/>
            <a:ext cx="916038" cy="938750"/>
          </a:xfrm>
          <a:prstGeom prst="rect">
            <a:avLst/>
          </a:prstGeom>
        </p:spPr>
      </p:pic>
    </p:spTree>
    <p:extLst>
      <p:ext uri="{BB962C8B-B14F-4D97-AF65-F5344CB8AC3E}">
        <p14:creationId xmlns:p14="http://schemas.microsoft.com/office/powerpoint/2010/main" val="10781211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2814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5DF19357-6296-818E-2099-F79968918114}"/>
                  </a:ext>
                </a:extLst>
              </p:cNvPr>
              <p:cNvGraphicFramePr>
                <a:graphicFrameLocks noGrp="1"/>
              </p:cNvGraphicFramePr>
              <p:nvPr>
                <p:extLst>
                  <p:ext uri="{D42A27DB-BD31-4B8C-83A1-F6EECF244321}">
                    <p14:modId xmlns:p14="http://schemas.microsoft.com/office/powerpoint/2010/main" val="3720429855"/>
                  </p:ext>
                </p:extLst>
              </p:nvPr>
            </p:nvGraphicFramePr>
            <p:xfrm>
              <a:off x="530159" y="3736876"/>
              <a:ext cx="3392145" cy="291980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Microsoft Power BI">
                <a:extLst>
                  <a:ext uri="{FF2B5EF4-FFF2-40B4-BE49-F238E27FC236}">
                    <a16:creationId xmlns:a16="http://schemas.microsoft.com/office/drawing/2014/main" id="{5DF19357-6296-818E-2099-F79968918114}"/>
                  </a:ext>
                </a:extLst>
              </p:cNvPr>
              <p:cNvPicPr>
                <a:picLocks noGrp="1" noRot="1" noChangeAspect="1" noMove="1" noResize="1" noEditPoints="1" noAdjustHandles="1" noChangeArrowheads="1" noChangeShapeType="1"/>
              </p:cNvPicPr>
              <p:nvPr/>
            </p:nvPicPr>
            <p:blipFill>
              <a:blip r:embed="rId3"/>
              <a:stretch>
                <a:fillRect/>
              </a:stretch>
            </p:blipFill>
            <p:spPr>
              <a:xfrm>
                <a:off x="530159" y="3736876"/>
                <a:ext cx="3392145" cy="2919809"/>
              </a:xfrm>
              <a:prstGeom prst="rect">
                <a:avLst/>
              </a:prstGeom>
            </p:spPr>
          </p:pic>
        </mc:Fallback>
      </mc:AlternateContent>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extLst>
                  <p:ext uri="{D42A27DB-BD31-4B8C-83A1-F6EECF244321}">
                    <p14:modId xmlns:p14="http://schemas.microsoft.com/office/powerpoint/2010/main" val="3584523635"/>
                  </p:ext>
                </p:extLst>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5"/>
              <a:stretch>
                <a:fillRect/>
              </a:stretch>
            </p:blipFill>
            <p:spPr>
              <a:xfrm>
                <a:off x="606169" y="723811"/>
                <a:ext cx="1565796" cy="116064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3252685089"/>
                  </p:ext>
                </p:extLst>
              </p:nvPr>
            </p:nvGraphicFramePr>
            <p:xfrm>
              <a:off x="4543731" y="847282"/>
              <a:ext cx="1653400" cy="1200401"/>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7"/>
              <a:stretch>
                <a:fillRect/>
              </a:stretch>
            </p:blipFill>
            <p:spPr>
              <a:xfrm>
                <a:off x="4543731" y="84728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extLst>
                  <p:ext uri="{D42A27DB-BD31-4B8C-83A1-F6EECF244321}">
                    <p14:modId xmlns:p14="http://schemas.microsoft.com/office/powerpoint/2010/main" val="261692320"/>
                  </p:ext>
                </p:extLst>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9"/>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6066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📌According to our Analysis data, we see that Hyderabad is the most visited city with about 84 million visitors.</a:t>
            </a:r>
          </a:p>
          <a:p>
            <a:r>
              <a:rPr lang="en-US" sz="1400" dirty="0"/>
              <a:t>📌 Hyderabad is one of the IT Hub of India, also It has so many ancient monuments like Charminar.</a:t>
            </a:r>
          </a:p>
          <a:p>
            <a:r>
              <a:rPr lang="en-US" sz="1400" dirty="0"/>
              <a:t>📌 Rajanna Sircilla is famous for Vemulwada temple which was Dedicated to Lord Shiva.</a:t>
            </a:r>
          </a:p>
          <a:p>
            <a:r>
              <a:rPr lang="en-US" sz="1400" dirty="0"/>
              <a:t>📌 Thousands of worshippers comes on Shirvratri to worship Lord Shiva in this temple.</a:t>
            </a:r>
          </a:p>
          <a:p>
            <a:r>
              <a:rPr lang="en-US" sz="1400" dirty="0"/>
              <a:t>📌Warangal is famous for its Warangal fort which is spread over a radius of 19 km.</a:t>
            </a:r>
            <a:r>
              <a:rPr lang="en-GB" sz="1400" dirty="0"/>
              <a:t> It is mostly famous for its graceful and finitely carved arches and pillars.</a:t>
            </a:r>
            <a:endParaRPr lang="en-US" sz="1400"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10">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11">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Tree>
    <p:extLst>
      <p:ext uri="{BB962C8B-B14F-4D97-AF65-F5344CB8AC3E}">
        <p14:creationId xmlns:p14="http://schemas.microsoft.com/office/powerpoint/2010/main" val="1850395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64386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716993" y="5196930"/>
            <a:ext cx="10666624"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above graph, we conclude that starting months of year and summer months are the peak months for visitors in a year.</a:t>
            </a:r>
          </a:p>
          <a:p>
            <a:r>
              <a:rPr lang="en-US" sz="1400" dirty="0"/>
              <a:t>📌Starting months are at peak because of new year plus festivals like Pongal, Maha Shiv Ratri etc.</a:t>
            </a:r>
          </a:p>
          <a:p>
            <a:r>
              <a:rPr lang="en-US" sz="1400" dirty="0"/>
              <a:t>📌Summer Months are at peak because of Summer holidays, and Telangana has lots of tourist places for adults as well as for Childrens.</a:t>
            </a:r>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3"/>
              <a:stretch>
                <a:fillRect/>
              </a:stretch>
            </p:blipFill>
            <p:spPr>
              <a:xfrm>
                <a:off x="606169" y="723811"/>
                <a:ext cx="1565796" cy="116064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2646117612"/>
                  </p:ext>
                </p:extLst>
              </p:nvPr>
            </p:nvGraphicFramePr>
            <p:xfrm>
              <a:off x="4543731" y="763002"/>
              <a:ext cx="1653400" cy="1200401"/>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5"/>
              <a:stretch>
                <a:fillRect/>
              </a:stretch>
            </p:blipFill>
            <p:spPr>
              <a:xfrm>
                <a:off x="4543731" y="76300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7"/>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57638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pic>
        <p:nvPicPr>
          <p:cNvPr id="11" name="Picture 10">
            <a:extLst>
              <a:ext uri="{FF2B5EF4-FFF2-40B4-BE49-F238E27FC236}">
                <a16:creationId xmlns:a16="http://schemas.microsoft.com/office/drawing/2014/main" id="{9F10CD06-AD71-2C31-D7DD-B8D75A2DF3EC}"/>
              </a:ext>
            </a:extLst>
          </p:cNvPr>
          <p:cNvPicPr/>
          <p:nvPr/>
        </p:nvPicPr>
        <p:blipFill>
          <a:blip r:embed="rId8">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35CDA9EB-13F9-8E27-2DD7-31E36CEDE6C4}"/>
              </a:ext>
            </a:extLst>
          </p:cNvPr>
          <p:cNvPicPr/>
          <p:nvPr/>
        </p:nvPicPr>
        <p:blipFill>
          <a:blip r:embed="rId9">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FD8DD99C-299A-D7C3-AF98-8200600999FF}"/>
                  </a:ext>
                </a:extLst>
              </p:cNvPr>
              <p:cNvGraphicFramePr>
                <a:graphicFrameLocks noGrp="1"/>
              </p:cNvGraphicFramePr>
              <p:nvPr>
                <p:extLst>
                  <p:ext uri="{D42A27DB-BD31-4B8C-83A1-F6EECF244321}">
                    <p14:modId xmlns:p14="http://schemas.microsoft.com/office/powerpoint/2010/main" val="250956731"/>
                  </p:ext>
                </p:extLst>
              </p:nvPr>
            </p:nvGraphicFramePr>
            <p:xfrm>
              <a:off x="1058376" y="3471873"/>
              <a:ext cx="9983857" cy="1501675"/>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17" name="Add-in 16" title="Microsoft Power BI">
                <a:extLst>
                  <a:ext uri="{FF2B5EF4-FFF2-40B4-BE49-F238E27FC236}">
                    <a16:creationId xmlns:a16="http://schemas.microsoft.com/office/drawing/2014/main" id="{FD8DD99C-299A-D7C3-AF98-8200600999FF}"/>
                  </a:ext>
                </a:extLst>
              </p:cNvPr>
              <p:cNvPicPr>
                <a:picLocks noGrp="1" noRot="1" noChangeAspect="1" noMove="1" noResize="1" noEditPoints="1" noAdjustHandles="1" noChangeArrowheads="1" noChangeShapeType="1"/>
              </p:cNvPicPr>
              <p:nvPr/>
            </p:nvPicPr>
            <p:blipFill>
              <a:blip r:embed="rId11"/>
              <a:stretch>
                <a:fillRect/>
              </a:stretch>
            </p:blipFill>
            <p:spPr>
              <a:xfrm>
                <a:off x="1058376" y="3471873"/>
                <a:ext cx="9983857" cy="1501675"/>
              </a:xfrm>
              <a:prstGeom prst="rect">
                <a:avLst/>
              </a:prstGeom>
            </p:spPr>
          </p:pic>
        </mc:Fallback>
      </mc:AlternateContent>
    </p:spTree>
    <p:extLst>
      <p:ext uri="{BB962C8B-B14F-4D97-AF65-F5344CB8AC3E}">
        <p14:creationId xmlns:p14="http://schemas.microsoft.com/office/powerpoint/2010/main" val="3094870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📌Mancherial district seen a growth of more than 200% from 2016-2019, </a:t>
            </a:r>
          </a:p>
          <a:p>
            <a:r>
              <a:rPr lang="en-US" sz="1400" dirty="0"/>
              <a:t>📌 Govt. of Telangana developed some new Tourist attractions like Gudem Wildlife Sanctuary, Kollapur Bird Sanctuary in Mancherial.</a:t>
            </a:r>
          </a:p>
          <a:p>
            <a:r>
              <a:rPr lang="en-US" sz="1400" dirty="0"/>
              <a:t>📌 Warangal (Rural) has the best tourist attractions like a thousand pillar temple, Warangal Fort, Ramappa Temple etc., because of which it has seen an annual growth of 160 % from 2016-19.</a:t>
            </a:r>
          </a:p>
          <a:p>
            <a:r>
              <a:rPr lang="en-US" sz="1400" dirty="0"/>
              <a:t>📌 Bhadradri Kothagudem has a tourist attraction of Papikondalu Waterfalls plus Kolleru lake, so that the nature lovers will enjoy here.</a:t>
            </a:r>
          </a:p>
          <a:p>
            <a:r>
              <a:rPr lang="en-US" sz="1400" dirty="0"/>
              <a:t>📌Bhadradri has introduced a project named “Vastratan” to promote textile tourism by establishing a craft town.</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extLst>
                  <p:ext uri="{D42A27DB-BD31-4B8C-83A1-F6EECF244321}">
                    <p14:modId xmlns:p14="http://schemas.microsoft.com/office/powerpoint/2010/main" val="2271326373"/>
                  </p:ext>
                </p:extLst>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69574479"/>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extLst>
                  <p:ext uri="{D42A27DB-BD31-4B8C-83A1-F6EECF244321}">
                    <p14:modId xmlns:p14="http://schemas.microsoft.com/office/powerpoint/2010/main" val="2693787306"/>
                  </p:ext>
                </p:extLst>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1" name="Add-in 20" title="Microsoft Power BI">
                <a:extLst>
                  <a:ext uri="{FF2B5EF4-FFF2-40B4-BE49-F238E27FC236}">
                    <a16:creationId xmlns:a16="http://schemas.microsoft.com/office/drawing/2014/main" id="{DB2B7045-5655-4056-C41E-3ADE4149AA71}"/>
                  </a:ext>
                </a:extLst>
              </p:cNvPr>
              <p:cNvGraphicFramePr>
                <a:graphicFrameLocks noGrp="1"/>
              </p:cNvGraphicFramePr>
              <p:nvPr>
                <p:extLst>
                  <p:ext uri="{D42A27DB-BD31-4B8C-83A1-F6EECF244321}">
                    <p14:modId xmlns:p14="http://schemas.microsoft.com/office/powerpoint/2010/main" val="4240441500"/>
                  </p:ext>
                </p:extLst>
              </p:nvPr>
            </p:nvGraphicFramePr>
            <p:xfrm>
              <a:off x="673549" y="3744514"/>
              <a:ext cx="3103321" cy="2947834"/>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21" name="Add-in 20" title="Microsoft Power BI">
                <a:extLst>
                  <a:ext uri="{FF2B5EF4-FFF2-40B4-BE49-F238E27FC236}">
                    <a16:creationId xmlns:a16="http://schemas.microsoft.com/office/drawing/2014/main" id="{DB2B7045-5655-4056-C41E-3ADE4149AA71}"/>
                  </a:ext>
                </a:extLst>
              </p:cNvPr>
              <p:cNvPicPr>
                <a:picLocks noGrp="1" noRot="1" noChangeAspect="1" noMove="1" noResize="1" noEditPoints="1" noAdjustHandles="1" noChangeArrowheads="1" noChangeShapeType="1"/>
              </p:cNvPicPr>
              <p:nvPr/>
            </p:nvPicPr>
            <p:blipFill>
              <a:blip r:embed="rId11"/>
              <a:stretch>
                <a:fillRect/>
              </a:stretch>
            </p:blipFill>
            <p:spPr>
              <a:xfrm>
                <a:off x="673549" y="3744514"/>
                <a:ext cx="3103321" cy="2947834"/>
              </a:xfrm>
              <a:prstGeom prst="rect">
                <a:avLst/>
              </a:prstGeom>
            </p:spPr>
          </p:pic>
        </mc:Fallback>
      </mc:AlternateContent>
    </p:spTree>
    <p:extLst>
      <p:ext uri="{BB962C8B-B14F-4D97-AF65-F5344CB8AC3E}">
        <p14:creationId xmlns:p14="http://schemas.microsoft.com/office/powerpoint/2010/main" val="462854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📌Karimnagar district seen a decline of around 79% from 2016-2019, </a:t>
            </a:r>
          </a:p>
          <a:p>
            <a:r>
              <a:rPr lang="en-US" sz="1400" dirty="0"/>
              <a:t>📌 Karimnagar has a Poor Infrastructure, it has only one National Highway -163, </a:t>
            </a:r>
          </a:p>
          <a:p>
            <a:r>
              <a:rPr lang="en-US" sz="1400" dirty="0"/>
              <a:t>plus the district has also limited Railway Stations. </a:t>
            </a:r>
          </a:p>
          <a:p>
            <a:r>
              <a:rPr lang="en-US" sz="1400" dirty="0"/>
              <a:t>📌 Nalgonda district does not have many tourist attractions,</a:t>
            </a:r>
          </a:p>
          <a:p>
            <a:r>
              <a:rPr lang="en-US" sz="1400" dirty="0"/>
              <a:t>📌 The few Attractions that do exist are not well maintained like Nalgonda Fort, </a:t>
            </a:r>
          </a:p>
          <a:p>
            <a:r>
              <a:rPr lang="en-US" sz="1400" dirty="0"/>
              <a:t>which is in a state of disrepair and not well maintained.</a:t>
            </a:r>
          </a:p>
          <a:p>
            <a:r>
              <a:rPr lang="en-US" sz="1400" dirty="0"/>
              <a:t>📌 Nalgonda district has a high crime rate; this makes tourist unsafe and </a:t>
            </a:r>
          </a:p>
          <a:p>
            <a:r>
              <a:rPr lang="en-US" sz="1400" dirty="0"/>
              <a:t>discourages them from visiting.</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881356515"/>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C61D55F2-E139-E014-833C-1736A7BAE5ED}"/>
                  </a:ext>
                </a:extLst>
              </p:cNvPr>
              <p:cNvGraphicFramePr>
                <a:graphicFrameLocks noGrp="1"/>
              </p:cNvGraphicFramePr>
              <p:nvPr>
                <p:extLst>
                  <p:ext uri="{D42A27DB-BD31-4B8C-83A1-F6EECF244321}">
                    <p14:modId xmlns:p14="http://schemas.microsoft.com/office/powerpoint/2010/main" val="3516441845"/>
                  </p:ext>
                </p:extLst>
              </p:nvPr>
            </p:nvGraphicFramePr>
            <p:xfrm>
              <a:off x="590086" y="3848439"/>
              <a:ext cx="3299215" cy="2696683"/>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5" name="Add-in 4" title="Microsoft Power BI">
                <a:extLst>
                  <a:ext uri="{FF2B5EF4-FFF2-40B4-BE49-F238E27FC236}">
                    <a16:creationId xmlns:a16="http://schemas.microsoft.com/office/drawing/2014/main" id="{C61D55F2-E139-E014-833C-1736A7BAE5ED}"/>
                  </a:ext>
                </a:extLst>
              </p:cNvPr>
              <p:cNvPicPr>
                <a:picLocks noGrp="1" noRot="1" noChangeAspect="1" noMove="1" noResize="1" noEditPoints="1" noAdjustHandles="1" noChangeArrowheads="1" noChangeShapeType="1"/>
              </p:cNvPicPr>
              <p:nvPr/>
            </p:nvPicPr>
            <p:blipFill>
              <a:blip r:embed="rId11"/>
              <a:stretch>
                <a:fillRect/>
              </a:stretch>
            </p:blipFill>
            <p:spPr>
              <a:xfrm>
                <a:off x="590086" y="3848439"/>
                <a:ext cx="3299215" cy="2696683"/>
              </a:xfrm>
              <a:prstGeom prst="rect">
                <a:avLst/>
              </a:prstGeom>
            </p:spPr>
          </p:pic>
        </mc:Fallback>
      </mc:AlternateContent>
    </p:spTree>
    <p:extLst>
      <p:ext uri="{BB962C8B-B14F-4D97-AF65-F5344CB8AC3E}">
        <p14:creationId xmlns:p14="http://schemas.microsoft.com/office/powerpoint/2010/main" val="31430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514D39C0-00C5-D9F5-7309-452F45737EA6}"/>
                  </a:ext>
                </a:extLst>
              </p:cNvPr>
              <p:cNvGraphicFramePr>
                <a:graphicFrameLocks noGrp="1"/>
              </p:cNvGraphicFramePr>
              <p:nvPr>
                <p:extLst>
                  <p:ext uri="{D42A27DB-BD31-4B8C-83A1-F6EECF244321}">
                    <p14:modId xmlns:p14="http://schemas.microsoft.com/office/powerpoint/2010/main" val="3163454432"/>
                  </p:ext>
                </p:extLst>
              </p:nvPr>
            </p:nvGraphicFramePr>
            <p:xfrm>
              <a:off x="678419" y="705430"/>
              <a:ext cx="1421296" cy="118963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6" name="Add-in 5" title="Microsoft Power BI">
                <a:extLst>
                  <a:ext uri="{FF2B5EF4-FFF2-40B4-BE49-F238E27FC236}">
                    <a16:creationId xmlns:a16="http://schemas.microsoft.com/office/drawing/2014/main" id="{514D39C0-00C5-D9F5-7309-452F45737EA6}"/>
                  </a:ext>
                </a:extLst>
              </p:cNvPr>
              <p:cNvPicPr>
                <a:picLocks noGrp="1" noRot="1" noChangeAspect="1" noMove="1" noResize="1" noEditPoints="1" noAdjustHandles="1" noChangeArrowheads="1" noChangeShapeType="1"/>
              </p:cNvPicPr>
              <p:nvPr/>
            </p:nvPicPr>
            <p:blipFill>
              <a:blip r:embed="rId5"/>
              <a:stretch>
                <a:fillRect/>
              </a:stretch>
            </p:blipFill>
            <p:spPr>
              <a:xfrm>
                <a:off x="678419" y="705430"/>
                <a:ext cx="1421296" cy="1189632"/>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089DE6D6-C213-B479-2B3A-0AF3E420744D}"/>
                  </a:ext>
                </a:extLst>
              </p:cNvPr>
              <p:cNvGraphicFramePr>
                <a:graphicFrameLocks noGrp="1"/>
              </p:cNvGraphicFramePr>
              <p:nvPr>
                <p:extLst>
                  <p:ext uri="{D42A27DB-BD31-4B8C-83A1-F6EECF244321}">
                    <p14:modId xmlns:p14="http://schemas.microsoft.com/office/powerpoint/2010/main" val="2743684545"/>
                  </p:ext>
                </p:extLst>
              </p:nvPr>
            </p:nvGraphicFramePr>
            <p:xfrm>
              <a:off x="4538101" y="784892"/>
              <a:ext cx="1664659" cy="1220216"/>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7" name="Add-in 6" title="Microsoft Power BI">
                <a:extLst>
                  <a:ext uri="{FF2B5EF4-FFF2-40B4-BE49-F238E27FC236}">
                    <a16:creationId xmlns:a16="http://schemas.microsoft.com/office/drawing/2014/main" id="{089DE6D6-C213-B479-2B3A-0AF3E420744D}"/>
                  </a:ext>
                </a:extLst>
              </p:cNvPr>
              <p:cNvPicPr>
                <a:picLocks noGrp="1" noRot="1" noChangeAspect="1" noMove="1" noResize="1" noEditPoints="1" noAdjustHandles="1" noChangeArrowheads="1" noChangeShapeType="1"/>
              </p:cNvPicPr>
              <p:nvPr/>
            </p:nvPicPr>
            <p:blipFill>
              <a:blip r:embed="rId7"/>
              <a:stretch>
                <a:fillRect/>
              </a:stretch>
            </p:blipFill>
            <p:spPr>
              <a:xfrm>
                <a:off x="4538101" y="784892"/>
                <a:ext cx="1664659" cy="1220216"/>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84 Million visitors are domestic in Hyderabad.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5" name="Add-in 14" title="Microsoft Power BI">
                <a:extLst>
                  <a:ext uri="{FF2B5EF4-FFF2-40B4-BE49-F238E27FC236}">
                    <a16:creationId xmlns:a16="http://schemas.microsoft.com/office/drawing/2014/main" id="{68E60EC5-72C6-B694-2367-F5C23F602DE0}"/>
                  </a:ext>
                </a:extLst>
              </p:cNvPr>
              <p:cNvGraphicFramePr>
                <a:graphicFrameLocks noGrp="1"/>
              </p:cNvGraphicFramePr>
              <p:nvPr>
                <p:extLst>
                  <p:ext uri="{D42A27DB-BD31-4B8C-83A1-F6EECF244321}">
                    <p14:modId xmlns:p14="http://schemas.microsoft.com/office/powerpoint/2010/main" val="1887973793"/>
                  </p:ext>
                </p:extLst>
              </p:nvPr>
            </p:nvGraphicFramePr>
            <p:xfrm>
              <a:off x="8629714" y="713877"/>
              <a:ext cx="1541590" cy="118118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5" name="Add-in 14" title="Microsoft Power BI">
                <a:extLst>
                  <a:ext uri="{FF2B5EF4-FFF2-40B4-BE49-F238E27FC236}">
                    <a16:creationId xmlns:a16="http://schemas.microsoft.com/office/drawing/2014/main" id="{68E60EC5-72C6-B694-2367-F5C23F602DE0}"/>
                  </a:ext>
                </a:extLst>
              </p:cNvPr>
              <p:cNvPicPr>
                <a:picLocks noGrp="1" noRot="1" noChangeAspect="1" noMove="1" noResize="1" noEditPoints="1" noAdjustHandles="1" noChangeArrowheads="1" noChangeShapeType="1"/>
              </p:cNvPicPr>
              <p:nvPr/>
            </p:nvPicPr>
            <p:blipFill>
              <a:blip r:embed="rId9"/>
              <a:stretch>
                <a:fillRect/>
              </a:stretch>
            </p:blipFill>
            <p:spPr>
              <a:xfrm>
                <a:off x="8629714" y="713877"/>
                <a:ext cx="1541590" cy="1181185"/>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 which visited Hyderabad.</a:t>
            </a:r>
          </a:p>
        </p:txBody>
      </p:sp>
      <p:sp>
        <p:nvSpPr>
          <p:cNvPr id="22" name="Subtitle 2">
            <a:extLst>
              <a:ext uri="{FF2B5EF4-FFF2-40B4-BE49-F238E27FC236}">
                <a16:creationId xmlns:a16="http://schemas.microsoft.com/office/drawing/2014/main" id="{BFEA5AE2-4DC6-360E-A1FB-210609E33241}"/>
              </a:ext>
            </a:extLst>
          </p:cNvPr>
          <p:cNvSpPr>
            <a:spLocks noGrp="1"/>
          </p:cNvSpPr>
          <p:nvPr>
            <p:ph type="subTitle" idx="1"/>
          </p:nvPr>
        </p:nvSpPr>
        <p:spPr>
          <a:xfrm>
            <a:off x="716993" y="5196930"/>
            <a:ext cx="10666624"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📌Above graph tells us that, during summer month June there was a peak of number of tourist in Hyderabad, because of summer Holidays of children and some Adults.</a:t>
            </a:r>
          </a:p>
          <a:p>
            <a:r>
              <a:rPr lang="en-US" sz="1400" dirty="0"/>
              <a:t>📌There was a peak of number of tourist in last months of a year because of winter and Diwali holidays, and Hyderabad arts festivals also organized in this months.</a:t>
            </a:r>
          </a:p>
          <a:p>
            <a:r>
              <a:rPr lang="en-US" sz="1400" dirty="0"/>
              <a:t>📌Another reason is that Hyderabad has a warmer climate, so winter season is the best time to visit Hyderabad.</a:t>
            </a:r>
          </a:p>
        </p:txBody>
      </p:sp>
      <p:sp>
        <p:nvSpPr>
          <p:cNvPr id="23" name="Rectangle: Rounded Corners 22">
            <a:extLst>
              <a:ext uri="{FF2B5EF4-FFF2-40B4-BE49-F238E27FC236}">
                <a16:creationId xmlns:a16="http://schemas.microsoft.com/office/drawing/2014/main" id="{6F85C66D-476D-4C1D-BDA8-F958BF2DC244}"/>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5" name="Add-in 24" title="Microsoft Power BI">
                <a:extLst>
                  <a:ext uri="{FF2B5EF4-FFF2-40B4-BE49-F238E27FC236}">
                    <a16:creationId xmlns:a16="http://schemas.microsoft.com/office/drawing/2014/main" id="{2F275BF6-E4CB-6ABB-A5C0-4836D1C08282}"/>
                  </a:ext>
                </a:extLst>
              </p:cNvPr>
              <p:cNvGraphicFramePr>
                <a:graphicFrameLocks noGrp="1"/>
              </p:cNvGraphicFramePr>
              <p:nvPr>
                <p:extLst>
                  <p:ext uri="{D42A27DB-BD31-4B8C-83A1-F6EECF244321}">
                    <p14:modId xmlns:p14="http://schemas.microsoft.com/office/powerpoint/2010/main" val="1740791636"/>
                  </p:ext>
                </p:extLst>
              </p:nvPr>
            </p:nvGraphicFramePr>
            <p:xfrm>
              <a:off x="1033670" y="3492574"/>
              <a:ext cx="10084904" cy="1418876"/>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25" name="Add-in 24" title="Microsoft Power BI">
                <a:extLst>
                  <a:ext uri="{FF2B5EF4-FFF2-40B4-BE49-F238E27FC236}">
                    <a16:creationId xmlns:a16="http://schemas.microsoft.com/office/drawing/2014/main" id="{2F275BF6-E4CB-6ABB-A5C0-4836D1C08282}"/>
                  </a:ext>
                </a:extLst>
              </p:cNvPr>
              <p:cNvPicPr>
                <a:picLocks noGrp="1" noRot="1" noChangeAspect="1" noMove="1" noResize="1" noEditPoints="1" noAdjustHandles="1" noChangeArrowheads="1" noChangeShapeType="1"/>
              </p:cNvPicPr>
              <p:nvPr/>
            </p:nvPicPr>
            <p:blipFill>
              <a:blip r:embed="rId11"/>
              <a:stretch>
                <a:fillRect/>
              </a:stretch>
            </p:blipFill>
            <p:spPr>
              <a:xfrm>
                <a:off x="1033670" y="3492574"/>
                <a:ext cx="10084904" cy="1418876"/>
              </a:xfrm>
              <a:prstGeom prst="rect">
                <a:avLst/>
              </a:prstGeom>
            </p:spPr>
          </p:pic>
        </mc:Fallback>
      </mc:AlternateContent>
    </p:spTree>
    <p:extLst>
      <p:ext uri="{BB962C8B-B14F-4D97-AF65-F5344CB8AC3E}">
        <p14:creationId xmlns:p14="http://schemas.microsoft.com/office/powerpoint/2010/main" val="384511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4081670"/>
            <a:ext cx="3783497"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398724" y="4081669"/>
            <a:ext cx="7436271"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📌From the graph we found that, Revenue of domestic visitors is declining from the year 2018, because of gradually declining of number of visitors. </a:t>
            </a:r>
          </a:p>
          <a:p>
            <a:r>
              <a:rPr lang="en-US" sz="1400" dirty="0"/>
              <a:t>📌Due to decline of number of domestic visitors, the revenue generated from visitors is also declining , like in 2017 the revenue generated was around 32.59 billion, but in 2018 the revenue was around 23.45 billion, a decline of 29 %. </a:t>
            </a:r>
          </a:p>
          <a:p>
            <a:r>
              <a:rPr lang="en-US" sz="1400" dirty="0"/>
              <a:t>📌Here we are assuming that avg spend per domestic visitor was around 1200 Rs. </a:t>
            </a:r>
          </a:p>
          <a:p>
            <a:r>
              <a:rPr lang="en-US" sz="1400" dirty="0"/>
              <a:t>📌 If we forecast the revenue for 2025 from previous year data, we got the estimated revenue around 5.8 billion Rs. , if we compare it with 2019 the revenue was 16.6 billion, a decline of 65%.</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99938AB8-A165-B523-EA9B-8456F7A19386}"/>
                  </a:ext>
                </a:extLst>
              </p:cNvPr>
              <p:cNvGraphicFramePr>
                <a:graphicFrameLocks noGrp="1"/>
              </p:cNvGraphicFramePr>
              <p:nvPr>
                <p:extLst>
                  <p:ext uri="{D42A27DB-BD31-4B8C-83A1-F6EECF244321}">
                    <p14:modId xmlns:p14="http://schemas.microsoft.com/office/powerpoint/2010/main" val="260211925"/>
                  </p:ext>
                </p:extLst>
              </p:nvPr>
            </p:nvGraphicFramePr>
            <p:xfrm>
              <a:off x="606169" y="4205341"/>
              <a:ext cx="3289970" cy="24472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7" name="Add-in 6" title="Microsoft Power BI">
                <a:extLst>
                  <a:ext uri="{FF2B5EF4-FFF2-40B4-BE49-F238E27FC236}">
                    <a16:creationId xmlns:a16="http://schemas.microsoft.com/office/drawing/2014/main" id="{99938AB8-A165-B523-EA9B-8456F7A19386}"/>
                  </a:ext>
                </a:extLst>
              </p:cNvPr>
              <p:cNvPicPr>
                <a:picLocks noGrp="1" noRot="1" noChangeAspect="1" noMove="1" noResize="1" noEditPoints="1" noAdjustHandles="1" noChangeArrowheads="1" noChangeShapeType="1"/>
              </p:cNvPicPr>
              <p:nvPr/>
            </p:nvPicPr>
            <p:blipFill>
              <a:blip r:embed="rId5"/>
              <a:stretch>
                <a:fillRect/>
              </a:stretch>
            </p:blipFill>
            <p:spPr>
              <a:xfrm>
                <a:off x="606169" y="4205341"/>
                <a:ext cx="3289970" cy="2447250"/>
              </a:xfrm>
              <a:prstGeom prst="rect">
                <a:avLst/>
              </a:prstGeom>
            </p:spPr>
          </p:pic>
        </mc:Fallback>
      </mc:AlternateContent>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1364913"/>
            <a:ext cx="3765379"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2" name="Add-in 21" title="Microsoft Power BI">
                <a:extLst>
                  <a:ext uri="{FF2B5EF4-FFF2-40B4-BE49-F238E27FC236}">
                    <a16:creationId xmlns:a16="http://schemas.microsoft.com/office/drawing/2014/main" id="{E36BB969-362A-629D-5E6C-5E1732F6D300}"/>
                  </a:ext>
                </a:extLst>
              </p:cNvPr>
              <p:cNvGraphicFramePr>
                <a:graphicFrameLocks noGrp="1"/>
              </p:cNvGraphicFramePr>
              <p:nvPr>
                <p:extLst>
                  <p:ext uri="{D42A27DB-BD31-4B8C-83A1-F6EECF244321}">
                    <p14:modId xmlns:p14="http://schemas.microsoft.com/office/powerpoint/2010/main" val="2576453036"/>
                  </p:ext>
                </p:extLst>
              </p:nvPr>
            </p:nvGraphicFramePr>
            <p:xfrm>
              <a:off x="605344" y="1497705"/>
              <a:ext cx="3087818" cy="2315548"/>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22" name="Add-in 21" title="Microsoft Power BI">
                <a:extLst>
                  <a:ext uri="{FF2B5EF4-FFF2-40B4-BE49-F238E27FC236}">
                    <a16:creationId xmlns:a16="http://schemas.microsoft.com/office/drawing/2014/main" id="{E36BB969-362A-629D-5E6C-5E1732F6D300}"/>
                  </a:ext>
                </a:extLst>
              </p:cNvPr>
              <p:cNvPicPr>
                <a:picLocks noGrp="1" noRot="1" noChangeAspect="1" noMove="1" noResize="1" noEditPoints="1" noAdjustHandles="1" noChangeArrowheads="1" noChangeShapeType="1"/>
              </p:cNvPicPr>
              <p:nvPr/>
            </p:nvPicPr>
            <p:blipFill>
              <a:blip r:embed="rId7"/>
              <a:stretch>
                <a:fillRect/>
              </a:stretch>
            </p:blipFill>
            <p:spPr>
              <a:xfrm>
                <a:off x="605344" y="1497705"/>
                <a:ext cx="3087818" cy="2315548"/>
              </a:xfrm>
              <a:prstGeom prst="rect">
                <a:avLst/>
              </a:prstGeom>
            </p:spPr>
          </p:pic>
        </mc:Fallback>
      </mc:AlternateContent>
      <p:sp>
        <p:nvSpPr>
          <p:cNvPr id="23" name="Subtitle 2">
            <a:extLst>
              <a:ext uri="{FF2B5EF4-FFF2-40B4-BE49-F238E27FC236}">
                <a16:creationId xmlns:a16="http://schemas.microsoft.com/office/drawing/2014/main" id="{5EED844A-E0F8-34A3-3DF2-C1A897DBC58F}"/>
              </a:ext>
            </a:extLst>
          </p:cNvPr>
          <p:cNvSpPr txBox="1">
            <a:spLocks/>
          </p:cNvSpPr>
          <p:nvPr/>
        </p:nvSpPr>
        <p:spPr>
          <a:xfrm>
            <a:off x="4398724" y="1340955"/>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decreasing from year 2018,</a:t>
            </a:r>
          </a:p>
          <a:p>
            <a:r>
              <a:rPr lang="en-US" sz="1400" dirty="0"/>
              <a:t>📌 Mainly domestic visitors are reducing year by year in Hyderabad, in 2018 total domestic visitors are around 19.54 million, but in 2019 they are declined to up to 13.8 million, a decline of 29%.</a:t>
            </a:r>
          </a:p>
          <a:p>
            <a:r>
              <a:rPr lang="en-US" sz="1400" dirty="0"/>
              <a:t>📌 If we forecast number of visitors according to data from 2016-2019, in 2025 only 4.8 million people will visit Hyderabad, which is a decline of around 65% from 2019 visitors.</a:t>
            </a:r>
          </a:p>
          <a:p>
            <a:r>
              <a:rPr lang="en-US" sz="1400" dirty="0"/>
              <a:t>📌But this is a prediction, we can’t predict the future. In case the government efforts for increasing the number of visitors can also affect the prediction.</a:t>
            </a:r>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19551"/>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Domestic Tourist 2016-2019</a:t>
            </a:r>
            <a:endParaRPr lang="en-GB" dirty="0"/>
          </a:p>
        </p:txBody>
      </p:sp>
    </p:spTree>
    <p:extLst>
      <p:ext uri="{BB962C8B-B14F-4D97-AF65-F5344CB8AC3E}">
        <p14:creationId xmlns:p14="http://schemas.microsoft.com/office/powerpoint/2010/main" val="1334896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4081670"/>
            <a:ext cx="3783497"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398724" y="4081669"/>
            <a:ext cx="7436271"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the graph we found that, Revenue of foreign visitors is an inclined slope  because of gradually increase of number of visitors. </a:t>
            </a:r>
          </a:p>
          <a:p>
            <a:r>
              <a:rPr lang="en-US" sz="1400" dirty="0"/>
              <a:t>📌Due to increase of number of foreign visitors, the revenue generated from visitors is also growing , like in 2016 the revenue generated was around 0.92 billion, but in 2019 the revenue was around 1.79 billion, which is doubled. </a:t>
            </a:r>
          </a:p>
          <a:p>
            <a:r>
              <a:rPr lang="en-US" sz="1400" dirty="0"/>
              <a:t>📌Here we are assuming that avg spend per foreign visitor was around 5600 Rs. </a:t>
            </a:r>
          </a:p>
          <a:p>
            <a:r>
              <a:rPr lang="en-US" sz="1400" dirty="0"/>
              <a:t>📌 If we forecast the revenue for 2025 from previous year data, we got the estimated revenue around 6.8 billion Rs. , if we compare it with 2019 the revenue was 1.79 billion, an incline of above 200%.</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1364913"/>
            <a:ext cx="3765379"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4398724" y="1340955"/>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increasing yearly,</a:t>
            </a:r>
          </a:p>
          <a:p>
            <a:r>
              <a:rPr lang="en-US" sz="1400" dirty="0"/>
              <a:t>📌 Mainly foreign visitors are increasing year by year in Hyderabad, in 2016 total foreign visitors are around 0.16 million, but in 2019 they are increased up to 0.32 million, an increment of 100%  which means the visitors are just doubled.</a:t>
            </a:r>
          </a:p>
          <a:p>
            <a:r>
              <a:rPr lang="en-US" sz="1400" dirty="0"/>
              <a:t>📌 If we forecast number of visitors according to data from 2016-2019, in 2025 around 1.2 million people will visit Hyderabad, which is an increment of around more than 200% from 2019 visitors.</a:t>
            </a:r>
          </a:p>
          <a:p>
            <a:r>
              <a:rPr lang="en-US" sz="1400" dirty="0"/>
              <a:t>📌But this is a prediction, we can’t predict the future. In case there is any natural disaster or any policies by govt. which was not in favor of foreign tourist then there may be low values than what we predict.</a:t>
            </a:r>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31530"/>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Foreign Tourist 2016-2019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37E6750F-EB20-EA95-66DF-61A003395970}"/>
                  </a:ext>
                </a:extLst>
              </p:cNvPr>
              <p:cNvGraphicFramePr>
                <a:graphicFrameLocks noGrp="1"/>
              </p:cNvGraphicFramePr>
              <p:nvPr>
                <p:extLst>
                  <p:ext uri="{D42A27DB-BD31-4B8C-83A1-F6EECF244321}">
                    <p14:modId xmlns:p14="http://schemas.microsoft.com/office/powerpoint/2010/main" val="939372483"/>
                  </p:ext>
                </p:extLst>
              </p:nvPr>
            </p:nvGraphicFramePr>
            <p:xfrm>
              <a:off x="698119" y="1538907"/>
              <a:ext cx="3265004" cy="2198206"/>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37E6750F-EB20-EA95-66DF-61A003395970}"/>
                  </a:ext>
                </a:extLst>
              </p:cNvPr>
              <p:cNvPicPr>
                <a:picLocks noGrp="1" noRot="1" noChangeAspect="1" noMove="1" noResize="1" noEditPoints="1" noAdjustHandles="1" noChangeArrowheads="1" noChangeShapeType="1"/>
              </p:cNvPicPr>
              <p:nvPr/>
            </p:nvPicPr>
            <p:blipFill>
              <a:blip r:embed="rId5"/>
              <a:stretch>
                <a:fillRect/>
              </a:stretch>
            </p:blipFill>
            <p:spPr>
              <a:xfrm>
                <a:off x="698119" y="1538907"/>
                <a:ext cx="3265004" cy="2198206"/>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03C8CCAA-B1B5-6964-7AC5-ED7FC62A86A7}"/>
                  </a:ext>
                </a:extLst>
              </p:cNvPr>
              <p:cNvGraphicFramePr>
                <a:graphicFrameLocks noGrp="1"/>
              </p:cNvGraphicFramePr>
              <p:nvPr>
                <p:extLst>
                  <p:ext uri="{D42A27DB-BD31-4B8C-83A1-F6EECF244321}">
                    <p14:modId xmlns:p14="http://schemas.microsoft.com/office/powerpoint/2010/main" val="3951554412"/>
                  </p:ext>
                </p:extLst>
              </p:nvPr>
            </p:nvGraphicFramePr>
            <p:xfrm>
              <a:off x="625307" y="4242487"/>
              <a:ext cx="3337815" cy="242335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6" name="Add-in 5" title="Microsoft Power BI">
                <a:extLst>
                  <a:ext uri="{FF2B5EF4-FFF2-40B4-BE49-F238E27FC236}">
                    <a16:creationId xmlns:a16="http://schemas.microsoft.com/office/drawing/2014/main" id="{03C8CCAA-B1B5-6964-7AC5-ED7FC62A86A7}"/>
                  </a:ext>
                </a:extLst>
              </p:cNvPr>
              <p:cNvPicPr>
                <a:picLocks noGrp="1" noRot="1" noChangeAspect="1" noMove="1" noResize="1" noEditPoints="1" noAdjustHandles="1" noChangeArrowheads="1" noChangeShapeType="1"/>
              </p:cNvPicPr>
              <p:nvPr/>
            </p:nvPicPr>
            <p:blipFill>
              <a:blip r:embed="rId7"/>
              <a:stretch>
                <a:fillRect/>
              </a:stretch>
            </p:blipFill>
            <p:spPr>
              <a:xfrm>
                <a:off x="625307" y="4242487"/>
                <a:ext cx="3337815" cy="2423355"/>
              </a:xfrm>
              <a:prstGeom prst="rect">
                <a:avLst/>
              </a:prstGeom>
            </p:spPr>
          </p:pic>
        </mc:Fallback>
      </mc:AlternateContent>
      <p:sp>
        <p:nvSpPr>
          <p:cNvPr id="7" name="Subtitle 2">
            <a:extLst>
              <a:ext uri="{FF2B5EF4-FFF2-40B4-BE49-F238E27FC236}">
                <a16:creationId xmlns:a16="http://schemas.microsoft.com/office/drawing/2014/main" id="{E49B9059-67DC-2944-F01D-15ACBE32A8BC}"/>
              </a:ext>
            </a:extLst>
          </p:cNvPr>
          <p:cNvSpPr txBox="1">
            <a:spLocks/>
          </p:cNvSpPr>
          <p:nvPr/>
        </p:nvSpPr>
        <p:spPr>
          <a:xfrm>
            <a:off x="4398724" y="1334879"/>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increasing yearly,</a:t>
            </a:r>
          </a:p>
          <a:p>
            <a:r>
              <a:rPr lang="en-US" sz="1400" dirty="0"/>
              <a:t>📌 Mainly foreign visitors are increasing year by year in Hyderabad, in 2016 total foreign visitors are around 0.16 million, but in 2019 they are increased up to 0.32 million, an increment of 100%  which means the visitors are just doubled.</a:t>
            </a:r>
          </a:p>
          <a:p>
            <a:r>
              <a:rPr lang="en-US" sz="1400" dirty="0"/>
              <a:t>📌 If we forecast number of visitors according to data from 2016-2019, in 2025 around 1.2 million people will visit Hyderabad, which is an increment of around more than 200% from 2019 visitors.</a:t>
            </a:r>
          </a:p>
          <a:p>
            <a:r>
              <a:rPr lang="en-US" sz="1400" dirty="0"/>
              <a:t>📌But this is a prediction, we can’t predict the future. In case there is any natural disaster or any policies by govt. which was not in favor of foreign tourist then there may be low values than what we predict.</a:t>
            </a:r>
          </a:p>
        </p:txBody>
      </p:sp>
    </p:spTree>
    <p:extLst>
      <p:ext uri="{BB962C8B-B14F-4D97-AF65-F5344CB8AC3E}">
        <p14:creationId xmlns:p14="http://schemas.microsoft.com/office/powerpoint/2010/main" val="3634341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10.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11.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12.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13.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14.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15.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16.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17.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18.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19.xml.rels><?xml version="1.0" encoding="UTF-8" standalone="yes"?>
<Relationships xmlns="http://schemas.openxmlformats.org/package/2006/relationships"><Relationship Id="rId1" Type="http://schemas.openxmlformats.org/officeDocument/2006/relationships/image" Target="../media/image18.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20.xml.rels><?xml version="1.0" encoding="UTF-8" standalone="yes"?>
<Relationships xmlns="http://schemas.openxmlformats.org/package/2006/relationships"><Relationship Id="rId1" Type="http://schemas.openxmlformats.org/officeDocument/2006/relationships/image" Target="../media/image19.png"/></Relationships>
</file>

<file path=ppt/webextensions/_rels/webextension21.xml.rels><?xml version="1.0" encoding="UTF-8" standalone="yes"?>
<Relationships xmlns="http://schemas.openxmlformats.org/package/2006/relationships"><Relationship Id="rId1" Type="http://schemas.openxmlformats.org/officeDocument/2006/relationships/image" Target="../media/image20.png"/></Relationships>
</file>

<file path=ppt/webextensions/_rels/webextension22.xml.rels><?xml version="1.0" encoding="UTF-8" standalone="yes"?>
<Relationships xmlns="http://schemas.openxmlformats.org/package/2006/relationships"><Relationship Id="rId1" Type="http://schemas.openxmlformats.org/officeDocument/2006/relationships/image" Target="../media/image21.png"/></Relationships>
</file>

<file path=ppt/webextensions/_rels/webextension23.xml.rels><?xml version="1.0" encoding="UTF-8" standalone="yes"?>
<Relationships xmlns="http://schemas.openxmlformats.org/package/2006/relationships"><Relationship Id="rId1" Type="http://schemas.openxmlformats.org/officeDocument/2006/relationships/image" Target="../media/image22.png"/></Relationships>
</file>

<file path=ppt/webextensions/_rels/webextension24.xml.rels><?xml version="1.0" encoding="UTF-8" standalone="yes"?>
<Relationships xmlns="http://schemas.openxmlformats.org/package/2006/relationships"><Relationship Id="rId1" Type="http://schemas.openxmlformats.org/officeDocument/2006/relationships/image" Target="../media/image23.png"/></Relationships>
</file>

<file path=ppt/webextensions/_rels/webextension25.xml.rels><?xml version="1.0" encoding="UTF-8" standalone="yes"?>
<Relationships xmlns="http://schemas.openxmlformats.org/package/2006/relationships"><Relationship Id="rId1" Type="http://schemas.openxmlformats.org/officeDocument/2006/relationships/image" Target="../media/image24.png"/></Relationships>
</file>

<file path=ppt/webextensions/_rels/webextension26.xml.rels><?xml version="1.0" encoding="UTF-8" standalone="yes"?>
<Relationships xmlns="http://schemas.openxmlformats.org/package/2006/relationships"><Relationship Id="rId1" Type="http://schemas.openxmlformats.org/officeDocument/2006/relationships/image" Target="../media/image25.png"/></Relationships>
</file>

<file path=ppt/webextensions/_rels/webextension27.xml.rels><?xml version="1.0" encoding="UTF-8" standalone="yes"?>
<Relationships xmlns="http://schemas.openxmlformats.org/package/2006/relationships"><Relationship Id="rId1" Type="http://schemas.openxmlformats.org/officeDocument/2006/relationships/image" Target="../media/image26.png"/></Relationships>
</file>

<file path=ppt/webextensions/_rels/webextension28.xml.rels><?xml version="1.0" encoding="UTF-8" standalone="yes"?>
<Relationships xmlns="http://schemas.openxmlformats.org/package/2006/relationships"><Relationship Id="rId1" Type="http://schemas.openxmlformats.org/officeDocument/2006/relationships/image" Target="../media/image27.png"/></Relationships>
</file>

<file path=ppt/webextensions/_rels/webextension29.xml.rels><?xml version="1.0" encoding="UTF-8" standalone="yes"?>
<Relationships xmlns="http://schemas.openxmlformats.org/package/2006/relationships"><Relationship Id="rId1" Type="http://schemas.openxmlformats.org/officeDocument/2006/relationships/image" Target="../media/image28.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30.xml.rels><?xml version="1.0" encoding="UTF-8" standalone="yes"?>
<Relationships xmlns="http://schemas.openxmlformats.org/package/2006/relationships"><Relationship Id="rId1" Type="http://schemas.openxmlformats.org/officeDocument/2006/relationships/image" Target="../media/image29.png"/></Relationships>
</file>

<file path=ppt/webextensions/_rels/webextension31.xml.rels><?xml version="1.0" encoding="UTF-8" standalone="yes"?>
<Relationships xmlns="http://schemas.openxmlformats.org/package/2006/relationships"><Relationship Id="rId1" Type="http://schemas.openxmlformats.org/officeDocument/2006/relationships/image" Target="../media/image30.png"/></Relationships>
</file>

<file path=ppt/webextensions/_rels/webextension32.xml.rels><?xml version="1.0" encoding="UTF-8" standalone="yes"?>
<Relationships xmlns="http://schemas.openxmlformats.org/package/2006/relationships"><Relationship Id="rId1" Type="http://schemas.openxmlformats.org/officeDocument/2006/relationships/image" Target="../media/image31.png"/></Relationships>
</file>

<file path=ppt/webextensions/_rels/webextension33.xml.rels><?xml version="1.0" encoding="UTF-8" standalone="yes"?>
<Relationships xmlns="http://schemas.openxmlformats.org/package/2006/relationships"><Relationship Id="rId1" Type="http://schemas.openxmlformats.org/officeDocument/2006/relationships/image" Target="../media/image32.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0.png"/></Relationships>
</file>

<file path=ppt/webextensions/webextension1.xml><?xml version="1.0" encoding="utf-8"?>
<we:webextension xmlns:we="http://schemas.microsoft.com/office/webextensions/webextension/2010/11" id="{969B3951-9B79-4E53-B247-FD3B8D7F2064}">
  <we:reference id="wa200003233" version="2.0.0.3" store="en-US" storeType="OMEX"/>
  <we:alternateReferences>
    <we:reference id="WA200003233" version="2.0.0.3" store="WA200003233" storeType="OMEX"/>
  </we:alternateReferences>
  <we:properties>
    <we:property name="artifactName" value="&quot;Top 10 Districts Domestic Visitors&quot;"/>
    <we:property name="backgroundColor" value="&quot;#FFF&quot;"/>
    <we:property name="bookmark" value="&quot;H4sIAAAAAAAAA+VYbU8jNxD+K2i/3Je0Wu+rzbcCd2rV3vV6IKqqQmhszxIfm3XqdThSlP/e8W4SIBwk4aCCNh+SXXs8L888nrFzFWnTjmuYfoARRrvRnrXnI3DnOywaRM3tMSklz4CpLM91wjmvtBAkZcfe2KaNdq8iD+4M/bFpJ1AHhTT458kggrr+CGfhrYK6xUE0RtfaBmrzN/bCNOXdBGeDCC/HtXUQVB568BjUXpA4vZMr7PuULILy5gIPUfl+9BOOrfPzd8mLvBB5hWnBJUpVFFzRmraf7dxcLx+Mdo7t28aDaciBMJaUKHPOkkwxTERRxWkJYbwytZ+LyOnby7GjuAmN6TjA94O+gEahjrrgHLZ9LFfRe4R24roI396aOLQTp/ATVt1U442fkp6fcbozX9JGM4Lqo7MEZDd3ZD3UO4Sl8da1OweWsPdGdWJD+2XfIUGpo914dkIjrWnO6jny16Ee9e4qcMFVKz8TPiEkWmCdRrc37aI6MG4BfDJYcfxfiWhGjJqTNmgbWR3cHhqtsQnTg0ilMcS5YEWRyrzIsEqK9AWl6Z11aM6aZXCvOEs/TskkSNCniwQtgjplxXdMbJQunsSKVVmioUxllmcIUL2gdP0H0nQnkA32UCziKo51WbIYC84k53EQfTDcdgj0uxLvw3YqydIERCJ4WWYKeUyF+DnsUBWQecJyAJYVXMRcYbLWjsdLL+3ldpaoJ7BCqZIBl0LkKs/ieC2dj+z4A5npZYLI8aLnES/eOTvqhOdNup3IvyboptEqZQ4XE/T82+LhIU2BnEsGLbbw6ZIog6gHIp4NlkvOby65RbpraWLXIdYEWGdr39aTUbOGx/1L59IKeQlt7wzpouG5D5XBmuTIzK9PupmWTpxv144oe9Eui7v09xgkNxDbGGTS9PsQg5cdao02fu7lTyvwtU8LbBcDyBrvX73k3Cx8TmarZXcjXx5A4X7fbhddFoB9pSeretLS7ka9B25/CM6/uM6wyuv+oE3in2+cnvcp4DPrpptT8FFpP+l2U5xmKUi6b+hYF0wqxFI+R3tQkKYKqqIUcVJCQl9l9hx2pJAglICk4krl1GEhTR5/1tkO/T8Q7iJ+Pbglm9vaKGpVN6OPRkj3v/CgwUMXwbi3ZLC9BuSqiyL8/mIo6F73MdSToPbNHrRGvVmUmdk9JOzEt6iCm4FwsjZ/RZwUqhJZWmWZqliR8QKegydMoM6I7CUXQkkuMyXytTyZ70yjyIdvo8p7uvYO78B0Y/SFkOWAVmj7pbnJl02r6JMicm+1fDRR1xhcT1WkYzVnHKh2VlmhRAZp+QKvVQ+11MEroHZtGvx/dvNvZqgoy4plwONSSGSlzmWCz1FMRZojtVoluJJaSqrdqV5rx4zgbEs7OpWi1EoBZ0kFoMNh4untdKa+VkftxLdjUPgRGvxKPaVNA41Gvaamdn/R9vGQn2Z+KdhkQX9mm/0Dj7XZMVMWAAA=&quot;"/>
    <we:property name="creatorSessionId" value="&quot;329b4602-98c3-4abe-913c-ca8d285ac81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CUBxJLq939Pn3alXPvKV0PCxgfwwC9bW/XmJsBVDdbzOt5ZTd2cnJ4tHN6eHW8c3RAw2ZotSlrb/ves1Bdo73Q9QgK54EG/7rseVAUn+HaPeVQ1NjzhljVpoRC/4OtMU3ZaoSTnod3w8JU4FyeWbDo3N6SOT1TbPZzSBFBWn2LZyhtO3qKQ1PZ7llkSZzwOMcwyQQKmSSZpDV1O9ukudreBW0S2zOlBV1SAm4sSFHEGQsiyTDgSe6HKbjxXBe2MxHjg7thRbiJjfHQ8bWjbqGUqLwGXIV1i+XeO0KoR1WD8ODRxJkZVRJPMW+mSqvtmPwc4nirW1J7E6Lqc2WIyGbu3FgotohLbU1Vb+0b4t5q2Zj1zbe9ColK5W37k0saqXV5XXTMP0A9b9OVULlUjfhK/DhItMBUCqvdcYNqX1dT4oPeQuL/CaIJKapTqfM2MMql3ddKYemme54MffBjzpIkFHESYR4k4bvYpl/HxCMIUFdTPFOAVyz5ifEPvF9rQFu9cVngS5ZHgYI0FFEcIUD+LjbusRo/8DY9AbLGafK5n/u+SlPmY5IxkWW+M10Kt+4DfS7gXR4nFywMgAc8S9NIYuZTSX6LOFQPRBywGIBFScb9TGKwMo7FOyvM3WaRqDuwRMqUQSY4j2Uc+f5KOZ+b4TGFaW2cycW0+5EufqnMoDHu+nM9En+PsBp7i5I5m07Q9y/TL8s8OXHOFDQ9wlczofS8lgh/0pstuZlf8kh0D9akrjMsiLAm1p4pRoNyhY7bhyalBfES27bS5IuGuxxyjQXZUZiTVz1MsyRuNmtMtHveNvOb7W85COYYW5tk8vRHH12WDWul0rbL8rcF+urXJbbBAKLA51fPNDdxf5eTxbK7Vi5LWHg+t8dFlzliP+gdqxjVdLpR7UK114fKvrvOsKjr9spN5l/n7tF7BPjaVOP1Jfiibb9sTpMfRiGIWAXKVwkTEjEVb9EeJIShhDxJuR+kENC/NHqLOIIL4JJDkGdSxtRhIQxeftfZjP0/EZ4y/jC4oZrrQktqVfPovQHSm6D7osBCg2DYRtJYPxBy36Bwn79rAt36voBi5Nx+2oVay0/TMjN5RoSN+QZVcD0SLlfuX+IHicx5FOZRJHOWRFkCb6ETxlFFJPY041yKTESSxyt10p1MLSmHH5PKEb0A95/QNDf6TsSyTyuU+VbO62XdKvqqjDxbLV8s1BUBV0sV6VqdsQyoduZRInkEYfoOX6uWtdTeB5B2oUv8f3bzH1YoT9OcRZD5KRfIUhWLAN+imPIwRmq1kmdSKCGododqZRw9gOsN46hQ8FRJCRkLcgDlLhOvH6cJ9b06aka2HoLEz1Did+opHRooFaoVNbX5sbbFQ3nq7qVgyQL3E+6s/E4m/wKo4bOz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F28CEA6D-8046-470A-8E1D-367DAAA87B5B&quot;"/>
    <we:property name="reportEmbeddedTime" value="&quot;2023-05-16T14:19:26.982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37a16cc71a8b995c5400&amp;height=282.23&amp;width=745.87&amp;bookmarkGuid=fa283123-bbc7-4f55-b18b-ebc276f365c0&amp;fromEntryPoint=sharevisual&quot;"/>
  </we:properties>
  <we:bindings/>
  <we:snapshot xmlns:r="http://schemas.openxmlformats.org/officeDocument/2006/relationships" r:embed="rId1"/>
</we:webextension>
</file>

<file path=ppt/webextensions/webextension10.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1.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2.xml><?xml version="1.0" encoding="utf-8"?>
<we:webextension xmlns:we="http://schemas.microsoft.com/office/webextensions/webextension/2010/11" id="{1DE999A1-90BF-48AE-86DE-A089075B0899}">
  <we:reference id="wa200003233" version="2.0.0.3" store="en-US" storeType="OMEX"/>
  <we:alternateReferences>
    <we:reference id="WA200003233" version="2.0.0.3" store="WA200003233" storeType="OMEX"/>
  </we:alternateReferences>
  <we:properties>
    <we:property name="artifactName" value="&quot;Top 3 Districts CAGR&quot;"/>
    <we:property name="backgroundColor" value="&quot;#FFF&quot;"/>
    <we:property name="bookmark" value="&quot;H4sIAAAAAAAAA+1ZS2/jNhD+Kwtd9mIUIkXxkdvG6RZFu9s0WaQoihz4GMbayJIrydm4hv97h5K9cR4b2YHdNqh9sUgNOd88+A3Hnkcuqye5nn3UY4iOouOyvB7r6voNiQZRcX+O2TgxRoFjzhAgjnNGUaqcNFlZ1NHRPGp0dQXNRVZPdR42xMk/LgeRzvNTfRVGXuc1DKIJVHVZ6Dz7CzphfNVUU1gMIrid5GWlw5bnjW4gbHuD4jhGKOS7BDVq22Q3cA626WbPYFJWzXKsUgaagvU0SWKQVggpcE3dvW1h9ssHpS2wYVk0OisQQJijRCaSxiw21qdaK6otCfM+y5uliJl9fzup0O75yn3v25fEqkS6WDrHjWIsTawLsJrZJMh8KicfcdTtE7a5WJlMB9H7qhy3Gy5jVE/Nn1OoZrgg6IK6k5xH56sX+Pzr6uG5nVzYomiyBiWjk6xuqsw2OPepRRUvBl8lr9clf4LZmw+g6ynqXpPGSJ9Djl5tVQzLfDpuYT0AWU4rC2fg7wYtkgUG/7QqMTXuoakjnF+C8BnkKIh6fqkcVMezVtFJVq0ygT70yBLlpiiuH6IYvvvhDOeCSgxRdEQWQaAzmK65p8+RuP63EQQgrWcKlzVLID8+cFG9Y+e10LXJ4dvLv+bTInwuu0O4pnQjMI+tfwbTIBqVX4YV4Pl2wanoyOVBeOdudGEh+BNeEMmnU/TpoN4HEbeG11lxlS856Y4EuihGVlcBV2k+QzDjaI4Lyp0m4jbwQ2CX3B2WjksXMI4y56CI2jRNBdepZRpSLpgAAqlwm7IVpRYSKbgwjCmujCX0wFY7ZityYKsDWx3YaslWRhsvpLVUGuKJxIuY9N9mq0MAdh4AL5yXCQeFlcIpL/GCGwfRZ42sRxq/H1j5vB6ulY1JbLiylrOECa35PvSkqdRW+MRJixduhzd2R3r1NHDbmPJ2O00SqBLcS5oYHktJJaTJPiySjohUudQJQw2k0rrE7EMPo1j2LeWpSWJhOPY8xLz8KG5HyL+Drh7l8N3klmewzjOLV5R166MxYJMaHpxudGvBpNOUQX3nkHlrRfj+OUOju70vdD4N27491nVm365K0GLVkiLkz2t9Ziu+RYnczAmXvfGzWgAmI1HE8iRNiaSE7eWEWce9V8pwYJrFoGJBe/NkiMG7KrG2IoZ/unb/ixlzgitc+aXYX9Js4o4NcgeIsNY7Bj6OU8lBx/1nf3cx/VAWzehR6q/N3g/n67iK5VkBw5Gumv/WdeDJ9FuGcvaCBOyJXX/uURt7TQkILHNAOFYd5vbBW9oL6+I0IS6RWihGuNC9OX5oel/HT3TJoendR+F8HUxrWz/8D7h2s2LftnVEWZIKywxY7ZVUEp75z+JAdq/qF74D2R3Ibguye2E+vg6y67v1xVwIDgZJUCTUptpS098VZ2N9teXt0jOpUki44bH3hHHlmNq9nlbVUz1qOW3qibZwqgt4olfFLNaFA9fTr7Z/1Hf2IM5seV43WdDVncXfxcnzU1kgAAA=&quot;"/>
    <we:property name="creatorSessionId" value="&quot;7dad883a-d632-41c0-96d0-4a4af5383a2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YVe9sUoRF1IKm+Js1sUaS5NFimKIiiG5DDRRpZcSc7GNfzvHcpy4lzWsgO7bVD7xdJoyDlz4SFHmngmrYYZjE9ggN6ed1AUtwMobz8wr+flrez09Oh4//zoj5P9408kLoZ1WuSVtzfxaiivsb5MqxFkbgYS/n7V8yDLzuDa3VnIKux5QyyrIocs/QtnyvSoLkc47Xl4P8yKEtyUFzXU6Ka9I3W6J9vsh5Asgq7TO7xAXc+k5zgsyrq9T+IIIUBtgzD0UWohpKAx1expA7Nb3xltgPWLvIY0JwBOFjAZysCPfKVtDJAEoJmT2zSrWxU1/nQ/LMnvyTxen5uHTCehNL40hqskiuJQGwerHg+dzpdieEJ3s3ncNJdzl4Oe97ksBs2EbVKqkfpzhOWYBjhbWM00J97F/AFd/zK/WDaTcVPkdVqTpneYVnWZ6ppkXxpU/rT3oHm7qHmE4w/HCNWIbC9oU6YvMKOoNib6RTYaNLCegSxGpcZztI83DZIpJf+sLKg0nqCpPJK3IGyKGSmSndPSYHkwbgwdpuW8EoLnEWlRrori9jmK/v6P5yRzJilF3h6bOoWZw8FCeLoCSeN/vUEHpIlMbtK6BfLTsxBVGw5eAx1Uht8f/lBPU/e7mi3CBaMrgXnp/RJMPe+m+NYvkda3cUGlQLYLYd/cQa7RxRPfkMnXS/T1pD4F4TeOV2l+nbWc9EgCsyx6GkqHq1Bf0bmxN6EBxUYLcR34LrEtWbuhg8I4jDepMZh7TZnGgkOsI8CYi0ggw1iYVdkqCDSGUnChoijhidIs2LHVhtmK7dhqx1Y7tmrZSoGyQmodSMUsk3QQk/b7bLVLwMYTYIWxMuSY0E5hEivpgOs71aVOVjdA/8+8XG6HQ6J95iueaM2jMBIAfBt24liCFjY0UtOB29CJ3bBOOzXe16q4X8+SxCAR3MogVNyXMpAYh9vwSBom4sTERqhAYSy1CdU27EQBbfs64LEKfaE49TxMvX0prkfIvyGUL2r4UbjmGqyyVNMRZdF7b4DUpLoLAzU0HgxnllKsHgMyabxw/z+n5PRs7kvIRm7ajwdQpfrjfAuazltSgvx1oc9s1NfYIlcLwlVn/jQIpGJkCdM8jGMmAxZtZYVpw61NEsUxgsjHxBdBZ530KXnXBe2thOGf3rv/xYo5pBGm+JZvr2hWCccKtYNMaG1NhNb3Y8kR/O61v7mcHhd5ffOi9BekT9P5Po5iWZpj/wbK+r91HHi1/NpUjt9QgB256669QPsWAoaCtjlknHadyGyDt8AKbfw4ZCaUIJKIcQGdNb5ret/HK7pw1/RuY+N8H0yrmzj8D7h2tc2+aetYolksdKRQg01kInHJN4sd2b2rN3w7stuR3Rpk98Z6fB9k13Xq87kQHBWRoAgDHYMOVHdXnA7ges3TpY1kEmPIFfetZRFPTJRs3k5j6rUetRjV1RA0nkGOr/SqVMWQGzQd/WrzoX7mD+FM2/W6ZID7fP/Q2k6nfwOk510mSSA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38:46.1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af7cd0531d38a794167a&amp;height=252.93&amp;width=324.79&amp;bookmarkGuid=5ef04f48-2f2f-40df-b1bf-d54d882d061b&amp;fromEntryPoint=sharevisual&quot;"/>
  </we:properties>
  <we:bindings/>
  <we:snapshot xmlns:r="http://schemas.openxmlformats.org/officeDocument/2006/relationships" r:embed="rId1"/>
</we:webextension>
</file>

<file path=ppt/webextensions/webextension13.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ppt/webextensions/webextension14.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5.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6.xml><?xml version="1.0" encoding="utf-8"?>
<we:webextension xmlns:we="http://schemas.microsoft.com/office/webextensions/webextension/2010/11" id="{8ABCE15F-534B-4E3D-8CCE-D124E0F6A5FD}">
  <we:reference id="wa200003233" version="2.0.0.3" store="en-US" storeType="OMEX"/>
  <we:alternateReferences>
    <we:reference id="WA200003233" version="2.0.0.3" store="WA200003233" storeType="OMEX"/>
  </we:alternateReferences>
  <we:properties>
    <we:property name="artifactName" value="&quot;Bottom 3 Districts CAGR&quot;"/>
    <we:property name="backgroundColor" value="&quot;#FFF&quot;"/>
    <we:property name="bookmark" value="&quot;H4sIAAAAAAAAA+1ZS2/jNhD+Kwtd9mIUIiWRVG4bp1sU7W7TZJGiKHIYksNYG1lyJTkb1/B/71CSN85jYzuw2wa1Lxap4cw3D37k2PPAZvUkh9lHGGNwFByX5fUYqus3LBgExf25KJYQJkryRNgw4YDSpCRVTpqsLOrgaB40UF1hc5HVU8i9Qpr843IQQJ6fwpUfOchrHAQTrOqygDz7CzthetVUU1wMAryd5GUFXuV5Aw16tTckTmOCwr6LyCKYJrvBczRNN3uGk7Jq+nGaxAgcjeNRFKIyUipJa+rubQtzvbw32gIblkUDWUEA/BxnKlI8jENtXAKQcjDMz7ssb3oRPfv+dlKR3/Nl+N63L5lJI2VDZa3QaRwnkbEeVjObeJlP5eQjjTo9Xs3F0mU+CN5X5bhV2Oeonuo/p1jNaIG3hXUnOQ/Oly/o+dflw3OarFdRNFlDksFJVjdVZhqa+9SiCheDr5LXq5I/4ezNB4R6SrZXpCnT55hTVFsTwzKfjltYD0CW08rgGbq7QYtkQck/rUoqjXto6oDmexAuw5wEyc4vlcXqeNYaOsmqZSXwhxHpUW6K4vohiuG7H85ozpukFAVHbOEFOof5SnjWBZLW/zZCD6SNTGGzpgfy44MQ1TsOXgsddI7fXv61nhb+c9ltwhWjG4F57P0zmAbBqPwyrJD2t/VBpUD2G+GdvYHCoI8nviCTT5fo00m9DyJsHa+z4irvOemOBLosBgYqj6vUn9G7cTSnBeVOC3Eb+D6xPXf7pePSeoyjzFosgrZMEykgMTFgImQskWEi7aZsxbnBSEkhdRynItWG8QNb7Zit2IGtDmx1YKuerTRoJ5UxXGnmmKKLmHLfZqtDAnaeACetU5HAlE4KmzpFF9zQiz7rZD0C+n7g5fN2BKQmZKEWqTEi9k0FiH3YSRIFRrrIKkMXbks3dsvW2mnwttHl7XaWFPJUCqd4pEWoFFeYRPvwSFkmk9QmVmquMVHGRnofdmJOx77hItFRKLWgnofpl2/F7Qj5d4TqUQ3fTW65B+s8M3RFWfU+GCM1qf7BQgOtB5POUob1XUDmrRf+++eMnO50X0A+9WrfHkOdmbfLI2ixbEkJ8ueVPrMV3+KI3CwIl2vzZ0AiFSNLmRFRkjDFWbyXHWascC5NtcAY4hDTUPK1dTKk5F2VdLYShn/67P4XK+aEVtjyS7G/otkkHBvUDjJpjLMxujBMlEAI1+/93eX0Q1k0o0elvzJ7P52v4yqWZwUOR1A1/63rwJPl16dy9oICXJO79bXHTeiAM5R0zCETdOrEdh+8BU4aGyYRs5ECmcZMSFhb44em93X8RBcdmt59HJyvg2lNG4f/Adfu5rB3LDUskSbWaMClKlX4zP8ZByJ8Vb/+HYjwQIRbEOEL6/F1EKF/GQopBWoiOhlxk4Dhen1XnI3hasvbpYtVmmAktAidY7FIbZzu3k5r6qketZw29QQMnkKBT/SqVKlQWLRr+tX2j/rOH8KZ9XtykwVduBd/Ay3J9GFZIAAA&quot;"/>
    <we:property name="creatorSessionId" value="&quot;61adbb21-1838-4418-8656-48ea8cc35942&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nLsVsUaY4mixRFERRDcphoI0uuJGfjBv7vHcpy4hzrI7DbBrVfLI2GnG8OfuRI94HN6kEOo2PoY7AT7JXlTR+qmw8s6AVFJzs5OTzaPTv843j36BOJy0GTlUUd7NwHDVRX2Fxk9RByPwMJf7/sBZDnp3Dl7xzkNfaCAVZ1WUCe/YUTZXrUVEMc9wK8G+RlBX7K8wYa9NPekjrdk232Q0QWwTTZLZ6jaSbSMxyUVdPdp0mMwNE4HkUhKiOlkjSmnjxtYS7W90ZbYPtl0UBWEAAv40xFiodxqI1LAFIOhnm5y/KmU9GjT3eDivy+n8brc/uQmTRSNlTWCp3GcRIZ62E1o4HX+VIOjuluMo+f5mLqMu8Fn6uy307YJaUe6j+HWI1ogLeF9UTzPjifPqDrX6YX82ayfoqiyRrSDA6yuqky05DsS4sqHPceNG9mNQ9x9OEIoR6S7RltyvQ55hTV1sR+mQ/7LaxnIMthZfAM3eNNi2RMyT+tSiqNJ2jqgOQdCJdhTopk56SyWO2NWkMHWTWtBP48Ih3KZVHcPEexv/vjGcm8SUpRsMPGXmHiMJ8Jz6JA0vhfr9EDaSNT2KzpgPz0LET1moPXQged4/eHP9TT2P8uJ4twxuhSYF56PwdTL7guv+1XSOvb+qBSILuFsGtvoTDo44lvyOTrJfp6Up+CCFvH66y4yjtOeiSBSRYDA5XHVeqv6N3YuacB5VoLcRX4PrEdWfuh/dJ6jNeZtVgEbZkmUkBiYsBEyFgiw0TaZdmKc4ORkkLqOE5Fqg3jW7ZaM1uxLVtt2WrLVh1badBOKmO40swxRQcx5b7PVtsErD0BTlqnIoEp7RQ2dYoOuKFXnetkfQ30/8zL+XYEpCZkoRapMSKOYgkgNmEnSRQY6SKrDB24LZ3YLVtop8G7Rpd3q1lSyFMpnOKRFqFSXGESbcIjZZlMUptYqbnGRBkb6U3YiTlt+4aLREeh1IJ6HqbfvhRXI+TfEKoXNfwoXHEN1nlm6Igy633QR2pS/YWFBloPBhNLGdaPAblvvfD/P2fk9GTuC8iHftqPe1Bn5uN0CxpPW1KC/HWmz2zVV9gilwvC5cL8GZBIxchSZkSUJExxFm9khRkrnEtTLTCGOMQ0lHxhnexT8q5K2lsJwz+9d/+LFXNAI2z5rdhc0SwTjiVqB5k0xtkYXRgmSiCEi9f++nJ6VBbN9YvSn5E+Tef7OIrlWYH711A1/63jwKvl16Vy9IYCXJC7xbXHTeiAM5S0zSETtOvEdhO8BU4aGyYRs5ECmcZMSFhY49um9328oou2Te8mNs73wbSmjcP/gGvXs9k7lhqWSBNrNOBSlSqc8z1jS4Tv6u3flgi3RLgCEb6xHt8HEfqHoZBSoCaikxE3CRiuF3fFWR+uVjxdulilCUZCi9A5FovUxun67bSmXutRy2FTD8DgKRT4Sq9KlQqFRbugX20/1E/8IZxZtybnDPCf7x9a2/H4b3Bj5Np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6:38:36.440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f19c157c4becaf9898e1&amp;height=252.93&amp;width=310.42&amp;bookmarkGuid=489d20c3-c744-4729-9382-95a430f3d868&amp;fromEntryPoint=sharevisual&quot;"/>
  </we:properties>
  <we:bindings/>
  <we:snapshot xmlns:r="http://schemas.openxmlformats.org/officeDocument/2006/relationships" r:embed="rId1"/>
</we:webextension>
</file>

<file path=ppt/webextensions/webextension17.xml><?xml version="1.0" encoding="utf-8"?>
<we:webextension xmlns:we="http://schemas.microsoft.com/office/webextensions/webextension/2010/11" id="{9FF6E9F5-E4F2-43D0-9F37-50E7FC1B1F2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u4P4ohfmW+t2GLB1CJqiwFAExZE82Wxl0aDoLF7g/76j5CBNgsZxmzTe/EXm8ci75+7h8aTLzLp+2cL6T1hgdpy98v7LAsKXI5ZNsu6mLDclGF2qqqqMVU0lUCjS8svofNdnx5dZhDDD+MH1K2jThiT8eDbJoG1PYJZGDbQ9TrIlht530Lp/cFSmqRhWuJlkeLFsfYC05WmEiGnbc1KnMbnCfhFkEUx053iKJo7Sd7j0IW7Hos6LEgtpeF5rgUwwLmlNP84Obu7WT0YHx6a+i+A6ciDJbFlrU8pGMdPIqjQVNHmSN66NWxW9fnOxDISborFepvC9tOfQGbTZAC5gP2K5zN4i9KswIHxzY+LUr4LBd9gMU110cU37/I7ro+2SPttQqE6Cp0AOc7+tLQbQYD+99hT26AzF1UUf+k+sfMHUoD/3f08DUkxtdpxvzkjSu27WblNwjfn96LeBkHz2+jMFKmGjBT6QnVfrAd5rF64ywCe3EPxcaBvi2JbGaduFt8n/ubMWuzQ9ySqbYyOsKbUSurJNyQw/sMT96gO6WXf+/8vbt5DtTptklkuZmxxLLjlTlsFhpO29j9AeXRHxP5ylO0DIc9KwzOR1w5S0DVoOxlAK0p73QurnQM9bmO5PcANc1bwumAKmheWFNvVT2MHK1KLiqsiFBVlUoq6KnXYiXkTtL/azJLlUtS1yWzecAwqjGTwFohqsBgqc1hKlkIzxyjyFHaGt4oyxphRW2qLSxhY7j+CUjsHMB2fIh9uncOrb1aJ7KHff0v07v8Par6Q3j93kmYr3j1QCIN3pHEJ8YDlgP6Vo3ygJVy0XaX7+qo/apnn08FHzera7cqimViiA0083pVFGlQdxNex/oz+AtPsF9y+EcMeva+Ge/Gyp/d2Hn8/fVDw2We+N526qVgprA6hVXnBbqzIHNN9P1SekwnNVz8d7ZzlMrt774nJgZIXcKltiXaEstQBpa8x39hVuQa/3e/YvvAILBbNFqStZqEII/fh2BlPX2tkCw2xIrl/FfgkGT6DDIcjLMVgOBz0iPXQ2kW74H9LzD0endXTqA7SrZGj4nDHiSYVIt/jQBUOfvdn8C7hSWb5/EQAA&quot;"/>
    <we:property name="creatorSessionId" value="&quot;db40fcb4-4fcd-46b8-8e6d-ac909e15d30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NIUS/Mt9TNMCBLGyRFgWEIgiN5stnKokDRWbwg/71HyUGaBIvjLWm8+YNtHY+8e557eKJ0nRjbdw2sPsACk/3knXNfF+C/7rFkkrRr28ePR8cHp0cXHw6OD8nsumBd2yf710kAP8Pw2fZLaOIKZPzjfJJA05zALF7V0PQ4STr0vWuhsX/h6ExDwS/xZpLgVdc4D3HJswAB47KX5E7XFJv9nFFE0MFe4hnqMFpPsXM+rK+zKs0LzIXmaaUyZBnjgub04+iQ5mb/GHRIbOraALalBKLNFJXShagl07UoC11CnUZ7bZuwdlGrw6vOE25iY9VFvg7MJbQaTTKA89iPWK6TY4R+6QeEh/cGztzSazzFehhqgw0rWucIV3vrKX1yQ1SdeEdEDmO/rgx6UGAu3juiPVhNvNrgfH/Bip+YHPzn7s+pR+LUJPvpzTlZetvOmnUJ7jB/GvPW4GPOTn0hoiI2muA8xXm3GuC9t/62AnzyAMGPhXZDGlvrNi67cCbmP7fGYBuHJ0lpUqwzowslM1WaumCa71jhfnEe7ay9/P/V7e+QbS6bYIYLkeoUCy44k4bBbpTtkwvQ7N0K8T9cpUdAKHPyMEynVc2kMDUaDlpTCeKaT0Lq50C/DzA9XeAauKx4lTMJTGWG50pXrxEHS11lJZd5mhkQeZlVZb4xTsCroNzVdpEEF7IyeWqqmnPATCsGr4GoAqOAiFNKoMgEY7zUrxEnU0ZyxlhdZEaYvFTa5Bu34JS2wcx5qymHh7tw6prlon2udo/p/jt/pNrvrPe33eSNmve/6QRAvtM5+PDMdsB+SNO+1xJuj1zk+eW7c9S6zGOGL1rX882dQ9aVxAw4fVRdaKllsRO3hu3v6M8Q7Xbk/o7gH+V1Z9xSnw0df7fR59sfKl5arE/yuVmqpcRKAyqZ5txUskgB9T+X6itK4a2658s9s+ymVp98cNkxsUJqpCmwKlEUKgNhKkw3nivsgh7vtzy/8BIM5MzkhSpFLvMsUy8fZwh1550s0M+G4rpl6DvQeAItDiR3I1kWBz8SPbQmim747+Pvb5Z265jUZ2iWMdDwOmPEExuRanDDhPiSY8zrPH59A9QmOllvEQ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6:28.247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41d2440c0e624219d1a2&amp;height=147.57&amp;width=178.25&amp;bookmarkGuid=c2cf3707-859f-439f-8ad9-e9a55418cd23&amp;fromEntryPoint=sharevisual&quot;"/>
  </we:properties>
  <we:bindings/>
  <we:snapshot xmlns:r="http://schemas.openxmlformats.org/officeDocument/2006/relationships" r:embed="rId1"/>
</we:webextension>
</file>

<file path=ppt/webextensions/webextension18.xml><?xml version="1.0" encoding="utf-8"?>
<we:webextension xmlns:we="http://schemas.microsoft.com/office/webextensions/webextension/2010/11" id="{B020AB9A-A646-4688-AE77-B9BFAED3197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WxlUaDoLF7g/76j5CJNgsXxljTe/EXW8ci75+65I6nrzLqhb2HzK6wwO81eef95BeHzCctmWXdb1ggrleBcldhokXPNQJGW76Pz3ZCdXmcRwgLjBzesoU0LkvD3i1kGbXsGi/TWQDvgLOsxDL6D1v2JkzINxbDG7SzDq771AdKS5xEipmUvSZ3eyRX2vSCLYKK7xHM0cZK+w96HuHsXdV6UWEjD81oLZIJxSXOGaXR0c79+Mjo6NvddBNeRA0lmy1qbUjaKmUZWpamgyZO8cW3cqejNm6s+EG6KxqZP4fvBXkJn0GYjuIDDhOU6e4swrMOI8M2tgXO/DgbfYTMOddHFDa3zM25OdlOGbEuhOgueAjmO/bSxGECD/fjaU9ijMxRXF30YPrLyO6ZG/aX/Yx6QYmqz03x7QZLBdYt2l4IbzO8nvw2E5LPXnyhQCRtN8IHsvNqM8F678CUDfHYHwbeFRlhoTmVzJIqaUiuhK9uUzPAjS86PPqBbdJf/v9z8HbItlf+uw6RVV94m95fOWuzS8CyTzHIpc5NjySVnyjI4jrS99xHaky9k+w9n6R6Q/UmxzOR1w5S0DVoOxlB6kuqDcIcl0PMO3oftNMBVzeuCKWBaWF5oUz+HHaxMLSquilxYkEUl6qrYayfiVdT+6jBLkktV2yK3dcM5oDC0Sz4HohqsBgqc1hKlkIzxyjyHHaGt4oyxpqTd3xaVNrbYW55zKpGFD86QD3crdO7b9ap7LK/f0v67vMfor6S3S3L2Qo3933QJIN35EkJ8ZKtg36Sh32kX05GLND99dY7apXny8EnzerG/c6imViiA0083pVFGlUexbRy+2z+CtIcF9zeEcM+vG+GB/Gzp+HsIP1/+wPHUZH0wnvupWimsDaBWecFtrcoc0Pxzqj4jFV6qez7dneU4ufrAxeXoyAq5VbbEukJZagHS1pjvPVe4FV3vDzy/8AosFMwWpa5koQoh9NPbGU3daGcrDIsxuX4dhx4MnkGHY5D7KVgORz0iPXQ2kW78H9LzF0fVOjn1Adp1MjR+zpjwpEakW3zshPHOut3+Befngh9/EQAA&quot;"/>
    <we:property name="creatorSessionId" value="&quot;9dcb5a16-a15b-414e-b082-1753a02602e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ERFppT2BQrYU2uldCFrXJm+I4V5zfnsZ61V/+/2vwdslva/uuWElddOBvTn9fWYhuHJ4lklkuZmhRzLjlTlsFulO3cBWj2vontP1ylB0A2F8Uyk5YVU9JWaDkYQ+WJro/C7edAv/fwPh6nAq5KXmZMAdPC8kyb8iXiYGFKUXCVpcKCzApRFtnGOAGvg3bX20WSXKrSZqktK84BhdEMXgJRCVYDEae1RCkkY7wwLxFHaKs4Y6zKhZU2K7Sx2cbtOaUtMnO+NpTD/R06dc1y0T5V18d0/50/UPR31h+35OSVGvu/6RJAvtM5+PDEVsF+SkO/1y7GIxd5fvzuHLUu85jhs9b1YnPnUFWpUACnj65yo4zKd+K2sf3d/gmi3Y7cPxH8g7zujFvqs6Hj7zb6fP0Dx3OL9VE+N0u1UFgaQK3SjNtS5Smg+edSfUEpvFb3fL5nlt3U6iMPLjsnVkitsjmWBcpcC5C2xHTjuaJe0OP9lucXXoCFjNks14XMVCaEfv44Q6g772SBfjYU1y1D34HBE2hxILkbyapx8CPRQ2uj6Ib/Pv7+UdNuHZP6AM0yBhpeZ4x4YiPSDW6YEF9yjHldxK+vzoXfJ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8:34.071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d68bc64f91cf476c7af0&amp;height=149.46&amp;width=171.02&amp;bookmarkGuid=bf4818ef-5aa5-4b74-a05a-cb9c8fa35c0f&amp;fromEntryPoint=sharevisual&quot;"/>
  </we:properties>
  <we:bindings/>
  <we:snapshot xmlns:r="http://schemas.openxmlformats.org/officeDocument/2006/relationships" r:embed="rId1"/>
</we:webextension>
</file>

<file path=ppt/webextensions/webextension19.xml><?xml version="1.0" encoding="utf-8"?>
<we:webextension xmlns:we="http://schemas.microsoft.com/office/webextensions/webextension/2010/11" id="{25DB9404-C518-46F3-93FF-4675E89CA3D3}">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mplUaDoLF7g/76j5CJNgsXxljTe/MXW8ci757mHJ9LXmW2GvoXNr7DC7DR75f3nFYTPJyybZd1tm8yNEzw3TKKVTijtCkdevo+N74bs9DqLEBYYPzTDGtq0IBl/v5hl0LZnsEhPDtoBZ1mPYfAdtM2fODnTUAxr3M4yvOpbHyAteR4hYlr2ktzpmVJh3wuKCCY2l3iOJk7Wd9j7EHfPos6LEgtpeF5rgUwwLmnOMI2Oae73T0HHxOa+i9B0lECy2bLWppROMeNkVZoKXJ7srmnjzkVv3lz1gXATG5s+0feDvYTOoM1GcAGHCct19hZhWIcR4ZtbA+d+HQy+QzcOdbGJG1rnZ9yc7KYM2ZaoOgueiBzHftpYDKDBfnztifbYGOK1iT4MH1n5HVOj/9L/MQ9InNrsNN9ekGVoukW7K8EN5vdT3gZCytnrT0RUwkYTfKA4rzYjvNdN+FIBPruD4NtC25LGdjJOy668TfkvG2uxS8OzrLI5OmFNqZXQlXUlM/zICvejD9gsusv/X93+DhlBoSmSWS6pteRYcsmZsgyOozTvfYT25IvY/sOVuAdk/36xzOS1Y0pah5aDMVSe5Pog3GEJ9H0H78NxHHBV87pgCpgWlhfa1M8RBytTi4qrIhcWZFGJuir2xol4FbW/OiyS5FLVtsht7TgHFEYzeA5ENVgNRJzWEqWQjPHKPEccoa3ijDFXCittUWlji73bc05bZOFDYyiHuzt07tv1qnusrt/S+3d5T9FfWW9vydkLNe9/0yWAfOdLCPGRrYJ9k6Z9p11MRy7y/PTVOWpX5inDJ63rxf7OoVytUACnj3alUUaVR/HaOPyN/gjRHkbubwjhXl43xgP12dLx9xB9vvSh4unF+iCf+6VaKawNoFZ5wW2tyhzQ/HOpPqMUXqp7Pt2d5Ti1+uDF5cjECrlVtsS6QllqAdLWmO89VzQrut4feH7hFVgomC1KXclCFULop48zhrrxzlYYFmNx/ToOPRg8gw5HkvuJrAZHPxI9dDaJbvwd0vcvDe3WKakP0K5ToPHvjAlPakS6xcdOGC8/2+1fdaef5X8RAAA=&quot;"/>
    <we:property name="creatorSessionId" value="&quot;727dd3e9-c39d-46f1-8ef7-d1daf0faca8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HdksbWuo3LLpyN+c9ra7GNw5OksClWwppcK6ELW+XM8B0r3G/OYz1rr/5/dfs7ZASFpkhmuZSpSTHnkjNlGexGac5dgGbvm9j+w5V4AGTzfrHMpGXFlLQVWg7GUHmi66Nw+znQ7z28j8epgKuSlxlTwLSwPNOmfIk4WJhSFFxlqbAgs0KURbYxTsDroN31dpEkl6q0WWrLinNAYTSDl0BUgtVAxGktUQrJGC/MS8QR2irOGKtyYaXNCm1stnF7TmmLzJyvDeVwf4dOXbNctE/V9THdf+cPFP2d9cctOXml5v1vugSQ73QOPjyxVbCf0rTvtYvxyEWeH787R63LPGb4rHW92Nw5VFUqFMDpo6vcKKPynbhtbH9Hf4JotyP3TwT/IK8745b6bOj4u40+X/tQ8fxifZTPzVItFJYGUKs047ZUeQpo/rlUX1AKr9U9n++ZZTe1+uiDy46JFVKrbI5lgTLXAqQtMd14rqgX9Hi/5fmFF2AhYzbLdSEzlQmhnz/OEOrOO1mgnw3FdcvQd2DwBFocSO5Gsmoc/Ej00NoouuG/j79/1LRbx6Q+QLOMgYbXGSOe2Ih0gxsmxJccY14X8esr0qBXI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50:06.355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7d0ef3dc6b93b7df61c2&amp;height=148.02&amp;width=176.77&amp;bookmarkGuid=bc0f482e-4a6c-40ac-9d3e-d65ef97943df&amp;fromEntryPoint=sharevisual&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fxT4q3A3bTT3vV6MHQ6HYZZSetEh2OlssORMvnfu7KTEMKBEw460L4QW1rt7vftp5XMdaBNPSlh9gHGGOwHB9ZejMFd7LFgEFS3x0IIVcGhSDDVuuAcUqnJyk4aY6s62L8OGnBDbE5NPYXSO6TBP88GAZTlRxj6twLKGgfBBF1tKyjN39gZ01TjpjgfBHg1Ka0D7/K4gQa920syp3dKhX0fU0RQjbnEY1RNN/oJJ9Y1i3fJszQTaYFxxiVKlWVc0Zq6m23T7Lf3QdvEDm3VgKkoAT8W5ShTzqJEMYxEVoRxDn68MGWzMJGzt1cTR7iJjdnE0/eDvoRKoaeKwDmsOyzXwXuEeupahG9vTRzbqVP4CYt2qmpMMyM/P+Nsb7GkDuZE1Udnich27sQ2UO4Rl6axrt47ssR9Y1RrNrJfDh0SlTrYD+dnNFKbalgumL+BetKlq8C1VZWfiR8PiRZYp9EdzFpUR8YtiY8GG4n/K4jmpKiFaL23sdU+7ZHRGis/PQhUTFJNBcuyWKZZgkWUxS+oTO+sQzOsVuBecZV+nFFIkKDPlwVagjpn2XdMbFUuHoWKFUmkIY9lkiYIULygcv0HynQHCGXu90kowiIMdZ6zEDPOJOeh9/kgpHoE9LuB6eECF5LFEYhI8DxPFPKQmu1zxKGdLtOIpQAsybgIucKoN06DV420V7tFor7PMqVyBlwKkao0CcNeyZ7YyQcK09l4k9PluUa1f+fsuDVeHMT1VP41RTcLNmVxvJyg59+WDw958gJcqWS5Tc9XYhgEHRHhfLBacrG+5JawbqxpWx9jSYS1sQ5tOR1XPVrtXtqUNgRKbDfOkC8aXuRQGCzJjsL8+qQbZpXExW5HDlUv2GdhW/6Og2iNsa1JJk+/j9Bn2bJWadMssvxpg776aYltMYAs8f7VK83N522L2GytW+XyAAv353a7sTJP7Cu9PZXTmnY36gNwhyNwzYvr/pu67i7TZP557YZ8SICH1s22l+Cjyn7W22jDOIlBpjrSoc6YVIi5fI6jQ0EcKyiyXIRRDhH9yZPniCOFBKEERAVXKqXTF+Lo8Xed3SrzB8LdatwM7qj0ujSKjrF19MEY6fvPP2hooEUw6SIZrG8IuW5R+N9fDIHufJ9COfVu3xxAbdSbZQua3yPQ1nyHDrkdCf16zMIoU4VI4iJJVMGyhGfwHDphAnVCYs+5EEpymSiR9upksWuNohy+TSrv6bN3dIemtdEXIpYjWqHtl2pdL9t22Cdl5N5O+mih9gTslyrSlZszDtQ7iyRTIoE4f4GfVQ8dt4NXIO3SVPj/POm/WaEizwuWAA9zIZHlOpURPkczFXGKdNQqwZXUUlLvjnVvHDOG4Y5xdCxFrpUCzqICQPvLxNPHaUN9rY/aaVNPQOFHqPAr/ZQ2DVQadU9Pbf9F2+GhPM3ig2GbBW3/nc//Aa+zmrpTFg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20.xml><?xml version="1.0" encoding="utf-8"?>
<we:webextension xmlns:we="http://schemas.microsoft.com/office/webextensions/webextension/2010/11" id="{1DBB0EFF-0E60-4242-A972-F04EEA742FFE}">
  <we:reference id="wa200003233" version="2.0.0.3" store="en-US" storeType="OMEX"/>
  <we:alternateReferences>
    <we:reference id="WA200003233" version="2.0.0.3" store="WA200003233" storeType="OMEX"/>
  </we:alternateReferences>
  <we:properties>
    <we:property name="artifactName" value="&quot;Hyderabad_Visitors by Months&quot;"/>
    <we:property name="backgroundColor" value="&quot;#FFF&quot;"/>
    <we:property name="bookmark" value="&quot;H4sIAAAAAAAAA91YbW/bNhD+K4E+e4P4IonMt9XtMGDrEDRFgWEIiiPvZKuVRYGis3iB//tIyUWaBIvjLWm8+Yut45F3z3MPj5SvM2yGvoXNr7Ci7DR75dznFfjPJyybZd1tm7W5VQyMqWuUqkDBiuTl+tC4bshOr7MAfkHhQzOsoU0LRuPvF7MM2vYMFumphnagWdaTH1wHbfMnTc5xKPg1bWcZXfWt85CWPA8QKC17Gd3jc0yFfS9iRLChuaRzsmGyvqPe+bB7FiovSiqk5bkygphgXMY5wzQ6prnfPwUdE5u7LkDTxQSSDUtlbClrzWwtq9JWUOfJXjdt2LmYzZur3kfckY1Nn+j7AS+hs4TZCM7TMGG5zt4SDGs/Inxza+Dcrb2ld1SPQ11owiau8zNtTnZThmwbqTrzLhI5jv20QfJgAD++dpH20NjIaxOcHz6y8jumR/+l+2PuKXKK2Wm+vYiWoekW7a4EN5jfT3lb8ClnZz5FohK2OMH5GOfVZoT3uvFfKsBndxB8W2jbqLGdjNOyK4cp/2WDSF0anmUV5lQLtKXRwlRYl8zyIyvcj85Ts+gu/391+ztk+8smGXIpc5tTySVnGhkcR9neuwDtyRch/oerdA/I/qIgs7mqmZZYE3Kw8VgYU3kQ7rCE+H0H78NxauBacVUwDcwI5IWx6jniUGWVqLgucoEgi0qoqtgbJ9BVMO7qsEiSS62wyFHVnAMJaxg8ByIFaCASZ4wkKSRjvLLPEUcY1JwxVpcCJRaVsVjs3Z7zuEUWzjc25nB3h85du151j9X123g2L+8p+ivr7S05e6HG/m+6BETf+RJ8eGSrYN+kod9pF9N1LHp++uqOtSvzlOGT1vVi6g66VpoE8PgxdWm11eVRHA2Hn+iPEOZhBP5G4O/ldWM8UINtvP4eosGXv1Q8tSAf5PNib5usNCkLZHRecFS6zIHsP5fqM0rhpTrk072zHKdWH3xxOTKxQo4aS1IVydIIkKgo33t3aFbx9f7AOwqvAKFgWJSmkoUuhDBPH2cMdeOdrcgvxuK6dRh6sHQGHY0k9xNZDY1+UfTQYRLd+Nun71+auFunpD5Au06Bxr8zJjypEZmWHjthOsa2fwH5NFAjfxEAAA==&quot;"/>
    <we:property name="creatorSessionId" value="&quot;03884c76-91fa-4326-9332-c712c7d29ac5&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IonMt9TNMCBLGyRFgWEIgiN5stnKokDRWbzA/72k5CJtgsXxljTe/EXm8ci75+7h8aTbzNi+a2D1DhaYHWZvnPu8AP/5gGSTrN3I3r8/OT06P7l6d3R6HMWuC9a1fXZ4mwXwMwwfbb+EJu0QhX9cTjJomjOYpVENTY+TrEPfuxYa+xeOynEq+CWuJxnedI3zkLa8CBAwbXsd1eM42iY/s2gRdLDXeIE6jNJz7JwPmzETeVFiwTXNhWJIGKE8runH2cHN7frJ6ODY1LUBbBsdSDJTCqVLXkuia16VuoI6T/LaNmGjolbHN52PuGM0Vl2K15G5hlajyQZwHvsRy212itAv/YDw+LuJC7f0Gs+xHqbaYMMq7nOCq4PNkj5bx1CdeRcDOcz9ujLoQYG5euti2IPVMa42ON9fkfInIgf9uftz6jHG1GSH+foySnrbzppNCu4wfxj91uCTz059ioFK2OIC56OdN6sB3lvrv2aATu4h+LHQ1pFjG96mbRfOJP/n1hhs0/Qkq0yONTO6VJKpytQl0XTPEveL82hn7fX/L29/h2x72jgxlPNc51hSTok0BPYjbR9cgObgKxH/w1l6AGR7UgzRuaiJ5KZGQ0HrmJ6k+ijcfg7xeQ/v43ZqoFJQURAJRDFDC6XFS9jBSgtWUVnkzAAvKiaqYqudgDdBuZvdLHHKpTBFbkRNKSDTisBLIBJgFMTAKcWRM04IrfRL2GHKSEoIqUtmuCkqpU2x9XhO4xGZOW919OH+CZ26Zrlon8rr03g3zx8w+hvp90dy8kqF/d9UCYi60zn48MRSQX5IQb9XLsZ2LGp++qbH2qR59PBZ83o5VgdZC4kMaPyputRSy3Ivrobdb/QnEHO3AP6O4B/4dSfckYNNbH934eDrNxXPTchH43m5tUxWEoUGVDIvqBGyzAH1P6fqC1LhtSrk872z7CdXH31x2TOyQm6kKVFUyEvFgBuB+dbewS7i6/2OPQqtwEBBTFGqiheyYEw9v53B1J12tkA/G5LrlqHvQOMZtDgEuRuDZXHQi6SH1iTSDf99ev5m42kdnfoIzTIZGj5njHhSIVINblmQPnKMfqVbbP0F6nDFP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1:00:22.671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3bd92111f63d4d57bcd5&amp;height=173.89&amp;width=1122.40&amp;bookmarkGuid=09c8ee22-63ef-48b2-b5b9-440b259ca9bc&amp;fromEntryPoint=sharevisual&quot;"/>
  </we:properties>
  <we:bindings/>
  <we:snapshot xmlns:r="http://schemas.openxmlformats.org/officeDocument/2006/relationships" r:embed="rId1"/>
</we:webextension>
</file>

<file path=ppt/webextensions/webextension21.xml><?xml version="1.0" encoding="utf-8"?>
<we:webextension xmlns:we="http://schemas.microsoft.com/office/webextensions/webextension/2010/11" id="{69CFB7EC-DE6C-4431-9373-2400714039AF}">
  <we:reference id="wa200003233" version="2.0.0.3" store="en-US" storeType="OMEX"/>
  <we:alternateReferences>
    <we:reference id="WA200003233" version="2.0.0.3" store="WA200003233" storeType="OMEX"/>
  </we:alternateReferences>
  <we:properties>
    <we:property name="artifactName" value="&quot;Hyd_Rev_DomesticVisitors_16-19 by Years&quot;"/>
    <we:property name="backgroundColor" value="&quot;#FFF&quot;"/>
    <we:property name="bookmark" value="&quot;H4sIAAAAAAAAA71T22rcMBD9laBnt/iycZx9a5xAoReW3RIoZVnG0nijRCsZSd7GXfzvHckbmqSB5KHUL5aOZnTOnBkdmJCuUzB8hR2yObsw5m4H9u4kYwnTT7GmPIczDmXK06pJSyhKcUpRpvPSaMfmB+bBbtFfS9eDChcS+IOJ6qzN82LWirzKTvM844BsnTBQagHbENOCcpiwDq0zGpT8hdMVdORtj2PC8L5TxkIgWnnwGMj2FE57Epi9L0gHcC/3uELuJ3SJnbH+uM/yNi2KtCwAmoLPmrKaVZTjptMo/vX4QBqF1UZ7kJoEBOzFAglvpfLHkGa4uu8suUEeDV0w9YPYg+YoWCzOoptqObDaqH4XV1dP8JXpLccltvFIe+kHuuY7AjGMZNHCGjLwGXhjftYWyTDB5umYvM7+BcH1Ft9K/wmHk2PKXyo+DmKzxP3m0tAgeMmpp9Ib6zZZ+S47f0HemhAn9VYd2//H72+TakWW1zdgfZi65pY6FcylLGMF2osh+nsp7cMI5MmzIv5ndeP6YSQp6/bRnNVU79bYSe0/7PZ6jN9ja9gO6UGGhem964DjAjRG4m66QGKMoyEALUIb4tqG/2dJ0zt14RpUHxoQHyqLJNQY2Sh8a8JR3m+ek91bbwQAAA==&quot;"/>
    <we:property name="creatorSessionId" value="&quot;c11e60f6-1719-42fb-9268-e92e29df8613&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71T227bMAz9lULP3hDbWZblLXUDDMjSBslQYBiCgLbpVK0iGZSc1Qvy76NkF+tlQPYwzC+WKF4OzyGPopS2VtBewx7FRFwa87AHeriIRSR0b7u5mS+mq/n2erqYsdnUThptxeQoHNAO3a20DSifgY3fN5EApZaw87cKlMVI1EjWaFDyJ3bO/OSowVMk8LFWhsCnXDtw6NMe2J3vXDt+n3JFKJw84BoL11lXWBty/T1OqkGaDkYpQJ4Ww3w0Ho45xnavAeZ5f180AMuMdiA1A/C2cvyxSpJ0WJXJOP6QJHEBAWAlletd8nb2WBP3zWy0tedrWh5AF1iK0Byh7Xo5isyoZh9Osxf2tWmowBVW4Uk76VpO8w2BK5yYoiUZJvCV8c78yAiZsFJMBqfofPUFgm0I/7b8HNuLPuQNis9tuV3hYXtlWHInC9ZUOkN2G4/exZ/+AG/DFiv1TvXy/+b7a4daMeXZHZDz85Xfs1KeXI4yVCJdtoHfK0lPI5BEr5r4n92dNk8jyVH3z+Ys4353hjq0/1DtzSl8z6kRe+TV8wfTOFtDgUvQGArXXQKJwY+HAHTpZQhn8v8vkqe3U+EWVOMFCIsqQhEWRuYKzwT49RUBVkD3CyBikAFJBAAA&quot;"/>
    <we:property name="isFiltersActionButtonVisible" value="true"/>
    <we:property name="isFooterCollapsed" value="true"/>
    <we:property name="pageDisplayName" value="&quot;Hyd_REV_DOM&quot;"/>
    <we:property name="pageName" value="&quot;ReportSection12f033063aab3c4b6848&quot;"/>
    <we:property name="pptInsertionSessionID" value="&quot;CC1C7126-0E5F-4424-A749-ED76741FF7A4&quot;"/>
    <we:property name="reportEmbeddedTime" value="&quot;2023-05-17T11:59:52.486Z&quot;"/>
    <we:property name="reportName" value="&quot;Telangana_Tourism_ResumeChallenge&quot;"/>
    <we:property name="reportState" value="&quot;CONNECTED&quot;"/>
    <we:property name="reportUrl" value="&quot;/groups/me/reports/e70feea7-9ed8-4355-bed3-d5381d601e01/ReportSection12f033063aab3c4b6848?ctid=ebec9c67-55a5-439b-bb63-b3091205e550&amp;pbi_source=shareVisual&amp;visual=d87f2234fd2815221cae&amp;height=240.00&amp;width=320.00&amp;bookmarkGuid=e50aecdf-1c1f-456d-8d59-ab1b35c7af5a&amp;fromEntryPoint=sharevisual&quot;"/>
  </we:properties>
  <we:bindings/>
  <we:snapshot xmlns:r="http://schemas.openxmlformats.org/officeDocument/2006/relationships" r:embed="rId1"/>
</we:webextension>
</file>

<file path=ppt/webextensions/webextension22.xml><?xml version="1.0" encoding="utf-8"?>
<we:webextension xmlns:we="http://schemas.microsoft.com/office/webextensions/webextension/2010/11" id="{06AFB8F5-39D5-4302-B16E-8EDA06CE2731}">
  <we:reference id="wa200003233" version="2.0.0.3" store="en-US" storeType="OMEX"/>
  <we:alternateReferences>
    <we:reference id="WA200003233" version="2.0.0.3" store="WA200003233" storeType="OMEX"/>
  </we:alternateReferences>
  <we:properties>
    <we:property name="artifactName" value="&quot;Hyd_DomesticVisitors_16-19 by Years&quot;"/>
    <we:property name="backgroundColor" value="&quot;#FFF&quot;"/>
    <we:property name="bookmark" value="&quot;H4sIAAAAAAAAA91YbW/bNhD+K4E+u4P4IonMt9XtMGDrEDRFgWEIiiN5stXKokDRWbzA/31HyUWaBI3jLW+bv9g6Hnn3PPfwSPkyc83Qt7D5DVaYHWevvf+ygvDliGWzrLtuy1FYDRqtcZWouFGga/LyfWx8N2THl1mEsMD4sRnW0KYFyfjH2SyDtj2BRXqqoR1wlvUYBt9B2/yFkzMNxbDG7SzDi771AdKSpxEipmXPyZ2eKRX2g6CIYGNzjqdo42R9j70PcfcsVF6UWEjLc2UEMsG4pDnDNDqmud8/BR0Tm/suQtNRAsnmSmVsKWvNbC2r0lZQ58leN23cuZjN24s+EG5iY9Mn+n5059BZdNkILuAwYbnM3iEM6zAifHtt4NSvg8X3WI9DXWzihtb5BTdHuylDtiWqToInIsexnzcOAxhwn954oj02lnhtog/DJ1a+Ynr0X/o/5wGJU5cd59szsgxNt2h3JbjC/GHK20JIOXvzmYhK2GiCDxTn9WaE96YJXyvAZzcQPC20LWlsJ+O07Mq7lP+ycQ67NDzLKpdjLZwtjRamcnXJLH9hhfvJB2wW3fn/r27fQ7a/bJI5LmVucyy55Ew7Bi+jbB98hPboqxD/w1W6BWR/URyzuaqZlq5Gx8FaKk9yvRPusAT6voH37jg1cK24KpgGZoTjhbHqMeJgZRUdZ7rIhQNZVEJVxd44ES+i8ReHRZJcauWK3Kmac6DT1DB4DEQKnAEizhiJUkjGeGUfI44wTnPGWF0KJ11RGeuKvdtzTltk4UNjKYebO3Tu2/Wqu6+u39HZvLyl6G+s17fk7Jka+7/pEkC+8yWEeM9WwZ6kod9oF9N1jDw/f3PH2pV5yvBB63q2v3PoWmkUwOlj6tJqq8sXcWwcftrfQ7SHkfs7QriV15XxQH22dDU+RJ/Pf+F4aLHeyed+qVYalQU0Oi+4U7rMAe0/l+ojSuG5uufDvc+8TK3e+VLzxGJNA5A77UpUFcrSCJBOYb737tCs6PX+wDsKr8BBwVxRmkoWuhDCPHycMdSVd7bCsBgL6Ndx6MHiCXQ4EtlPhDQ4+pGwoXNJWOPvkL5/bWhHTkl9hHadAo1/Z0x4UrMxLd53wkT39m9WKm3yfxEAAA==&quot;"/>
    <we:property name="creatorSessionId" value="&quot;900d7e2b-173d-4860-b98a-96b4d8bc691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W2/UOhD+K1WeFxRfcnHfylKEVApVi5AQqqqxPdk1ZOPI8fZ0T7X/HTtZVGhF04XeztmXbMZjz3zffJ44uUy06doaVu9hgclu8srabwtw33ZIMkmaje3Dh4PDveODs/d7h/vBbFtvbNMlu5eJBzdD/8l0S6jjCsH45XSSQF0fwSzeVVB3OEladJ1toDb/4uAchrxb4nqS4EVbWwdxyRMPHuOy58E93IfY5CULEUF5c44nqPxgPcbWOr+5Z2Wa5ZhxRdNSMiSMUB7mdMNon+a4fwzaJza1jQfThASiTeelVDmvBFEVL3JVQJVGe2Vqv3GRq/2L1gXcgY1VG/na0+fQKNRJD85hN2C5TA4RuqXrEe7/MnBil07hMVb9UOONX4V1DnC1s5nSJetA1ZGzgch+7O1KowMJ+uy1DbR7owKvxlvXnZH8BRG9/9z+M3UYONXJbro+DZbONLN6U4IrzB+HvBW4mLOVXwNREVuYYF2I82rVw3tt3I8K0Mk1BI8LbR00ttFtXHZhdcx/brTGJg5PkkKnWDGtcimYLHSVE0WfWeHeWIdm1pz//+r2O2TjZeNEU85TlWJOOSVCE3geZftoPdQ7P4T4H67SDSDjRdFEpWVFBNcVagpKhfJE11vhdnMI12t4b49TARUlLTMigEimaSZV+RBxsFAlK6jIUqaBZwUri2w0jscLL+3FdpE45aLUWarLilJApiSBh0BUgpYQiJOSI2ecEFqoh4jDpBaUEFLlTHOdFVLpbHR7TsMWmVlnVMjh+g6d2nq5aO6q68PwbJ7fUPRP1l+35OSJGvvfdAkIvtM5OH/HVkEepaFfaxfDcSx4fv3pjLUp85Dhvdb1dLxziKoUyICGn6xyJZTIn8VjY/un/R1Eux25nxHcjbyujFvqsw5H4230+fQHjvsW6618jku1EFgqQCnSjOpS5Cmg+nOpPqAUnqp73t/7zPPU6q0vNY8s1jgAqRY6x7JAnksGXJeYjp4dzCK83m95RqEFaMiIznJZ8ExkjMn7j9OHuvJOFuhmfQHt0nctKDyCBnsi24EQg71fEDY0Ogqr/+/i9Z0JO3JI6hPUyxio/5wx4InNRtY4MiF+5BjyimyvvwPFqR2WbxE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2:04:54.027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79e8caeb9052d8960aec&amp;height=294.61&amp;width=340.60&amp;bookmarkGuid=c1329886-459f-44be-b73a-127d12865594&amp;fromEntryPoint=sharevisual&quot;"/>
  </we:properties>
  <we:bindings/>
  <we:snapshot xmlns:r="http://schemas.openxmlformats.org/officeDocument/2006/relationships" r:embed="rId1"/>
</we:webextension>
</file>

<file path=ppt/webextensions/webextension23.xml><?xml version="1.0" encoding="utf-8"?>
<we:webextension xmlns:we="http://schemas.microsoft.com/office/webextensions/webextension/2010/11" id="{8BD3C51C-DA97-4DEB-AB68-6764BD721398}">
  <we:reference id="wa200003233" version="2.0.0.3" store="en-US" storeType="OMEX"/>
  <we:alternateReferences>
    <we:reference id="WA200003233" version="2.0.0.3" store="WA200003233" storeType="OMEX"/>
  </we:alternateReferences>
  <we:properties>
    <we:property name="artifactName" value="&quot;Hyd_Foreignvisitors_16-19 by Years&quot;"/>
    <we:property name="backgroundColor" value="&quot;#FFF&quot;"/>
    <we:property name="bookmark" value="&quot;H4sIAAAAAAAAA91YbW/bNhD+KwE/e4P4IonMt9XtMGDrEDRFgWEIiiN5stnKokDRWbzA/72k5CJNssXxlrfNX2wdj7p77nl4OvmSWDf0LWx+hRWSY/LK+88rCJ+PKJmR7rqtQqyQ1qUUoIu6qFkDJnn5PjrfDeT4kkQIC4wf3LCGNt8wGX8njWqkQg4sfXRTGWVURc5mBNr2BBbZp4F2wBnpMQy+g9b9idMt0lIMa9zOCF70rQ+QA51GiJiDnSf3dJ0SpN/zlAeY6M7xFE2crO+w9yHurrksygpLYVghNUfKKRNpzzCtjsnv989Bx8TmvovgupRAttlKalOJRlHTiLoyNTRFtjeujTsXvXlz0YdUjVSjTZ+L+oM9h86gJSO4gMOE5ZK8RRjWYUT45trCqV8Hg++wGZe66OIm3edn3Bzttgxkm0p1Enwq5Lj208ZiAA3242ufyIjOpLq66MPwkVbfUTX6L/0f84CpppYcF9uzZBlct2h3FFxhfj/lbSDknL3+lAqVsaUNPqQ4rzYjvNcufGWAzW4geFpo26SxnbjzbVfe5vyXzlrs8vKM1LbAhltTacV1bZuKGvbCiPvRB3SL7vz/x9vfIdtPm6CWCVGYAismGFWWwsug7b2P0B59FeJ/mKVbQPaTYqkpZEOVsA1aBsYkerLrnXCHJaTvG3jvjtMAU5LJkiqgmltWaiMfIw7WRvKaqbLgFkRZc1mXe+NEvIjaXxwWSTChpC0LKxvGALnRFB4DkQSrIRVOa4GCC0pZbR4jDtdWMUppU3ErbFlrY8u9x3OejsjCB2dSDjdP6Ny361V3X12/Tc/m5S1Ff2O9fiRnz9TY/02XgOQ7X0KI92wV9Eka+o12MY1jyfPTNzPWjuYpwwfl9Wx/5/irOfQlPDYOf9rfQ7SHFfc3hHArryvjgfps02h8iD6ff+B4aLHeWc+zafhUKA2gVkXJrFRVAWj+uRwfke7n6pAP987yMvV454vLEwtyX++EwipboaxRVJqDsBKLvbODW6XX+wNnFFaDhZLastK1KFXJuX74OGOoK2+ywrAYyfXrOPRg8AQ6HIvcT8VyOPol0UNns+jG3yF//+LSaZ2S+gDtOgca/86Y8ORmo1u874apN2y/AFwVm/iVEQAA&quot;"/>
    <we:property name="creatorSessionId" value="&quot;01a543b4-0de3-4e44-9b1b-77b81e413d7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W2/bOgz+K4Wfs8G6+KK+dVmHAV23oh0GDENRUBKdaHMsQ1Z6mlPkv0+yM3RrsbrZejsnL44oSuRHfqJoXybadG0Nq/ewwGQ3eWXttwW4bzskmSTNRvbhw8Hh3vHB2fu9w/0gtq03tumS3cvEg5uh/2S6JdRxhyD8cjpJoK6PYBZHFdQdTpIWXWcbqM2/OCiHKe+WuJ4keNHW1kHc8sSDx7jteVAP42CbvGTBIihvzvEElR+kx9ha5zdjVqZZjhlXNC0lQ8II5WFNN8z2bo7rR6O9Y1PbeDBNcCDKdF5KlfNKEFXxIlcFVGmUV6b2GxW52r9oXcAdorFqY7z29Dk0CnXSg3PYDVguk0OEbul6hPu/TJzYpVN4jFU/1XjjV2GfA1ztbJZ0yTqE6sjZEMh+7u1KowMJ+uy1DWH3RoW4Gm9dd0byF0T0+nP7z9RhiKlOdtP1aZB0ppnVmxRcYf44+K3ARZ+t/BoCFbGFBdYFO69WPbzXxv3IAJ1cQ/C40NaBYxvexm0XVkf/50ZrbOL0JCl0ihXTKpeCyUJXOVH0mSXujXVoZs35/y9vv0M2njZONOU8VSnmlFMiNIHnkbaP1kO984OI/+Es3QAynhRNVFpWRHBdoaagVEhPVL0VbjeH8LyG93Y7FVBR0jIjAohkmmZSlQ9hBwtVsoKKLGUaeFawsshG7Xi88NJebGeJUy5KnaW6rCgFZEoSeAhEJWgJIXBScuSME0IL9RB2mNSCEkKqnGmus0IqnY0ez2k4IjPrjAo+XD+hU1svF81deX0Y7ub5DUb/JP31SE6eqLD/TZWAoDudg/N3LBXkUQr6tXIxtGNB8+tPPdYmzYOH95rX0/HKIapSIAMafrLKlVAifxbXxva3/R1Iu11wPyO4G35dCbfkZx1a4234+fQNx32T9dZ4ng7Np8BSAUqRZlSXIk8B1Z/T8QHT/VQV8v7eWZ4nH299cXlkQo7VTki10DmWBfJcMuC6xHS0dzCL8Hq/ZY9CC9CQEZ3lsuCZyBiT92+nN3WlnSzQzfrk2qXvWlB4BA32QW6HYBns9QLpodGRdP1/F5/vTDitg1OfoF5GQ/3njAFPLDayxpEF8SPH4FcsDevvHLx2BW8RAAA=&quot;"/>
    <we:property name="isFiltersActionButtonVisible" value="true"/>
    <we:property name="isFooterCollapsed" value="true"/>
    <we:property name="pageDisplayName" value="&quot;Hyderabad&quot;"/>
    <we:property name="pageName" value="&quot;ReportSection38056e54c208b3e13124&quot;"/>
    <we:property name="pptInsertionSessionID" value="&quot;F65446D1-87C4-42FC-A21D-0B2D581AA73D&quot;"/>
    <we:property name="reportEmbeddedTime" value="&quot;2023-05-17T14:25:55.546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f9f89e3a2222bf6c9c96&amp;height=294.61&amp;width=350.66&amp;bookmarkGuid=a1765203-4d1c-4bfd-b783-29cebd85d27b&amp;fromEntryPoint=sharevisual&quot;"/>
  </we:properties>
  <we:bindings/>
  <we:snapshot xmlns:r="http://schemas.openxmlformats.org/officeDocument/2006/relationships" r:embed="rId1"/>
</we:webextension>
</file>

<file path=ppt/webextensions/webextension24.xml><?xml version="1.0" encoding="utf-8"?>
<we:webextension xmlns:we="http://schemas.microsoft.com/office/webextensions/webextension/2010/11" id="{9876BA22-023F-49CC-A3D8-84191259111A}">
  <we:reference id="wa200003233" version="2.0.0.3" store="en-US" storeType="OMEX"/>
  <we:alternateReferences>
    <we:reference id="WA200003233" version="2.0.0.3" store="WA200003233" storeType="OMEX"/>
  </we:alternateReferences>
  <we:properties>
    <we:property name="artifactName" value="&quot;Hyd_Rev_ForeignVisitors_16-19 by Years&quot;"/>
    <we:property name="backgroundColor" value="&quot;#FFF&quot;"/>
    <we:property name="bookmark" value="&quot;H4sIAAAAAAAAA71TbWvbMBD+K0WfvVHHIbH7bfU6BnshJKNQRgjn6OKqVSRzkrN6wf99J9llbVdoP5T5i3WP7uW5505HIZVrNHTfYY/iTJxbe7sHuj1JRSLMYyxNs6qS+ayYylmRQZZOplP2so1X1jhxdhQeqEZ/qVwLOiRk8Oc6EaD1Aupg7UA7TESD5KwBrX7j4MxXnlrsE4F3jbYEIeXKg8eQ9sDubDOV9H3GFWHr1QFXuPUDusTGkh/tSVXMIc/ySS6rHcoCs5nkGDfcRpov+4eikVhpjQdlmEDAdgXAPM+npxWHFFhUOIeIK+1Hl6q7uGuI+2Y1uibI90EewGwxkODmCN3Qy1GUVrf7eLp4hK9sS1tc4i5eGa98x2muELhCzxItyLKAT8Br+6skZMGY/GmfvFz9G4JrCV9b/gt2J2PIPyw+d3KzxMPmkyVUteGRKm/JbdLZu7R4ht2aEadMrcfp/5X7x0Bas+LlNZAP61Xd8KCCthxlSSKdd1Hej4ruN2CSPOnhPzbXr+8XkoNuHmxZye3WlgaybzjrdR+/h8qIPfLDCwfbetfAFhdgMBZuhgQKox+vABiJcjxT+H9VvLvDEC5Bt0H/+ExFLMJzUZXG1waM9P4ABxL14FcEAAA=&quot;"/>
    <we:property name="creatorSessionId" value="&quot;7d135677-1793-4783-ac86-6557058cd0c6&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71T227bMAz9lULP3tAkRWP3LfVSDMjSBslQYCiCgLYZV60iGZSc1Qv876NkF70NyB6G+cXSES+Hh+RBFNJWCppr2KG4EJfGPO6AHk8GIhK6x25uZvPJcra5nsynDJvKSaOtuDgIB1Siu5W2BuUjMHi3jgQotYDS37agLEaiQrJGg5K/sDPmJ0c1tpHAp0oZAh9y5cChD7tnc75z7sHnEWeE3Mk9rjB3HbrEypDr78MsGUM8iodxkW2xSHB0XrCP7V4DzeP2PmkglhrtQGom4LFtAjCO47PTjF0STDIcQ8Clcr1J1kyfKuK6WY2m8npNij3oHD0JLo7QdrUcRGpUvQun6Rt8ZWrKcYnb8KSddA2H+YHAGVqWaEGGBXwH3pufKSELxuRP2+h49jmCrQn/Nv0Mm5Pe5QOLr02xWeJ+c2UIZam5pdIZspvB+adB8gd2a0as1KXqu/8i9/eOtGLF03sg58cre+BGeW3Zy1CBdNkEeb9Iep6AYfSuhv9YXLt+Hkh2eng1ZSmXWxrqyP7DXq/b8L1WRuyQF88fTO1sBTkuQGNIXHUBJAY7HgHQBRb9mfz/m+TZ7ZpwC6r2+oc1FSEJ90VmCo84+OUVgVZg9xuTh/KDRwQAAA==&quot;"/>
    <we:property name="isFiltersActionButtonVisible" value="true"/>
    <we:property name="isFooterCollapsed" value="true"/>
    <we:property name="pageDisplayName" value="&quot;Hyd_REV_FOR&quot;"/>
    <we:property name="pageName" value="&quot;ReportSection2b97a83828dbfed9e36d&quot;"/>
    <we:property name="pptInsertionSessionID" value="&quot;F65446D1-87C4-42FC-A21D-0B2D581AA73D&quot;"/>
    <we:property name="reportEmbeddedTime" value="&quot;2023-05-17T14:32:17.245Z&quot;"/>
    <we:property name="reportName" value="&quot;Telangana_Tourism_ResumeChallenge&quot;"/>
    <we:property name="reportState" value="&quot;CONNECTED&quot;"/>
    <we:property name="reportUrl" value="&quot;/groups/me/reports/e70feea7-9ed8-4355-bed3-d5381d601e01/ReportSection2b97a83828dbfed9e36d?ctid=ebec9c67-55a5-439b-bb63-b3091205e550&amp;pbi_source=shareVisual&amp;visual=f9aa78840b7a89e9be7a&amp;height=240.00&amp;width=320.00&amp;bookmarkGuid=d20c54d1-9b8f-473c-b6db-a3732f6464c0&amp;fromEntryPoint=sharevisual&quot;"/>
  </we:properties>
  <we:bindings/>
  <we:snapshot xmlns:r="http://schemas.openxmlformats.org/officeDocument/2006/relationships" r:embed="rId1"/>
</we:webextension>
</file>

<file path=ppt/webextensions/webextension25.xml><?xml version="1.0" encoding="utf-8"?>
<we:webextension xmlns:we="http://schemas.microsoft.com/office/webextensions/webextension/2010/11" id="{5AC7AE6D-89F3-4546-A4A1-22404CBA1593}">
  <we:reference id="wa200003233" version="2.0.0.3" store="en-US" storeType="OMEX"/>
  <we:alternateReferences>
    <we:reference id="WA200003233" version="2.0.0.3" store="WA200003233" storeType="OMEX"/>
  </we:alternateReferences>
  <we:properties>
    <we:property name="artifactName" value="&quot;Bottom 3 District with High Domestic to Foreign Visitors Ratio&quot;"/>
    <we:property name="backgroundColor" value="&quot;#FFF&quot;"/>
    <we:property name="bookmark" value="&quot;H4sIAAAAAAAAA+1ZS3PbNhD+KxlectF0APAF+FY7zkynTeramXQyGR/wWFiIKVIlIdeqR/+9C5ByZNW25MY+tOFJxGKx++1i8S0o3iTGdfNKLt/LGSQHyWHTXM5ke/mKJpOkvivLieSUZLmSxIissErzDLWauXdN3SUHN4mX7QX4j65byCoYROHn80kiq+pEXoSRlVUHk2QObdfUsnJ/Qa+MU75dwGqSwPW8aloZTJ556SGYvUJ1HCMU+kOKHqX27grOQPteegrzpvXDWAEjnBQ2U1ZI0LrIi4Cy62cjzN36wWkEdtTUXroaAQRZSrRhRmiCmRAkL7OMR4Cdqy+qIZSvaz8s5yF93VTiL+ZJfUGPwQ6GOWQ9KM8aE9Smzhiok9UKZ7kUwLQtiTJW5CzngpU7/Xi49qq5fponolVeUEoh4ylTWmqr7UtEZEwpIGdcEZUJI1LGMv0SfnRJcyitJSJDR0XBC5MHVesqP2yiWh5fz1usTKzX3s+P5krWGkwSy6+Frq+2m+SoqRaz+HR8R37WLFoNpxBTdVx75xFP8gkkeggoTtoGS3xLOG3+PGoBS9okB2R1jpLHg6+chvZO9MkM8HyFByO9jBHMe08Ouq8JuYlRhN9fHAbd2/4oq0Uw+/pQdk6/DtlaIYjV+jQh5C8bRySqd9HFMybhfOf+WW1KUhqepZACZYpbrl6iTgRNcyxHo1KV5ixVSqfwcJ0MRPg2Tkqruc5EbouMEiFKoYGj86GWPjTz9zjq7cRMrsmLTZK3bTOLBge27RbqjwW0S1ywldv1BD7/tn54zFKo3ds9eOM63zrtUdZniKwmt5qXm5o/w/LVO5DdAn1vaCNnn0GFudy/APpBRLK1+Ws0WACTNQjroEJF9PNra6A9XEZHb1y75nS2nZEB5b4oLrdRnIaWEvYefeIeJQdprIM+YraRn12ZxPW/TyEgiampjfMDkp+2cvSE47NX9iJ0qSp4ePltQQ3H+9sI7Tb6RzDd5TUaEjmchCMUXTSohyf223C8wyY8/QepbEjvUutkN7HvV033H5MHCuvJBF/hteJoKlu/zVzNsx6JJwURSuzefjBs5vJfdIQdu7e7J1ApKRVG6lIIYwQTUGYv0RNSm4ucCEOEZJIVeS6yfXsCUChyKkuRWS005woKOvaEZ+4JdOwJY08Ye8LYE8J7K6hSa21NCopkeB+X7EV6QkZpyRjJmOHI7IUoLJE73ydHvh/fAb5fvv/PkK2Oifge6HafTTzv/38pQaUUmDJMFZwqKnpTI9+N99uR70a++z/x3c7/A4TOrTLhilkasIVKU77zjulm8uKJd0ylSU5YSTJS2JJzUxqVPr+f6Oq+bwnNwndzqeFE1nDPNwWsY1mbUGKPfleIX/b6eBCnG07sPgv61rP6G12wRWWKHAAA&quot;"/>
    <we:property name="creatorSessionId" value="&quot;7a2033da-42b5-43d5-aded-7ca94b199bb3&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S2/jNhD+Kwtd9mIUJPVkbkk2CxRpHk0WWxRFUPAxtLmRJVei07iB/3uHlJxN3CS2u8mhXZ0sDYfz4sdvKPMu0radlWJxKqYQ7UUHdX09Fc31OxqNoqqXnZ0dn+xfHP9+un9yhOJ65mxdtdHeXeREMwb32bZzUXoLKPztahSJsjwXY/9mRNnCKJpB09aVKO1f0CnjkGvmsBxFcDsr60Z4k5dOOPBmb1Ad39E3/SFGj0I5ewOXoFwnvYBZ3bj+XQIjBclMIg0XoFSWZgnOabvREOZmfe80BHZYV07YCgPwspgozTRXhIiCkzRPkiIE2NpqXPapfJ37aTHz9WonAn+xTvILevR2MM2+zF55WmuvNrFaQxUtlzhaCA5MmZxIbXjK0oKzfKMfB7dO1re7eSJKphmlFJIiZlIJZZR5i4y0zjmkrJBEJlzzmLFEvYUfldMUcmMIT9BRlhWZTr2qsaXrF1Eujm5nDSIT8dr52dc3olKgowC/BtoObXfRYV3Op+Hp6JH8sp43Ci4glOqoctZhPNGvINCDj+K8qRHia8JJ/edhAwhpHe2R5RVKXk6+tAqaR9lHU8D95R+0cCJkMOs8WWi/FuQuZOF/f7KYdGf7syjn3uz7A9Fa9d5Xa4lBLFe7CUP+8mCLBPU2uHjFIlxtXD+jdE5yXSQxxECZLEwh3wInnMYpwlHLWMYpi6VUMTyPk575PoZBYVShEp6aLKGE85wrKNB5j6VP9ewU3zo7oZIr8mKj6GNTT4PBnl7bufxjDs0CJ6zVdjWAzz+vHl6y5LF7vwYfbOsaqxzKugqR5ehe8/qh5jEs3p2AaOfo+4E2cvYllFjL7QHQvYRI1hZ/FQ0CYLQKwlgoURH9nDUamoNFcPTBNitOZ+sV6aPcNorr9SgufEvxa48+cY2ivTjgoMuYPajPpkri/F8m4CMJpam0dX0kP67VaIfts1X1QuhClvD89HtA9dv72wjtPvsXYnrMa9QXst8Jhyga16iHO/bb4jjBJjz5B6k8kD6m1tFmYt8OTU9vk2eAtTPBl3isOJyIxq0zV/2qW2KnJDzEnuwH/WIu/kVH2LB6m3sCFYJSroXKOdeaMw558hY9ITYpTwnXhAsmWJamPNm2JwCFLKUi54lRXBWFhIwOPeGVewIdesLQE4aeMPQE/90KMldKGR2DJAmexwV7k56QUJozRhKmC2T2jGeGiI3fkwPfD98A3y/f/2fIVoVCfA90u80iXnX/v+QgYwpMaiazgkrKO1MD3w3n24HvBr77P/Hdxv8DuEqN1P6ImWswmYzjYuMZ007FeMczplQkJSwnCclMXhQ61zJ+fT/B1VN3CfXctTOh4FxU8MSdAuJYVNpD7MV7hXCz1+WDcdp+x74wwd/33d9CLJd/A61XDvh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58ABB8BD-DC93-4D9B-AED7-EEFEF4726057&quot;"/>
    <we:property name="reportEmbeddedTime" value="&quot;2023-05-18T05:11:46.773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411722042d8fc9696f0a&amp;height=248.62&amp;width=307.54&amp;bookmarkGuid=7469297e-a503-4d84-b3d2-10984ba57093&amp;fromEntryPoint=sharevisual&quot;"/>
  </we:properties>
  <we:bindings/>
  <we:snapshot xmlns:r="http://schemas.openxmlformats.org/officeDocument/2006/relationships" r:embed="rId1"/>
</we:webextension>
</file>

<file path=ppt/webextensions/webextension26.xml><?xml version="1.0" encoding="utf-8"?>
<we:webextension xmlns:we="http://schemas.microsoft.com/office/webextensions/webextension/2010/11" id="{189188FF-A2E3-4206-9EC6-07A67951719D}">
  <we:reference id="wa200003233" version="2.0.0.3" store="en-US" storeType="OMEX"/>
  <we:alternateReferences>
    <we:reference id="WA200003233" version="2.0.0.3" store="WA200003233" storeType="OMEX"/>
  </we:alternateReferences>
  <we:properties>
    <we:property name="artifactName" value="&quot;Top Domestic to Foreign Ratio by Months&quot;"/>
    <we:property name="backgroundColor" value="&quot;#FFF&quot;"/>
    <we:property name="bookmark" value="&quot;H4sIAAAAAAAAA+1ZTXPbNhD9KxlectF0APADhG+14sx02qSunUmn0/EBHwsLMUWqJORa8ei/dwFSjqzaltTYh451Erlc4L1d7D6A4m1iXDer5OKjnEJylBw3zdVUtldvaDJK6vs2y2lGec6EJWkmCdfUKvRqZt41dZcc3SZetpfgP7tuLqswIRr/TARN85yVRqUqzVmqlE4huRglsqpO5WXwsbLqYJTMoO2aWlbuK/RT4CPfzmE5SuBmVjWtDEDnXnoIYNfojvdIkP6QIg+pvbuGc9C+t57BrGn9cK+AkZIUNlNWSNC6yIsMx3T900h+u38AjcTGTe2lq5FAsKVEG2aEJkSWguQ8y8pIsHP1ZTWE8m3sp8UsJLWbSPzF7KkviBjmwTCHtQjO08YEt4kzBupkucSnpRTAtOVEGStylpeC8a04Hm68am72QyJa5QWlFLIyZUpLbbV9iYiM4QKwNhRRmTAiZSzTL4GjOc2BW0tEhkBFURYmD67WVX5YRLU4uZm1WK9YxT3Oj+Za1hpMEsuvha6vtttk3FTzabw6uWc/b+athjOIqTqpvfPIJ/kDJCIEFqdtgyW+YZw0f49bwJI2yRFZXqDl6eArp6G9F30yBey6cGGklzGCWY/koPuWkNsYRfj9xWHQ/dyfZTUP0749lp3Tb0O2lkhiueompPxlrUWiexchnjEJF1vXz2rDCTdllkIKlKnSluol6uRBqXq0TgZ5fB8fSqtLnYncFhklQnChoUTwoZY+NbOPeNfPEzO5Ei82St63zTROOGhwN1d/zaFd4ICN3K4e4PVvq4unZgq1e7cG71znW6c92voMkeXozvNq3fNnWLz5ALKbI/aaN2r2OVSYy90LoL+JTDYWf8UGC2C0ImEdVOiIOL+2BtrjRQR659qVprPNjAwsd2VxtcniLGwpYe0RE9coOUpjHfQRs7X8bMskjv99AoFJTE1tnB+Y/LSRoz3aZ6fsRepSVfD48LuCGtr7+wTtLvonON3XNRoSOXTCGE2XDfphx34fjw+4CU/+JSpr1vvSOtou7LtV08Nt8khh7S3wFR4rxhPZ+k3lap61JfYKIpTYg/vBsJiL/7AjbFm9i9iHVEpKhZGaC2GMYAJ49hK6n9pc5EQYIiSTrMhzke2q+0ChyKnkIrNa6LJUUNCD7j+z7tOD7h90/6D7r0L3t76bguJaa2tSUCTDM7dkL7InZJRyxkjGTInKXojCErn1nfGg94dz/uvV+/+N2OqYiNcgt7ss4g7/v3BQKQWmDFNFSRUVPcxBCw9n34MWHrTwNWlhKnRulQnHT27AFipNy63nTzeVl3ueP5UmOWGcZKSwvCwNNyp9fpwI9dC3hGbuu5nUcCpreOCbAtaxrE0osSe/K8Qve308yNMNHbvLgP4voOU/K9j0TqAcAAA=&quot;"/>
    <we:property name="creatorSessionId" value="&quot;d9ce92df-9da8-4388-b1dd-8cc65074688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bOBD9lUIvfTEWJHVl3hI3BRbZXDYpulgsgoKXYcxGlrwSnY0b+N93SMlp4ia+bJOHRfxkaTTkmRmeOaLMu0jbdlKK2YkYQ7QXHdT19Vg01+9oNIiq3nZ6enS8f3705WT/+BDN9cTZumqjvbvIieYK3GfbTkXpZ0DjX5eDSJTlmbjyd0aULQyiCTRtXYnSfoPOGR+5ZgrzQQS3k7JuhJ/ywgkHftobdMd7xKa/xIgolLM3cAHKddZzmNSN6+8lMFKQzCTScAFKZWmW4Ji2exrCXO/vQUNgw7pywlYYgLfFRGmmuSJEFJykeZIUIcDWVldln8r3sZ9mE1+vdiTwF+skvyKinwfT7Mvsnce19m4jqzVU0XyOTwvBgSmTE6kNT1lacJavxXFw62R9ux0SUTLNKKWQFDGTSiijzGtkpHXOIWWFJDLhmseMJeo1cFROU8iNITxBoCwrMp16V2NL1y+inB3eThpkJvK1w9nXN6JSoKNAvwbajm130bAup+NwdfjIflFPGwXnEEp1WDnrMJ7oTxCI4KM4a2qk+JJxVP8zbAApraM9Mr9Ey+rkS6ugeZR9NAbsL3+hhRMhg0mHZKH9XpC7kIX//c1i0t3cn0U59dO+PxCtVe99teYYxHzRTRjy1wctEtzbAPGCRbhcu35G6ZzkukhiiIEyWZhCvgZPOI1TpKOWsYxTFkupYnieJ73yfQwPhVGFSnhqsoQSznOuoEDwnkuf6skJ3nXzhEouxIsNoo9NPQ4T9vLaTuXfU2hmOGCptosHeP374mLVTJ6792vwwbauscqhrasQmQ/uPa8feh7B7N0xiHaK2A+8UbMvoMRabk6A7iZEsrT4i2iQAINFEMZCiY6Ic9poaA5mAeiDbRaazpYr0ke5aRTXy1Gc+1eKX3vExDWK9uLAgy5j9qA+6yqJ4/8YgY8klKbS1vWR/LpUoy3aZ6PqhdCFLOH54feE6tv75wTtPvsVMT3WNeoL2XfCEE1XNfphx/5cHMf4Eh79ICoPrI+ldbBe2Ddj09Nt8gyxthb4ErcVw5Fo3LJy1S/aElsl4Sn25PugX8zZf3gjrFm9y9CHVAhKuRYq51xrzjjkyWvofmxSnhKuCRdMsCxNebKp7gOFLKUi54lRXBWFhIzudP+FdZ/udH+n+zvdfxO6v/bbFGSulDI6BkkS3HML9irvhITSnDGSMF2gsmc8M0Ss/Wbc6f1un/929f5/I7YqFOItyO0mi7jB/y85yJgCk5rJrKCS8g5mp4W7ve9OC3da+Ja0MOYqNVL77WeuwWQyjou1+087Fldb7j+lIilhOUlIZvKi0LmW8cvjBKinzhLqqWsnQsGZqOCJMwXksai0p9jKc4Vwstflg3HavmNXDPDnffenEPP5vzUrO4R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58ABB8BD-DC93-4D9B-AED7-EEFEF4726057&quot;"/>
    <we:property name="reportEmbeddedTime" value="&quot;2023-05-18T05:15:02.433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9135528db3b3523bbc3e&amp;height=248.74&amp;width=849.24&amp;bookmarkGuid=e60cb672-4855-46ee-8c1d-1f1482ec6cac&amp;fromEntryPoint=sharevisual&quot;"/>
  </we:properties>
  <we:bindings/>
  <we:snapshot xmlns:r="http://schemas.openxmlformats.org/officeDocument/2006/relationships" r:embed="rId1"/>
</we:webextension>
</file>

<file path=ppt/webextensions/webextension27.xml><?xml version="1.0" encoding="utf-8"?>
<we:webextension xmlns:we="http://schemas.microsoft.com/office/webextensions/webextension/2010/11" id="{4992A501-6495-4B3B-B362-1B73887FAC72}">
  <we:reference id="wa200003233" version="2.0.0.3" store="en-US" storeType="OMEX"/>
  <we:alternateReferences>
    <we:reference id="WA200003233" version="2.0.0.3" store="WA200003233" storeType="OMEX"/>
  </we:alternateReferences>
  <we:properties>
    <we:property name="artifactName" value="&quot;Top 3 District with Low Domestic to Foreign Visitors Ratio&quot;"/>
    <we:property name="backgroundColor" value="&quot;#FFF&quot;"/>
    <we:property name="bookmark" value="&quot;H4sIAAAAAAAAA+1ZTXPbNhD9KxlectF0APATvtWKM9Npk7p2Jp1Mxgd8LCzEFKmSkGvVo//eBUg5kmpbUmMd2vAkAlhg3y4e3oLifaRtOyvF4r2YQnQSndb1zVQ0N69oNIqqzT6WaMhTlcqYkizNcg6xQKt65mxdtdHJfeREcw3uo23novQLYufnq1EkyvJcXPuWEWULo2gGTVtXorR/QWeMQ66Zw3IUwd2srBvhl7x0woFf9hbNsY1Q6A8xehTK2Vu4BOW63guY1Y3r2xIYKUhmEmm4AKUQaYJz2m40wNxt750GYOO6csJWCMD3xURpprkiRBScpHmSFAFga6vrsg/l69wPi5lPXzsR+It5kl/Qo18Hw+yz7o2ntfZmE6s1VNFyiaOF4MCUyYnUhqcsLTjLd/pxcOdkfXeYJ6JkmlFKISliJpVQRpljRKQ10iVlhSQy4ZrHjCXqGH5UTlPIjSE8QUdZVmQ69abGlq7fRLk4u5s1yEzka+fnR30rKgU6CvRroO3Ydh+N63I+DU9nG/2X9bxRcAEhVWeVsw7xRJ9AoAeP4rypkeJbnZP6z3EDSGkdnZDlFfY8H3xpFTQb0UdTwPPlH7RwIkQw6zxZaL8m5D5E4X9/sRh0t/ZHUc79sq9PRWvVa5+tJYJYrk4TQv6ydkSCeRtcvGASrnbun1E6J7kukhhioEwWppDH4AmncYp01DKWccpiKVUMT/OkF8K3YVAYVaiEpyZLKOE85woKdN5z6UM9e4+tbp2QyZV4sVH0tqmnYcFebdu5/GMOzQInbOV2NYDPv60enlvJc/dhD97Y1jVWOezrMkSWowfLm3XLn2Hx6h2Ido6+16xRsy+hxFzuT4CuEZBsbf4KDRJgtAJhLJRoiH5+bTQ0p4vg6I1tVprOtjPSo9wXxc02igtfUvzeo0/co+gkDjzoImZr+dmVSZz/+wQ8kpCaSlvXI/lpK0cHHJ+9shegC1nC09MfCNUf728TtIfon8G0qWvUJ7I/CWPsuq7RDk/st+F4h0V48g9RWevdlNbRbmHfj02PH5MniHWwwJd4rRhPROO2lat+0SNxUBCeYo/Wg34zF/+iIuzYvd01gQpBKddC5ZxrzRmHPDlGTYhNylPCNeGCCZalKU/2rQlAIUupyHliFFdFISGjQ0144ZpAh5ow1IShJgw1wb+3gsyVUkbHIEmC93HBjlITEkpzxkjCdIHKnvHMELHzfXLQ++Ed4PvV+/+M2KqQiO9BbvfZxD3+m8lBxhSY1ExmBZWUd24GLRzuvoMWDlr4f9LC8H8AV6mR2l8xcw0mk3Fc7Lxj2qm4PvCOKRVJCctJQjKTF4XOtYxf3k9w9di3hHru2plQcC4qeOSbAnJVVNrT6NnvCuHLXhcP4rT9qdxnQpfu5d8j36YOihwAAA==&quot;"/>
    <we:property name="creatorSessionId" value="&quot;3cc0b066-611b-4cab-833c-e0ebf2378c0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S2/jNhD+Kwtd9mIUJPVkbok3CxRpHk0WWxRFUPAxjLmRJVei07iB/3uHlOxN3CR2usmhXZ0sDYecb4Yz31DmXaRtOyvF4kRMIdqLDur6eiqa63c0GkVVLzs9PTrePz/6/WT/+BDF9czZumqjvbvIieYK3GfbzkXpV0Dhb5ejSJTlmbjyb0aULYyiGTRtXYnS/gWdMg65Zg7LUQS3s7JuhF/ywgkHftkbVMd3tE1/iNGiUM7ewAUo10nPYVY3rn+XwEhBMpNIwwUolaVZgnPabjTA3K7vjQZg47pywlYIwMtiojTTXBEiCk7SPEmKALC11VXZu/J17qfFzMernQj8xTjJL2jRr4Nu9mH2ytNae7WJ1RqqaLnE0UJwYMrkRGrDU5YWnOVb7Ti4dbK+fZklomSaUUohKWImlVBGmbfwSOucQ8oKSWTCNY8ZS9Rb2FE5TSE3hvAEDWVZkenUqxpbun4T5eLwdtZgZmK+dnb29Y2oFOgopF8DbZdtd9G4LufT8HT4QH5RzxsF5xBCdVg56xBP9CsItOBRnDU1pviGcFL/OW4AU1pHe2R5iZLnnS+tguaB99EUsL78gxZOBA9mnSUL7deA3AUv/O9PFp3u1v4syrlf9v2BaK1676O1RBDLVTUh5C/3SiSot8HEKwbhcuv+GaVzkusiiSEGymRhCvkWecJpnGI6ahnLOGWxlCqGp/OkZ76PYVAYVaiEpyZLKOE85woKNN7n0qd6doJv3TohkivyYqPoY1NPw4I9vbZz+cccmgVO2IjtagCff149PLeSz931HnywrWuscijrIkSWo7Xm9X3NI1i8OwbRztH2PW3k7AsoMZa7J0D3EpBsbP4KDSbAaAXCWChREe2cNhqag0Uw9ME2K05nmxHpUe6K4noTxblvKX7v0SbuUbQXhzzoPGb34rMtkjj/lwl4JCE0lbauR/LjRoxeUD47RS9AF7KEp6evE6ov728jtLX3z2B6yGvUB7KvhDGKrmrUw4r9NhzH2IQn/yCVe9KH1DraTuy7ZdPjZfJEYr2Y4Es8VownonGbzFW/akm8yAmfYo/2g34zF/+iI2zZve09gQpBKddC5ZxrzRmHPHmLnhCblKeEa8IFEyxLU57s2hOAQpZSkfPEKK6KQkJGh57wyj2BDj1h6AlDTxh6gv9uBZkrpYyOQZIEz+OCvUlPSCjNGSMJ0wUye8YzQ8TW78mB74dvgO+X7/8zZKtCIL4Hut1lE3f4byYHGVNgUjOZFVRS3pkZuHA4+w5cOHDh/4kLw/8BXKVGan/EzDWYTMZxsfWMaafi6oVnTKlISlhOEpKZvCh0rmX8+naCqcfuEuq5a2dCwZmo4JE7BcxVUWmfRs/eK4Sbvc4fxGn7qnxmgr/vW99CLJd/A+LTLl1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37F1C280-0D45-41C0-AAD8-9FDA2B60DD25&quot;"/>
    <we:property name="reportEmbeddedTime" value="&quot;2023-05-18T07:05:13.772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f7eb31e2bd2b681b19ef&amp;height=248.62&amp;width=307.54&amp;bookmarkGuid=b42ea01e-7d4d-4595-8ea9-7f0716dcf81c&amp;fromEntryPoint=sharevisual&quot;"/>
  </we:properties>
  <we:bindings/>
  <we:snapshot xmlns:r="http://schemas.openxmlformats.org/officeDocument/2006/relationships" r:embed="rId1"/>
</we:webextension>
</file>

<file path=ppt/webextensions/webextension28.xml><?xml version="1.0" encoding="utf-8"?>
<we:webextension xmlns:we="http://schemas.microsoft.com/office/webextensions/webextension/2010/11" id="{3AD62F2A-367F-4400-BF92-1FE899241192}">
  <we:reference id="wa200003233" version="2.0.0.3" store="en-US" storeType="OMEX"/>
  <we:alternateReferences>
    <we:reference id="WA200003233" version="2.0.0.3" store="WA200003233" storeType="OMEX"/>
  </we:alternateReferences>
  <we:properties>
    <we:property name="artifactName" value="&quot;Bottom Domestic to Foreign Ratio by Months&quot;"/>
    <we:property name="backgroundColor" value="&quot;#FFF&quot;"/>
    <we:property name="bookmark" value="&quot;H4sIAAAAAAAAA+1ZS3PbNhD+KxlectF08OALvtWOM9Npk7p2Jp1Oxwc8FhZiilRJyLXi0X/vAqQcWbUtqbEOHeskYrHAfrvY/RYU7xLjumkl5x/lBJKj5LhprieyvX5Dk1FSP5RlqZJWqlxxwri2wpqsQK1m6l1Td8nRXeJlewX+s+tmsgobovDPy1Eiq+pMXoWRlVUHo2QKbdfUsnJfoVfGKd/OYDFK4HZaNa0MW1546SFse4PqOEYo9AeOFqX27gYuQPteeg7TpvXDWAEjJcltqqyQoHWe5Smu6frZCHOzfjAagZ00tZeuRgBBxok2zAhNiCwFyYo0LSPAztVX1eDKt7Wf5tMQvm4s8RfjpL6gxbAPujlEPShPGhPUxs4YqJPFAmdLKYBpWxBlrMhYVgpWbLTj4dar5nY3S0SrLKeUQlpyprTUVtt9eGRMISBjpSIqFUZwxlK9Dzu6oBkU1hKRoqE8L3OTBVXrKj8copqf3k5bzEzM197Oj+ZG1hpMEtOvha7PtrvkpKlmk/h0+kB+0cxaDecQQ3Vae+cRT/IHSLQQUJy1Dab4mnDc/H3SAqa0SY7I4hIlzztfOQ3tA++TCWB9hQcjvYweTHtLDrpvAbmLXoTfXxw63e/9WVazsO3bY9k5/TZEa4EgFstqQshfVkokqnfRxAsG4XLj+VltClKYMuXAgTJV2lLtI08E5Rmmo1Fc8YxxpTSHp/NkIML3cVJaXepUZDZPKRGiEBpKND7k0qdm+hFH/T4xkkvyYqPkfdtM4oYD23Yz9dcM2jkuWIvtcgKff1s+PLdTyN37M3jnOt867VHWR4gsRvea16uaP8P8zQeQ3Qxtr2gjZ19AhbHcPgH6QUSydvhLNJgAoyUI66BCRbTza2ugPZ5HQ+9cu+R0th6RAeW2KK7XUZyHlhLOHm3iGSVHPOZB7zFbic+mSOL638cQkMTQ1Mb5AclPazHaoXy2il6ELlUFTy+/T6ihvL+P0O69fwbTQ16jIZBDJZyg6KpBPazY78PxAZvw+F+ksiJ9SK2jzcS+XTY9XiZPJNbOBF/hteJkLFu/zlzNi5bETk6EFHu0HwyHOf8PHWHD6W3uCVRKSoWRuhDCGMEEFOk+egK3mciIMERIJlmeZSLdticAhTyjshCp1UKXpYKcHnrCC/cEeugJh55w6AmvoifEd1NQhdbaGg6KpHjnlmwvvJ9SWjBGUmZKZO9c5JbIje+MB04/3PNfL6f/bwhVx0C8Bkrd5hC3+P+lAMUpMGWYykuqqOjNHLjwcL89cOGBC18TF3KhM6tMuH4WBmyuOC833j/dRF7teP9UmmSEFSQluS3K0hRG8Ze3E0099i2hmfluKjWcyRoe+aaAeSxrE1Ls2e8K8cte7w/idEPFbrOgv+4v/gEaRIl0ihwAAA==&quot;"/>
    <we:property name="creatorSessionId" value="&quot;b7c52968-a516-4f5a-b8f5-27220f480b98&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8bNxD+K8G+5EUoSO5Jv9mOAxSuj9pBiqIwAh5Di/FqV92lXCuG/nuH3JVjK7aOxnoorCftDoecg998wxXvI23bcSmmp2IE0V50UNc3I9HcvKPRIKp62dnZ8cn+xfGX0/2TIxTXY2frqo327iMnmmtwn207EaVfAYV/XQ0iUZbn4tq/GVG2MIjG0LR1JUr7DTplHHLNBGaDCO7GZd0Iv+SlEw78sreoju9om/4So0WhnL2FS1Cuk17AuG5c/y6BkYJkJpGGC1AqS7ME57TdaHBztb43Ghw7rCsnbIUOeFlMlGaaK0JEwUmaJ0kRHGxtdV32oXyf+2k69vlqhwJ/MU/yK1r062CYfZq98qjWXm1otYYqms1wtBAcmDI5kdrwlKUFZ/lKOw7unKzvNrNElEwzSikkRcykEsoos42ItM45pKyQRCZc85ixRG3DjsppCrkxhCdoKMuKTKde1djS9Zsop0d34waRiXjt7OzrW1Ep0FGAXwNth7b76LAuJ6PwdPREfllPGgUXEFJ1VDnr0J/oTxBowXtx3tQI8QXhsP7nsAGEtI72yOwKJcuDL62C5kn00QiwvvyDFk6ECMadJQvt94Tchyj8728Wg+7W/izKiV/2/YForXrvszVDJ2bzakKXvz4qkaDeBhOvmISrlftnlM5Jroskhhgok4Up5DZwwmmcIhy1jGWcslhKFcPLOOmZ72MYFEYVKuGpyRJKOM+5ggKN91j6VI9P8a1bJ2RyTl5sEH1s6lFYsKfXdiL/nkAzxQkLuZ0P4PPv84dlK3nsPuzBB9u6xiqHsi5DZDZ40Lx5rHkM03cnINoJ2n6kjZx9CSXmcn0AdC/Bk4XNn3uDABjMnTAWSlREO2eNhuZgGgx9sM2c09liRnov1/XiZtGLC99S/N6jTdyjaC8OOOgiZo/ysyqTOP+PIXhPQmoqbV3vya8LOdqgfNbKXnBdyBJenv4AqL68f47QHqJf4tNTXqM+kX0lHKLoukY9rNif8+MEm/DwB1J5JH1KrYPVxL4emp4vkxeAtTHBl3isOByKxi0yV/2qJbFREB5iz/aDfjOn/6EjrNi91T2BCkEp10LlnGvNGYc82UZPiE3KU8I14YIJlqUpT9btCUAhS6nIeWIUV0UhIaO7nvDKPYHuesKuJ+x6wpvoCeHbFGSulDI6BkkSPHMLthXeTyjNGSMJ0wWyd8YzQ8TKb8Ydp+/O+W+X0/83hKpCIt4Cpa6ziWv8/5KDjCkwqZnMCiop78zsuHB3vt1x4Y4L3xIXxlylRmp//Mw1mEzGcbHy/GlH4nrD86dUJCUsJwnJTF4UOtcyfn07wdRzdwn1xLVjoeBcVPDMnQLiWFTaQ2zpvUK42eviQT9tX7FLJvj7vodbiNnsX49ABAd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37F1C280-0D45-41C0-AAD8-9FDA2B60DD25&quot;"/>
    <we:property name="reportEmbeddedTime" value="&quot;2023-05-18T07:06:38.170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3f59509d09a2a265594e&amp;height=248.74&amp;width=849.24&amp;bookmarkGuid=6f484714-589d-4d69-b8d3-353e601950f8&amp;fromEntryPoint=sharevisual&quot;"/>
  </we:properties>
  <we:bindings/>
  <we:snapshot xmlns:r="http://schemas.openxmlformats.org/officeDocument/2006/relationships" r:embed="rId1"/>
</we:webextension>
</file>

<file path=ppt/webextensions/webextension29.xml><?xml version="1.0" encoding="utf-8"?>
<we:webextension xmlns:we="http://schemas.microsoft.com/office/webextensions/webextension/2010/11" id="{BD621A57-4A4D-4ABE-8676-D32563E52A38}">
  <we:reference id="wa200003233" version="2.0.0.3" store="en-US" storeType="OMEX"/>
  <we:alternateReferences>
    <we:reference id="WA200003233" version="2.0.0.3" store="WA200003233" storeType="OMEX"/>
  </we:alternateReferences>
  <we:properties>
    <we:property name="artifactName" value="&quot;Top 5 Tourist Footfall Ratio&quot;"/>
    <we:property name="backgroundColor" value="&quot;#FFF&quot;"/>
    <we:property name="bookmark" value="&quot;H4sIAAAAAAAAA+1Z3W/bNhD/VwK99MUYJIoSxbwtaQMMW7ssKTIMQx74cbTZyKIm0VncwP/7jpLcuG4S22jdbp39Yul44v3ud18WfR9p29almL8RU4iOoxPnbqaiuTlKolFUfSzTGcuZzhOhjVYMNMk4Ry1Xe+uqNjq+j7xoxuCvbDsTZdgQhX9ejyJRludiHO6MKFsYRTU0ratEad9Dr4xLvpnBYhTBXV26RoQtL73wELa9RXW8RyjJDylaFMrbW7gE5XvpBdSu8cN9aqhhOk6YMDkBkCzNDD7T9qsdzM36wWgH7NRVXtgKAQQZaJZIDXlhJKVprjVnLMhbW43LwZWHZ9/O60BfOxH4jTzJd2gx7INuDqwH5anTQW1itYYqWixwNSkYT6giIJLMJDxncZZvtOPhzkt3t5slkQFnxMS6IMzESuYi00HV2NIPTsv5q7u6wUhifHtLb139Bs30OkHlahkgMorOGjftlIeMamfyrxk0c3wg7ANtr3kfXS4X8Pq35cVzO+mQk68qbz2qRi9h6saNqCdWtSjvSYgXow/qN6vaP8P86DWIdoYAVrQxOS+hRLI6O6eunE07bGtI3axRcAHm4aaHExg8bxymcw/Jtr6xgXmUDyiMhVJHwdCvjYbmZN5ZemmbZfaSdV4GmNvCuFlH4XEFgRydOeex3sqji1BNIdwIAkMXHWdd6HsOyApjWxGMm/w+gYCvY6zS1g/4flqjrv3SpHYOCFnC089/yLZF+Fz3DWXF6lZoHqfgGVyjaOL+Pm0A+5UeknAolR/1ragUSteBbBflx/N324Cvwwp0PNtCVMfO6UQ0fr2NuC+avZ/nV8iDfgag9ruVxn6Kno5dM98+8XYO9XVXO1nCCq5jYxRRxOQFTSXZxyAgKRSSZsSkGTM0V7GQZh92ChqTmLFYMsa0JhxnIN04Bp7M7d2Y/wNE8wnlD8IdU7gtrcKhtOp9NAX8WRIutPCi86DuLVloHwi577wI379YdLrf+0qUs7DtixPRWvVi2VYWTyRgp75D39uOhOuN8cvAGEMoJSI1pDAZ5TQ/jPGvOcaTwxg/jPHDGP/vjPFNLTVOcsplVhQikyZnjMeK7mP0CuBcyzDcCcuTFJt4ljzduodX8rNuURhVKMozk9Mk5pxxBQUa/8bt/aPmM1D+bTr7d/d+toHaPff0f1VLX3q/dTtPVtr50GCswhL+PByvXeUnn3SaFen3MVFKW8H/cp5siO/mMWIAaELSFMAUOZdKELOXMSJTIXga54bFccwly2JONr4BHOrgUAdfqQ4k11wIzRlVKRGQQ0JgP3VAtBJJRjOQkDJKGdt8YmKnYryjHciokgXjpNAQTmdyafZgpzP12EmGm/m2FgrORQWPnGhgKYlKg46eP9Xo/o7p/UGcdpjf2zzQH4Qt/gFV56OVPxoAAA==&quot;"/>
    <we:property name="creatorSessionId" value="&quot;157bfdcc-16fe-4776-a411-b31c0cd338d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UAv+2IUEkWJYt6SbAIUaS5NFimKIih4GdrcyJIq0WncwP/eoSQnrjeJbex6t93aL5aGI86ZMzeLfgy0bapcTM/FGIL94LAs78aivtuLgkFQ9LKLi9Ozg6vT388Pzo5RXFbOlkUT7D8GTtRDcDe2mYjc74DC324HgcjzSzH0d0bkDQyCCuqmLERu/4JOGZdcPYHZIICHKi9r4be8dsKB3/Ye1fEebUc/xGhRKGfv4RqU66RXUJW16+9jQw3TYcSESQmAZHFi8JmmW21hrtb3RltgR2XhhC0QgJeBZpHUkGZGUhqnWnPGvLyxxTDvXXl+9sO08nw1I4HfyJP8iBb9PuhmT7NXHpfaq42s1lAEsxmuRhnjEVUERJSYiKcsTNKVdhw8OFk+bGZJJMAZMaHOCDOhkqlItFc1Nne903J6/FDVGEmMb2fpQ1mdo5lOx6vczANEBsFJXY5b5T6Fmon8YwL1FB/w+0DTaT4G1/MFvP55fvHWTton4XHhrEPV4D2My2EtqpFVDco7EsLZ4En9blH7FKZ7ZyCaCQJY0MbkvIYcyWrtHJX5ZNxiW0JaTmoFV2Cebzo4nsHLusR07iDZxtXWM4/yHoWxkOvAG7qoNdSH09bSe1vPs5cs89LDXBfG3TIKhysIZO+kLB3WW7535avJhxtBYOiC/aQNfccBWWBsLYJxk19G4PG1jBXauh7fj0vUNV+a1NYBIXN4/fmnbJv5z23XUBasroXmZQrewDUIRuWfRzVgv9J9EvalcqDvRaFQugxkvSi/nL/rBnwZlqfjzRaiWnaORqJ2y22k/KLZ+3l++TzoZgBqf1xo7Efo6bCsp+sn3sahvm1rJ4lYxnVojCKKmDSjsSTbGAQkhkzShJg4YYamKhTSbMNORkMSMhZKxpjWhOMMpCvHwKu5vRnzv4KoP6H8WbhhCje5VTiUFr0PxoA/S/yFFk60HlSdJQvNMyGPrRf++yeLTnd734h84rd9dygaq97N28rslQRs1Tfoe+uRcLsyfgkYYwilRMSGZCahnKa7Mf41x3i0G+O7Mb4b4/+dMb6qpYZRSrlMskwk0qSM8VDRbYxeAZxr6Yc7YWkUYxNPotdbd/8OftIuCqMyRXliUhqFnDOuIEPj37i9/6P59JR/m87+3b2fraB2yz39X9XS596v3c6jhXbeNxirsIQ/D8dZWbjRJ51mQfp9TJTcFvC/nCcr4rt6jBgAGpE4BjBZyqUSxGxljMhYCB6HqWFhGHLJkpCTlW8AuzrY1cFXqgPJNRdCc0ZVTASkEBHYTh0QrUSU0AQkxIxSxlafmNixGG5oBxKqZMY4yTT405lUmi3YaU29dJJRTlxTCQWXooAXTjSwlEShQQdvn2q0f8d0/iBO28/vNx7wf9I8nYHMZn8DQMkSrC8a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CCC50809-9882-43DF-A952-A62F56583D5B&quot;"/>
    <we:property name="reportEmbeddedTime" value="&quot;2023-05-18T09:14:29.298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a5e972f0d827f0cb6a5d&amp;height=251.50&amp;width=308.98&amp;bookmarkGuid=821eda3c-8ce7-40f1-b0af-f5bd178bdf29&amp;fromEntryPoint=sharevisual&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bvBW4m3bau14Phk6nwzAraZ3ocKxUdjhSJv97V3YSQjhwwkEH2hdiSyvtft9+2pW5DrSpJyXMPsAYg/3gwNqLMbiLPR4Mgur2WMGSgkPGswQZV6KAEAuyspPG2KoO9q+DBtwQm1NTT6H0G9Lgn2eDAMryIwz9WwFljYNggq62FZTmb+yMaapxU5wPAryalNaB3/K4gQb9tpdkTu8UCv8+Io+gGnOJx6iabvQTTqxrFu8yT5NUJAVGaS5RqjTNFa2pu9k2zH5777QN7NBWDZiKAvBjYYYyyXkYK46hSAsWZeDHC1M2CxM5e3s1cYSb2JhNPH0/6EuoFOqgBeew7rBcB+8R6qlrEb69NXFsp07hJ2LXT1WNaWa0z88421ssqYM5UfXRWSKynTuxDZR7xKVprKv3jixx3xjVmo3sl0OHRKUO9tn8jEZqUw3LBfM3UE+6cBU4H6qVn4kfD4kWWKfRHcxaVEfGLYkPBxuB/yuICAKZqogBSwRP00gmaYxFmEYvKBXvrEMzrFYAXnEmfpyRS5Cgz5dJWII65+l3XLQpGSzriN92bLWPf2S0xspPD4I8ZIoXcaghi2ScxAhQvKB0/QfSdAdIf1IUE6xgTGcZZ5jmXOY586YPwq1HQL8beB/2U0gehSBCkWdZrDBnVGyfww9VAZmEPAHgcZoLlisMe/00eNVIe7WbJ6r7PFUq45BLIRKVxIz1yvnETj6Qm87Gm5wu+xrp4p2z49Z40Yjrqfxrim4WbErmeDlBz78tHx7ayYtzpaDlET5fCWUQdESw+WC15GJ9yS3R3ViTuo6xJMJaX4e2nI6rHh13L21IG+IlthtnaC8aXsRQGCzJjtz8+qSHaRXExS4tZ+CzF+xz1qa/4yBcY2xrkmmn30foo2xZq7RpFlH+tEFf/bTEthhAlnj/6pXm5vO2zW6W3a1ieYCF+2O7XXS5J/aV3p7KaU2nG/UBuMMRuObFdYZNXXeXaTL/vHZDPiTAQ+tm20vwUWk/6y20LIojkIkONdMplwoxk8/ROhREkYIizQQLMwjpTxY/hx8pJAglICxypRLqvhCFj78H7ZaZPxDuZuNmcEel16VR1MbW0QdjpO8//6ChgRbBpPNksL4h5LpF4X9/MQS62/sUyqnf9s0B1Ea9WZag+T0Cbc13qJDbkdCvx5SFqSpEHBVxrAqexnkKz6ETLlDHJPYsF0LJXMZKJL06WZxaoyiGb5PKe/rsHd2haW30hYjliFZo+6Va18u2FfZJGbm3kj5aqD0O+6WKdOXOeQ5UO4s4VSKGKHuBn1wPtdvBK5B2aSr8f3b6b1aoyLKCx5CzTEjkmU5kiM9RTEWUILVaJXIltZRUuyPd68eMYbijHx1JkWmlIOdhAaD9ZeLp/bSuvlZH7bSpJ6DwI1T4lXpKhwYqjbqnprb/ou3wUJxm8cGwzYK2/s7n/wD3lFuW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30.xml><?xml version="1.0" encoding="utf-8"?>
<we:webextension xmlns:we="http://schemas.microsoft.com/office/webextensions/webextension/2010/11" id="{7E0DA785-776A-4E83-B347-D95924723BB3}">
  <we:reference id="wa200003233" version="2.0.0.3" store="en-US" storeType="OMEX"/>
  <we:alternateReferences>
    <we:reference id="WA200003233" version="2.0.0.3" store="WA200003233" storeType="OMEX"/>
  </we:alternateReferences>
  <we:properties>
    <we:property name="artifactName" value="&quot;Top 5 Tourist Footfall Ratio by Months&quot;"/>
    <we:property name="backgroundColor" value="&quot;#FFF&quot;"/>
    <we:property name="bookmark" value="&quot;H4sIAAAAAAAAA+1Z32/bNhD+VwK99MUYJIoSxbwtaQMMW7usKTIMQx7442izkUVNorO4gf/3HSW5cd0kttF4HTLnxRJ55H333fE7m7mLtG3rUszfiSlEx9GJc9dT0VwfJdEoqr4cS9KCZLrIgBYJy3MlJJdo5WpvXdVGx3eRF80Y/KVtZ6IMG+Lgn1ejSJTluRiHNyPKFkZRDU3rKlHaT9Ab45RvZrAYRXBbl64RYcsLLzyEbW/QHN8RSvJDih6F8vYGLkD5fvQ91K7xw3tqqGE6TpgwOQGQLM0Mrmn72Q7mZvvgtAN26iovbIUAwhholkgNeWEkpWmuNWcsjLe2GpdDKPdrP8zrQF87EfiJPMmP6DHsg2EOrAfjqdPBbGK1hipaLHA2KRhPqCIgkswkPGdxlm/04+HWS3e7myeRAWfExLogzMRK5iLTwdTY0g9By/mb27rBTGJ+e08fXP0O3fQ2weRymSAyis4aN+2Mh4pqZ/KvGTRzXBD2gba3vIsulhP4/Nvy4amddKjJN5W3Hk2j1zB140bUE6taHO9JiBejz+bXq9Y/w/zoLYh2hgBWrLE4L6BEsjo/p66cTTtsa0jdrFHwHsz9Sw8nMHjeOCznHpJtfWMD8zg+oDAWSh0FR782GpqTeefptW2W1UvWeRlgbgvjeh2FxxkEcnTmnMfzVh69D6cppBtBYOqi46xLfc8BWWFsK4Jxk98nEPB1jFXa+gHfT2vUtc9NaheAkCU8vv5ztS3C31UvKCtet0LzMAVP4BpFE/f3aQOoV3oowuGo/KhvRKVwdB3Idll+uH63Tfg6rEDHkxKiOnZOJ6Lx6zLinrV6vy2uUAd9D0DrjyvCfoqRjl0z377wdk711UZJzRJWcB0bo4giJi9oKsk+mgRJoZA0IybNmKG5ioU0+/BT0JjEjMWSMaY14dgf6cYW8Wjd75aVP0A0X6XjfnDH8m5Lq7BhrUYfTQG/soQHLbzoIqh7Txbae0LuuijC5y8Wg+73vhTlLGz76kS0Vr1aSs7ikeLszHfQxO1I2KIewRhDKCUiNaQwGeU0P7T4f7PFJ4cWf2jxhxb/clp8nOSUy6woRCZNzhiPFd1H6xXAuZahuROWJymKeJY8Lt3Dz/WzblIYVSjKM5PTJOaccQUFOv/O8v6F+AyUfx9lf3G/3TZQu2dN/09J+jL6reU8WZHzQWCswiP8bTjeuspPvlKaldGX0VFKW8H/sp9syO9Vd1INAE1ImgKYIudSCWL20ipkKgRP49ywOI65ZFnMycZv+YdaP9T6M9X6xvrkmguhOaMqJQJySAjs5xwQrUSS0QwkpIxSxjbfitipGO/oBzKqZME4KTSEG5hcmj346Vw9dFvhZr6thYJzUcEDtxZ4lESlQUdP31x0/47p40GcdujR2yzo5W3xD+2mczA/GgAA&quot;"/>
    <we:property name="creatorSessionId" value="&quot;51b2f581-79f8-4a0b-93fb-a593995ead5f&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32/jNgz+Vwq/3Esw2LJsWX1rey0wdP2x9tBhGIpBlqhEV8fybOXWrMj/Psp22izXNgmu2Q1d8hKbosSPHynSlh8CZZqqENNzMYZgPzi09m4s6ru9KBgEZS+7uDg9O7g6/f384OwYxbZyxpZNsP8QOFEPwd2YZiIKvwIKf7sdBKIoLsXQ32lRNDAIKqgbW4rC/AWdMg65egKzQQD3VWFr4Ze8dsKBX/YLquM92o5+iNGikM58gWuQrpNeQWVr19/HmmqmwogJnRKAnMWJxjlNN9rCXK3vjbbAjmzphCkRgJeBYlGuIM10TmmcKsUZ8/LGlMOid+Vp7qdp5flqRgL/kaf8M1r066CbPc1eeWyVVxsZpaAMZjMcjTLGIyoJiCjREU9ZmKQr7Ti4d7m938ySSIAzokOVEaZDmaciUV5Vm8L1TufT4/uqxkhifDtLn2x1jmY6Ha9yMw8QGQQntR23yn0KNZP8jwnUU5zg14Gm03wIrucDeP3z/OK1lZRPwuPSGYeqwUcY22EtqpGRDco7EsLZ4FH9blH7FKZ7ZyCaCQJY0MbkvIYCyWrtHNliMm6xLSG1k1rCFeinmw6OZ/CytpjOHSTTuNp45lHeo9AGChV4Qxe1gvpw2lr6aOp59pJlXnqY68K4W0bhcASB7J1Y63C/FXtXfjf5cCMIDF2wn7Sh7zggC4ytRTAu8ssIPL6WsVIZ1+P7cYm65q1JbR0QeQEvz3/Mtpn/3XYFZcHqWmiep+AVXINgZP88qgHrleqTsN8qB+qLKCVKl4GsF+Xn83fdgC/D8nS8WkJky87RSNRuuYzYN83eb/PL50HXA1D780JhP0JPh7aerp94G4f6dmVJTSKWcRVqLYkkOs1onJNtNAkSQ5bThOg4YZqmMhS53oadjIYkZCzMGWNKEY79ka5sES/m/WZR+RVE/VU4noQbpndTGIkNa9H7YAz4yOIvlHCi9aDqLBlongh5aL3w/z8ZdLpb+0YUE7/sh0PRGPlhXnJmLyRnq75BTVyPhDXyEbTWhFIiYk0ynVBO012L/zdbfLRr8bsWv2vx76fFh1FKeZ5kmUhynTLGQ0m30XoFcK5y39wJS6MYi3gSvVy6+/fzk3ZQaJlJyhOd0ijknHEJGRr/zuX9H8Wnp/z7VPZ39+62gtot1/T/VEmfe792OY8WynlfYIzELfxtOM5s6UZfVZoF6fvoKIUp4X/ZT1bE97bdqRqARiSOAXSW8lwKorfSKvJYCB6HqWZhGPKcJSEnK5/yd7m+y/U3yvWV+ckVF0JxRmVMBKQQEdjOPiBKiiihCeQQM0oZW30qYsZiuKEdSKjMM8ZJpsCfwKS53oKd1tRzpxV24ppKSLgUJTxzaoFbSZQKVPD6yUX7OabzB3Gavke/MsF/pHk855jN/gYO9owdLxo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CCC50809-9882-43DF-A952-A62F56583D5B&quot;"/>
    <we:property name="reportEmbeddedTime" value="&quot;2023-05-18T09:48:22.652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ae99dbf46c2761324451&amp;height=248.74&amp;width=849.24&amp;bookmarkGuid=af69299d-0bfb-47bd-a477-cbfcc4da9b61&amp;fromEntryPoint=sharevisual&quot;"/>
  </we:properties>
  <we:bindings/>
  <we:snapshot xmlns:r="http://schemas.openxmlformats.org/officeDocument/2006/relationships" r:embed="rId1"/>
</we:webextension>
</file>

<file path=ppt/webextensions/webextension31.xml><?xml version="1.0" encoding="utf-8"?>
<we:webextension xmlns:we="http://schemas.microsoft.com/office/webextensions/webextension/2010/11" id="{0946385D-97B0-43F5-A5E4-63E38E220221}">
  <we:reference id="wa200003233" version="2.0.0.3" store="en-US" storeType="OMEX"/>
  <we:alternateReferences>
    <we:reference id="WA200003233" version="2.0.0.3" store="WA200003233" storeType="OMEX"/>
  </we:alternateReferences>
  <we:properties>
    <we:property name="artifactName" value="&quot;Bottom 5 Footfall Ratio&quot;"/>
    <we:property name="backgroundColor" value="&quot;#FFF&quot;"/>
    <we:property name="bookmark" value="&quot;H4sIAAAAAAAAA+1Z32/bNhD+VwK99MUYJIoSxbwtaQMMW7ssKTIMQx7442izkUVNorO4gf/3HSW5cd0kttG63Tr7RdLxyPvuu+OdRN9H2rZ1KeZvxBSi4+jEuZupaG6OkmgUVR/LRAGUyYRCplKdF5AboKjlam9d1UbH95EXzRj8lW1nogwLovDP61EkyvJcjMOTEWULo6iGpnWVKO176JVxyDczWIwiuKtL14iw5KUXHsKyt6iOzwgl+SFFi0J5ewuXoHwvvYDaNX54Tg01TMcJEyYnAJKlmcE5bT/awdysH4x2wE5d5YWtEECQgWaJ1JAXRlKa5lpzxoK8tdW4HFx5mPt2Xgf62onAK/Ik36HFsA66ObAelKdOB7WJ1RqqaLHA0aRgPKGKgEgyk/CcxVm+0Y6HOy/d3W6WRAacERPrgjATK5mLTAdVY0s/OC3nr+7qBiOJ8e0tvXX1GzTT6wSVq2WAyCg6a9y0Ux4yqp3Jv2bQzHFCWAfaXvM+ulwO4P1vy5vnVtIhJ19V3npUjV7C1I0bUU+salHekxAvRh/Ub1a1f4b50WsQ7QwBrGhjcl5CiWR1dk5dOZt22NaQulmj4ALMw0MPJzB43jhM5x6SbX1jA/MoH1AYC6WOgqFfGw3Nybyz9NI2y+wl67wMMLeFcbOOwuMIAjk6c87jfiuPLsJuCuFGEBi66DjrQt9zQFYY24pgXOT3CQR8HWOVtn7A99Made2XJrVzQMgSnp7/IdsW4XfdF5QVq1uheZyCZ3CNoon7+7QBrFd6SMJhq/yob0WlULoOZLsoP56/2wZ8HVag49kSojp2Tiei8etlxH3R7P08v0Ie9D0Atd+tFPZT9HTsmvn2ibdzqK83ltQsYQXXsTGKKGLygqaS7KNJkBQKSTNi0owZmqtYSLMPOwWNScxYLBljWhOO/ZFubBFP5v1uUfkDRPNJOB6EO6Z3W1qFDWvV+2gK+MoSbrTwovOg7i1ZaB8Iue+8CNdfLDrdr30lyllY9sWJaK16sSw5iyeSs1PfoSZuR8IW+QjGGEIpEakhhckop/mhxX/NFp8cWvyhxR9a/H+nxYfBOMkpl1lRiEyanDEeK7qP9iqAcy1DAycsT1Is1FnydHkePsnPukFhVKEoz0xOk5hzxhUUaPwbl/CPCsxA67ep3t/d99kGavdct/9VZXvp/dYlO1kp2UMRsQq38OfheO0qP/mkmqxIv4+uUdoK/pc9Y0N8N799GwCakDQFMEXOpRLE7KWNyFQInsa5YXEcc8mymJONb/mHfXDYB19pH0iuuRCaM6pSIiCHhMB+9gHRSiQZzUBCyihlbPOpiJ2K8Y52IKNKFoyTQkM4gcml2YOdztRjpxVu5ttaKDgXFTxyaoFbSVQadPT8yUX3d0zvD+K0Q//eZkL/lrz4B+yvThY/GgAA&quot;"/>
    <we:property name="creatorSessionId" value="&quot;198a26b8-aac8-4a67-953b-e4e1a5586862&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UAv+2IUEkWJUt6SbAIUaS5NFimKIih4GdrcyKIq0WncwP/eoSQnrjeJbex6t93aL5aGQ86ZM8MZiXoMlGmqgk/P+RiC/eDQ2rsxr+/2omAQlL3s4uL07ODq9Pfzg7NjFNvKGVs2wf5j4Hg9BHdjmgkv/Aoo/O12EPCiuORDf6d50cAgqKBubMkL8xd0yjjk6gnMBgE8VIWtuV/y2nEHftl7VMd7tB39EKNFLp25h2uQrpNeQWVr19/HmmqmwohxnRIAweJE45ymG21hrtb3RltgR7Z03JQIwMtAsUgoSDMtKI1TpXLGvLwx5bDoXXme+2Faeb6aEcd/5El8RIt+HXSzp9krj63yaiOjFJTBbIajUcbyiEoCPEp0lKcsTNKVdhw8OGEfNrPEE8gZ0aHKCNOhFClPlFfVpnC902J6/FDVGEmMb2fpg63O0Uyn41Vu5gEig+CktuNWuU+hZiL+mEA9xQl+HWg6zcfgej6A1z/PL95aSfkkPC6dcagavIexHda8GhnZoLwjIZwNntTvFrVPYbp3BryZIIAFbUzOayiQrNbOkS0m4xbbElI7qSVcgX6+6eB4Bi9ri+ncQTKNq41nHuU9Cm2gUIE3dFErqA+nraX3pp5nL1nmpYe5Loy7ZRQORxDI3om1DvdbsXfld5MPN4LA0AX7SRv6jgOywNhaBOMiv4zA42sZK5VxPb4fl6hrvjSprQNcFPD6/Kdsm/nfbVdQFqyuheZlCt7ANQhG9s+jGrBeqT4J+61yoO55KVG6DGS9KL+cv+sGfBmWp+PNEiJbdo5GvHbLZcR+0ez9PL98HnQ9ALU/LhT2I/R0aOvp+om3cahvV5bUJGJZrkKtJZFEpxmNBdlGkyAxZIImRMcJ0zSVIRd6G3YyGpKQsVAwxpQiOfZHurJFvJr3m0XlV+D1J+F4Fm6Y3k1hJDasRe+DMeAji79Q3PHWg6qzZKB5JuSx9cL//2TQ6W7tG15M/LLvDnlj5Lt5yZm9kpyt+gY1cT0S1shH0FoTSgmPNcl0QnOa7lr812zx0a7F71r8rsX/d1q8HwyjlOYiyTKeCJ0yloeSbqO9cshzJXwDJyyNYizUSfR6ee7fwU/aQa5lJmme6JRGYZ6zXEKGxr9xCf9Hgelp/TbV+7t7P1tB7Zbr9r+qbM+9X7tkRwsluy8iRuIW/jwcZ7Z0o0+qyYL0++gahSnhf9kzVsR39dO3BqARiWMAnaW5kJzorbQREXOex2GqWRiGuWBJmJOVT/m7fbDbB19pH4hc5ZyrnFEZEw4pRAS2sw+IkjxKaAICYkYpY6tPRcyYDze0AwmVImM5yRT4E5hU6C3YaU29dFphJ66puIRLXsILpxa4lXipQAVvn1y0n2M6fxCn6fv3GxP8R5qnc47Z7G/yQmQaLxo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772E24DD-0A4A-48F0-A338-BC15CFC07C8A&quot;"/>
    <we:property name="reportEmbeddedTime" value="&quot;2023-05-18T12:28:22.869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5efff2442a3f28f54946&amp;height=240.00&amp;width=291.74&amp;bookmarkGuid=5ec8c49b-0e04-4100-aea0-3704689de5ba&amp;fromEntryPoint=sharevisual&quot;"/>
  </we:properties>
  <we:bindings/>
  <we:snapshot xmlns:r="http://schemas.openxmlformats.org/officeDocument/2006/relationships" r:embed="rId1"/>
</we:webextension>
</file>

<file path=ppt/webextensions/webextension32.xml><?xml version="1.0" encoding="utf-8"?>
<we:webextension xmlns:we="http://schemas.microsoft.com/office/webextensions/webextension/2010/11" id="{627C5220-156B-4216-8FEB-E634D60A7F49}">
  <we:reference id="wa200003233" version="2.0.0.3" store="en-US" storeType="OMEX"/>
  <we:alternateReferences>
    <we:reference id="WA200003233" version="2.0.0.3" store="WA200003233" storeType="OMEX"/>
  </we:alternateReferences>
  <we:properties>
    <we:property name="artifactName" value="&quot;Total Tourist Footfall Ratio by Months&quot;"/>
    <we:property name="backgroundColor" value="&quot;#FFF&quot;"/>
    <we:property name="bookmark" value="&quot;H4sIAAAAAAAAA+1ZUW/bNhD+K4Fe+mIMEkWJYt6WtAGGrV3WFBmGIQ9H8mizkUVNorO4gf/7SEluXDeJbTReh8x+sXg88r777nhn0XeRMm1dwvwdTDE6jk6svZ5Cc32URKOo+lLGheAZKJ0KUAQIIOaZ17K1M7Zqo+O7yEEzRndp2hmUYUMv/PNqFEFZnsM4jDSULY6iGpvWVlCaT9gr+ynXzHAxivC2Lm0DYcsLBw7Dtjde3Y89lOSH1FsE6cwNXqB0vfQ91rZxwzjVVDMVJwx0ThAFSzPt17T9bAdzs34w2gE7tZUDU3kAQYaKJUJhXmhBaZorxRkL8tZU43Jw5X7th3kd6Gsn4L89T+Kjtxj28W4OrAflqVVBbWKUwipaLPxsUjCeUEkQkkwnPGdxlm+04/DWCXu7myXIkDOiY1UQpmMpcshUUNWmdIPTYv7mtm58JH18e0sfbP3Om+l1gsrlMkBkFJ01dtopDxnVzsRfM2zmfkHYB9te8y66WE7459+WD0/tpEJOvqmccV41eo1TO26gnhjZenlPQrwYfVa/XtX+GedHbxHamQewou2T8wJLT1Zn59SWs2mHbQ2pnTUS36O+H/RwAoPnjfXp3EMyrWtMYN7LBxTaYKmiYOjXRmFzMu8svTbNMnvJOi8DzG1hXK+jcH7GAzk6s9b581YevQ+nKYTbg/Chi46zLvQ9B2SFsa0I9pv8PsGAr2OsUsYN+H5ao659blI7B0CU+Pj6z9m2CJ+rvqCsWN0KzcMUPIFrFE3s36cN+nqlhiQcjsqP6gYq6aXrQLaL8sP5u23A12EFOp4sIbJj53QCjVsvI/ZZs/fb/Ap50PcAr/1xpbCfek/Htplvn3g7h/pqY0nNElZwFWstiSQ6L2gqyD6aBEmxEDQjOs2YprmMQeh92CloTGLGYsEYU4pw3x/pxhbxaN7vFpU/EJqvwnEv3DG929JI37BWvY+m6H+yhAcFDjoP6t6SwfaekLvOi/D9i/FO93tfQjkL2746gdbIV8uSs3gkOTv1HWridiRskY+otSaUEkg1KXRGOc0PLf7fbPHJocUfWvyhxb+cFh8nOeUiKwrIhM4Z47Gk+2i9gJwrEZo7YXmS+iKeJY+X7uF1/aybBC0LSXmmc5rEnDMusfDGv3N5/6L4DJR/n8r+4t7dNlC755r+nyrpS++3LufJSjkfCoyR/gh/G463tnKTryrNivRldJTSVPi/7Ccb4ru5jWhEmpA0RdRFzoUEovfSRkQKwNM41yyOYy5YFnOy8Q3gcA4O5+CZzkGXg1xxAMUZlSkBzDEhuJ9cJ0pCktEMBaaMUsY234qYKYx3tIMZlaJgnBQKww1MLvQe7HSmHrqtsDPX1iDxHCp84NbCHxeoFKro6ZuL7u+Y3h+P0ww9epsFfVgX/wASJuSDPxoAAA==&quot;"/>
    <we:property name="creatorSessionId" value="&quot;7f3e0be9-0b9b-4bcd-a427-c8466ae36587&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32/jNgz+Vwq/3Esw2LJsWX1rey0wdP2x9tBhGIpBlqhEV8fybOXWrMj/Psp22izXNgmu2Q1d8mKbosSPHykylh8CZZqqENNzMYZgPzi09m4s6ru9KBgEZS+7uDg9O7g6/f384OwYxbZyxpZNsP8QOFEPwd2YZiIKvwIKf7sdBKIoLsXQP2lRNDAIKqgbW4rC/AWdMg65egKzQQD3VWFr4Ze8dsKBX/YLquMz2o5+iNGikM58gWuQrpNeQWVr1z/HmmqmwogJnRKAnMWJxjlNN9rCXK3vjbbAjmzphCkRgJeBYlGuIM10TmmcKsUZ8/LGlMOid+Vp7qdp5flqRgKvyFP+GS36ddDNnmavPLbKq42MUlAGsxmORhnjEZUERJToiKcsTNKVdhzcu9zeb2ZJJMAZ0aHKCNOhzFORKK+qTeF6p/Pp8X1VYyQxvp2lT7Y6RzOdjle5mQeIDIKT2o5b5T6Fmkn+xwTqKU7w60DTaT4E1/MBvP95fvPaSson4XHpjEPV4COM7bAW1cjIBuUdCeFs8Kh+t6h9CtO9MxDNBAEsaGNyXkOBZLV2jmwxGbfYlpDaSS3hCvTTQwfHM3hZW0znDpJpXG088yjvUWgDhQq8oYtaQX04bS19NPU8e8kyLz3MdWHcLaNwOIJA9k6sdbjfir0rv5t8uBEEhi7YT9rQdxyQBcbWIhgX+WUEHl/LWKmM6/H9uERd89aktg6IvICX5z9m28z/bruCsmB1LTTPU/AKrkEwsn8e1YD1SvVJ2G+VA/VFlBKly0DWi/Lz+btuwJdheTpeLSGyZedoJGq3XEbsm2bvt/nl86DrAaj9eaGwH6GnQ1tP10+8jUN9u7KkJhHLuAq1lkQSnWY0zsk2mgSJIctpQnScME1TGYpcb8NORkMSMhbmjDGlCMf+SFe2iBfzfrOo/Aqi/iocT8IN07spjMSGteh9MAb8y+JvlHCi9aDqLBlongh5aL3w158MOt2tfSOKiV/2w6FojPwwLzmzF5KzVd+gJq5Hwhr5CFprQikRsSaZTiin6a7F/5stPtq1+F2L37X499PiwyilPE+yTCS5ThnjoaTbaL0COFe5b+6EpVGMRTyJXi7d/fv5STsotMwk5YlOaRRyzriEDI1/5/L+j+LTU/59Kvu7e3dbQe2Wa/p/qqTPvV+7nEcL5bwvMEbiFv42HGe2dKOvKs2C9H10lMKU8L/sJyviu7qNaAAakTgG0FnKcymI3kobyWMheBymmoVhyHOWhJysfAPY7YPdPnijfdDmIFdcCMUZlTERkEJEYDu5TpQUUUITyCFmlDK2+lTEjMVwQzuQUJlnjJNMgT+BSXO9BTutqedOK+zENZWQcClKeObUAreLKBWo4PWTi/ZzTOcP4jR9j35lgv9I83jOMZv9DVfOJYUvGg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772E24DD-0A4A-48F0-A338-BC15CFC07C8A&quot;"/>
    <we:property name="reportEmbeddedTime" value="&quot;2023-05-18T12:31:17.856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b3aa9306f70009b75092&amp;height=248.74&amp;width=849.24&amp;bookmarkGuid=42174a0d-5ff5-428c-a838-8d8d20f8630f&amp;fromEntryPoint=sharevisual&quot;"/>
  </we:properties>
  <we:bindings/>
  <we:snapshot xmlns:r="http://schemas.openxmlformats.org/officeDocument/2006/relationships" r:embed="rId1"/>
</we:webextension>
</file>

<file path=ppt/webextensions/webextension33.xml><?xml version="1.0" encoding="utf-8"?>
<we:webextension xmlns:we="http://schemas.microsoft.com/office/webextensions/webextension/2010/11" id="{3BF4ABC1-C896-4C6F-9091-C4B2935C5BA5}">
  <we:reference id="wa200003233" version="2.0.0.3" store="en-US" storeType="OMEX"/>
  <we:alternateReferences>
    <we:reference id="WA200003233" version="2.0.0.3" store="WA200003233" storeType="OMEX"/>
  </we:alternateReferences>
  <we:properties>
    <we:property name="pptInsertionSessionID" value="&quot;22AE5732-23BE-41D2-BC1E-147A5291F598&quot;"/>
    <we:property name="reportUrl" value="&quot;/groups/me/reports/e70feea7-9ed8-4355-bed3-d5381d601e01/ReportSection5c803e94c95124aa6ef4?ctid=ebec9c67-55a5-439b-bb63-b3091205e550&amp;pbi_source=shareVisual&amp;visual=04d1ff783ad33b014ef1&amp;height=542.53&amp;width=351.59&amp;bookmarkGuid=3c3526b7-872b-4a19-ad9b-2ad392b6b3c5&amp;fromEntryPoint=sharevisual&quot;"/>
    <we:property name="artifactName" value="&quot;Highest Potential Districts&quot;"/>
    <we:property name="reportName" value="&quot;Telangana_Tourism_ResumeChallenge&quot;"/>
    <we:property name="reportState" value="&quot;CONNECTED&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5c803e94c95124aa6ef4&quot;"/>
    <we:property name="pageDisplayName" value="&quot;Districts with Highest Potential&quot;"/>
    <we:property name="datasetId" value="&quot;b140e74d-f57c-4169-9277-6930aac3a6e2&quot;"/>
    <we:property name="backgroundColor" value="&quot;#FFF&quot;"/>
    <we:property name="bookmark" value="&quot;H4sIAAAAAAAAA7VW23LTMBD9lY6eM4xvieW+0RQGBiiFdMoD02FW8jpR61hGlktDJ//OSnbaNECTdNq8RJejPWcvWvmW5aqpS1icwBzZITvS+moO5uogZANWPVzLh0ERyITnGcQyyGUgeUwoXVulq4Yd3jILZor2XDUtlM4gLX6/GDAoy1OYulkBZYMDVqNpdAWl+o0dmLasaXE5YHhTl9qAMzmxYNGZvSY4zUlK+MoxgrTqGicobbf6FWttbD8fSh7EmCUyG4ZRAjDCIqEzTbfrZW7HO1IvbKwrC6oiAW4tFmmKMaGGMspwBMOAR269UdW07F25P3u2qF34mhnQP8VJXBKjs0Nu9lF34LnOHWym8hwrtlzSrhAiiYoixTQVIU8g45ncymPxxgp9sx9TkOQhEfEY8jgWQZhgETpooUrbOy0Wb25qQ5mk/HZMZ7o+IZoO4yDnqwRFA/bW6LkH9xXVtOJni2ZBB5wdbDrkLZusNmj8ZTV4zFLuTFRWWUKyY9VYo6Sltc7/YDm4Q16tIz/g4uATQtMS9xqa6nKCJcXJU4x12c69rA2RujUSv2JxP/FKXOxOjaZCfqCmYbTeiygUlgQkns8mR3O08ETHyqzqNtqMSK9yVxVXmyreqekMG/vjVFsk76lGKMfET/lih0Of7877aC1W26JK57/N0KnyYapyZXtV7zfi1TxzJL10ECX+//hdcS3d76LrH2ukO4n52/tHNA3YTP8aG6TWlPdF19+K1/k1VBJdPPEJaf13ve6Q4U1FLgqPNgrpgzKegbGbzUI/a6U+2SWX+a7JE/ByrXOPycmpNovdK22v5F74OyJHSRyGPIykTCMRJyFA8hJdHmOZC17EUTYsOE+jNMnCl+nyI55yet+ykB6wEAIQQSJewiMe8BCjIC4w4wUGI1mE6VYeNadvg/14IM0iKQpAeq+GgeACk+2R25vHU92j2Rzp68YNdGubGiSeQtW1xborJ4UeR7cfqtxdRj/2L+RHRU9lJ+ocyta/D+5bqPOHdKq+z+1yoCvU5R/mcA90vAkAAA==&quot;"/>
    <we:property name="initialStateBookmark" value="&quot;H4sIAAAAAAAAA7VWXU/bMBT9K8jP1ZSvNglvUJg2MaADxB4mhK6dm9Y0jTPHYXSo/33XTgpdt9EWQV8aXx/7nPvhaz+yTNZVAfMzmCHbZ4dKTWegp3s+67Gys52fn5weXJzcnh2cHpNZVUaqsmb7j8yAHqO5lnUDhd2BjN9vegyKYgRjO8qhqLHHKtS1KqGQv7AF05TRDS56DB+qQmmwW14aMGi3vSc4jYnb/xASIwgj7/EShWmtF1gpbbpxXyReiGkk0r4fRAADzCNaU7ezTuZmvCV1woaqNCBLEmBtIY9jDAnVF0GKA+h7SWDttSzHRefK89qreWXjVU+A/ilO/I4Y7T7kZhdmC56pzMImMsuwZIsFzXLOoyDPY4xj7icRpEkqNvIYfDBcPezG5EWZT0RJCFkYcs+PMPctNJeF6Zzm8+OHSlMmKb8t05WqzoimxVjI9TJBQY991GrmwF0J1Q3/0aCe0wK7D9Yt8pFdLifo++vy46WdMrtFaaQhJDuStdFSGLK1/nuL3hNyuoo8wfneKULdEPcKmuryEguKk6MYqqKZOVlrIlWjBV5g/jxwSmzsRlpRIf+hpmZk70TkEgsCEs+5zlAfzh3RkdTLug3WI9Kp3FbFdF3FJzmeYG1uR8ogeU81QjkmfsoX2++7fLfeByux2hRVWv9tglaVC1OZSdOp+rwWr/qNI+mkAy/w/8ufimthfzdt/1gh3UrM396/oKnHJurnUCO1pqwruu5UHGT3UAq08cRXpPXf9bpFhtcV2Si82CiEC8pwAtqsNwv1ppX6apds5tsmT8C7lc49JCfHSs+3r7SdknvjzogYRKHvJ34gRBzwMPIBovfo8hiKjCd5GKT9PEniII5S/326/CCJE7rfUp8uMB884F7E38OjxEt8DLwwxzTJ0RuI3I838sgZvQ1244E4DQTPAem+6ns84RhtjtzOPI7qGc1mSK8b+6EaU1cgcARl2xartpwkOhydfigzexjdt7shv0i6KltR11A07n6wb6HWH9Ipuz73wgL7Qlo2Ovr9BnF7qP6sCQAA&quot;"/>
    <we:property name="isFooterCollapsed" value="true"/>
    <we:property name="isFiltersActionButtonVisible" value="true"/>
    <we:property name="reportEmbeddedTime" value="&quot;2023-05-18T18:14:09.557Z&quot;"/>
    <we:property name="creatorTenantId" value="&quot;ebec9c67-55a5-439b-bb63-b3091205e550&quot;"/>
    <we:property name="creatorUserId" value="&quot;100320028783E496&quot;"/>
    <we:property name="creatorSessionId" value="&quot;78aeef5c-1484-48d5-b251-097e2152e7b8&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eSf4q3A3bTT3vV6MHQ6HYZZSetEh2OlssKRMvnfu7aTEMKBEw460L4QW1rt7vftp5XMdaBNPSlh9gHGGOwHB9ZejMFd7LFgEFS3x4ok4YonccZllkcgMsVSsrITb2xVB/vXgQc3RH9q6imUjUMa/PNsEEBZfoRh81ZAWeMgmKCrbQWl+Rs7Y5ryborzQYBXk9I6aFwee/DYuL0kc3qnVNj3EUUE5c0lHqPy3egnnFjnF+8yT5NUJAVGaS5RqjTNFa2pu9k2zX77Jmib2KGtPJiKEmjGeIYyyRmPFUMu0iKMMmjGC1P6hYmcvb2aOMJNbMwmDX0/6EuoFOqgBeew7rBcB+8R6qlrEb69NXFsp07hJyzaqcobPyM/P+Nsb7GkDuZE1Udnich27sR6KPeIS+Otq/eOLHHvjWrNRvbLoUOiUgf74fyMRmpTDcsF8zdQT7p0FbgmVSs/Ez8NJFpgnUZ3MGtRHRm3JJ4PNhL/VxDNSVEL0TbexlY3aY+M1lg104NARSGEiWBpGskkjbHgafSCyvTOOjTDagXuFVfpxxmFBAn6fFmgJahzln7HxFblynmoWBFzDVkk4yRGgOIFles/UKY7QCjzZp+EIizCUGcZCzHNmczzsPH5IKR6BPS7genhAheSRRwEF3mWxQrzkJrtc8ShnS4TzhIAFqe5CHOFvDeOxysv7dVukajvs1SpjEEuhUhUEodhr2RP7OQDhelsGpPT5blGtX/n7Lg1XhzE9VT+NUU3CzZlcbycoOfflg8PeWoEuFLJcpuer8QwCDoiwvlgteRifcktYd1Y07Y+xpIIa2Md2nI6rnq02r20KW0IlNj2zpAvGl7kUBgsyY7C/PqkG2aVxMVuRw5VL9hnYVv+jgO+xtjWJJOn30fYZNmyVmnjF1n+tEFf/bTEthhAlnj/6pXm5vO2RWy21q1yeYCF+3O73VhZQ+wrvT2V05p2N+oDcIcjcP7Fdf9NXXeXaTL/vHZDPiTAQ+tm20vwUWU/6220YRRHIBPNdahTJhViJp/j6FAQRQqKNBMhz4DTnyx+jjhSSBBKAC9ypRI6fSHij7/r7FaZPxDuVuNmcEel16VRdIytow/GSN9/zYMGDy2CSRfJYH1DyHWLovn9xRDozvcplNPG7ZsDqI16s2xB83sE2prv0CG3I6Ffj2nIU1WIOCriWBUsjfMUnkMnTKCOSexZLoSSuYyVSHp1sti1RlEO3yaV9/TZO7pD09roCxHLEa3Q9ku1rpdtO+yTMnJvJ320UHsC9ksV6cqdsxyodxZxqkQMUfYCP6seOm4Hr0Dapanw/3nSf7NCRZYVLIY8zIRElulEcnyOZiqiBOmoVSJXUktJvTvSvXHMGIY7xtGRFJlWCnLGCwDdXCaePk4b6mt91E59PQGFH6HCr/RT2jRQadQ9PbX9F22Hh/I0iw+GbRa0/Xc+/wdTStGmUxYA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DtngrcDfttHe9HgydTodhVtI60eFYqexwpEz+967tJIRw4ISDDrQvxJZW2v2+/bQrcx0YW00KmH2AMQb7wYFzF2PwF3s8GATl7TEUwLVBDRljXCdxGApBVm5SW1dWwf51UIMfYn1qqykUzYY0+OfZIICi+AjD5i2HosJBMEFfuRIK+zd2xjRV+ynOBwFeTQrnodnyuIYam20vyZzeKRT+fUQeQdf2Eo9R193oJ5w4Xy/eVSYSIZMcI5EpVFqITNOaqpttw+y3b5y2gR26sgZbUgDNWJiiSjIexppjKEXOohSa8dwW9cJEzd5eTTzhJjZmk4a+H8wllBpN0ILzWHVYroP3CNXUtwjf3po4dlOv8RPm7VRZ23pG+/yMs73FkiqYE1UfvSMi27kTV0OxR1za2vlq78gR97XVrdnIfTn0SFSaYJ/Nz2iksuWwWDB/A/WkC1eDb0J16jPx00CiBc4b9AezFtWR9Uviw8FG4P8KIoJApjpiwBLJhYhUImLMQxG9oFS8cx7tsFwBeMWZ+HFGLkGBOV8mYQnqnIvvuGxTMljWkWbbsTNN/CNrDJbN9CDIQqZ5HocG0kjFSYwA+QtK138gTXeA9CdFM8lyxkyacoYi4yrLWGP6INxqBPS7gfdhP7niUQgylFmaxhozRsX2OfxQFVBJyBMAHotMskxj2OunxqtauavdPFHd50LrlEOmpEyoGTLWK+cTN/lAbjqbxuR02ddIF++8G7fGi0ZcTdVfU/SzYFMyx8sJev5t+fDQTo04VwpaHuHzlVAGQUcEmw9WSy7Wl9wS3Y01qesYCyKs9XXoium47NFx99KGtCFeYrv2lvai4UUMucWC7MjNr096mFZBXOzScgZN9oJ9ztr0dxyEa4xtTTLt9PsImyhb1kpj60WUP23QVz0tsS0GUAXev3qlufm8bbObZXerWB5g4f7Ybhdd3hD7Sm9PxbSi043mAPzhCHz94jrDpq67yzSZf167IR8S4KHzs+0l+Ki0n/UWWhbFEajEhIYZwZVGTNVztA4NUaQhF6lkYQoh/Unj5/CjpAKpJYR5pnVC3Rei8PH3oN0y8wfC3WzcDO6o9KqwmtrYOvpgjPT91zwYqKFFMOk8WaxuCLluUTS/v1gC3e19CsW02fbNAVRWv1mWoPk9Am3Nd6iQ25HQr0fBQqFzGUd5HOucizgT8Bw64RJNTGJPMym1ylSsZdKrk8WptZpi+DapvKfP3tEdmtZGX4hYjmiFcV/Kdb1sW2GflJF7K+mjhdrjsF+qSFfujGdAtTOPhZYxROkL/OR6qN0OXoG0C1vi/7PTf7NCZZrmPIaMpVIhT02iQnyOYiqjBKnVaplpZZSi2h2ZXj92DMMd/ZhIydRoDRkPcwDTXCae3k/r6mt11E3ragIaP0KJX6mndGigNGh6amr7L9oOD8VpFx8M2yxo6+98/g9zlM0k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005DFDF3-91A3-4877-A171-89F401E9C2E6}">
  <we:reference id="wa200003233" version="2.0.0.3" store="en-US" storeType="OMEX"/>
  <we:alternateReferences>
    <we:reference id="WA200003233" version="2.0.0.3" store="WA200003233" storeType="OMEX"/>
  </we:alternateReferences>
  <we:properties>
    <we:property name="artifactName" value="&quot;Total Visitors Domestic by Months&quot;"/>
    <we:property name="backgroundColor" value="&quot;#FFF&quot;"/>
    <we:property name="bookmark" value="&quot;H4sIAAAAAAAAA+VYbU8jNxD+K2i/3JeosvfdfCtwJ1XtXekFUVUVqsb2bOJjs069G44U5b93vJuEkAM2oVBBmw/Jrj2el2cez9i5CbSppyXMP8EEg8PgyNrLCbjLAx4MgurumJKKF0xpUKmASAEHJknKThtjqzo4vAkacCNszk09g9IrpMHfLwYBlOUpjPxbAWWNg2CKrrYVlOYv7IRpqnEzXAwCvJ6W1oFXOWygQa/2isTpnVzh30VkEVRjrnCIqulGP+PUumb5LvM0SUVSYJTmEqVK01zRmrqbbd3sl/dGW8eObdWAqcgBPxZmKJOch7HiGIq0YFEGfrwwZbMUkfP311NHcRMa86mH73t9BZVCHbTBOay7WG6Cjwj1zLURvr8zMbQzp/AzFu1U1ZhmTnp+xPnBckkdLAiqU2cJyHbuzDZQHhCWprGuPjixhH1jVCs2tl+PHRKUOjhkiwsaqU01KpfI34Z61rmrwHlXrfxC+PiQaIF1Gt3RvI3qxLgV8OFgy/F/JaIFMWpJWq9tYrV3e2y0xspPDwIVMWCJ4GkaySSNsQjT6BWl6YN1aEbVOrg3n6V7AupPUh4yKidxqCGLZJzECFC8oiT9Z5KzV1IUE6xgTGcZZ5jmXOY586KPhluPgX634n3cTiF5FIIIRZ5lscKcUfl9CTu092US8gSAx2kuWK4w7LXT4HUj7fV+lqgT8FSpjEMuhUhUEjPWS+czO/1EZjoZL3K+6nTEiw/OTlrhZWuuZ/LPGbp5sE2Z4WqCnn9ZPTymyZNzzaBVZf1jTZRB0AHBFoP1ksvNJXdIdytN7BpiSYC1to5tOZtUPTzuXlqXtshLaDfOkC4aXvpQGCxJjsz8/Kybae3E5X5NiLIXHHLWpr/DINxAbGeQSdOvY/RetqhV2jRLL3/Ygq9+XmDbGECW+PDqNecW/nOx2C67O/nyCAoP+3a36HIP7Bs9T5WzmnY36iNwx2NwzavrDNu87o7XJP5l48x8TAGPrJvvTsEnpf2it9CyKI5AJjrUTKdcKsRMvkTrUBDRHadIM8HCDEL6yuKXsCOFBKEEhEWuVELdF6Lw6eeg/TLzG8K32bgd3JPpdWkUtbHN6IMJ0o3QP2hooI1g2lkyWN8CctNG4X9/MhR0p/scyplX++4IaqPerUrQ4gGCtuJ7VMjdQOjnY8rCVBUijoo4VgVP4zyFl+AJF6hjInuWC6FkLmMlkl6eLHetUeTDP6PKR7oIj7+BaWP0lZDlhFZo+7Xa5MuuFfZZEXmwkj6ZqD0G+6mKdOTOeQ5UO4s4VSKGKHuFV67H2u3gDVC7NBX+Pzt9L0P9jMiygseQs0xI5JlOZIgvUTBFlCC1UyVyJbWUVJ8j3WvHTGC0px0dSZFppSDnYQGg/YHh+e20pu6rlXbW1FNQeAoV3lMzaWNApVH31M32j9kuHvLTLC8Fuyzo0rr4G4DHBuZJFgAA&quot;"/>
    <we:property name="creatorSessionId" value="&quot;b9bb111b-eb38-43ab-9ff1-f6ef9067ec5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227jNhD9lUAv+2IUukvMW24LFGkuTYIUxSJYDMmRzY0suhSdjRv43zuUbMfxJlacTYqk9YMtDYdzOXM0Q/nOk6oelTA5hiF6296u1tdDMNdbgdfzqpns5OTwaOfs8OvxztEBifXIKl3V3vadZ8H00V6qegyls0DCL1c9D8ryFPruroCyxp43QlPrCkr1N7bKtGTNGKc9D29HpTbgTJ5bsOjM3pA63ZPv4JeIPIKw6gbPUdhWeoYjbezsnudpkrKkwCjNOXKRprmgPXW72oTZre+cNoHt6cqCqigAJwsz5EkehLEIMGRp4UcZOHmhSjtT4ZOD25GhvAmNycjhtSNvoBIovSY5g3Wby513hFCPTZPhwYOFcz02As+waJYqq+yE7BziZGu2pfamBNWp0QRks3ahLZRbhKWy2tRb+5qwt0o0agP9fc8gQSm9bX96RZJaVf1yhvx9qhdtuAKMC1Xzb4SPS4k2aCPR7E6arPaVmQMf9lYC/1cymhKjZix11oZaurAHSkqs3HLPE5EPfsKCNI14ksZYhGn0jsr0WRtU/WqR3Iev0iMJdRcpD30RFHEoIYt4nMQIULyjIv1nirNRUYTP/ML3ZZYFPqZ5wPPcd6pr060HQL8r+a73U/AgCoGFLM+yWGDuU/t9Cz/07PMkDBKAIE5z5ucCw04/Fm8t17ebeaJJEKRCZAHknLFEJLHvd9L5Qo+OyU2r41Qu55OOePHZ6GGjPJvF9Zj/NUYz8VYpcz5foOvf5xfrLDlyLhg076xfF0TpeS0Q/rS32HK9vOUB6e61iV3nWBJgja89XY6HVQeP25smpBXyEtrWKLJF4lkMhcKS9MjNyas+TIsgrjcbQlQ9bzvwm/K3GIRLiD0bZLL0xwBdlA1qlVR2FuWvK/DVrwtskwPwEp/eveDc1H2upqtt91mxrEHh6dgeNt3AAftBz1PluKanG+UumL0BGPvuJsMqr9vjNal/Wzoz71HCfW0mz6fgi8p+1dlo/SiOgCcylL5MAy4QM/4Wo0NAFAko0oz5YQYhfWXxW/jhjAMTDMIiFyKh6QtR+PJz0GaV+RPhx2rcCzdkel0qQWNsOXtviPRG6C4kWGgyGLWeFNb3gNw1Wbjf3xQl3dq+hHLszH7ahVqJT/MWNH2CoI36Bh3yeSB08zH1w1QULI6KOBZFkMZ5Cm/Bk4ChjInsWc6Y4DmPBUs6eTJ7apWgGH6OKkf0Ijz4AaYl6Tshyz7tkPp7tcyX53bYV0XkyU76YqJ2OOymKtKROw9yoN5ZxKlgMUTZO3zlWjduex+A2qWq8P856TsZ6lZYlhVBDLmfMY5BJhMe4ls0TBYlSONUsFxwyTn150h2+lFD6G/oR0acZVIIyIOwAJDuwPD6fhpXj/VKPbb1CASeQoWP9Ex6MKCSKDv6ZvPHbJsPxalmLwVrNri/axctdjr9B6lCwgs5Fg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DB399D88-3749-463C-BB8E-CF011DB78202&quot;"/>
    <we:property name="reportEmbeddedTime" value="&quot;2023-05-17T04:26:15.95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e2a9818ad2df46c94a37&amp;height=191.14&amp;width=1185.63&amp;bookmarkGuid=ee0ef289-c1eb-4b8c-aba9-36fde0b97259&amp;fromEntryPoint=sharevisual&quot;"/>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Wisp</Template>
  <TotalTime>1150</TotalTime>
  <Words>2375</Words>
  <Application>Microsoft Office PowerPoint</Application>
  <PresentationFormat>Widescreen</PresentationFormat>
  <Paragraphs>125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Wisp</vt:lpstr>
      <vt:lpstr>Tourism Challenge by Codebasics</vt:lpstr>
      <vt:lpstr>About Telangana</vt:lpstr>
      <vt:lpstr>Domestic Tourism</vt:lpstr>
      <vt:lpstr>Domestic Tourism</vt:lpstr>
      <vt:lpstr>Compound Annual Growth Rate</vt:lpstr>
      <vt:lpstr>Compound Annual Growth Rate</vt:lpstr>
      <vt:lpstr>Hyderabad Analysis</vt:lpstr>
      <vt:lpstr>Hyderabad Analysis</vt:lpstr>
      <vt:lpstr>Hyderabad Analysis</vt:lpstr>
      <vt:lpstr>Domestic to Foreign Ratio</vt:lpstr>
      <vt:lpstr>Domestic to Foreign Ratio</vt:lpstr>
      <vt:lpstr>Footfall Ratio</vt:lpstr>
      <vt:lpstr>Footfall Ratio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Challenge by Codebasics</dc:title>
  <dc:creator>kartik Lohar</dc:creator>
  <cp:lastModifiedBy>kartik Lohar</cp:lastModifiedBy>
  <cp:revision>48</cp:revision>
  <dcterms:created xsi:type="dcterms:W3CDTF">2023-05-12T09:53:53Z</dcterms:created>
  <dcterms:modified xsi:type="dcterms:W3CDTF">2023-05-18T18:48:18Z</dcterms:modified>
</cp:coreProperties>
</file>