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4689-CE04-4994-93B2-ABDF5A6CF81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3B67-9796-4F07-98FC-03C4BD59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4689-CE04-4994-93B2-ABDF5A6CF81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3B67-9796-4F07-98FC-03C4BD59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4689-CE04-4994-93B2-ABDF5A6CF81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3B67-9796-4F07-98FC-03C4BD59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4689-CE04-4994-93B2-ABDF5A6CF81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3B67-9796-4F07-98FC-03C4BD59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4689-CE04-4994-93B2-ABDF5A6CF81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3B67-9796-4F07-98FC-03C4BD59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2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4689-CE04-4994-93B2-ABDF5A6CF81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3B67-9796-4F07-98FC-03C4BD59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4689-CE04-4994-93B2-ABDF5A6CF81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3B67-9796-4F07-98FC-03C4BD59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4689-CE04-4994-93B2-ABDF5A6CF81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3B67-9796-4F07-98FC-03C4BD59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4689-CE04-4994-93B2-ABDF5A6CF81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3B67-9796-4F07-98FC-03C4BD59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4689-CE04-4994-93B2-ABDF5A6CF81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3B67-9796-4F07-98FC-03C4BD59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4689-CE04-4994-93B2-ABDF5A6CF81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3B67-9796-4F07-98FC-03C4BD59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4689-CE04-4994-93B2-ABDF5A6CF81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E3B67-9796-4F07-98FC-03C4BD59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9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86" y="558308"/>
            <a:ext cx="10515600" cy="29318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</a:t>
            </a:r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Default Rate prediction </a:t>
            </a:r>
            <a:b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</a:br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       Case </a:t>
            </a:r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Study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31454"/>
              </p:ext>
            </p:extLst>
          </p:nvPr>
        </p:nvGraphicFramePr>
        <p:xfrm>
          <a:off x="2315336" y="5755305"/>
          <a:ext cx="8128000" cy="606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606858">
                <a:tc>
                  <a:txBody>
                    <a:bodyPr/>
                    <a:lstStyle/>
                    <a:p>
                      <a:r>
                        <a:rPr lang="en-US" dirty="0" smtClean="0"/>
                        <a:t>Done by: </a:t>
                      </a:r>
                      <a:r>
                        <a:rPr lang="en-US" dirty="0" err="1" smtClean="0"/>
                        <a:t>Kartik</a:t>
                      </a:r>
                      <a:r>
                        <a:rPr lang="en-US" dirty="0" smtClean="0"/>
                        <a:t> Mathpal                                            Submitted to: </a:t>
                      </a:r>
                      <a:r>
                        <a:rPr lang="en-US" dirty="0" err="1" smtClean="0"/>
                        <a:t>UpGrad</a:t>
                      </a:r>
                      <a:r>
                        <a:rPr lang="en-US" dirty="0" smtClean="0"/>
                        <a:t> Campus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2517" y="112541"/>
            <a:ext cx="545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Term Distribution in Top-4 products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432517" y="970670"/>
            <a:ext cx="8408017" cy="55004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609" y="1814733"/>
            <a:ext cx="31303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•Lending club has given out 36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month </a:t>
            </a:r>
            <a:r>
              <a:rPr lang="en-US" dirty="0"/>
              <a:t>term period loan for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major </a:t>
            </a:r>
            <a:r>
              <a:rPr lang="en-US" dirty="0"/>
              <a:t>purpose and home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improvement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3933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5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8449" y="0"/>
            <a:ext cx="566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Grade Distribution in top-4 products 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810530"/>
            <a:ext cx="11088914" cy="577895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63933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4457" y="0"/>
            <a:ext cx="642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Average Interest Rate in top-4 products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2" y="682877"/>
            <a:ext cx="10798628" cy="4658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770743" y="5561498"/>
            <a:ext cx="8851564" cy="105701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" name="Straight Connector 4"/>
          <p:cNvCxnSpPr/>
          <p:nvPr/>
        </p:nvCxnSpPr>
        <p:spPr>
          <a:xfrm>
            <a:off x="0" y="5232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514" y="116114"/>
            <a:ext cx="602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Important Variables: Credit Card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820763"/>
            <a:ext cx="9042400" cy="6037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115" y="639334"/>
            <a:ext cx="271417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200" dirty="0"/>
              <a:t>•Grade</a:t>
            </a:r>
          </a:p>
          <a:p>
            <a:r>
              <a:rPr lang="en-US" sz="2200" dirty="0"/>
              <a:t>•Term</a:t>
            </a:r>
          </a:p>
          <a:p>
            <a:r>
              <a:rPr lang="en-US" sz="2200" dirty="0"/>
              <a:t>•Bin interest rate</a:t>
            </a:r>
          </a:p>
          <a:p>
            <a:r>
              <a:rPr lang="en-US" sz="2200" dirty="0"/>
              <a:t>•Year</a:t>
            </a:r>
          </a:p>
          <a:p>
            <a:r>
              <a:rPr lang="en-US" sz="2200" dirty="0"/>
              <a:t>•Home Ownership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3933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14" y="0"/>
            <a:ext cx="618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Important Variables–Debt Consolidation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928" y="682170"/>
            <a:ext cx="9408072" cy="58566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143" y="523220"/>
            <a:ext cx="232307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200" dirty="0"/>
              <a:t>•Grade</a:t>
            </a:r>
          </a:p>
          <a:p>
            <a:r>
              <a:rPr lang="en-US" sz="2200" dirty="0"/>
              <a:t>•Bin interest rate</a:t>
            </a:r>
          </a:p>
          <a:p>
            <a:r>
              <a:rPr lang="en-US" sz="2200" dirty="0"/>
              <a:t>•Home Ownership</a:t>
            </a:r>
          </a:p>
          <a:p>
            <a:r>
              <a:rPr lang="en-US" sz="2200" dirty="0"/>
              <a:t>•Term</a:t>
            </a:r>
          </a:p>
          <a:p>
            <a:r>
              <a:rPr lang="en-US" sz="2200" dirty="0"/>
              <a:t>•Bin loan amount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232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7029" y="116114"/>
            <a:ext cx="634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Important Variables -Home Improvement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5544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25" y="1023482"/>
            <a:ext cx="8845575" cy="5503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201" y="871563"/>
            <a:ext cx="247458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200" dirty="0"/>
              <a:t>•Grade</a:t>
            </a:r>
          </a:p>
          <a:p>
            <a:r>
              <a:rPr lang="en-US" sz="2200" dirty="0"/>
              <a:t>•Bin interest rate</a:t>
            </a:r>
          </a:p>
          <a:p>
            <a:r>
              <a:rPr lang="en-US" sz="2200" dirty="0"/>
              <a:t>•Home Ownership</a:t>
            </a:r>
          </a:p>
          <a:p>
            <a:r>
              <a:rPr lang="en-US" sz="2200" dirty="0"/>
              <a:t>•Term</a:t>
            </a:r>
          </a:p>
          <a:p>
            <a:r>
              <a:rPr lang="en-US" sz="2200" dirty="0"/>
              <a:t>•Bin Annual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829" y="101600"/>
            <a:ext cx="566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Important Variables–Major Purchase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6906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5" y="1074058"/>
            <a:ext cx="9375576" cy="5447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657" y="713317"/>
            <a:ext cx="232307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200" dirty="0"/>
              <a:t>•Grade</a:t>
            </a:r>
          </a:p>
          <a:p>
            <a:r>
              <a:rPr lang="en-US" sz="2200" dirty="0"/>
              <a:t>•Bin interest rate</a:t>
            </a:r>
          </a:p>
          <a:p>
            <a:r>
              <a:rPr lang="en-US" sz="2200" dirty="0"/>
              <a:t>•Term</a:t>
            </a:r>
          </a:p>
          <a:p>
            <a:r>
              <a:rPr lang="en-US" sz="2200" dirty="0"/>
              <a:t>•Home Ownership</a:t>
            </a:r>
          </a:p>
          <a:p>
            <a:r>
              <a:rPr lang="en-US" sz="2200" dirty="0"/>
              <a:t>•Year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517730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Background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This company is the largest online loan marketplace facilitating personal loans, business loans, and the financing of medical procedures. Borrowers can easily access lower interest rate loans through a fast online interface.</a:t>
            </a:r>
            <a:b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/>
            </a:r>
            <a:b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Business </a:t>
            </a:r>
            <a:r>
              <a:rPr lang="en-US" sz="2800" b="1" dirty="0">
                <a:solidFill>
                  <a:srgbClr val="C00000"/>
                </a:solidFill>
              </a:rPr>
              <a:t>Objective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</a:t>
            </a: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identify variables which are strong indicators of default and potentially use the insights in approval / rejection decision making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  <a:b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endParaRPr lang="en-US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25" y="321971"/>
            <a:ext cx="10515600" cy="5937161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C00000"/>
                </a:solidFill>
              </a:rPr>
              <a:t>Data Understanding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Types of </a:t>
            </a:r>
            <a:r>
              <a:rPr lang="en-US" sz="2800" b="1" dirty="0" smtClean="0"/>
              <a:t>variables</a:t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b="1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1. Customer </a:t>
            </a:r>
            <a:r>
              <a:rPr lang="en-US" sz="2400" b="1" dirty="0">
                <a:latin typeface="Bell MT" panose="02020503060305020303" pitchFamily="18" charset="0"/>
                <a:cs typeface="Adobe Devanagari" panose="02040503050201020203" pitchFamily="18" charset="0"/>
              </a:rPr>
              <a:t>(applicant) </a:t>
            </a:r>
            <a:r>
              <a:rPr lang="en-US" sz="2400" b="1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demographic</a:t>
            </a:r>
            <a: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/>
            </a:r>
            <a:b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400" dirty="0">
                <a:latin typeface="Bell MT" panose="02020503060305020303" pitchFamily="18" charset="0"/>
                <a:cs typeface="Adobe Devanagari" panose="020405030502010202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- Employment length</a:t>
            </a:r>
            <a:b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400" dirty="0">
                <a:latin typeface="Bell MT" panose="02020503060305020303" pitchFamily="18" charset="0"/>
                <a:cs typeface="Adobe Devanagari" panose="020405030502010202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- Employment Title</a:t>
            </a:r>
            <a:b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400" dirty="0">
                <a:latin typeface="Bell MT" panose="02020503060305020303" pitchFamily="18" charset="0"/>
                <a:cs typeface="Adobe Devanagari" panose="020405030502010202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- Annual income</a:t>
            </a:r>
            <a:b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400" dirty="0">
                <a:latin typeface="Bell MT" panose="02020503060305020303" pitchFamily="18" charset="0"/>
                <a:cs typeface="Adobe Devanagari" panose="020405030502010202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- Zip code</a:t>
            </a:r>
            <a:b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400" dirty="0">
                <a:latin typeface="Bell MT" panose="02020503060305020303" pitchFamily="18" charset="0"/>
                <a:cs typeface="Adobe Devanagari" panose="020405030502010202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- Description</a:t>
            </a:r>
            <a:b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/>
            </a:r>
            <a:b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sz="28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2. Loan </a:t>
            </a:r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related information &amp; characteristics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/>
            </a:r>
            <a:b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sz="2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</a:t>
            </a:r>
            <a: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- Loan amount</a:t>
            </a:r>
            <a:b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400" dirty="0">
                <a:latin typeface="Bell MT" panose="02020503060305020303" pitchFamily="18" charset="0"/>
                <a:cs typeface="Adobe Devanagari" panose="020405030502010202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- Funded amount</a:t>
            </a:r>
            <a:b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400" dirty="0">
                <a:latin typeface="Bell MT" panose="02020503060305020303" pitchFamily="18" charset="0"/>
                <a:cs typeface="Adobe Devanagari" panose="020405030502010202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- Interest rate</a:t>
            </a:r>
            <a:b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400" dirty="0">
                <a:latin typeface="Bell MT" panose="02020503060305020303" pitchFamily="18" charset="0"/>
                <a:cs typeface="Adobe Devanagari" panose="020405030502010202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- loan status</a:t>
            </a:r>
            <a:b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400" dirty="0">
                <a:latin typeface="Bell MT" panose="02020503060305020303" pitchFamily="18" charset="0"/>
                <a:cs typeface="Adobe Devanagari" panose="020405030502010202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- loan grade</a:t>
            </a:r>
            <a:br>
              <a:rPr lang="en-US" sz="24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endParaRPr lang="en-US" sz="2400" dirty="0">
              <a:latin typeface="Bell MT" panose="020205030603050203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3881" y="534852"/>
            <a:ext cx="596754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3. Customer </a:t>
            </a:r>
            <a:r>
              <a:rPr lang="en-US" sz="25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behaviour</a:t>
            </a:r>
            <a:r>
              <a:rPr lang="en-US" sz="25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(if the loan is granted)</a:t>
            </a:r>
            <a:br>
              <a:rPr lang="en-US" sz="25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sz="2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</a:t>
            </a:r>
            <a:r>
              <a:rPr lang="en-US" sz="22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- Delinquency Year – 2</a:t>
            </a:r>
            <a:br>
              <a:rPr lang="en-US" sz="22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2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 - Earliest credit line</a:t>
            </a:r>
            <a:br>
              <a:rPr lang="en-US" sz="22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2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 - Revolving balance</a:t>
            </a:r>
            <a:br>
              <a:rPr lang="en-US" sz="22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2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 - Recoveries</a:t>
            </a:r>
            <a:br>
              <a:rPr lang="en-US" sz="22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2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 - Application Type</a:t>
            </a:r>
            <a:br>
              <a:rPr lang="en-US" sz="2200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r>
              <a:rPr lang="en-US" sz="2200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>    - Loan Purpose</a:t>
            </a:r>
            <a:r>
              <a:rPr lang="en-US" dirty="0" smtClean="0">
                <a:latin typeface="Bell MT" panose="02020503060305020303" pitchFamily="18" charset="0"/>
                <a:cs typeface="Adobe Devanagari" panose="02040503050201020203" pitchFamily="18" charset="0"/>
              </a:rPr>
              <a:t/>
            </a:r>
            <a:br>
              <a:rPr lang="en-US" dirty="0" smtClean="0">
                <a:latin typeface="Bell MT" panose="02020503060305020303" pitchFamily="18" charset="0"/>
                <a:cs typeface="Adobe Devanagari" panose="02040503050201020203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773" y="193183"/>
            <a:ext cx="7765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Data Understanding - Overall Default Rate is 14%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485622" y="1181686"/>
            <a:ext cx="6772932" cy="5313031"/>
          </a:xfrm>
          <a:prstGeom prst="rect">
            <a:avLst/>
          </a:prstGeom>
          <a:solidFill>
            <a:srgbClr val="92D050"/>
          </a:solidFill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0" y="81350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" y="365760"/>
            <a:ext cx="9777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Time Frame of the Data –</a:t>
            </a:r>
            <a:r>
              <a:rPr lang="en-US" sz="2800" b="1" dirty="0" smtClean="0">
                <a:solidFill>
                  <a:srgbClr val="C00000"/>
                </a:solidFill>
              </a:rPr>
              <a:t>2007-2011</a:t>
            </a:r>
          </a:p>
          <a:p>
            <a:endParaRPr lang="en-US" dirty="0"/>
          </a:p>
          <a:p>
            <a:r>
              <a:rPr lang="en-US" sz="2200" dirty="0">
                <a:latin typeface="Bell MT" panose="02020503060305020303" pitchFamily="18" charset="0"/>
              </a:rPr>
              <a:t>•78% increment in applicants in 2011 compared to 2010</a:t>
            </a:r>
          </a:p>
          <a:p>
            <a:r>
              <a:rPr lang="en-US" sz="2200" dirty="0">
                <a:latin typeface="Bell MT" panose="02020503060305020303" pitchFamily="18" charset="0"/>
              </a:rPr>
              <a:t>•145% increment in applicants in 2010 compared to 2009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58461" y="1993477"/>
            <a:ext cx="8947053" cy="456206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9296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7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0052" y="-88395"/>
            <a:ext cx="10396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Loan Purpose Distribution : Debt Consolidation Loan is the most popular </a:t>
            </a:r>
            <a:r>
              <a:rPr lang="en-US" sz="2800" b="1" dirty="0" smtClean="0">
                <a:solidFill>
                  <a:srgbClr val="C00000"/>
                </a:solidFill>
              </a:rPr>
              <a:t>type of loan.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24" y="1290411"/>
            <a:ext cx="8849960" cy="5407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083" y="985321"/>
            <a:ext cx="2880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• 46.8</a:t>
            </a:r>
            <a:r>
              <a:rPr lang="en-US" dirty="0"/>
              <a:t>% </a:t>
            </a:r>
            <a:r>
              <a:rPr lang="en-US" dirty="0" smtClean="0"/>
              <a:t>debt consolidation     </a:t>
            </a:r>
          </a:p>
          <a:p>
            <a:r>
              <a:rPr lang="en-US" dirty="0" smtClean="0"/>
              <a:t>   loans.</a:t>
            </a:r>
            <a:endParaRPr lang="en-US" dirty="0"/>
          </a:p>
          <a:p>
            <a:r>
              <a:rPr lang="en-US" dirty="0" smtClean="0"/>
              <a:t>• 13</a:t>
            </a:r>
            <a:r>
              <a:rPr lang="en-US" dirty="0"/>
              <a:t>% credit card </a:t>
            </a:r>
            <a:r>
              <a:rPr lang="en-US" dirty="0" smtClean="0"/>
              <a:t>loans.</a:t>
            </a:r>
            <a:endParaRPr lang="en-US" dirty="0"/>
          </a:p>
          <a:p>
            <a:r>
              <a:rPr lang="en-US" dirty="0" smtClean="0"/>
              <a:t>• 7.5</a:t>
            </a:r>
            <a:r>
              <a:rPr lang="en-US" dirty="0"/>
              <a:t>% home improvement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loans.</a:t>
            </a:r>
            <a:endParaRPr lang="en-US" dirty="0"/>
          </a:p>
          <a:p>
            <a:r>
              <a:rPr lang="en-US" dirty="0" smtClean="0"/>
              <a:t>• 5.6</a:t>
            </a:r>
            <a:r>
              <a:rPr lang="en-US" dirty="0"/>
              <a:t>% major purchase loans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2551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3823" y="128789"/>
            <a:ext cx="473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Default Rates By Loan Purpose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7" y="830214"/>
            <a:ext cx="9815994" cy="4353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6480" y="5200967"/>
            <a:ext cx="908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•Small business: 27</a:t>
            </a:r>
            <a:r>
              <a:rPr lang="en-US" dirty="0" smtClean="0"/>
              <a:t>%                           </a:t>
            </a:r>
            <a:r>
              <a:rPr lang="en-US" dirty="0" smtClean="0"/>
              <a:t>• Educational: 16%                    •Credit card: 10%</a:t>
            </a:r>
          </a:p>
          <a:p>
            <a:r>
              <a:rPr lang="en-US" dirty="0" smtClean="0"/>
              <a:t>•Debt consolidation: 15%                    • House:17%                              •Major purchase: 10%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3933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3346" y="218940"/>
            <a:ext cx="8113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Top-4 Products over time: Credit Card, Debt Consolidation, </a:t>
            </a:r>
            <a:r>
              <a:rPr lang="en-US" sz="2400" b="1" dirty="0" smtClean="0">
                <a:solidFill>
                  <a:srgbClr val="C00000"/>
                </a:solidFill>
              </a:rPr>
              <a:t>    Home </a:t>
            </a:r>
            <a:r>
              <a:rPr lang="en-US" sz="2400" b="1" dirty="0">
                <a:solidFill>
                  <a:srgbClr val="C00000"/>
                </a:solidFill>
              </a:rPr>
              <a:t>Improvement &amp; Major purchase 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736" y="3374718"/>
            <a:ext cx="72527" cy="108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54625" y="1175564"/>
            <a:ext cx="7915101" cy="48028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273" y="1049937"/>
            <a:ext cx="40129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•In 2007 &amp; 2008, Lending Club focused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on </a:t>
            </a:r>
            <a:r>
              <a:rPr lang="en-US" dirty="0"/>
              <a:t>major purchase loans </a:t>
            </a:r>
          </a:p>
          <a:p>
            <a:r>
              <a:rPr lang="en-US" dirty="0"/>
              <a:t>•In 2009, they started lending money </a:t>
            </a:r>
            <a:r>
              <a:rPr lang="en-US" dirty="0" smtClean="0"/>
              <a:t>for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home improvement purpose also</a:t>
            </a:r>
          </a:p>
          <a:p>
            <a:r>
              <a:rPr lang="en-US" dirty="0"/>
              <a:t>•In 2010, they started lending loan </a:t>
            </a:r>
            <a:r>
              <a:rPr lang="en-US" dirty="0" smtClean="0"/>
              <a:t>for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debt consolidation</a:t>
            </a:r>
          </a:p>
          <a:p>
            <a:r>
              <a:rPr lang="en-US" dirty="0"/>
              <a:t>•In 2011, credit card loans were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introduced 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122274" y="104993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318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Fangsong Std R</vt:lpstr>
      <vt:lpstr>Adobe Devanagari</vt:lpstr>
      <vt:lpstr>Arial</vt:lpstr>
      <vt:lpstr>Bell MT</vt:lpstr>
      <vt:lpstr>Calibri</vt:lpstr>
      <vt:lpstr>Calibri Light</vt:lpstr>
      <vt:lpstr>Office Theme</vt:lpstr>
      <vt:lpstr>            Default Rate prediction           Case Study </vt:lpstr>
      <vt:lpstr>Background  This company is the largest online loan marketplace facilitating personal loans, business loans, and the financing of medical procedures. Borrowers can easily access lower interest rate loans through a fast online interface.  Business Objective  To identify variables which are strong indicators of default and potentially use the insights in approval / rejection decision making. </vt:lpstr>
      <vt:lpstr>Data Understanding  Types of variables  1. Customer (applicant) demographic     - Employment length     - Employment Title     - Annual income     - Zip code     - Description  2. Loan related information &amp; characteristics      - Loan amount     - Funded amount     - Interest rate     - loan status     - loan grade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2023-02-04T15:32:07Z</dcterms:created>
  <dcterms:modified xsi:type="dcterms:W3CDTF">2023-02-04T18:12:46Z</dcterms:modified>
</cp:coreProperties>
</file>