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5"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16922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471E7-8E03-46BA-A79A-F0AB9FD369D2}"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8087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77871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6416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76116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111552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65084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1935372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115860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81205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44652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471E7-8E03-46BA-A79A-F0AB9FD369D2}"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128618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471E7-8E03-46BA-A79A-F0AB9FD369D2}"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79009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61169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11048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5C471E7-8E03-46BA-A79A-F0AB9FD369D2}" type="datetimeFigureOut">
              <a:rPr lang="en-US" smtClean="0"/>
              <a:t>5/2/2023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58570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471E7-8E03-46BA-A79A-F0AB9FD369D2}"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EA289-5D80-4319-9B81-343CC215A412}" type="slidenum">
              <a:rPr lang="en-US" smtClean="0"/>
              <a:t>‹#›</a:t>
            </a:fld>
            <a:endParaRPr lang="en-US"/>
          </a:p>
        </p:txBody>
      </p:sp>
    </p:spTree>
    <p:extLst>
      <p:ext uri="{BB962C8B-B14F-4D97-AF65-F5344CB8AC3E}">
        <p14:creationId xmlns:p14="http://schemas.microsoft.com/office/powerpoint/2010/main" val="271262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C471E7-8E03-46BA-A79A-F0AB9FD369D2}" type="datetimeFigureOut">
              <a:rPr lang="en-US" smtClean="0"/>
              <a:t>5/2/2023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7EA289-5D80-4319-9B81-343CC215A412}" type="slidenum">
              <a:rPr lang="en-US" smtClean="0"/>
              <a:t>‹#›</a:t>
            </a:fld>
            <a:endParaRPr lang="en-US"/>
          </a:p>
        </p:txBody>
      </p:sp>
    </p:spTree>
    <p:extLst>
      <p:ext uri="{BB962C8B-B14F-4D97-AF65-F5344CB8AC3E}">
        <p14:creationId xmlns:p14="http://schemas.microsoft.com/office/powerpoint/2010/main" val="107156919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t>X Education - Lead Scoring Case Study</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smtClean="0"/>
              <a:t>Identifying Hot leads to increase conversion ratio for X        </a:t>
            </a:r>
          </a:p>
          <a:p>
            <a:pPr marL="0" indent="0">
              <a:buNone/>
            </a:pPr>
            <a:r>
              <a:rPr lang="en-US" sz="2400" dirty="0"/>
              <a:t> </a:t>
            </a:r>
            <a:r>
              <a:rPr lang="en-US" sz="2400" dirty="0" smtClean="0"/>
              <a:t>   Education by focusing more on them.</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1800" dirty="0" smtClean="0"/>
              <a:t>Prepared by: </a:t>
            </a:r>
            <a:r>
              <a:rPr lang="en-US" sz="1800" dirty="0" err="1" smtClean="0"/>
              <a:t>Kartik</a:t>
            </a:r>
            <a:r>
              <a:rPr lang="en-US" sz="1800" dirty="0" smtClean="0"/>
              <a:t> Mathpal</a:t>
            </a:r>
          </a:p>
          <a:p>
            <a:pPr marL="0" indent="0">
              <a:buNone/>
            </a:pPr>
            <a:r>
              <a:rPr lang="en-US" sz="1800" dirty="0" smtClean="0"/>
              <a:t>Course : DS&amp;A (5022)</a:t>
            </a:r>
          </a:p>
          <a:p>
            <a:pPr marL="0" indent="0">
              <a:buNone/>
            </a:pPr>
            <a:r>
              <a:rPr lang="en-US" sz="1800" dirty="0" err="1" smtClean="0"/>
              <a:t>Upgrad</a:t>
            </a:r>
            <a:r>
              <a:rPr lang="en-US" sz="1800" dirty="0" smtClean="0"/>
              <a:t> campus </a:t>
            </a:r>
          </a:p>
        </p:txBody>
      </p:sp>
    </p:spTree>
    <p:extLst>
      <p:ext uri="{BB962C8B-B14F-4D97-AF65-F5344CB8AC3E}">
        <p14:creationId xmlns:p14="http://schemas.microsoft.com/office/powerpoint/2010/main" val="200063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990" y="948962"/>
            <a:ext cx="3982006" cy="34390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839" y="233201"/>
            <a:ext cx="4582164" cy="4620270"/>
          </a:xfrm>
          <a:prstGeom prst="rect">
            <a:avLst/>
          </a:prstGeom>
        </p:spPr>
      </p:pic>
      <p:sp>
        <p:nvSpPr>
          <p:cNvPr id="6" name="TextBox 5"/>
          <p:cNvSpPr txBox="1"/>
          <p:nvPr/>
        </p:nvSpPr>
        <p:spPr>
          <a:xfrm>
            <a:off x="1303599" y="5370490"/>
            <a:ext cx="9142246" cy="646331"/>
          </a:xfrm>
          <a:prstGeom prst="rect">
            <a:avLst/>
          </a:prstGeom>
          <a:noFill/>
        </p:spPr>
        <p:txBody>
          <a:bodyPr wrap="none" rtlCol="0">
            <a:spAutoFit/>
          </a:bodyPr>
          <a:lstStyle/>
          <a:p>
            <a:r>
              <a:rPr lang="en-US" b="1" dirty="0" smtClean="0"/>
              <a:t>These plots shows variations in conversions and non conversions across different </a:t>
            </a:r>
          </a:p>
          <a:p>
            <a:r>
              <a:rPr lang="en-US" b="1" dirty="0" smtClean="0"/>
              <a:t>categorical variables (‘What is your current occupation’ , ’Tags’)</a:t>
            </a:r>
            <a:endParaRPr lang="en-US" b="1" dirty="0"/>
          </a:p>
        </p:txBody>
      </p:sp>
    </p:spTree>
    <p:extLst>
      <p:ext uri="{BB962C8B-B14F-4D97-AF65-F5344CB8AC3E}">
        <p14:creationId xmlns:p14="http://schemas.microsoft.com/office/powerpoint/2010/main" val="22674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726" y="1622689"/>
            <a:ext cx="5173798" cy="425204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943" y="1622689"/>
            <a:ext cx="4816343" cy="4239217"/>
          </a:xfrm>
          <a:prstGeom prst="rect">
            <a:avLst/>
          </a:prstGeom>
        </p:spPr>
      </p:pic>
      <p:sp>
        <p:nvSpPr>
          <p:cNvPr id="9" name="Rectangle 8"/>
          <p:cNvSpPr/>
          <p:nvPr/>
        </p:nvSpPr>
        <p:spPr>
          <a:xfrm>
            <a:off x="1292179" y="368972"/>
            <a:ext cx="8311167" cy="646331"/>
          </a:xfrm>
          <a:prstGeom prst="rect">
            <a:avLst/>
          </a:prstGeom>
        </p:spPr>
        <p:txBody>
          <a:bodyPr wrap="square">
            <a:spAutoFit/>
          </a:bodyPr>
          <a:lstStyle/>
          <a:p>
            <a:r>
              <a:rPr lang="en-US" b="1" dirty="0" smtClean="0"/>
              <a:t>These plots shows variations in conversions and non conversions across different categorical variables (‘Lead Source’ , Lead Origin’)</a:t>
            </a:r>
            <a:endParaRPr lang="en-US" b="1" dirty="0"/>
          </a:p>
        </p:txBody>
      </p:sp>
    </p:spTree>
    <p:extLst>
      <p:ext uri="{BB962C8B-B14F-4D97-AF65-F5344CB8AC3E}">
        <p14:creationId xmlns:p14="http://schemas.microsoft.com/office/powerpoint/2010/main" val="34162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19;p37"/>
          <p:cNvPicPr preferRelativeResize="0"/>
          <p:nvPr/>
        </p:nvPicPr>
        <p:blipFill>
          <a:blip r:embed="rId2">
            <a:alphaModFix/>
          </a:blip>
          <a:stretch>
            <a:fillRect/>
          </a:stretch>
        </p:blipFill>
        <p:spPr>
          <a:xfrm>
            <a:off x="646111" y="2251657"/>
            <a:ext cx="2733675" cy="2533650"/>
          </a:xfrm>
          <a:prstGeom prst="rect">
            <a:avLst/>
          </a:prstGeom>
          <a:solidFill>
            <a:schemeClr val="tx1"/>
          </a:solidFill>
          <a:ln>
            <a:noFill/>
          </a:ln>
        </p:spPr>
      </p:pic>
      <p:pic>
        <p:nvPicPr>
          <p:cNvPr id="5" name="Google Shape;320;p37"/>
          <p:cNvPicPr preferRelativeResize="0"/>
          <p:nvPr/>
        </p:nvPicPr>
        <p:blipFill>
          <a:blip r:embed="rId3">
            <a:alphaModFix/>
          </a:blip>
          <a:stretch>
            <a:fillRect/>
          </a:stretch>
        </p:blipFill>
        <p:spPr>
          <a:xfrm>
            <a:off x="4171816" y="2264531"/>
            <a:ext cx="2676525" cy="2533650"/>
          </a:xfrm>
          <a:prstGeom prst="rect">
            <a:avLst/>
          </a:prstGeom>
          <a:solidFill>
            <a:schemeClr val="tx1"/>
          </a:solidFill>
          <a:ln>
            <a:noFill/>
          </a:ln>
        </p:spPr>
      </p:pic>
      <p:pic>
        <p:nvPicPr>
          <p:cNvPr id="6" name="Google Shape;321;p37"/>
          <p:cNvPicPr preferRelativeResize="0"/>
          <p:nvPr/>
        </p:nvPicPr>
        <p:blipFill>
          <a:blip r:embed="rId4">
            <a:alphaModFix/>
          </a:blip>
          <a:stretch>
            <a:fillRect/>
          </a:stretch>
        </p:blipFill>
        <p:spPr>
          <a:xfrm>
            <a:off x="7640371" y="2251657"/>
            <a:ext cx="2609850" cy="2533650"/>
          </a:xfrm>
          <a:prstGeom prst="rect">
            <a:avLst/>
          </a:prstGeom>
          <a:solidFill>
            <a:schemeClr val="tx1"/>
          </a:solidFill>
          <a:ln>
            <a:noFill/>
          </a:ln>
        </p:spPr>
      </p:pic>
      <p:sp>
        <p:nvSpPr>
          <p:cNvPr id="7" name="Rectangle 6"/>
          <p:cNvSpPr/>
          <p:nvPr/>
        </p:nvSpPr>
        <p:spPr>
          <a:xfrm>
            <a:off x="1254866" y="620211"/>
            <a:ext cx="8510423" cy="707886"/>
          </a:xfrm>
          <a:prstGeom prst="rect">
            <a:avLst/>
          </a:prstGeom>
        </p:spPr>
        <p:txBody>
          <a:bodyPr wrap="square">
            <a:spAutoFit/>
          </a:bodyPr>
          <a:lstStyle/>
          <a:p>
            <a:pPr lvl="0" algn="ctr"/>
            <a:r>
              <a:rPr lang="en-US" sz="2000" b="1" dirty="0" smtClean="0">
                <a:latin typeface="Roboto"/>
                <a:ea typeface="Roboto"/>
                <a:cs typeface="Roboto"/>
                <a:sym typeface="Roboto"/>
              </a:rPr>
              <a:t>These plots shows variation </a:t>
            </a:r>
            <a:r>
              <a:rPr lang="en-US" sz="2000" b="1" dirty="0">
                <a:latin typeface="Roboto"/>
                <a:ea typeface="Roboto"/>
                <a:cs typeface="Roboto"/>
                <a:sym typeface="Roboto"/>
              </a:rPr>
              <a:t>in numerical columns for those who Converted and those who didn't.</a:t>
            </a:r>
            <a:endParaRPr lang="en-US" sz="2000" b="1" dirty="0">
              <a:latin typeface="Roboto"/>
              <a:ea typeface="Roboto"/>
              <a:cs typeface="Roboto"/>
              <a:sym typeface="Roboto"/>
            </a:endParaRPr>
          </a:p>
        </p:txBody>
      </p:sp>
    </p:spTree>
    <p:extLst>
      <p:ext uri="{BB962C8B-B14F-4D97-AF65-F5344CB8AC3E}">
        <p14:creationId xmlns:p14="http://schemas.microsoft.com/office/powerpoint/2010/main" val="158117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611" y="1473089"/>
            <a:ext cx="6341217" cy="4592860"/>
          </a:xfrm>
        </p:spPr>
      </p:pic>
      <p:sp>
        <p:nvSpPr>
          <p:cNvPr id="5" name="TextBox 4"/>
          <p:cNvSpPr txBox="1"/>
          <p:nvPr/>
        </p:nvSpPr>
        <p:spPr>
          <a:xfrm>
            <a:off x="1609860" y="528034"/>
            <a:ext cx="8216720" cy="430887"/>
          </a:xfrm>
          <a:prstGeom prst="rect">
            <a:avLst/>
          </a:prstGeom>
          <a:noFill/>
        </p:spPr>
        <p:txBody>
          <a:bodyPr wrap="square" rtlCol="0">
            <a:spAutoFit/>
          </a:bodyPr>
          <a:lstStyle/>
          <a:p>
            <a:r>
              <a:rPr lang="en-US" sz="2200" b="1" dirty="0" smtClean="0"/>
              <a:t>Checking correlation between various numerical variables.</a:t>
            </a:r>
            <a:endParaRPr lang="en-US" sz="2200" b="1" dirty="0"/>
          </a:p>
        </p:txBody>
      </p:sp>
    </p:spTree>
    <p:extLst>
      <p:ext uri="{BB962C8B-B14F-4D97-AF65-F5344CB8AC3E}">
        <p14:creationId xmlns:p14="http://schemas.microsoft.com/office/powerpoint/2010/main" val="1437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579" y="1548467"/>
            <a:ext cx="3769691" cy="3409899"/>
          </a:xfrm>
        </p:spPr>
      </p:pic>
      <p:sp>
        <p:nvSpPr>
          <p:cNvPr id="5" name="TextBox 4"/>
          <p:cNvSpPr txBox="1"/>
          <p:nvPr/>
        </p:nvSpPr>
        <p:spPr>
          <a:xfrm>
            <a:off x="454579" y="5228822"/>
            <a:ext cx="3074232" cy="923330"/>
          </a:xfrm>
          <a:prstGeom prst="rect">
            <a:avLst/>
          </a:prstGeom>
          <a:noFill/>
        </p:spPr>
        <p:txBody>
          <a:bodyPr wrap="square" rtlCol="0">
            <a:spAutoFit/>
          </a:bodyPr>
          <a:lstStyle/>
          <a:p>
            <a:r>
              <a:rPr lang="en-US" b="1" dirty="0" smtClean="0"/>
              <a:t>Evaluating our Final model with ROC Curve (Area under ROC = 0.97)</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842" y="1548467"/>
            <a:ext cx="3470182" cy="34098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96" y="1548467"/>
            <a:ext cx="3656967" cy="3409897"/>
          </a:xfrm>
          <a:prstGeom prst="rect">
            <a:avLst/>
          </a:prstGeom>
        </p:spPr>
      </p:pic>
      <p:sp>
        <p:nvSpPr>
          <p:cNvPr id="8" name="TextBox 7"/>
          <p:cNvSpPr txBox="1"/>
          <p:nvPr/>
        </p:nvSpPr>
        <p:spPr>
          <a:xfrm>
            <a:off x="4462530" y="5228822"/>
            <a:ext cx="3000777" cy="646331"/>
          </a:xfrm>
          <a:prstGeom prst="rect">
            <a:avLst/>
          </a:prstGeom>
          <a:noFill/>
        </p:spPr>
        <p:txBody>
          <a:bodyPr wrap="square" rtlCol="0">
            <a:spAutoFit/>
          </a:bodyPr>
          <a:lstStyle/>
          <a:p>
            <a:r>
              <a:rPr lang="en-US" b="1" dirty="0" smtClean="0"/>
              <a:t>0.3 is the optimum cut-off point</a:t>
            </a:r>
            <a:endParaRPr lang="en-US" b="1" dirty="0"/>
          </a:p>
        </p:txBody>
      </p:sp>
      <p:sp>
        <p:nvSpPr>
          <p:cNvPr id="9" name="TextBox 8"/>
          <p:cNvSpPr txBox="1"/>
          <p:nvPr/>
        </p:nvSpPr>
        <p:spPr>
          <a:xfrm>
            <a:off x="8191596" y="5228821"/>
            <a:ext cx="3013024" cy="646331"/>
          </a:xfrm>
          <a:prstGeom prst="rect">
            <a:avLst/>
          </a:prstGeom>
          <a:noFill/>
        </p:spPr>
        <p:txBody>
          <a:bodyPr wrap="square" rtlCol="0">
            <a:spAutoFit/>
          </a:bodyPr>
          <a:lstStyle/>
          <a:p>
            <a:r>
              <a:rPr lang="en-US" b="1" dirty="0" smtClean="0"/>
              <a:t>Precision-Recall curve for Evaluation</a:t>
            </a:r>
            <a:endParaRPr lang="en-US" b="1" dirty="0"/>
          </a:p>
        </p:txBody>
      </p:sp>
    </p:spTree>
    <p:extLst>
      <p:ext uri="{BB962C8B-B14F-4D97-AF65-F5344CB8AC3E}">
        <p14:creationId xmlns:p14="http://schemas.microsoft.com/office/powerpoint/2010/main" val="151316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r>
              <a:rPr lang="en-US" b="1" dirty="0" smtClean="0"/>
              <a:t>Model Evaluation</a:t>
            </a:r>
            <a:endParaRPr lang="en-US" b="1" dirty="0"/>
          </a:p>
        </p:txBody>
      </p:sp>
      <p:sp>
        <p:nvSpPr>
          <p:cNvPr id="3" name="Content Placeholder 2"/>
          <p:cNvSpPr>
            <a:spLocks noGrp="1"/>
          </p:cNvSpPr>
          <p:nvPr>
            <p:ph idx="1"/>
          </p:nvPr>
        </p:nvSpPr>
        <p:spPr>
          <a:xfrm>
            <a:off x="646111" y="1764406"/>
            <a:ext cx="8946541" cy="4726547"/>
          </a:xfrm>
        </p:spPr>
        <p:txBody>
          <a:bodyPr>
            <a:normAutofit/>
          </a:bodyPr>
          <a:lstStyle/>
          <a:p>
            <a:pPr marL="0" indent="0">
              <a:buNone/>
            </a:pPr>
            <a:r>
              <a:rPr lang="en-US" b="1" dirty="0" smtClean="0"/>
              <a:t>Evaluation:</a:t>
            </a:r>
          </a:p>
          <a:p>
            <a:r>
              <a:rPr lang="en-US" dirty="0" smtClean="0"/>
              <a:t>Overall accuracy on Test set = 92.5 %</a:t>
            </a:r>
          </a:p>
          <a:p>
            <a:r>
              <a:rPr lang="en-US" dirty="0" smtClean="0"/>
              <a:t>Sensitivity = 88%</a:t>
            </a:r>
          </a:p>
          <a:p>
            <a:r>
              <a:rPr lang="en-US" dirty="0" smtClean="0"/>
              <a:t>Specificity = 95%</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26301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2565"/>
            <a:ext cx="9404723" cy="1400530"/>
          </a:xfrm>
        </p:spPr>
        <p:txBody>
          <a:bodyPr/>
          <a:lstStyle/>
          <a:p>
            <a:r>
              <a:rPr lang="en-US" b="1" dirty="0"/>
              <a:t>I</a:t>
            </a:r>
            <a:r>
              <a:rPr lang="en-US" b="1" dirty="0" smtClean="0"/>
              <a:t>nferences</a:t>
            </a:r>
            <a:endParaRPr lang="en-US" b="1" dirty="0"/>
          </a:p>
        </p:txBody>
      </p:sp>
      <p:sp>
        <p:nvSpPr>
          <p:cNvPr id="3" name="Content Placeholder 2"/>
          <p:cNvSpPr>
            <a:spLocks noGrp="1"/>
          </p:cNvSpPr>
          <p:nvPr>
            <p:ph idx="1"/>
          </p:nvPr>
        </p:nvSpPr>
        <p:spPr>
          <a:xfrm>
            <a:off x="768462" y="1370338"/>
            <a:ext cx="8946541" cy="4195481"/>
          </a:xfrm>
        </p:spPr>
        <p:txBody>
          <a:bodyPr/>
          <a:lstStyle/>
          <a:p>
            <a:pPr marL="0" indent="0">
              <a:buNone/>
            </a:pPr>
            <a:r>
              <a:rPr lang="en-US" b="1" dirty="0" smtClean="0"/>
              <a:t>Top </a:t>
            </a:r>
            <a:r>
              <a:rPr lang="en-US" b="1" dirty="0"/>
              <a:t>3 variables that contribute towards lead conversion are:</a:t>
            </a:r>
          </a:p>
          <a:p>
            <a:pPr lvl="0"/>
            <a:r>
              <a:rPr lang="en-US" dirty="0"/>
              <a:t>Total Time Spent on Website</a:t>
            </a:r>
          </a:p>
          <a:p>
            <a:pPr lvl="0"/>
            <a:r>
              <a:rPr lang="en-US" dirty="0"/>
              <a:t>Last </a:t>
            </a:r>
            <a:r>
              <a:rPr lang="en-US" dirty="0" err="1"/>
              <a:t>Activity_SMS</a:t>
            </a:r>
            <a:r>
              <a:rPr lang="en-US" dirty="0"/>
              <a:t> Sent</a:t>
            </a:r>
          </a:p>
          <a:p>
            <a:pPr lvl="0"/>
            <a:r>
              <a:rPr lang="en-US" dirty="0"/>
              <a:t>Lead </a:t>
            </a:r>
            <a:r>
              <a:rPr lang="en-US" dirty="0" err="1"/>
              <a:t>Origin_Lead</a:t>
            </a:r>
            <a:r>
              <a:rPr lang="en-US" dirty="0"/>
              <a:t> Add </a:t>
            </a:r>
            <a:r>
              <a:rPr lang="en-US" dirty="0" smtClean="0"/>
              <a:t>Form</a:t>
            </a:r>
          </a:p>
          <a:p>
            <a:pPr marL="0" lvl="0" indent="0">
              <a:buNone/>
            </a:pPr>
            <a:endParaRPr lang="en-US" b="1" dirty="0" smtClean="0"/>
          </a:p>
          <a:p>
            <a:pPr marL="0" lvl="0" indent="0">
              <a:buNone/>
            </a:pPr>
            <a:r>
              <a:rPr lang="en-US" b="1" dirty="0" smtClean="0"/>
              <a:t>Top 3 variables on which the company should focus:</a:t>
            </a:r>
          </a:p>
          <a:p>
            <a:pPr lvl="0"/>
            <a:r>
              <a:rPr lang="en-US" dirty="0"/>
              <a:t>Last </a:t>
            </a:r>
            <a:r>
              <a:rPr lang="en-US" dirty="0" err="1"/>
              <a:t>Activity_SMS</a:t>
            </a:r>
            <a:r>
              <a:rPr lang="en-US" dirty="0"/>
              <a:t> Sent (positively impacting)</a:t>
            </a:r>
          </a:p>
          <a:p>
            <a:pPr lvl="0"/>
            <a:r>
              <a:rPr lang="en-US" dirty="0" err="1"/>
              <a:t>Tags_Will</a:t>
            </a:r>
            <a:r>
              <a:rPr lang="en-US" dirty="0"/>
              <a:t> revert after reading the email (Positively impacting)</a:t>
            </a:r>
          </a:p>
          <a:p>
            <a:pPr lvl="0"/>
            <a:r>
              <a:rPr lang="en-US" dirty="0"/>
              <a:t>Last </a:t>
            </a:r>
            <a:r>
              <a:rPr lang="en-US" dirty="0" err="1"/>
              <a:t>Activity_Olark</a:t>
            </a:r>
            <a:r>
              <a:rPr lang="en-US" dirty="0"/>
              <a:t> Chat Conversation (negatively impacting)</a:t>
            </a:r>
          </a:p>
          <a:p>
            <a:pPr marL="0" indent="0">
              <a:buNone/>
            </a:pPr>
            <a:endParaRPr lang="en-US" b="1" dirty="0"/>
          </a:p>
        </p:txBody>
      </p:sp>
    </p:spTree>
    <p:extLst>
      <p:ext uri="{BB962C8B-B14F-4D97-AF65-F5344CB8AC3E}">
        <p14:creationId xmlns:p14="http://schemas.microsoft.com/office/powerpoint/2010/main" val="274799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20144"/>
            <a:ext cx="9404723" cy="783654"/>
          </a:xfrm>
        </p:spPr>
        <p:txBody>
          <a:bodyPr/>
          <a:lstStyle/>
          <a:p>
            <a:r>
              <a:rPr lang="en-US" b="1" dirty="0" smtClean="0"/>
              <a:t>Conclusion</a:t>
            </a:r>
            <a:endParaRPr lang="en-US" b="1" dirty="0"/>
          </a:p>
        </p:txBody>
      </p:sp>
      <p:sp>
        <p:nvSpPr>
          <p:cNvPr id="3" name="Content Placeholder 2"/>
          <p:cNvSpPr>
            <a:spLocks noGrp="1"/>
          </p:cNvSpPr>
          <p:nvPr>
            <p:ph idx="1"/>
          </p:nvPr>
        </p:nvSpPr>
        <p:spPr>
          <a:xfrm>
            <a:off x="646111" y="1705189"/>
            <a:ext cx="8946541" cy="4195481"/>
          </a:xfrm>
        </p:spPr>
        <p:txBody>
          <a:bodyPr/>
          <a:lstStyle/>
          <a:p>
            <a:pPr marL="0" lvl="0" indent="0">
              <a:spcBef>
                <a:spcPts val="0"/>
              </a:spcBef>
              <a:buNone/>
            </a:pPr>
            <a:r>
              <a:rPr lang="en-US" dirty="0"/>
              <a:t>Our Logistic Regression Model is decent and accurate </a:t>
            </a:r>
            <a:r>
              <a:rPr lang="en-US" dirty="0" smtClean="0"/>
              <a:t>enough, </a:t>
            </a:r>
            <a:r>
              <a:rPr lang="en-US" dirty="0"/>
              <a:t>with </a:t>
            </a:r>
            <a:r>
              <a:rPr lang="en-US" dirty="0" smtClean="0"/>
              <a:t>92.78 </a:t>
            </a:r>
            <a:r>
              <a:rPr lang="en-US" dirty="0"/>
              <a:t>% </a:t>
            </a:r>
            <a:r>
              <a:rPr lang="en-US" dirty="0" smtClean="0"/>
              <a:t>Accuracy, 92 </a:t>
            </a:r>
            <a:r>
              <a:rPr lang="en-US" dirty="0"/>
              <a:t>% Sensitivity and </a:t>
            </a:r>
            <a:r>
              <a:rPr lang="en-US" dirty="0" smtClean="0"/>
              <a:t>93.26 </a:t>
            </a:r>
            <a:r>
              <a:rPr lang="en-US" dirty="0"/>
              <a:t>% </a:t>
            </a:r>
            <a:r>
              <a:rPr lang="en-US" dirty="0" smtClean="0"/>
              <a:t>Specificity</a:t>
            </a:r>
            <a:r>
              <a:rPr lang="en-US" dirty="0"/>
              <a:t> </a:t>
            </a:r>
            <a:r>
              <a:rPr lang="en-US" dirty="0" smtClean="0"/>
              <a:t>on the test set.</a:t>
            </a:r>
            <a:endParaRPr lang="en-US" dirty="0"/>
          </a:p>
          <a:p>
            <a:pPr marL="0" lvl="0" indent="0">
              <a:spcBef>
                <a:spcPts val="0"/>
              </a:spcBef>
              <a:buNone/>
            </a:pPr>
            <a:endParaRPr lang="en-US" dirty="0" smtClean="0"/>
          </a:p>
          <a:p>
            <a:pPr marL="0" lvl="0" indent="0">
              <a:spcBef>
                <a:spcPts val="0"/>
              </a:spcBef>
              <a:buNone/>
            </a:pPr>
            <a:r>
              <a:rPr lang="en-US" dirty="0" smtClean="0"/>
              <a:t>We </a:t>
            </a:r>
            <a:r>
              <a:rPr lang="en-US" dirty="0"/>
              <a:t>can vary these parameters by varying the cut-off value and thus predict Hot leads based on scenarios like availability of extra resources and vice-versa.</a:t>
            </a:r>
          </a:p>
          <a:p>
            <a:pPr marL="0" indent="0">
              <a:buNone/>
            </a:pPr>
            <a:endParaRPr lang="en-US" dirty="0"/>
          </a:p>
        </p:txBody>
      </p:sp>
    </p:spTree>
    <p:extLst>
      <p:ext uri="{BB962C8B-B14F-4D97-AF65-F5344CB8AC3E}">
        <p14:creationId xmlns:p14="http://schemas.microsoft.com/office/powerpoint/2010/main" val="24432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079"/>
          </a:xfrm>
        </p:spPr>
        <p:txBody>
          <a:bodyPr/>
          <a:lstStyle/>
          <a:p>
            <a:r>
              <a:rPr lang="en-US" b="1" dirty="0" smtClean="0"/>
              <a:t>Recommendations</a:t>
            </a:r>
            <a:endParaRPr lang="en-US" b="1" dirty="0"/>
          </a:p>
        </p:txBody>
      </p:sp>
      <p:sp>
        <p:nvSpPr>
          <p:cNvPr id="3" name="Content Placeholder 2"/>
          <p:cNvSpPr>
            <a:spLocks noGrp="1"/>
          </p:cNvSpPr>
          <p:nvPr>
            <p:ph idx="1"/>
          </p:nvPr>
        </p:nvSpPr>
        <p:spPr>
          <a:xfrm>
            <a:off x="875201" y="1718068"/>
            <a:ext cx="8946541" cy="4195481"/>
          </a:xfrm>
        </p:spPr>
        <p:txBody>
          <a:bodyPr/>
          <a:lstStyle/>
          <a:p>
            <a:pPr marL="0" lvl="0" indent="0">
              <a:spcBef>
                <a:spcPts val="0"/>
              </a:spcBef>
              <a:buNone/>
            </a:pPr>
            <a:r>
              <a:rPr lang="en-US" dirty="0"/>
              <a:t>X Education Company needs to focus on following key aspects to improve the overall conversion rate</a:t>
            </a:r>
            <a:r>
              <a:rPr lang="en-US" dirty="0" smtClean="0"/>
              <a:t>:</a:t>
            </a:r>
          </a:p>
          <a:p>
            <a:pPr marL="0" lvl="0" indent="0">
              <a:spcBef>
                <a:spcPts val="0"/>
              </a:spcBef>
              <a:buNone/>
            </a:pPr>
            <a:endParaRPr lang="en-US" dirty="0"/>
          </a:p>
          <a:p>
            <a:pPr marL="438150">
              <a:spcBef>
                <a:spcPts val="0"/>
              </a:spcBef>
              <a:buSzPts val="2100"/>
            </a:pPr>
            <a:r>
              <a:rPr lang="en-US" dirty="0"/>
              <a:t>Increase user engagement on their website since this helps in higher </a:t>
            </a:r>
            <a:r>
              <a:rPr lang="en-US" dirty="0" smtClean="0"/>
              <a:t>conversion</a:t>
            </a:r>
          </a:p>
          <a:p>
            <a:pPr marL="438150">
              <a:spcBef>
                <a:spcPts val="0"/>
              </a:spcBef>
              <a:buSzPts val="2100"/>
            </a:pPr>
            <a:r>
              <a:rPr lang="en-US" dirty="0" smtClean="0"/>
              <a:t>Lead add form has high conversion to non conversion ratio,</a:t>
            </a:r>
          </a:p>
          <a:p>
            <a:pPr marL="95250" lvl="0" indent="0">
              <a:spcBef>
                <a:spcPts val="0"/>
              </a:spcBef>
              <a:buSzPts val="2100"/>
              <a:buNone/>
            </a:pPr>
            <a:r>
              <a:rPr lang="en-US" dirty="0" smtClean="0"/>
              <a:t>     The company can focus on this variable.</a:t>
            </a:r>
            <a:endParaRPr lang="en-US" dirty="0"/>
          </a:p>
          <a:p>
            <a:pPr marL="438150">
              <a:spcBef>
                <a:spcPts val="0"/>
              </a:spcBef>
              <a:buSzPts val="2100"/>
            </a:pPr>
            <a:r>
              <a:rPr lang="en-US" dirty="0" smtClean="0"/>
              <a:t>Increase </a:t>
            </a:r>
            <a:r>
              <a:rPr lang="en-US" dirty="0"/>
              <a:t>on sending SMS notifications since this helps in higher conversion</a:t>
            </a:r>
          </a:p>
          <a:p>
            <a:pPr marL="438150">
              <a:spcBef>
                <a:spcPts val="0"/>
              </a:spcBef>
              <a:buSzPts val="2100"/>
            </a:pPr>
            <a:r>
              <a:rPr lang="en-US" dirty="0" smtClean="0"/>
              <a:t>Improve </a:t>
            </a:r>
            <a:r>
              <a:rPr lang="en-US" dirty="0"/>
              <a:t>the </a:t>
            </a:r>
            <a:r>
              <a:rPr lang="en-US" dirty="0" err="1"/>
              <a:t>Olark</a:t>
            </a:r>
            <a:r>
              <a:rPr lang="en-US" dirty="0"/>
              <a:t> Chat service since this is affecting the conversion negatively</a:t>
            </a:r>
          </a:p>
          <a:p>
            <a:endParaRPr lang="en-US" dirty="0"/>
          </a:p>
        </p:txBody>
      </p:sp>
    </p:spTree>
    <p:extLst>
      <p:ext uri="{BB962C8B-B14F-4D97-AF65-F5344CB8AC3E}">
        <p14:creationId xmlns:p14="http://schemas.microsoft.com/office/powerpoint/2010/main" val="262404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8020"/>
            <a:ext cx="9404723" cy="1400530"/>
          </a:xfrm>
        </p:spPr>
        <p:txBody>
          <a:bodyPr/>
          <a:lstStyle/>
          <a:p>
            <a:r>
              <a:rPr lang="en" b="1" dirty="0" smtClean="0">
                <a:solidFill>
                  <a:schemeClr val="tx1"/>
                </a:solidFill>
                <a:ea typeface="Adobe Fan Heiti Std B" panose="020B0700000000000000" pitchFamily="34" charset="-128"/>
              </a:rPr>
              <a:t>Background</a:t>
            </a:r>
            <a:r>
              <a:rPr lang="en" b="1" dirty="0" smtClean="0">
                <a:ea typeface="Adobe Fan Heiti Std B" panose="020B0700000000000000" pitchFamily="34" charset="-128"/>
              </a:rPr>
              <a:t/>
            </a:r>
            <a:br>
              <a:rPr lang="en" b="1" dirty="0" smtClean="0">
                <a:ea typeface="Adobe Fan Heiti Std B" panose="020B0700000000000000" pitchFamily="34" charset="-128"/>
              </a:rPr>
            </a:br>
            <a:r>
              <a:rPr lang="en" b="1" dirty="0" smtClean="0">
                <a:ea typeface="Adobe Fan Heiti Std B" panose="020B0700000000000000" pitchFamily="34" charset="-128"/>
              </a:rPr>
              <a:t>- </a:t>
            </a:r>
            <a:r>
              <a:rPr lang="en" sz="3200" b="1" dirty="0" smtClean="0">
                <a:ea typeface="Adobe Fan Heiti Std B" panose="020B0700000000000000" pitchFamily="34" charset="-128"/>
              </a:rPr>
              <a:t>X Education Company</a:t>
            </a:r>
            <a:endParaRPr lang="en-US" sz="3200" b="1" dirty="0">
              <a:ea typeface="Adobe Fan Heiti Std B" panose="020B0700000000000000" pitchFamily="34" charset="-128"/>
            </a:endParaRPr>
          </a:p>
        </p:txBody>
      </p:sp>
      <p:sp>
        <p:nvSpPr>
          <p:cNvPr id="3" name="Content Placeholder 2"/>
          <p:cNvSpPr>
            <a:spLocks noGrp="1"/>
          </p:cNvSpPr>
          <p:nvPr>
            <p:ph idx="1"/>
          </p:nvPr>
        </p:nvSpPr>
        <p:spPr>
          <a:xfrm>
            <a:off x="1104293" y="1853248"/>
            <a:ext cx="8946541" cy="4650583"/>
          </a:xfrm>
        </p:spPr>
        <p:txBody>
          <a:bodyPr>
            <a:normAutofit/>
          </a:bodyPr>
          <a:lstStyle/>
          <a:p>
            <a:r>
              <a:rPr lang="en-US" dirty="0" smtClean="0"/>
              <a:t>X Education is an education company that sells online courses to people looking to advance in there career.  </a:t>
            </a:r>
            <a:endParaRPr lang="en-US" dirty="0"/>
          </a:p>
          <a:p>
            <a:r>
              <a:rPr lang="en-US" dirty="0" smtClean="0"/>
              <a:t>The company markets there products on platforms like </a:t>
            </a:r>
            <a:r>
              <a:rPr lang="en-US" dirty="0" err="1" smtClean="0"/>
              <a:t>google</a:t>
            </a:r>
            <a:r>
              <a:rPr lang="en-US" dirty="0" smtClean="0"/>
              <a:t>, </a:t>
            </a:r>
            <a:r>
              <a:rPr lang="en-US" dirty="0" err="1" smtClean="0"/>
              <a:t>facebook</a:t>
            </a:r>
            <a:r>
              <a:rPr lang="en-US" dirty="0" smtClean="0"/>
              <a:t>, etc. </a:t>
            </a:r>
            <a:r>
              <a:rPr lang="en-US" dirty="0"/>
              <a:t>People interested in these courses land on there </a:t>
            </a:r>
            <a:r>
              <a:rPr lang="en-US" dirty="0" smtClean="0"/>
              <a:t>website and browse through the courses, they might fill up some form or signup on their website. </a:t>
            </a:r>
          </a:p>
          <a:p>
            <a:r>
              <a:rPr lang="en-US" dirty="0" smtClean="0"/>
              <a:t>Once these people fill up the form and enter their emails and mobile numbers they are classified as leads.</a:t>
            </a:r>
          </a:p>
          <a:p>
            <a:r>
              <a:rPr lang="en-US" dirty="0" smtClean="0"/>
              <a:t>After the leads are acquired, members from the sales team start making calls and writing emails, etc. To persuade leads into purchasing the course. </a:t>
            </a:r>
          </a:p>
          <a:p>
            <a:r>
              <a:rPr lang="en-US" dirty="0" smtClean="0"/>
              <a:t>The leads that buys the course is said to be converted. The average lead conversion rate is 30%.</a:t>
            </a:r>
            <a:endParaRPr lang="en-US" dirty="0"/>
          </a:p>
          <a:p>
            <a:endParaRPr lang="en-US" dirty="0" smtClean="0"/>
          </a:p>
        </p:txBody>
      </p:sp>
    </p:spTree>
    <p:extLst>
      <p:ext uri="{BB962C8B-B14F-4D97-AF65-F5344CB8AC3E}">
        <p14:creationId xmlns:p14="http://schemas.microsoft.com/office/powerpoint/2010/main" val="22446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0927"/>
          </a:xfrm>
        </p:spPr>
        <p:txBody>
          <a:bodyPr/>
          <a:lstStyle/>
          <a:p>
            <a:r>
              <a:rPr lang="en-US" b="1" dirty="0" smtClean="0"/>
              <a:t>Problem Statement </a:t>
            </a:r>
            <a:endParaRPr lang="en-US" b="1" dirty="0"/>
          </a:p>
        </p:txBody>
      </p:sp>
      <p:sp>
        <p:nvSpPr>
          <p:cNvPr id="3" name="Content Placeholder 2"/>
          <p:cNvSpPr>
            <a:spLocks noGrp="1"/>
          </p:cNvSpPr>
          <p:nvPr>
            <p:ph idx="1"/>
          </p:nvPr>
        </p:nvSpPr>
        <p:spPr>
          <a:xfrm>
            <a:off x="1104293" y="1615036"/>
            <a:ext cx="8946541" cy="4195481"/>
          </a:xfrm>
        </p:spPr>
        <p:txBody>
          <a:bodyPr>
            <a:normAutofit/>
          </a:bodyPr>
          <a:lstStyle/>
          <a:p>
            <a:r>
              <a:rPr lang="en-US" dirty="0" smtClean="0"/>
              <a:t>Although the company is getting a lot of leads, their lead conversion rate is very poor.</a:t>
            </a:r>
          </a:p>
          <a:p>
            <a:r>
              <a:rPr lang="en-US" dirty="0" smtClean="0"/>
              <a:t>The company wants to improve its lead conversion rate.</a:t>
            </a:r>
          </a:p>
          <a:p>
            <a:r>
              <a:rPr lang="en-US" dirty="0" smtClean="0"/>
              <a:t>For this they want to identify Hot leads ( Potential leads with high chance of being converted), if they are able to correctly identify them then the sales team will focus more on the hot leads and conversion rate will go up.</a:t>
            </a:r>
          </a:p>
          <a:p>
            <a:r>
              <a:rPr lang="en-US" dirty="0" smtClean="0"/>
              <a:t>We have to help the company to correctly identify these leads.</a:t>
            </a:r>
          </a:p>
          <a:p>
            <a:r>
              <a:rPr lang="en-US" dirty="0" smtClean="0"/>
              <a:t>For this we have to build a model to accurately identify hot leads.</a:t>
            </a:r>
          </a:p>
          <a:p>
            <a:r>
              <a:rPr lang="en-US" dirty="0" smtClean="0"/>
              <a:t>The CEO has given us target lead conversion rate of 30%. </a:t>
            </a:r>
          </a:p>
          <a:p>
            <a:endParaRPr lang="en-US" dirty="0"/>
          </a:p>
        </p:txBody>
      </p:sp>
    </p:spTree>
    <p:extLst>
      <p:ext uri="{BB962C8B-B14F-4D97-AF65-F5344CB8AC3E}">
        <p14:creationId xmlns:p14="http://schemas.microsoft.com/office/powerpoint/2010/main" val="77067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65175"/>
            <a:ext cx="9404723" cy="783654"/>
          </a:xfrm>
        </p:spPr>
        <p:txBody>
          <a:bodyPr/>
          <a:lstStyle/>
          <a:p>
            <a:r>
              <a:rPr lang="en-US" b="1" dirty="0" smtClean="0"/>
              <a:t>Lead conversion process</a:t>
            </a:r>
            <a:endParaRPr lang="en-US" b="1" dirty="0"/>
          </a:p>
        </p:txBody>
      </p:sp>
      <p:grpSp>
        <p:nvGrpSpPr>
          <p:cNvPr id="4" name="Google Shape;201;p30"/>
          <p:cNvGrpSpPr/>
          <p:nvPr/>
        </p:nvGrpSpPr>
        <p:grpSpPr>
          <a:xfrm>
            <a:off x="1588842" y="1948330"/>
            <a:ext cx="7517297" cy="3230100"/>
            <a:chOff x="4408" y="0"/>
            <a:chExt cx="10023063" cy="4306800"/>
          </a:xfrm>
        </p:grpSpPr>
        <p:sp>
          <p:nvSpPr>
            <p:cNvPr id="5"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dirty="0">
                  <a:solidFill>
                    <a:schemeClr val="lt1"/>
                  </a:solidFill>
                  <a:latin typeface="Corbel"/>
                  <a:ea typeface="Corbel"/>
                  <a:cs typeface="Corbel"/>
                  <a:sym typeface="Corbel"/>
                </a:rPr>
                <a:t>Lead Generation:</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1. Ads on websites like Google</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2. Referrals</a:t>
              </a:r>
              <a:endParaRPr sz="1100" dirty="0"/>
            </a:p>
          </p:txBody>
        </p:sp>
        <p:sp>
          <p:nvSpPr>
            <p:cNvPr id="8"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10"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Visitors either provide Email id &amp; Contact Details </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Or</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View videos etc</a:t>
              </a:r>
              <a:endParaRPr sz="1300" dirty="0">
                <a:solidFill>
                  <a:schemeClr val="lt1"/>
                </a:solidFill>
                <a:latin typeface="Corbel"/>
                <a:ea typeface="Corbel"/>
                <a:cs typeface="Corbel"/>
                <a:sym typeface="Corbel"/>
              </a:endParaRPr>
            </a:p>
          </p:txBody>
        </p:sp>
        <p:sp>
          <p:nvSpPr>
            <p:cNvPr id="12"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14"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16" name="Google Shape;213;p30"/>
          <p:cNvSpPr txBox="1">
            <a:spLocks noGrp="1"/>
          </p:cNvSpPr>
          <p:nvPr>
            <p:ph idx="1"/>
          </p:nvPr>
        </p:nvSpPr>
        <p:spPr>
          <a:xfrm rot="-5400000">
            <a:off x="-3379819" y="3485157"/>
            <a:ext cx="8947150" cy="3367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800" b="1" dirty="0">
                <a:latin typeface="Corbel"/>
                <a:ea typeface="Corbel"/>
                <a:cs typeface="Corbel"/>
                <a:sym typeface="Corbel"/>
              </a:rPr>
              <a:t>Lead to Conversion process</a:t>
            </a:r>
            <a:endParaRPr sz="1800" b="1" dirty="0"/>
          </a:p>
        </p:txBody>
      </p:sp>
      <p:sp>
        <p:nvSpPr>
          <p:cNvPr id="18" name="Google Shape;214;p30"/>
          <p:cNvSpPr/>
          <p:nvPr/>
        </p:nvSpPr>
        <p:spPr>
          <a:xfrm rot="-5400000">
            <a:off x="5162053" y="4510828"/>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215;p30"/>
          <p:cNvSpPr txBox="1"/>
          <p:nvPr/>
        </p:nvSpPr>
        <p:spPr>
          <a:xfrm>
            <a:off x="5160853" y="5097888"/>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dirty="0">
                <a:solidFill>
                  <a:schemeClr val="tx2">
                    <a:lumMod val="25000"/>
                  </a:schemeClr>
                </a:solidFill>
                <a:latin typeface="Corbel"/>
                <a:ea typeface="Corbel"/>
                <a:cs typeface="Corbel"/>
                <a:sym typeface="Corbel"/>
              </a:rPr>
              <a:t>Proposed Solution: </a:t>
            </a:r>
            <a:endParaRPr sz="1100" dirty="0">
              <a:solidFill>
                <a:schemeClr val="tx2">
                  <a:lumMod val="25000"/>
                </a:schemeClr>
              </a:solidFill>
            </a:endParaRPr>
          </a:p>
          <a:p>
            <a:pPr marL="0" marR="0" lvl="0" indent="0" algn="ctr" rtl="0">
              <a:spcBef>
                <a:spcPts val="0"/>
              </a:spcBef>
              <a:spcAft>
                <a:spcPts val="0"/>
              </a:spcAft>
              <a:buNone/>
            </a:pPr>
            <a:r>
              <a:rPr lang="en" sz="1400" dirty="0">
                <a:solidFill>
                  <a:schemeClr val="tx2">
                    <a:lumMod val="25000"/>
                  </a:schemeClr>
                </a:solidFill>
                <a:latin typeface="Corbel"/>
                <a:ea typeface="Corbel"/>
                <a:cs typeface="Corbel"/>
                <a:sym typeface="Corbel"/>
              </a:rPr>
              <a:t>A model to filter leads so that leads to conversion ratio is  80%+</a:t>
            </a:r>
            <a:endParaRPr sz="1100" dirty="0">
              <a:solidFill>
                <a:schemeClr val="tx2">
                  <a:lumMod val="25000"/>
                </a:schemeClr>
              </a:solidFill>
            </a:endParaRPr>
          </a:p>
        </p:txBody>
      </p:sp>
    </p:spTree>
    <p:extLst>
      <p:ext uri="{BB962C8B-B14F-4D97-AF65-F5344CB8AC3E}">
        <p14:creationId xmlns:p14="http://schemas.microsoft.com/office/powerpoint/2010/main" val="10821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96"/>
          </a:xfrm>
        </p:spPr>
        <p:txBody>
          <a:bodyPr/>
          <a:lstStyle/>
          <a:p>
            <a:r>
              <a:rPr lang="en-US" b="1" dirty="0" smtClean="0"/>
              <a:t>Proposed Solution</a:t>
            </a:r>
            <a:endParaRPr lang="en-US" b="1" dirty="0"/>
          </a:p>
        </p:txBody>
      </p:sp>
      <p:sp>
        <p:nvSpPr>
          <p:cNvPr id="6" name="Google Shape;224;p31"/>
          <p:cNvSpPr/>
          <p:nvPr/>
        </p:nvSpPr>
        <p:spPr>
          <a:xfrm>
            <a:off x="1087190" y="1967451"/>
            <a:ext cx="2760600" cy="607800"/>
          </a:xfrm>
          <a:prstGeom prst="chevron">
            <a:avLst>
              <a:gd name="adj" fmla="val 50000"/>
            </a:avLst>
          </a:prstGeom>
          <a:solidFill>
            <a:schemeClr val="tx1"/>
          </a:solidFill>
          <a:ln>
            <a:noFill/>
          </a:ln>
        </p:spPr>
        <p:txBody>
          <a:bodyPr spcFirstLastPara="1" wrap="square" lIns="121875" tIns="121875" rIns="121875" bIns="121875" anchor="ctr" anchorCtr="0">
            <a:noAutofit/>
          </a:bodyPr>
          <a:lstStyle/>
          <a:p>
            <a:pPr lvl="0"/>
            <a:r>
              <a:rPr lang="en-US" b="1" dirty="0" smtClean="0">
                <a:solidFill>
                  <a:schemeClr val="bg1"/>
                </a:solidFill>
              </a:rPr>
              <a:t>Selection of Hot Leads</a:t>
            </a:r>
            <a:endParaRPr lang="en-US" b="1" dirty="0">
              <a:solidFill>
                <a:schemeClr val="bg1"/>
              </a:solidFill>
            </a:endParaRPr>
          </a:p>
        </p:txBody>
      </p:sp>
      <p:sp>
        <p:nvSpPr>
          <p:cNvPr id="7" name="Google Shape;224;p31"/>
          <p:cNvSpPr/>
          <p:nvPr/>
        </p:nvSpPr>
        <p:spPr>
          <a:xfrm>
            <a:off x="4551605" y="1967451"/>
            <a:ext cx="2760600" cy="607800"/>
          </a:xfrm>
          <a:prstGeom prst="chevron">
            <a:avLst>
              <a:gd name="adj" fmla="val 50000"/>
            </a:avLst>
          </a:prstGeom>
          <a:solidFill>
            <a:schemeClr val="tx1"/>
          </a:solidFill>
          <a:ln>
            <a:noFill/>
          </a:ln>
        </p:spPr>
        <p:txBody>
          <a:bodyPr spcFirstLastPara="1" wrap="square" lIns="121875" tIns="121875" rIns="121875" bIns="121875" anchor="ctr" anchorCtr="0">
            <a:noAutofit/>
          </a:bodyPr>
          <a:lstStyle/>
          <a:p>
            <a:pPr lvl="0"/>
            <a:r>
              <a:rPr lang="en-US" dirty="0" smtClean="0">
                <a:solidFill>
                  <a:schemeClr val="bg1"/>
                </a:solidFill>
              </a:rPr>
              <a:t>Communicating with Hot Leads</a:t>
            </a:r>
            <a:endParaRPr lang="en-US" dirty="0">
              <a:solidFill>
                <a:schemeClr val="bg1"/>
              </a:solidFill>
            </a:endParaRPr>
          </a:p>
        </p:txBody>
      </p:sp>
      <p:sp>
        <p:nvSpPr>
          <p:cNvPr id="8" name="Google Shape;227;p31"/>
          <p:cNvSpPr/>
          <p:nvPr/>
        </p:nvSpPr>
        <p:spPr>
          <a:xfrm>
            <a:off x="8016020" y="1967451"/>
            <a:ext cx="2760600" cy="607800"/>
          </a:xfrm>
          <a:prstGeom prst="chevron">
            <a:avLst>
              <a:gd name="adj" fmla="val 50000"/>
            </a:avLst>
          </a:prstGeom>
          <a:solidFill>
            <a:schemeClr val="tx1"/>
          </a:solidFill>
          <a:ln>
            <a:noFill/>
          </a:ln>
        </p:spPr>
        <p:txBody>
          <a:bodyPr spcFirstLastPara="1" wrap="square" lIns="121875" tIns="121875" rIns="121875" bIns="121875" anchor="ctr" anchorCtr="0">
            <a:noAutofit/>
          </a:bodyPr>
          <a:lstStyle/>
          <a:p>
            <a:pPr lvl="0"/>
            <a:r>
              <a:rPr lang="en-US" dirty="0" smtClean="0">
                <a:solidFill>
                  <a:schemeClr val="bg1"/>
                </a:solidFill>
              </a:rPr>
              <a:t>Conversion of Hot Leads</a:t>
            </a:r>
            <a:endParaRPr lang="en-US" dirty="0">
              <a:solidFill>
                <a:schemeClr val="bg1"/>
              </a:solidFill>
            </a:endParaRPr>
          </a:p>
        </p:txBody>
      </p:sp>
      <p:sp>
        <p:nvSpPr>
          <p:cNvPr id="9" name="Rectangle 8"/>
          <p:cNvSpPr/>
          <p:nvPr/>
        </p:nvSpPr>
        <p:spPr>
          <a:xfrm>
            <a:off x="926317" y="2961012"/>
            <a:ext cx="2808555" cy="2687915"/>
          </a:xfrm>
          <a:prstGeom prst="rect">
            <a:avLst/>
          </a:prstGeom>
        </p:spPr>
        <p:txBody>
          <a:bodyPr wrap="square">
            <a:spAutoFit/>
          </a:bodyPr>
          <a:lstStyle/>
          <a:p>
            <a:pPr lvl="0"/>
            <a:r>
              <a:rPr lang="en-US" b="1" dirty="0" smtClean="0"/>
              <a:t>Leads Clustering</a:t>
            </a:r>
          </a:p>
          <a:p>
            <a:pPr lvl="0" algn="just">
              <a:spcBef>
                <a:spcPts val="800"/>
              </a:spcBef>
              <a:spcAft>
                <a:spcPts val="800"/>
              </a:spcAft>
            </a:pPr>
            <a:r>
              <a:rPr lang="en-US" dirty="0" smtClean="0"/>
              <a:t>We cluster the leads into certain categories based on their tendency or probability to convert, thus, getting a smaller section of hot leads to focus more on.</a:t>
            </a:r>
            <a:endParaRPr lang="en-US" dirty="0"/>
          </a:p>
        </p:txBody>
      </p:sp>
      <p:sp>
        <p:nvSpPr>
          <p:cNvPr id="10" name="Rectangle 9"/>
          <p:cNvSpPr/>
          <p:nvPr/>
        </p:nvSpPr>
        <p:spPr>
          <a:xfrm>
            <a:off x="4551605" y="2961012"/>
            <a:ext cx="2531774" cy="2964914"/>
          </a:xfrm>
          <a:prstGeom prst="rect">
            <a:avLst/>
          </a:prstGeom>
        </p:spPr>
        <p:txBody>
          <a:bodyPr wrap="square">
            <a:spAutoFit/>
          </a:bodyPr>
          <a:lstStyle/>
          <a:p>
            <a:pPr lvl="0"/>
            <a:r>
              <a:rPr lang="en-US" b="1" dirty="0" smtClean="0"/>
              <a:t>Focus Communication</a:t>
            </a:r>
          </a:p>
          <a:p>
            <a:pPr lvl="0" algn="just">
              <a:spcBef>
                <a:spcPts val="800"/>
              </a:spcBef>
              <a:spcAft>
                <a:spcPts val="800"/>
              </a:spcAft>
            </a:pPr>
            <a:r>
              <a:rPr lang="en-US" dirty="0" smtClean="0"/>
              <a:t>Since we would have a smaller set of leads to have communication with, we might make more impact with effective communication.</a:t>
            </a:r>
            <a:endParaRPr lang="en-US" dirty="0"/>
          </a:p>
        </p:txBody>
      </p:sp>
      <p:sp>
        <p:nvSpPr>
          <p:cNvPr id="11" name="Rectangle 10"/>
          <p:cNvSpPr/>
          <p:nvPr/>
        </p:nvSpPr>
        <p:spPr>
          <a:xfrm>
            <a:off x="8016020" y="2961012"/>
            <a:ext cx="2760600" cy="2964914"/>
          </a:xfrm>
          <a:prstGeom prst="rect">
            <a:avLst/>
          </a:prstGeom>
        </p:spPr>
        <p:txBody>
          <a:bodyPr wrap="square">
            <a:spAutoFit/>
          </a:bodyPr>
          <a:lstStyle/>
          <a:p>
            <a:pPr lvl="0"/>
            <a:r>
              <a:rPr lang="en-US" b="1" dirty="0" smtClean="0"/>
              <a:t>Increase conversion</a:t>
            </a:r>
          </a:p>
          <a:p>
            <a:pPr lvl="0" algn="just">
              <a:spcBef>
                <a:spcPts val="800"/>
              </a:spcBef>
              <a:spcAft>
                <a:spcPts val="800"/>
              </a:spcAft>
            </a:pPr>
            <a:r>
              <a:rPr lang="en-US" dirty="0" smtClean="0"/>
              <a:t>Since we focused on hot leads, which were more probable to convert, we would have a better conversion rate, and hence we can achieve the 80% target.</a:t>
            </a:r>
            <a:endParaRPr lang="en-US" dirty="0"/>
          </a:p>
        </p:txBody>
      </p:sp>
    </p:spTree>
    <p:extLst>
      <p:ext uri="{BB962C8B-B14F-4D97-AF65-F5344CB8AC3E}">
        <p14:creationId xmlns:p14="http://schemas.microsoft.com/office/powerpoint/2010/main" val="24868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8048"/>
          </a:xfrm>
        </p:spPr>
        <p:txBody>
          <a:bodyPr/>
          <a:lstStyle/>
          <a:p>
            <a:r>
              <a:rPr lang="en-US" b="1" dirty="0" smtClean="0"/>
              <a:t>Solution</a:t>
            </a:r>
            <a:endParaRPr lang="en-US" b="1" dirty="0"/>
          </a:p>
        </p:txBody>
      </p:sp>
      <p:sp>
        <p:nvSpPr>
          <p:cNvPr id="3" name="Content Placeholder 2"/>
          <p:cNvSpPr>
            <a:spLocks noGrp="1"/>
          </p:cNvSpPr>
          <p:nvPr>
            <p:ph idx="1"/>
          </p:nvPr>
        </p:nvSpPr>
        <p:spPr>
          <a:xfrm>
            <a:off x="1104293" y="1627915"/>
            <a:ext cx="8946541" cy="4195481"/>
          </a:xfrm>
        </p:spPr>
        <p:txBody>
          <a:bodyPr/>
          <a:lstStyle/>
          <a:p>
            <a:r>
              <a:rPr lang="en-US" dirty="0" smtClean="0"/>
              <a:t>For our problem statement we need to accurately identify hot leads.</a:t>
            </a:r>
          </a:p>
          <a:p>
            <a:r>
              <a:rPr lang="en-US" dirty="0" smtClean="0"/>
              <a:t>For this we need to build a model with high accuracy in predicting hot leads.</a:t>
            </a:r>
          </a:p>
          <a:p>
            <a:endParaRPr lang="en-US" dirty="0" smtClean="0"/>
          </a:p>
          <a:p>
            <a:endParaRPr lang="en-US" dirty="0"/>
          </a:p>
        </p:txBody>
      </p:sp>
    </p:spTree>
    <p:extLst>
      <p:ext uri="{BB962C8B-B14F-4D97-AF65-F5344CB8AC3E}">
        <p14:creationId xmlns:p14="http://schemas.microsoft.com/office/powerpoint/2010/main" val="122604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442" y="170562"/>
            <a:ext cx="9404723" cy="894169"/>
          </a:xfrm>
        </p:spPr>
        <p:txBody>
          <a:bodyPr/>
          <a:lstStyle/>
          <a:p>
            <a:r>
              <a:rPr lang="en-US" b="1" dirty="0" smtClean="0"/>
              <a:t>Implementation</a:t>
            </a:r>
            <a:endParaRPr lang="en-US" b="1" dirty="0"/>
          </a:p>
        </p:txBody>
      </p:sp>
      <p:sp>
        <p:nvSpPr>
          <p:cNvPr id="4" name="Google Shape;246;p34" descr="Background pointer shape in timeline graphic"/>
          <p:cNvSpPr/>
          <p:nvPr/>
        </p:nvSpPr>
        <p:spPr>
          <a:xfrm>
            <a:off x="1693215" y="3267949"/>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5" name="Google Shape;247;p34"/>
          <p:cNvSpPr txBox="1">
            <a:spLocks/>
          </p:cNvSpPr>
          <p:nvPr/>
        </p:nvSpPr>
        <p:spPr>
          <a:xfrm>
            <a:off x="1693204" y="3405499"/>
            <a:ext cx="14556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Data Gathering</a:t>
            </a:r>
            <a:endParaRPr lang="en-US" sz="1600" dirty="0">
              <a:solidFill>
                <a:schemeClr val="lt1"/>
              </a:solidFill>
            </a:endParaRPr>
          </a:p>
        </p:txBody>
      </p:sp>
      <p:grpSp>
        <p:nvGrpSpPr>
          <p:cNvPr id="6" name="Google Shape;248;p34"/>
          <p:cNvGrpSpPr/>
          <p:nvPr/>
        </p:nvGrpSpPr>
        <p:grpSpPr>
          <a:xfrm>
            <a:off x="2321565" y="2674293"/>
            <a:ext cx="198900" cy="593656"/>
            <a:chOff x="777447" y="1610215"/>
            <a:chExt cx="198900" cy="593656"/>
          </a:xfrm>
          <a:solidFill>
            <a:schemeClr val="accent1">
              <a:lumMod val="60000"/>
              <a:lumOff val="40000"/>
            </a:schemeClr>
          </a:solidFill>
        </p:grpSpPr>
        <p:cxnSp>
          <p:nvCxnSpPr>
            <p:cNvPr id="7" name="Google Shape;249;p34"/>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8" name="Google Shape;250;p34"/>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51;p34"/>
          <p:cNvSpPr txBox="1">
            <a:spLocks/>
          </p:cNvSpPr>
          <p:nvPr/>
        </p:nvSpPr>
        <p:spPr>
          <a:xfrm>
            <a:off x="1670656" y="1454616"/>
            <a:ext cx="22428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dirty="0" smtClean="0"/>
              <a:t>Loading &amp; Observing the past data provided by the Company</a:t>
            </a:r>
            <a:endParaRPr lang="en-US" sz="1600" dirty="0"/>
          </a:p>
        </p:txBody>
      </p:sp>
      <p:sp>
        <p:nvSpPr>
          <p:cNvPr id="10" name="Google Shape;252;p34" descr="Background pointer shape in timeline graphic"/>
          <p:cNvSpPr/>
          <p:nvPr/>
        </p:nvSpPr>
        <p:spPr>
          <a:xfrm>
            <a:off x="3169335" y="3267949"/>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 name="Google Shape;253;p34"/>
          <p:cNvSpPr txBox="1">
            <a:spLocks/>
          </p:cNvSpPr>
          <p:nvPr/>
        </p:nvSpPr>
        <p:spPr>
          <a:xfrm>
            <a:off x="3478598" y="3405499"/>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Data Cleaning</a:t>
            </a:r>
            <a:endParaRPr lang="en-US" sz="1600">
              <a:solidFill>
                <a:schemeClr val="lt1"/>
              </a:solidFill>
            </a:endParaRPr>
          </a:p>
        </p:txBody>
      </p:sp>
      <p:grpSp>
        <p:nvGrpSpPr>
          <p:cNvPr id="12" name="Google Shape;254;p34"/>
          <p:cNvGrpSpPr/>
          <p:nvPr/>
        </p:nvGrpSpPr>
        <p:grpSpPr>
          <a:xfrm>
            <a:off x="4036913" y="4007907"/>
            <a:ext cx="198900" cy="593656"/>
            <a:chOff x="2223534" y="2938958"/>
            <a:chExt cx="198900" cy="593656"/>
          </a:xfrm>
          <a:solidFill>
            <a:schemeClr val="accent1">
              <a:lumMod val="60000"/>
              <a:lumOff val="40000"/>
            </a:schemeClr>
          </a:solidFill>
        </p:grpSpPr>
        <p:cxnSp>
          <p:nvCxnSpPr>
            <p:cNvPr id="13" name="Google Shape;255;p34"/>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14" name="Google Shape;256;p34"/>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57;p34"/>
          <p:cNvSpPr txBox="1">
            <a:spLocks/>
          </p:cNvSpPr>
          <p:nvPr/>
        </p:nvSpPr>
        <p:spPr>
          <a:xfrm>
            <a:off x="2654931" y="4826674"/>
            <a:ext cx="2927700" cy="7455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smtClean="0"/>
              <a:t>Duplicate removal, null value treatment, unnecessary column elimination, etc.</a:t>
            </a:r>
            <a:endParaRPr lang="en-US" sz="1600"/>
          </a:p>
        </p:txBody>
      </p:sp>
      <p:sp>
        <p:nvSpPr>
          <p:cNvPr id="16" name="Google Shape;258;p34" descr="Background pointer shape in timeline graphic"/>
          <p:cNvSpPr/>
          <p:nvPr/>
        </p:nvSpPr>
        <p:spPr>
          <a:xfrm>
            <a:off x="4824254" y="3267949"/>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 name="Google Shape;259;p34"/>
          <p:cNvSpPr txBox="1">
            <a:spLocks/>
          </p:cNvSpPr>
          <p:nvPr/>
        </p:nvSpPr>
        <p:spPr>
          <a:xfrm>
            <a:off x="5120036" y="3405499"/>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dirty="0" smtClean="0">
                <a:solidFill>
                  <a:schemeClr val="lt1"/>
                </a:solidFill>
              </a:rPr>
              <a:t>Performing EDA</a:t>
            </a:r>
            <a:endParaRPr lang="en-US" sz="1600" dirty="0">
              <a:solidFill>
                <a:schemeClr val="lt1"/>
              </a:solidFill>
            </a:endParaRPr>
          </a:p>
        </p:txBody>
      </p:sp>
      <p:grpSp>
        <p:nvGrpSpPr>
          <p:cNvPr id="18" name="Google Shape;260;p34"/>
          <p:cNvGrpSpPr/>
          <p:nvPr/>
        </p:nvGrpSpPr>
        <p:grpSpPr>
          <a:xfrm>
            <a:off x="5671826" y="2679164"/>
            <a:ext cx="198900" cy="593656"/>
            <a:chOff x="3918084" y="1610215"/>
            <a:chExt cx="198900" cy="593656"/>
          </a:xfrm>
          <a:solidFill>
            <a:schemeClr val="accent1">
              <a:lumMod val="60000"/>
              <a:lumOff val="40000"/>
            </a:schemeClr>
          </a:solidFill>
        </p:grpSpPr>
        <p:cxnSp>
          <p:nvCxnSpPr>
            <p:cNvPr id="19" name="Google Shape;261;p34"/>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20" name="Google Shape;262;p34"/>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63;p34"/>
          <p:cNvSpPr txBox="1">
            <a:spLocks/>
          </p:cNvSpPr>
          <p:nvPr/>
        </p:nvSpPr>
        <p:spPr>
          <a:xfrm>
            <a:off x="4561931" y="1454624"/>
            <a:ext cx="24270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smtClean="0"/>
              <a:t>Univariate, Bivariate, and Heatmap for numerical and categorical columns</a:t>
            </a:r>
            <a:endParaRPr lang="en-US" sz="1600"/>
          </a:p>
        </p:txBody>
      </p:sp>
      <p:sp>
        <p:nvSpPr>
          <p:cNvPr id="22" name="Google Shape;264;p34" descr="Background pointer shape in timeline graphic"/>
          <p:cNvSpPr/>
          <p:nvPr/>
        </p:nvSpPr>
        <p:spPr>
          <a:xfrm>
            <a:off x="6479174" y="3267949"/>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 name="Google Shape;265;p34"/>
          <p:cNvSpPr txBox="1">
            <a:spLocks/>
          </p:cNvSpPr>
          <p:nvPr/>
        </p:nvSpPr>
        <p:spPr>
          <a:xfrm>
            <a:off x="6768980" y="3405499"/>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Data Preparation</a:t>
            </a:r>
            <a:endParaRPr lang="en-US" sz="1600">
              <a:solidFill>
                <a:schemeClr val="lt1"/>
              </a:solidFill>
            </a:endParaRPr>
          </a:p>
        </p:txBody>
      </p:sp>
      <p:grpSp>
        <p:nvGrpSpPr>
          <p:cNvPr id="24" name="Google Shape;266;p34"/>
          <p:cNvGrpSpPr/>
          <p:nvPr/>
        </p:nvGrpSpPr>
        <p:grpSpPr>
          <a:xfrm>
            <a:off x="7325351" y="4007907"/>
            <a:ext cx="198900" cy="593656"/>
            <a:chOff x="5958946" y="2938958"/>
            <a:chExt cx="198900" cy="593656"/>
          </a:xfrm>
          <a:solidFill>
            <a:schemeClr val="accent1">
              <a:lumMod val="60000"/>
              <a:lumOff val="40000"/>
            </a:schemeClr>
          </a:solidFill>
        </p:grpSpPr>
        <p:cxnSp>
          <p:nvCxnSpPr>
            <p:cNvPr id="25" name="Google Shape;267;p34"/>
            <p:cNvCxnSpPr/>
            <p:nvPr/>
          </p:nvCxnSpPr>
          <p:spPr>
            <a:xfrm rot="10800000">
              <a:off x="6058409" y="2938958"/>
              <a:ext cx="0" cy="554700"/>
            </a:xfrm>
            <a:prstGeom prst="straightConnector1">
              <a:avLst/>
            </a:prstGeom>
            <a:grpFill/>
            <a:ln w="9525" cap="flat" cmpd="sng">
              <a:solidFill>
                <a:schemeClr val="dk2"/>
              </a:solidFill>
              <a:prstDash val="solid"/>
              <a:round/>
              <a:headEnd type="none" w="sm" len="sm"/>
              <a:tailEnd type="none" w="sm" len="sm"/>
            </a:ln>
          </p:spPr>
        </p:cxnSp>
        <p:sp>
          <p:nvSpPr>
            <p:cNvPr id="26" name="Google Shape;268;p34"/>
            <p:cNvSpPr/>
            <p:nvPr/>
          </p:nvSpPr>
          <p:spPr>
            <a:xfrm rot="10800000" flipH="1">
              <a:off x="5958946"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69;p34"/>
          <p:cNvSpPr txBox="1">
            <a:spLocks/>
          </p:cNvSpPr>
          <p:nvPr/>
        </p:nvSpPr>
        <p:spPr>
          <a:xfrm>
            <a:off x="6258556" y="4826674"/>
            <a:ext cx="2332500" cy="7455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smtClean="0"/>
              <a:t>Outlier Treatment, Feature-Standardization</a:t>
            </a:r>
            <a:endParaRPr lang="en-US" sz="1600"/>
          </a:p>
        </p:txBody>
      </p:sp>
      <p:sp>
        <p:nvSpPr>
          <p:cNvPr id="28" name="Google Shape;270;p34" descr="Background pointer shape in timeline graphic"/>
          <p:cNvSpPr/>
          <p:nvPr/>
        </p:nvSpPr>
        <p:spPr>
          <a:xfrm>
            <a:off x="8134094" y="3267949"/>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 name="Google Shape;271;p34"/>
          <p:cNvSpPr txBox="1">
            <a:spLocks/>
          </p:cNvSpPr>
          <p:nvPr/>
        </p:nvSpPr>
        <p:spPr>
          <a:xfrm>
            <a:off x="8463793" y="3405499"/>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Model Building</a:t>
            </a:r>
            <a:endParaRPr lang="en-US" sz="1600">
              <a:solidFill>
                <a:schemeClr val="lt1"/>
              </a:solidFill>
            </a:endParaRPr>
          </a:p>
        </p:txBody>
      </p:sp>
      <p:grpSp>
        <p:nvGrpSpPr>
          <p:cNvPr id="30" name="Google Shape;272;p34"/>
          <p:cNvGrpSpPr/>
          <p:nvPr/>
        </p:nvGrpSpPr>
        <p:grpSpPr>
          <a:xfrm>
            <a:off x="9022088" y="2679164"/>
            <a:ext cx="198900" cy="593656"/>
            <a:chOff x="3918084" y="1610215"/>
            <a:chExt cx="198900" cy="593656"/>
          </a:xfrm>
          <a:solidFill>
            <a:schemeClr val="accent1">
              <a:lumMod val="60000"/>
              <a:lumOff val="40000"/>
            </a:schemeClr>
          </a:solidFill>
        </p:grpSpPr>
        <p:cxnSp>
          <p:nvCxnSpPr>
            <p:cNvPr id="31" name="Google Shape;273;p34"/>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32" name="Google Shape;274;p34"/>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75;p34"/>
          <p:cNvSpPr txBox="1">
            <a:spLocks/>
          </p:cNvSpPr>
          <p:nvPr/>
        </p:nvSpPr>
        <p:spPr>
          <a:xfrm>
            <a:off x="7637406" y="1571092"/>
            <a:ext cx="23325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smtClean="0"/>
              <a:t>Performing pre-requisites for RFE and Logistic Regression</a:t>
            </a:r>
            <a:endParaRPr lang="en-US" sz="1600"/>
          </a:p>
        </p:txBody>
      </p:sp>
    </p:spTree>
    <p:extLst>
      <p:ext uri="{BB962C8B-B14F-4D97-AF65-F5344CB8AC3E}">
        <p14:creationId xmlns:p14="http://schemas.microsoft.com/office/powerpoint/2010/main" val="284369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Google Shape;280;p35" descr="Background pointer shape in timeline graphic"/>
          <p:cNvSpPr/>
          <p:nvPr/>
        </p:nvSpPr>
        <p:spPr>
          <a:xfrm>
            <a:off x="1822006" y="3048998"/>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5" name="Google Shape;281;p35"/>
          <p:cNvSpPr txBox="1">
            <a:spLocks/>
          </p:cNvSpPr>
          <p:nvPr/>
        </p:nvSpPr>
        <p:spPr>
          <a:xfrm>
            <a:off x="1821995" y="3186548"/>
            <a:ext cx="14556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Feature Selection</a:t>
            </a:r>
            <a:endParaRPr lang="en-US" sz="1600">
              <a:solidFill>
                <a:schemeClr val="lt1"/>
              </a:solidFill>
            </a:endParaRPr>
          </a:p>
        </p:txBody>
      </p:sp>
      <p:grpSp>
        <p:nvGrpSpPr>
          <p:cNvPr id="36" name="Google Shape;282;p35"/>
          <p:cNvGrpSpPr/>
          <p:nvPr/>
        </p:nvGrpSpPr>
        <p:grpSpPr>
          <a:xfrm>
            <a:off x="2450342" y="2460213"/>
            <a:ext cx="198900" cy="593656"/>
            <a:chOff x="777447" y="1610215"/>
            <a:chExt cx="198900" cy="593656"/>
          </a:xfrm>
          <a:solidFill>
            <a:schemeClr val="accent1">
              <a:lumMod val="60000"/>
              <a:lumOff val="40000"/>
            </a:schemeClr>
          </a:solidFill>
        </p:grpSpPr>
        <p:cxnSp>
          <p:nvCxnSpPr>
            <p:cNvPr id="37" name="Google Shape;283;p35"/>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38" name="Google Shape;284;p35"/>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285;p35"/>
          <p:cNvSpPr txBox="1">
            <a:spLocks/>
          </p:cNvSpPr>
          <p:nvPr/>
        </p:nvSpPr>
        <p:spPr>
          <a:xfrm>
            <a:off x="1799447" y="1235665"/>
            <a:ext cx="22428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dirty="0" smtClean="0"/>
              <a:t>Selection of top 15 features using RFE</a:t>
            </a:r>
            <a:endParaRPr lang="en-US" sz="1600" dirty="0"/>
          </a:p>
        </p:txBody>
      </p:sp>
      <p:sp>
        <p:nvSpPr>
          <p:cNvPr id="40" name="Google Shape;286;p35" descr="Background pointer shape in timeline graphic"/>
          <p:cNvSpPr/>
          <p:nvPr/>
        </p:nvSpPr>
        <p:spPr>
          <a:xfrm>
            <a:off x="3298126" y="3048998"/>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41" name="Google Shape;287;p35"/>
          <p:cNvSpPr txBox="1">
            <a:spLocks/>
          </p:cNvSpPr>
          <p:nvPr/>
        </p:nvSpPr>
        <p:spPr>
          <a:xfrm>
            <a:off x="3607389" y="3186548"/>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smtClean="0">
                <a:solidFill>
                  <a:schemeClr val="lt1"/>
                </a:solidFill>
              </a:rPr>
              <a:t>Model Building</a:t>
            </a:r>
            <a:endParaRPr lang="en-US" sz="1600">
              <a:solidFill>
                <a:schemeClr val="lt1"/>
              </a:solidFill>
            </a:endParaRPr>
          </a:p>
        </p:txBody>
      </p:sp>
      <p:grpSp>
        <p:nvGrpSpPr>
          <p:cNvPr id="42" name="Google Shape;288;p35"/>
          <p:cNvGrpSpPr/>
          <p:nvPr/>
        </p:nvGrpSpPr>
        <p:grpSpPr>
          <a:xfrm>
            <a:off x="4165704" y="3788956"/>
            <a:ext cx="198900" cy="593656"/>
            <a:chOff x="2223534" y="2938958"/>
            <a:chExt cx="198900" cy="593656"/>
          </a:xfrm>
          <a:solidFill>
            <a:schemeClr val="accent1">
              <a:lumMod val="60000"/>
              <a:lumOff val="40000"/>
            </a:schemeClr>
          </a:solidFill>
        </p:grpSpPr>
        <p:cxnSp>
          <p:nvCxnSpPr>
            <p:cNvPr id="43" name="Google Shape;289;p35"/>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44" name="Google Shape;290;p35"/>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91;p35"/>
          <p:cNvSpPr txBox="1">
            <a:spLocks/>
          </p:cNvSpPr>
          <p:nvPr/>
        </p:nvSpPr>
        <p:spPr>
          <a:xfrm>
            <a:off x="2725397" y="4607723"/>
            <a:ext cx="30753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smtClean="0"/>
              <a:t>Model building using RFE for selected columns</a:t>
            </a:r>
            <a:endParaRPr lang="en-US" sz="1600"/>
          </a:p>
        </p:txBody>
      </p:sp>
      <p:sp>
        <p:nvSpPr>
          <p:cNvPr id="46" name="Google Shape;292;p35" descr="Background pointer shape in timeline graphic"/>
          <p:cNvSpPr/>
          <p:nvPr/>
        </p:nvSpPr>
        <p:spPr>
          <a:xfrm>
            <a:off x="4953045" y="3048998"/>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47" name="Google Shape;293;p35"/>
          <p:cNvSpPr txBox="1">
            <a:spLocks/>
          </p:cNvSpPr>
          <p:nvPr/>
        </p:nvSpPr>
        <p:spPr>
          <a:xfrm>
            <a:off x="5274580" y="3199427"/>
            <a:ext cx="1576524" cy="379598"/>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dirty="0" smtClean="0">
                <a:solidFill>
                  <a:schemeClr val="lt1"/>
                </a:solidFill>
              </a:rPr>
              <a:t>Model Improvement</a:t>
            </a:r>
            <a:endParaRPr lang="en-US" sz="1600" dirty="0">
              <a:solidFill>
                <a:schemeClr val="lt1"/>
              </a:solidFill>
            </a:endParaRPr>
          </a:p>
        </p:txBody>
      </p:sp>
      <p:grpSp>
        <p:nvGrpSpPr>
          <p:cNvPr id="48" name="Google Shape;294;p35"/>
          <p:cNvGrpSpPr/>
          <p:nvPr/>
        </p:nvGrpSpPr>
        <p:grpSpPr>
          <a:xfrm>
            <a:off x="5800617" y="2460213"/>
            <a:ext cx="198900" cy="593656"/>
            <a:chOff x="3918084" y="1610215"/>
            <a:chExt cx="198900" cy="593656"/>
          </a:xfrm>
          <a:solidFill>
            <a:schemeClr val="accent1">
              <a:lumMod val="60000"/>
              <a:lumOff val="40000"/>
            </a:schemeClr>
          </a:solidFill>
        </p:grpSpPr>
        <p:cxnSp>
          <p:nvCxnSpPr>
            <p:cNvPr id="49" name="Google Shape;295;p35"/>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50" name="Google Shape;296;p35"/>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97;p35"/>
          <p:cNvSpPr txBox="1">
            <a:spLocks/>
          </p:cNvSpPr>
          <p:nvPr/>
        </p:nvSpPr>
        <p:spPr>
          <a:xfrm>
            <a:off x="4785166" y="1235665"/>
            <a:ext cx="22428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dirty="0" smtClean="0"/>
              <a:t>Reduction of columns and Model re-building</a:t>
            </a:r>
            <a:endParaRPr lang="en-US" sz="1600" dirty="0"/>
          </a:p>
        </p:txBody>
      </p:sp>
      <p:sp>
        <p:nvSpPr>
          <p:cNvPr id="52" name="Google Shape;298;p35" descr="Background pointer shape in timeline graphic"/>
          <p:cNvSpPr/>
          <p:nvPr/>
        </p:nvSpPr>
        <p:spPr>
          <a:xfrm>
            <a:off x="6607965" y="3048998"/>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53" name="Google Shape;299;p35"/>
          <p:cNvSpPr txBox="1">
            <a:spLocks/>
          </p:cNvSpPr>
          <p:nvPr/>
        </p:nvSpPr>
        <p:spPr>
          <a:xfrm>
            <a:off x="7026561" y="3186548"/>
            <a:ext cx="1315500" cy="4704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0"/>
              </a:spcBef>
              <a:buFont typeface="Wingdings 3" charset="2"/>
              <a:buNone/>
            </a:pPr>
            <a:r>
              <a:rPr lang="en-US" sz="1600" dirty="0" smtClean="0">
                <a:solidFill>
                  <a:schemeClr val="lt1"/>
                </a:solidFill>
              </a:rPr>
              <a:t>Final Model</a:t>
            </a:r>
            <a:endParaRPr lang="en-US" sz="1600" dirty="0">
              <a:solidFill>
                <a:schemeClr val="lt1"/>
              </a:solidFill>
            </a:endParaRPr>
          </a:p>
        </p:txBody>
      </p:sp>
      <p:grpSp>
        <p:nvGrpSpPr>
          <p:cNvPr id="54" name="Google Shape;300;p35"/>
          <p:cNvGrpSpPr/>
          <p:nvPr/>
        </p:nvGrpSpPr>
        <p:grpSpPr>
          <a:xfrm>
            <a:off x="7454142" y="3788956"/>
            <a:ext cx="198900" cy="593656"/>
            <a:chOff x="5958946" y="2938958"/>
            <a:chExt cx="198900" cy="593656"/>
          </a:xfrm>
          <a:solidFill>
            <a:schemeClr val="accent1">
              <a:lumMod val="60000"/>
              <a:lumOff val="40000"/>
            </a:schemeClr>
          </a:solidFill>
        </p:grpSpPr>
        <p:cxnSp>
          <p:nvCxnSpPr>
            <p:cNvPr id="55" name="Google Shape;301;p35"/>
            <p:cNvCxnSpPr/>
            <p:nvPr/>
          </p:nvCxnSpPr>
          <p:spPr>
            <a:xfrm rot="10800000">
              <a:off x="6058409" y="2938958"/>
              <a:ext cx="0" cy="554700"/>
            </a:xfrm>
            <a:prstGeom prst="straightConnector1">
              <a:avLst/>
            </a:prstGeom>
            <a:grpFill/>
            <a:ln w="9525" cap="flat" cmpd="sng">
              <a:solidFill>
                <a:schemeClr val="dk2"/>
              </a:solidFill>
              <a:prstDash val="solid"/>
              <a:round/>
              <a:headEnd type="none" w="sm" len="sm"/>
              <a:tailEnd type="none" w="sm" len="sm"/>
            </a:ln>
          </p:spPr>
        </p:cxnSp>
        <p:sp>
          <p:nvSpPr>
            <p:cNvPr id="56" name="Google Shape;302;p35"/>
            <p:cNvSpPr/>
            <p:nvPr/>
          </p:nvSpPr>
          <p:spPr>
            <a:xfrm rot="10800000" flipH="1">
              <a:off x="5958946"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303;p35"/>
          <p:cNvSpPr txBox="1">
            <a:spLocks/>
          </p:cNvSpPr>
          <p:nvPr/>
        </p:nvSpPr>
        <p:spPr>
          <a:xfrm>
            <a:off x="6341272" y="4607723"/>
            <a:ext cx="2509500" cy="90630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0"/>
              </a:spcBef>
              <a:spcAft>
                <a:spcPts val="1600"/>
              </a:spcAft>
              <a:buFont typeface="Wingdings 3" charset="2"/>
              <a:buNone/>
            </a:pPr>
            <a:r>
              <a:rPr lang="en-US" sz="1600" dirty="0" smtClean="0"/>
              <a:t>Final Model Analysis and performance on Test Data</a:t>
            </a:r>
            <a:endParaRPr lang="en-US" sz="1600" dirty="0"/>
          </a:p>
        </p:txBody>
      </p:sp>
      <p:sp>
        <p:nvSpPr>
          <p:cNvPr id="64" name="Google Shape;298;p35" descr="Background pointer shape in timeline graphic"/>
          <p:cNvSpPr/>
          <p:nvPr/>
        </p:nvSpPr>
        <p:spPr>
          <a:xfrm>
            <a:off x="8286975" y="3048998"/>
            <a:ext cx="2259463"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algn="ctr"/>
            <a:r>
              <a:rPr lang="en-US" sz="1600" dirty="0" smtClean="0">
                <a:solidFill>
                  <a:schemeClr val="lt1"/>
                </a:solidFill>
              </a:rPr>
              <a:t>Model Evaluation</a:t>
            </a:r>
            <a:endParaRPr lang="en-US" sz="1600" dirty="0">
              <a:solidFill>
                <a:schemeClr val="lt1"/>
              </a:solidFill>
            </a:endParaRPr>
          </a:p>
        </p:txBody>
      </p:sp>
      <p:grpSp>
        <p:nvGrpSpPr>
          <p:cNvPr id="65" name="Google Shape;294;p35"/>
          <p:cNvGrpSpPr/>
          <p:nvPr/>
        </p:nvGrpSpPr>
        <p:grpSpPr>
          <a:xfrm>
            <a:off x="9051454" y="2499169"/>
            <a:ext cx="198900" cy="593656"/>
            <a:chOff x="3918084" y="1610215"/>
            <a:chExt cx="198900" cy="593656"/>
          </a:xfrm>
          <a:solidFill>
            <a:schemeClr val="accent1">
              <a:lumMod val="60000"/>
              <a:lumOff val="40000"/>
            </a:schemeClr>
          </a:solidFill>
        </p:grpSpPr>
        <p:cxnSp>
          <p:nvCxnSpPr>
            <p:cNvPr id="66" name="Google Shape;295;p35"/>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67" name="Google Shape;296;p35"/>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Rectangle 70"/>
          <p:cNvSpPr/>
          <p:nvPr/>
        </p:nvSpPr>
        <p:spPr>
          <a:xfrm>
            <a:off x="8262311" y="1224280"/>
            <a:ext cx="1917030" cy="1077218"/>
          </a:xfrm>
          <a:prstGeom prst="rect">
            <a:avLst/>
          </a:prstGeom>
        </p:spPr>
        <p:txBody>
          <a:bodyPr wrap="square">
            <a:spAutoFit/>
          </a:bodyPr>
          <a:lstStyle/>
          <a:p>
            <a:pPr>
              <a:spcAft>
                <a:spcPts val="1600"/>
              </a:spcAft>
            </a:pPr>
            <a:r>
              <a:rPr lang="en-US" sz="1600" dirty="0" smtClean="0"/>
              <a:t>Evaluating model with ROC curve and other </a:t>
            </a:r>
            <a:r>
              <a:rPr lang="en-US" sz="1600" dirty="0" err="1" smtClean="0"/>
              <a:t>metrices</a:t>
            </a:r>
            <a:r>
              <a:rPr lang="en-US" sz="1600" dirty="0" smtClean="0"/>
              <a:t>.</a:t>
            </a:r>
            <a:endParaRPr lang="en-US" sz="1600" dirty="0"/>
          </a:p>
        </p:txBody>
      </p:sp>
    </p:spTree>
    <p:extLst>
      <p:ext uri="{BB962C8B-B14F-4D97-AF65-F5344CB8AC3E}">
        <p14:creationId xmlns:p14="http://schemas.microsoft.com/office/powerpoint/2010/main" val="167252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208020"/>
            <a:ext cx="9404723" cy="886685"/>
          </a:xfrm>
        </p:spPr>
        <p:txBody>
          <a:bodyPr/>
          <a:lstStyle/>
          <a:p>
            <a:r>
              <a:rPr lang="en-US" b="1" dirty="0"/>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085" y="1365160"/>
            <a:ext cx="8221426" cy="3840051"/>
          </a:xfrm>
        </p:spPr>
      </p:pic>
      <p:sp>
        <p:nvSpPr>
          <p:cNvPr id="5" name="TextBox 4"/>
          <p:cNvSpPr txBox="1"/>
          <p:nvPr/>
        </p:nvSpPr>
        <p:spPr>
          <a:xfrm>
            <a:off x="1285982" y="5602311"/>
            <a:ext cx="8719054" cy="646331"/>
          </a:xfrm>
          <a:prstGeom prst="rect">
            <a:avLst/>
          </a:prstGeom>
          <a:noFill/>
        </p:spPr>
        <p:txBody>
          <a:bodyPr wrap="none" rtlCol="0">
            <a:spAutoFit/>
          </a:bodyPr>
          <a:lstStyle/>
          <a:p>
            <a:r>
              <a:rPr lang="en-US" b="1" dirty="0" smtClean="0"/>
              <a:t>This plot shows the distribution of converted and non-converted leads across </a:t>
            </a:r>
          </a:p>
          <a:p>
            <a:r>
              <a:rPr lang="en-US" b="1" dirty="0" smtClean="0"/>
              <a:t>different specializations.</a:t>
            </a:r>
            <a:endParaRPr lang="en-US" b="1" dirty="0"/>
          </a:p>
        </p:txBody>
      </p:sp>
    </p:spTree>
    <p:extLst>
      <p:ext uri="{BB962C8B-B14F-4D97-AF65-F5344CB8AC3E}">
        <p14:creationId xmlns:p14="http://schemas.microsoft.com/office/powerpoint/2010/main" val="2805188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TotalTime>
  <Words>902</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Fan Heiti Std B</vt:lpstr>
      <vt:lpstr>Arial</vt:lpstr>
      <vt:lpstr>Century Gothic</vt:lpstr>
      <vt:lpstr>Corbel</vt:lpstr>
      <vt:lpstr>Roboto</vt:lpstr>
      <vt:lpstr>Wingdings 3</vt:lpstr>
      <vt:lpstr>Ion</vt:lpstr>
      <vt:lpstr>X Education - Lead Scoring Case Study</vt:lpstr>
      <vt:lpstr>Background - X Education Company</vt:lpstr>
      <vt:lpstr>Problem Statement </vt:lpstr>
      <vt:lpstr>Lead conversion process</vt:lpstr>
      <vt:lpstr>Proposed Solution</vt:lpstr>
      <vt:lpstr>Solution</vt:lpstr>
      <vt:lpstr>Implementation</vt:lpstr>
      <vt:lpstr>PowerPoint Presentation</vt:lpstr>
      <vt:lpstr>Visualization</vt:lpstr>
      <vt:lpstr>PowerPoint Presentation</vt:lpstr>
      <vt:lpstr>PowerPoint Presentation</vt:lpstr>
      <vt:lpstr>PowerPoint Presentation</vt:lpstr>
      <vt:lpstr>PowerPoint Presentation</vt:lpstr>
      <vt:lpstr>PowerPoint Presentation</vt:lpstr>
      <vt:lpstr>Model Evaluation</vt:lpstr>
      <vt:lpstr>Inferences</vt:lpstr>
      <vt:lpstr>Conclusion</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18</cp:revision>
  <dcterms:created xsi:type="dcterms:W3CDTF">2023-05-02T13:18:02Z</dcterms:created>
  <dcterms:modified xsi:type="dcterms:W3CDTF">2023-05-02T16:30:34Z</dcterms:modified>
</cp:coreProperties>
</file>