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8"/>
    <p:restoredTop sz="94788"/>
  </p:normalViewPr>
  <p:slideViewPr>
    <p:cSldViewPr snapToGrid="0" snapToObjects="1">
      <p:cViewPr varScale="1">
        <p:scale>
          <a:sx n="154" d="100"/>
          <a:sy n="154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9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5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9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692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44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90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3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6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3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1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3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9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1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2D54D-E57E-9645-9BBE-F4F7D02633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63AE-9018-FE47-9005-4CB8C8AD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7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  <p:sldLayoutId id="2147484140" r:id="rId13"/>
    <p:sldLayoutId id="2147484141" r:id="rId14"/>
    <p:sldLayoutId id="2147484142" r:id="rId15"/>
    <p:sldLayoutId id="2147484143" r:id="rId16"/>
    <p:sldLayoutId id="214748414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1946E1-AC86-4B4E-BBA5-64B5BD7BD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Human Vs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436E2-005E-3540-B30B-4A297AB49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400"/>
              <a:t>Conde Nast Bidder Prediction</a:t>
            </a:r>
          </a:p>
          <a:p>
            <a:r>
              <a:rPr lang="en-IN" sz="2400"/>
              <a:t>PREDICT IF AN ONLINE BID IS MADE BY A MACHINE OR A HUMAN</a:t>
            </a:r>
            <a:endParaRPr lang="en-US" sz="24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9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page5image65561024">
            <a:extLst>
              <a:ext uri="{FF2B5EF4-FFF2-40B4-BE49-F238E27FC236}">
                <a16:creationId xmlns:a16="http://schemas.microsoft.com/office/drawing/2014/main" id="{9B1F05B1-CBC5-7344-B7BB-80C6CA9A6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86" y="2070538"/>
            <a:ext cx="8636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page6image65754368">
            <a:extLst>
              <a:ext uri="{FF2B5EF4-FFF2-40B4-BE49-F238E27FC236}">
                <a16:creationId xmlns:a16="http://schemas.microsoft.com/office/drawing/2014/main" id="{CBD0070C-BACB-4847-B48B-E9A8572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7" y="4981903"/>
            <a:ext cx="838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B26404-DE91-B347-9C5C-C84EE24FED49}"/>
              </a:ext>
            </a:extLst>
          </p:cNvPr>
          <p:cNvSpPr/>
          <p:nvPr/>
        </p:nvSpPr>
        <p:spPr>
          <a:xfrm>
            <a:off x="1662386" y="568617"/>
            <a:ext cx="10678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0" dirty="0">
                <a:effectLst/>
                <a:latin typeface="Calibri" panose="020F0502020204030204" pitchFamily="34" charset="0"/>
              </a:rPr>
              <a:t>Time Diff Distribution human vs Robot</a:t>
            </a:r>
            <a:endParaRPr lang="en-IN" sz="20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15825-23BA-AA48-82B4-C93816A88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386" y="921698"/>
            <a:ext cx="9010456" cy="47440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26F47B-E111-A548-9C4B-5C4EAC5C623B}"/>
              </a:ext>
            </a:extLst>
          </p:cNvPr>
          <p:cNvSpPr/>
          <p:nvPr/>
        </p:nvSpPr>
        <p:spPr>
          <a:xfrm>
            <a:off x="1662386" y="5934141"/>
            <a:ext cx="883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0" i="0" dirty="0">
                <a:effectLst/>
                <a:latin typeface="-apple-system"/>
              </a:rPr>
              <a:t>Since the variable </a:t>
            </a:r>
            <a:r>
              <a:rPr lang="en-IN" sz="1100" dirty="0" err="1"/>
              <a:t>timediff</a:t>
            </a:r>
            <a:r>
              <a:rPr lang="en-IN" sz="1100" b="0" i="0" dirty="0">
                <a:effectLst/>
                <a:latin typeface="-apple-system"/>
              </a:rPr>
              <a:t> (time differ per user) showed a similar distribution between robots and human. It also has no clearly correlation with our outcome. Therefore, this variable may not be very helpful when we are fitting a model. In contrast, we may even have overfitting problems if we incorporate it in our models. Therefore, we will ignore the variable </a:t>
            </a:r>
            <a:r>
              <a:rPr lang="en-IN" sz="1100" dirty="0" err="1"/>
              <a:t>timediff</a:t>
            </a:r>
            <a:r>
              <a:rPr lang="en-IN" sz="1100" b="0" i="0" dirty="0">
                <a:effectLst/>
                <a:latin typeface="-apple-system"/>
              </a:rPr>
              <a:t> during the </a:t>
            </a:r>
            <a:r>
              <a:rPr lang="en-IN" sz="1100" b="0" i="0" dirty="0" err="1">
                <a:effectLst/>
                <a:latin typeface="-apple-system"/>
              </a:rPr>
              <a:t>modeling</a:t>
            </a:r>
            <a:r>
              <a:rPr lang="en-IN" sz="1100" b="0" i="0" dirty="0">
                <a:effectLst/>
                <a:latin typeface="-apple-system"/>
              </a:rPr>
              <a:t> process.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4515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page6image65754368">
            <a:extLst>
              <a:ext uri="{FF2B5EF4-FFF2-40B4-BE49-F238E27FC236}">
                <a16:creationId xmlns:a16="http://schemas.microsoft.com/office/drawing/2014/main" id="{CBD0070C-BACB-4847-B48B-E9A8572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7" y="4981903"/>
            <a:ext cx="838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26F47B-E111-A548-9C4B-5C4EAC5C623B}"/>
              </a:ext>
            </a:extLst>
          </p:cNvPr>
          <p:cNvSpPr/>
          <p:nvPr/>
        </p:nvSpPr>
        <p:spPr>
          <a:xfrm>
            <a:off x="1597707" y="5816183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-apple-system"/>
              </a:rPr>
              <a:t>As we can see outcome has a higher linear relationship with </a:t>
            </a:r>
            <a:r>
              <a:rPr lang="en-IN" sz="1600" dirty="0" err="1">
                <a:latin typeface="-apple-system"/>
              </a:rPr>
              <a:t>auction_url_entropy</a:t>
            </a:r>
            <a:r>
              <a:rPr lang="en-IN" sz="1600" dirty="0">
                <a:latin typeface="-apple-system"/>
              </a:rPr>
              <a:t> and </a:t>
            </a:r>
            <a:r>
              <a:rPr lang="en-IN" sz="1600" dirty="0" err="1">
                <a:latin typeface="-apple-system"/>
              </a:rPr>
              <a:t>bids_per_auction</a:t>
            </a:r>
            <a:r>
              <a:rPr lang="en-IN" sz="1600" dirty="0">
                <a:latin typeface="-apple-system"/>
              </a:rPr>
              <a:t>.</a:t>
            </a:r>
          </a:p>
          <a:p>
            <a:r>
              <a:rPr lang="en-IN" sz="1600" dirty="0">
                <a:latin typeface="-apple-system"/>
              </a:rPr>
              <a:t>More feature engineering can be captured from the HTML file.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4C57C-6791-734F-80AE-AC4FD22C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07" y="200807"/>
            <a:ext cx="8555808" cy="54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2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page6image65754368">
            <a:extLst>
              <a:ext uri="{FF2B5EF4-FFF2-40B4-BE49-F238E27FC236}">
                <a16:creationId xmlns:a16="http://schemas.microsoft.com/office/drawing/2014/main" id="{CBD0070C-BACB-4847-B48B-E9A8572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7" y="4981903"/>
            <a:ext cx="838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DF48F-5B89-BF40-841F-AA319F368A82}"/>
              </a:ext>
            </a:extLst>
          </p:cNvPr>
          <p:cNvSpPr txBox="1"/>
          <p:nvPr/>
        </p:nvSpPr>
        <p:spPr>
          <a:xfrm>
            <a:off x="525517" y="409903"/>
            <a:ext cx="297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Model: Decision Tree</a:t>
            </a:r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F015C21E-4F94-F94D-8512-F662C2F8B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59" y="849085"/>
            <a:ext cx="4473028" cy="3302001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32A52DC-61E6-0841-8ACF-A6428751B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521" y="857248"/>
            <a:ext cx="4990693" cy="3302001"/>
          </a:xfrm>
          <a:prstGeom prst="rect">
            <a:avLst/>
          </a:prstGeom>
        </p:spPr>
      </p:pic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BAC9ED47-3F7A-A442-98F4-D891C0BB0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117" y="4305738"/>
            <a:ext cx="5969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3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page6image65754368">
            <a:extLst>
              <a:ext uri="{FF2B5EF4-FFF2-40B4-BE49-F238E27FC236}">
                <a16:creationId xmlns:a16="http://schemas.microsoft.com/office/drawing/2014/main" id="{CBD0070C-BACB-4847-B48B-E9A8572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7" y="4981903"/>
            <a:ext cx="838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DF48F-5B89-BF40-841F-AA319F368A82}"/>
              </a:ext>
            </a:extLst>
          </p:cNvPr>
          <p:cNvSpPr txBox="1"/>
          <p:nvPr/>
        </p:nvSpPr>
        <p:spPr>
          <a:xfrm>
            <a:off x="525517" y="409903"/>
            <a:ext cx="313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Model: Random Forest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3079F7C-226F-C94C-AA28-E9FFFA7B4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7" y="857248"/>
            <a:ext cx="4367893" cy="3371852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E94B74D9-5FDC-2A4F-99BA-0A59DD9FC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0" y="4256753"/>
            <a:ext cx="5994400" cy="2247900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280CD0D5-FF58-5247-A731-038B66B7E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100" y="857248"/>
            <a:ext cx="4706848" cy="33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7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page6image65754368">
            <a:extLst>
              <a:ext uri="{FF2B5EF4-FFF2-40B4-BE49-F238E27FC236}">
                <a16:creationId xmlns:a16="http://schemas.microsoft.com/office/drawing/2014/main" id="{CBD0070C-BACB-4847-B48B-E9A8572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7" y="4981903"/>
            <a:ext cx="838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DF48F-5B89-BF40-841F-AA319F368A82}"/>
              </a:ext>
            </a:extLst>
          </p:cNvPr>
          <p:cNvSpPr txBox="1"/>
          <p:nvPr/>
        </p:nvSpPr>
        <p:spPr>
          <a:xfrm>
            <a:off x="525517" y="409903"/>
            <a:ext cx="251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Model: </a:t>
            </a:r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02C1798-D23B-4E4F-B8E3-25DF5B5C2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49" y="779235"/>
            <a:ext cx="4488053" cy="3460144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CB49392-034E-5549-BEC0-037FC1A5B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779235"/>
            <a:ext cx="5241473" cy="3468831"/>
          </a:xfrm>
          <a:prstGeom prst="rect">
            <a:avLst/>
          </a:prstGeom>
        </p:spPr>
      </p:pic>
      <p:pic>
        <p:nvPicPr>
          <p:cNvPr id="11" name="Picture 10" descr="A picture containing text, calculator&#10;&#10;Description automatically generated">
            <a:extLst>
              <a:ext uri="{FF2B5EF4-FFF2-40B4-BE49-F238E27FC236}">
                <a16:creationId xmlns:a16="http://schemas.microsoft.com/office/drawing/2014/main" id="{1FBA23A1-915C-0742-BFA4-76AC0E462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902" y="4550967"/>
            <a:ext cx="5918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5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page5image65559488">
            <a:extLst>
              <a:ext uri="{FF2B5EF4-FFF2-40B4-BE49-F238E27FC236}">
                <a16:creationId xmlns:a16="http://schemas.microsoft.com/office/drawing/2014/main" id="{4F2EE57D-15AD-7946-A3A3-37506BE7E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86" y="2070538"/>
            <a:ext cx="9982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page5image65561024">
            <a:extLst>
              <a:ext uri="{FF2B5EF4-FFF2-40B4-BE49-F238E27FC236}">
                <a16:creationId xmlns:a16="http://schemas.microsoft.com/office/drawing/2014/main" id="{9B1F05B1-CBC5-7344-B7BB-80C6CA9A6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86" y="2070538"/>
            <a:ext cx="8636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page6image65755520">
            <a:extLst>
              <a:ext uri="{FF2B5EF4-FFF2-40B4-BE49-F238E27FC236}">
                <a16:creationId xmlns:a16="http://schemas.microsoft.com/office/drawing/2014/main" id="{DC9062DC-2BB0-0F4E-AF8E-BDE36D6A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8" y="2111326"/>
            <a:ext cx="7367666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page6image65753984">
            <a:extLst>
              <a:ext uri="{FF2B5EF4-FFF2-40B4-BE49-F238E27FC236}">
                <a16:creationId xmlns:a16="http://schemas.microsoft.com/office/drawing/2014/main" id="{16730F76-86F1-9A41-BF0A-6639AC833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8" y="2111326"/>
            <a:ext cx="965483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page6image65755904">
            <a:extLst>
              <a:ext uri="{FF2B5EF4-FFF2-40B4-BE49-F238E27FC236}">
                <a16:creationId xmlns:a16="http://schemas.microsoft.com/office/drawing/2014/main" id="{F3CF44E7-44ED-5B4B-B15B-77802F480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8" y="2111326"/>
            <a:ext cx="759263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page6image65754368">
            <a:extLst>
              <a:ext uri="{FF2B5EF4-FFF2-40B4-BE49-F238E27FC236}">
                <a16:creationId xmlns:a16="http://schemas.microsoft.com/office/drawing/2014/main" id="{CBD0070C-BACB-4847-B48B-E9A8572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7" y="4981903"/>
            <a:ext cx="838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page7image65520384">
            <a:extLst>
              <a:ext uri="{FF2B5EF4-FFF2-40B4-BE49-F238E27FC236}">
                <a16:creationId xmlns:a16="http://schemas.microsoft.com/office/drawing/2014/main" id="{57CA6A7F-7A71-8D4F-8B39-D0BA6B453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04" y="2922768"/>
            <a:ext cx="9982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DF48F-5B89-BF40-841F-AA319F368A82}"/>
              </a:ext>
            </a:extLst>
          </p:cNvPr>
          <p:cNvSpPr txBox="1"/>
          <p:nvPr/>
        </p:nvSpPr>
        <p:spPr>
          <a:xfrm>
            <a:off x="525517" y="409903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Model: Model </a:t>
            </a:r>
            <a:r>
              <a:rPr lang="en-US" dirty="0" err="1"/>
              <a:t>Comparision</a:t>
            </a: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9513EBB-C812-E442-99BD-7B253A2A4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72" y="877208"/>
            <a:ext cx="5551586" cy="330972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B2F8517-1972-FC46-9C4B-48250B6056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6290" y="965200"/>
            <a:ext cx="5816600" cy="32217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E1790E-5C7B-124D-9EE5-FFE265E5BEE7}"/>
              </a:ext>
            </a:extLst>
          </p:cNvPr>
          <p:cNvSpPr/>
          <p:nvPr/>
        </p:nvSpPr>
        <p:spPr>
          <a:xfrm>
            <a:off x="835060" y="4821508"/>
            <a:ext cx="10129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0" i="0" dirty="0">
                <a:effectLst/>
                <a:latin typeface="Roboto"/>
              </a:rPr>
              <a:t>As we can see even though the fitting time of decision time is pretty fast, however, the </a:t>
            </a:r>
            <a:r>
              <a:rPr lang="en-IN" sz="1200" b="0" i="0" dirty="0" err="1">
                <a:effectLst/>
                <a:latin typeface="Roboto"/>
              </a:rPr>
              <a:t>preformance</a:t>
            </a:r>
            <a:r>
              <a:rPr lang="en-IN" sz="1200" b="0" i="0" dirty="0">
                <a:effectLst/>
                <a:latin typeface="Roboto"/>
              </a:rPr>
              <a:t> of it is not acceptable. The Gradient boosting model has the best performance and not cost as much time as random forest model. Thus we choose gradient boosting model as our final model.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18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page5image65561024">
            <a:extLst>
              <a:ext uri="{FF2B5EF4-FFF2-40B4-BE49-F238E27FC236}">
                <a16:creationId xmlns:a16="http://schemas.microsoft.com/office/drawing/2014/main" id="{9B1F05B1-CBC5-7344-B7BB-80C6CA9A6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86" y="2070538"/>
            <a:ext cx="8636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page6image65754368">
            <a:extLst>
              <a:ext uri="{FF2B5EF4-FFF2-40B4-BE49-F238E27FC236}">
                <a16:creationId xmlns:a16="http://schemas.microsoft.com/office/drawing/2014/main" id="{CBD0070C-BACB-4847-B48B-E9A8572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7" y="4981903"/>
            <a:ext cx="838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CAC9D0-3309-1C45-B2AB-8694340AF860}"/>
              </a:ext>
            </a:extLst>
          </p:cNvPr>
          <p:cNvSpPr txBox="1"/>
          <p:nvPr/>
        </p:nvSpPr>
        <p:spPr>
          <a:xfrm>
            <a:off x="4612821" y="3167743"/>
            <a:ext cx="137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5659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8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33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5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61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2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3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4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5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6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7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8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1946E1-AC86-4B4E-BBA5-64B5BD7BD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24477" y="701854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436E2-005E-3540-B30B-4A297AB49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7167" y="2085974"/>
            <a:ext cx="763192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You'll be chasing down robots for an online auction site.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In order to rebuild customer happiness, the site owners need to eliminate computer generated bidding from their auctions.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Their attempt at building a model to identify these bids using behavioral data, including bid frequency over short periods of time, has proven insufficient.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The goal is to identify “robots” which are making bids, helping the site owners easily flag these users for removal from their site to prevent unfair auction activity.</a:t>
            </a:r>
          </a:p>
        </p:txBody>
      </p:sp>
    </p:spTree>
    <p:extLst>
      <p:ext uri="{BB962C8B-B14F-4D97-AF65-F5344CB8AC3E}">
        <p14:creationId xmlns:p14="http://schemas.microsoft.com/office/powerpoint/2010/main" val="345226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AEF18D-3639-6E46-A4A5-D42E7270B879}"/>
              </a:ext>
            </a:extLst>
          </p:cNvPr>
          <p:cNvSpPr/>
          <p:nvPr/>
        </p:nvSpPr>
        <p:spPr>
          <a:xfrm>
            <a:off x="3563244" y="991110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4000" b="0" dirty="0">
                <a:effectLst/>
                <a:latin typeface="Calibri" panose="020F0502020204030204" pitchFamily="34" charset="0"/>
              </a:rPr>
              <a:t>Preliminary plan </a:t>
            </a:r>
            <a:endParaRPr lang="en-IN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</a:rPr>
              <a:t>Get familiar with data </a:t>
            </a:r>
            <a:endParaRPr lang="en-IN" sz="2400" dirty="0">
              <a:latin typeface="Helvetica" pitchFamily="2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</a:rPr>
              <a:t>Create features </a:t>
            </a:r>
            <a:endParaRPr lang="en-IN" sz="2400" dirty="0">
              <a:latin typeface="Helvetica" pitchFamily="2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</a:rPr>
              <a:t>Select the most important features </a:t>
            </a:r>
            <a:endParaRPr lang="en-IN" sz="2400" dirty="0">
              <a:latin typeface="Helvetica" pitchFamily="2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</a:rPr>
              <a:t>Try different models &amp; parameters </a:t>
            </a:r>
            <a:endParaRPr lang="en-IN" sz="2400" dirty="0">
              <a:latin typeface="Helvetica" pitchFamily="2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</a:rPr>
              <a:t>Compare, improve </a:t>
            </a:r>
            <a:endParaRPr lang="en-IN" sz="2400" dirty="0">
              <a:latin typeface="Helvetica" pitchFamily="2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</a:rPr>
              <a:t>Submit </a:t>
            </a:r>
            <a:endParaRPr lang="en-IN" sz="2400" dirty="0">
              <a:latin typeface="Helvetica" pitchFamily="2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</a:rPr>
              <a:t>Repeat </a:t>
            </a:r>
            <a:endParaRPr lang="en-IN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5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1CDF4-EE0B-E348-BA00-221827CA3E8B}"/>
              </a:ext>
            </a:extLst>
          </p:cNvPr>
          <p:cNvSpPr/>
          <p:nvPr/>
        </p:nvSpPr>
        <p:spPr>
          <a:xfrm>
            <a:off x="2379354" y="1481435"/>
            <a:ext cx="774612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0" dirty="0">
                <a:effectLst/>
                <a:latin typeface="Calibri" panose="020F0502020204030204" pitchFamily="34" charset="0"/>
              </a:rPr>
              <a:t>Platforms </a:t>
            </a:r>
            <a:endParaRPr lang="en-IN" dirty="0">
              <a:effectLst/>
            </a:endParaRPr>
          </a:p>
          <a:p>
            <a:r>
              <a:rPr lang="en-IN" dirty="0">
                <a:latin typeface="Calibri" panose="020F0502020204030204" pitchFamily="34" charset="0"/>
              </a:rPr>
              <a:t>◦ Data analysis Python (</a:t>
            </a:r>
            <a:r>
              <a:rPr lang="en-IN" dirty="0" err="1">
                <a:latin typeface="Calibri" panose="020F0502020204030204" pitchFamily="34" charset="0"/>
              </a:rPr>
              <a:t>Jupyter</a:t>
            </a:r>
            <a:r>
              <a:rPr lang="en-IN" dirty="0">
                <a:latin typeface="Calibri" panose="020F0502020204030204" pitchFamily="34" charset="0"/>
              </a:rPr>
              <a:t> Notebook + PyCharm)</a:t>
            </a:r>
            <a:br>
              <a:rPr lang="en-IN" dirty="0">
                <a:latin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</a:rPr>
              <a:t>◦ Feature engineering (pandas, </a:t>
            </a:r>
            <a:r>
              <a:rPr lang="en-IN" dirty="0" err="1">
                <a:latin typeface="Calibri" panose="020F0502020204030204" pitchFamily="34" charset="0"/>
              </a:rPr>
              <a:t>numpy</a:t>
            </a:r>
            <a:r>
              <a:rPr lang="en-IN" dirty="0">
                <a:latin typeface="Calibri" panose="020F0502020204030204" pitchFamily="34" charset="0"/>
              </a:rPr>
              <a:t>) </a:t>
            </a:r>
            <a:endParaRPr lang="en-IN" dirty="0">
              <a:effectLst/>
            </a:endParaRPr>
          </a:p>
          <a:p>
            <a:r>
              <a:rPr lang="en-IN" dirty="0">
                <a:latin typeface="Calibri" panose="020F0502020204030204" pitchFamily="34" charset="0"/>
              </a:rPr>
              <a:t>◦ </a:t>
            </a:r>
            <a:r>
              <a:rPr lang="en-IN" dirty="0" err="1">
                <a:latin typeface="Calibri" panose="020F0502020204030204" pitchFamily="34" charset="0"/>
              </a:rPr>
              <a:t>Analyzing</a:t>
            </a:r>
            <a:r>
              <a:rPr lang="en-IN" dirty="0">
                <a:latin typeface="Calibri" panose="020F0502020204030204" pitchFamily="34" charset="0"/>
              </a:rPr>
              <a:t> &amp; visualisation (^ + matplotlib, seaborn) </a:t>
            </a:r>
          </a:p>
          <a:p>
            <a:r>
              <a:rPr lang="en-IN" dirty="0">
                <a:latin typeface="Calibri" panose="020F0502020204030204" pitchFamily="34" charset="0"/>
              </a:rPr>
              <a:t>◦ Building models (</a:t>
            </a:r>
            <a:r>
              <a:rPr lang="en-IN" dirty="0" err="1">
                <a:latin typeface="Calibri" panose="020F0502020204030204" pitchFamily="34" charset="0"/>
              </a:rPr>
              <a:t>sklearn.ensemble</a:t>
            </a:r>
            <a:r>
              <a:rPr lang="en-IN" dirty="0">
                <a:latin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</a:rPr>
              <a:t>xgboost</a:t>
            </a:r>
            <a:r>
              <a:rPr lang="en-IN" dirty="0">
                <a:latin typeface="Calibri" panose="020F0502020204030204" pitchFamily="34" charset="0"/>
              </a:rPr>
              <a:t>, random forest, Decision tree)</a:t>
            </a:r>
            <a:br>
              <a:rPr lang="en-IN" dirty="0">
                <a:latin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</a:rPr>
              <a:t>◦ Comparing (</a:t>
            </a:r>
            <a:r>
              <a:rPr lang="en-IN" dirty="0" err="1">
                <a:latin typeface="Calibri" panose="020F0502020204030204" pitchFamily="34" charset="0"/>
              </a:rPr>
              <a:t>sklearn.model_selection</a:t>
            </a:r>
            <a:r>
              <a:rPr lang="en-IN" dirty="0">
                <a:latin typeface="Calibri" panose="020F0502020204030204" pitchFamily="34" charset="0"/>
              </a:rPr>
              <a:t>)</a:t>
            </a:r>
            <a:br>
              <a:rPr lang="en-IN" dirty="0">
                <a:latin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</a:rPr>
              <a:t>◦ Scoring (</a:t>
            </a:r>
            <a:r>
              <a:rPr lang="en-IN" dirty="0" err="1">
                <a:latin typeface="Calibri" panose="020F0502020204030204" pitchFamily="34" charset="0"/>
              </a:rPr>
              <a:t>sklearn.metrics</a:t>
            </a:r>
            <a:r>
              <a:rPr lang="en-IN" dirty="0">
                <a:latin typeface="Calibri" panose="020F0502020204030204" pitchFamily="34" charset="0"/>
              </a:rPr>
              <a:t>) 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41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F1655E-4E4A-D140-955A-219DE59E56D3}"/>
              </a:ext>
            </a:extLst>
          </p:cNvPr>
          <p:cNvSpPr/>
          <p:nvPr/>
        </p:nvSpPr>
        <p:spPr>
          <a:xfrm>
            <a:off x="1918667" y="66131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4400" b="0" dirty="0">
                <a:effectLst/>
                <a:latin typeface="Calibri" panose="020F0502020204030204" pitchFamily="34" charset="0"/>
              </a:rPr>
              <a:t>Understanding data: Bids </a:t>
            </a:r>
            <a:endParaRPr lang="en-IN" dirty="0">
              <a:effectLst/>
            </a:endParaRPr>
          </a:p>
          <a:p>
            <a:r>
              <a:rPr lang="en-IN" dirty="0">
                <a:latin typeface="Calibri" panose="020F0502020204030204" pitchFamily="34" charset="0"/>
              </a:rPr>
              <a:t>bids table (size: 7 656 334 = 412 416 for humans + 2 658 808 for robots + 4 585 110 for unknown) </a:t>
            </a:r>
            <a:endParaRPr lang="en-IN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72343-4331-9D44-BFC9-50BD0BD2E621}"/>
              </a:ext>
            </a:extLst>
          </p:cNvPr>
          <p:cNvSpPr/>
          <p:nvPr/>
        </p:nvSpPr>
        <p:spPr>
          <a:xfrm>
            <a:off x="1918667" y="46795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latin typeface="Calibri" panose="020F0502020204030204" pitchFamily="34" charset="0"/>
              </a:rPr>
              <a:t>Insights: </a:t>
            </a:r>
            <a:endParaRPr lang="en-IN" dirty="0">
              <a:effectLst/>
            </a:endParaRPr>
          </a:p>
          <a:p>
            <a:r>
              <a:rPr lang="en-IN" dirty="0">
                <a:latin typeface="Calibri" panose="020F0502020204030204" pitchFamily="34" charset="0"/>
              </a:rPr>
              <a:t>platform has a fixed increment of dollar amount for each bid merchandise is uninformative - it’s not the item of auction bid time is transformed to protect privacy, but the order is preserved</a:t>
            </a:r>
            <a:br>
              <a:rPr lang="en-IN" dirty="0">
                <a:latin typeface="Calibri" panose="020F0502020204030204" pitchFamily="34" charset="0"/>
              </a:rPr>
            </a:br>
            <a:r>
              <a:rPr lang="en-IN" dirty="0" err="1">
                <a:latin typeface="Calibri" panose="020F0502020204030204" pitchFamily="34" charset="0"/>
              </a:rPr>
              <a:t>ip</a:t>
            </a:r>
            <a:r>
              <a:rPr lang="en-IN" dirty="0">
                <a:latin typeface="Calibri" panose="020F0502020204030204" pitchFamily="34" charset="0"/>
              </a:rPr>
              <a:t> is obfuscated to protect privacy </a:t>
            </a:r>
            <a:endParaRPr lang="en-IN" dirty="0">
              <a:effectLst/>
            </a:endParaRPr>
          </a:p>
        </p:txBody>
      </p:sp>
      <p:pic>
        <p:nvPicPr>
          <p:cNvPr id="4098" name="Picture 2" descr="page5image51125360">
            <a:extLst>
              <a:ext uri="{FF2B5EF4-FFF2-40B4-BE49-F238E27FC236}">
                <a16:creationId xmlns:a16="http://schemas.microsoft.com/office/drawing/2014/main" id="{65E8BDA6-C8A5-9240-84E7-E23C78AE8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667" y="2070538"/>
            <a:ext cx="91821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70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page5image65561024">
            <a:extLst>
              <a:ext uri="{FF2B5EF4-FFF2-40B4-BE49-F238E27FC236}">
                <a16:creationId xmlns:a16="http://schemas.microsoft.com/office/drawing/2014/main" id="{9B1F05B1-CBC5-7344-B7BB-80C6CA9A6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86" y="2070538"/>
            <a:ext cx="8636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82C335-E7D0-7E49-A253-F84D0838E7E8}"/>
              </a:ext>
            </a:extLst>
          </p:cNvPr>
          <p:cNvSpPr/>
          <p:nvPr/>
        </p:nvSpPr>
        <p:spPr>
          <a:xfrm>
            <a:off x="1845521" y="601646"/>
            <a:ext cx="689478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0" dirty="0">
                <a:effectLst/>
                <a:latin typeface="Calibri" panose="020F0502020204030204" pitchFamily="34" charset="0"/>
              </a:rPr>
              <a:t>Understanding data: Bidders </a:t>
            </a:r>
            <a:endParaRPr lang="en-IN" dirty="0">
              <a:effectLst/>
            </a:endParaRPr>
          </a:p>
          <a:p>
            <a:r>
              <a:rPr lang="en-IN" dirty="0" err="1">
                <a:latin typeface="Calibri" panose="020F0502020204030204" pitchFamily="34" charset="0"/>
              </a:rPr>
              <a:t>bidders_train</a:t>
            </a:r>
            <a:r>
              <a:rPr lang="en-IN" dirty="0">
                <a:latin typeface="Calibri" panose="020F0502020204030204" pitchFamily="34" charset="0"/>
              </a:rPr>
              <a:t> table (size: 2 013 = 1 910 for humans + 103 for robots) </a:t>
            </a:r>
            <a:endParaRPr lang="en-IN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7977BF-2686-8542-A800-D46A8B6D7CCB}"/>
              </a:ext>
            </a:extLst>
          </p:cNvPr>
          <p:cNvSpPr/>
          <p:nvPr/>
        </p:nvSpPr>
        <p:spPr>
          <a:xfrm>
            <a:off x="7564837" y="2083238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b="1" dirty="0">
                <a:latin typeface="Calibri" panose="020F0502020204030204" pitchFamily="34" charset="0"/>
              </a:rPr>
              <a:t>Insights: </a:t>
            </a:r>
            <a:endParaRPr lang="en-IN" sz="1100" dirty="0">
              <a:effectLst/>
            </a:endParaRPr>
          </a:p>
          <a:p>
            <a:r>
              <a:rPr lang="en-IN" sz="1100" dirty="0" err="1">
                <a:latin typeface="Calibri" panose="020F0502020204030204" pitchFamily="34" charset="0"/>
              </a:rPr>
              <a:t>payment_account</a:t>
            </a:r>
            <a:r>
              <a:rPr lang="en-IN" sz="1100" dirty="0">
                <a:latin typeface="Calibri" panose="020F0502020204030204" pitchFamily="34" charset="0"/>
              </a:rPr>
              <a:t> is uninformative </a:t>
            </a:r>
            <a:endParaRPr lang="en-IN" sz="1100" dirty="0">
              <a:effectLst/>
            </a:endParaRPr>
          </a:p>
          <a:p>
            <a:r>
              <a:rPr lang="en-IN" sz="1100" dirty="0">
                <a:latin typeface="Calibri" panose="020F0502020204030204" pitchFamily="34" charset="0"/>
              </a:rPr>
              <a:t>address is uninformative </a:t>
            </a:r>
            <a:endParaRPr lang="en-IN" sz="1100" dirty="0">
              <a:effectLst/>
            </a:endParaRPr>
          </a:p>
          <a:p>
            <a:r>
              <a:rPr lang="en-IN" sz="1100" dirty="0">
                <a:latin typeface="Calibri" panose="020F0502020204030204" pitchFamily="34" charset="0"/>
              </a:rPr>
              <a:t>many of the outcomes were hand labelled and some were stats based </a:t>
            </a:r>
            <a:endParaRPr lang="en-IN" sz="1100" dirty="0">
              <a:effectLst/>
            </a:endParaRPr>
          </a:p>
          <a:p>
            <a:r>
              <a:rPr lang="en-IN" sz="1100" dirty="0">
                <a:latin typeface="Calibri" panose="020F0502020204030204" pitchFamily="34" charset="0"/>
              </a:rPr>
              <a:t>(hence) dataset is imbalanced (95 : 5) </a:t>
            </a:r>
            <a:endParaRPr lang="en-IN" sz="1100" dirty="0">
              <a:effectLst/>
            </a:endParaRPr>
          </a:p>
          <a:p>
            <a:r>
              <a:rPr lang="en-IN" sz="1100" dirty="0">
                <a:latin typeface="Calibri" panose="020F0502020204030204" pitchFamily="34" charset="0"/>
              </a:rPr>
              <a:t>the data is noisy and messy </a:t>
            </a:r>
            <a:endParaRPr lang="en-IN" sz="1100" dirty="0">
              <a:effectLst/>
            </a:endParaRPr>
          </a:p>
        </p:txBody>
      </p:sp>
      <p:pic>
        <p:nvPicPr>
          <p:cNvPr id="5134" name="Picture 14" descr="page6image51335232">
            <a:extLst>
              <a:ext uri="{FF2B5EF4-FFF2-40B4-BE49-F238E27FC236}">
                <a16:creationId xmlns:a16="http://schemas.microsoft.com/office/drawing/2014/main" id="{9FAA2E0F-2DEE-7A49-9342-55FC09873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21" y="2026977"/>
            <a:ext cx="5536181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3D3346-05A8-C141-969E-24E0C0B95F76}"/>
              </a:ext>
            </a:extLst>
          </p:cNvPr>
          <p:cNvSpPr/>
          <p:nvPr/>
        </p:nvSpPr>
        <p:spPr>
          <a:xfrm>
            <a:off x="1845521" y="4364941"/>
            <a:ext cx="3171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Calibri" panose="020F0502020204030204" pitchFamily="34" charset="0"/>
              </a:rPr>
              <a:t>bidders_test</a:t>
            </a:r>
            <a:r>
              <a:rPr lang="en-IN" dirty="0">
                <a:latin typeface="Calibri" panose="020F0502020204030204" pitchFamily="34" charset="0"/>
              </a:rPr>
              <a:t> table (size: 4*700) </a:t>
            </a:r>
            <a:endParaRPr lang="en-IN" dirty="0">
              <a:effectLst/>
            </a:endParaRPr>
          </a:p>
        </p:txBody>
      </p:sp>
      <p:pic>
        <p:nvPicPr>
          <p:cNvPr id="5137" name="Picture 17" descr="page6image51337520">
            <a:extLst>
              <a:ext uri="{FF2B5EF4-FFF2-40B4-BE49-F238E27FC236}">
                <a16:creationId xmlns:a16="http://schemas.microsoft.com/office/drawing/2014/main" id="{1378C42A-5AC3-0D43-9014-4C77DCAB9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21" y="4898776"/>
            <a:ext cx="5536181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page6image65754368">
            <a:extLst>
              <a:ext uri="{FF2B5EF4-FFF2-40B4-BE49-F238E27FC236}">
                <a16:creationId xmlns:a16="http://schemas.microsoft.com/office/drawing/2014/main" id="{CBD0070C-BACB-4847-B48B-E9A8572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7" y="4981903"/>
            <a:ext cx="838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1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page5image65561024">
            <a:extLst>
              <a:ext uri="{FF2B5EF4-FFF2-40B4-BE49-F238E27FC236}">
                <a16:creationId xmlns:a16="http://schemas.microsoft.com/office/drawing/2014/main" id="{9B1F05B1-CBC5-7344-B7BB-80C6CA9A6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86" y="2070538"/>
            <a:ext cx="8636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page6image65755904">
            <a:extLst>
              <a:ext uri="{FF2B5EF4-FFF2-40B4-BE49-F238E27FC236}">
                <a16:creationId xmlns:a16="http://schemas.microsoft.com/office/drawing/2014/main" id="{F3CF44E7-44ED-5B4B-B15B-77802F480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8" y="2111326"/>
            <a:ext cx="759263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page6image65754368">
            <a:extLst>
              <a:ext uri="{FF2B5EF4-FFF2-40B4-BE49-F238E27FC236}">
                <a16:creationId xmlns:a16="http://schemas.microsoft.com/office/drawing/2014/main" id="{CBD0070C-BACB-4847-B48B-E9A8572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7" y="4981903"/>
            <a:ext cx="838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964821-0C19-E641-89A0-6E9449A6A9A5}"/>
              </a:ext>
            </a:extLst>
          </p:cNvPr>
          <p:cNvSpPr/>
          <p:nvPr/>
        </p:nvSpPr>
        <p:spPr>
          <a:xfrm>
            <a:off x="1799135" y="527053"/>
            <a:ext cx="1052615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0" dirty="0">
                <a:effectLst/>
                <a:latin typeface="Calibri" panose="020F0502020204030204" pitchFamily="34" charset="0"/>
              </a:rPr>
              <a:t>Understanding goals </a:t>
            </a:r>
            <a:endParaRPr lang="en-IN" dirty="0">
              <a:effectLst/>
            </a:endParaRPr>
          </a:p>
          <a:p>
            <a:r>
              <a:rPr lang="en-IN" dirty="0">
                <a:latin typeface="Calibri" panose="020F0502020204030204" pitchFamily="34" charset="0"/>
              </a:rPr>
              <a:t>Having bidders’ information in the train and test table &amp; their activities in the bids table we have to combine &amp; process them to create feature vectors for every bidder; then use it as a train &amp; test data for solving classification problem. </a:t>
            </a:r>
            <a:endParaRPr lang="en-IN" dirty="0">
              <a:effectLst/>
            </a:endParaRPr>
          </a:p>
          <a:p>
            <a:r>
              <a:rPr lang="en-IN" sz="1600" dirty="0">
                <a:effectLst/>
                <a:latin typeface="Calibri" panose="020F0502020204030204" pitchFamily="34" charset="0"/>
              </a:rPr>
              <a:t>The submission file looks like this. Prediction stands for prediction of the probability that the bidder is a robot. </a:t>
            </a:r>
            <a:endParaRPr lang="en-IN" dirty="0">
              <a:effectLst/>
            </a:endParaRPr>
          </a:p>
        </p:txBody>
      </p:sp>
      <p:pic>
        <p:nvPicPr>
          <p:cNvPr id="6148" name="Picture 4" descr="page7image51339808">
            <a:extLst>
              <a:ext uri="{FF2B5EF4-FFF2-40B4-BE49-F238E27FC236}">
                <a16:creationId xmlns:a16="http://schemas.microsoft.com/office/drawing/2014/main" id="{3BF8CC9D-ECD7-5845-BF61-C0234FAA1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12" y="2656761"/>
            <a:ext cx="51435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4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page5image65561024">
            <a:extLst>
              <a:ext uri="{FF2B5EF4-FFF2-40B4-BE49-F238E27FC236}">
                <a16:creationId xmlns:a16="http://schemas.microsoft.com/office/drawing/2014/main" id="{9B1F05B1-CBC5-7344-B7BB-80C6CA9A6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86" y="2070538"/>
            <a:ext cx="8636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page6image65754368">
            <a:extLst>
              <a:ext uri="{FF2B5EF4-FFF2-40B4-BE49-F238E27FC236}">
                <a16:creationId xmlns:a16="http://schemas.microsoft.com/office/drawing/2014/main" id="{CBD0070C-BACB-4847-B48B-E9A8572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7" y="4981903"/>
            <a:ext cx="838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90A5EC-BC91-744F-900C-B9BBEB17E47A}"/>
              </a:ext>
            </a:extLst>
          </p:cNvPr>
          <p:cNvSpPr/>
          <p:nvPr/>
        </p:nvSpPr>
        <p:spPr>
          <a:xfrm>
            <a:off x="2494021" y="120514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average bids per robot: 2145.0</a:t>
            </a:r>
          </a:p>
          <a:p>
            <a:r>
              <a:rPr lang="en-IN" dirty="0"/>
              <a:t>average bids per human: 936.0</a:t>
            </a:r>
          </a:p>
          <a:p>
            <a:r>
              <a:rPr lang="en-IN" dirty="0"/>
              <a:t>average bids per auction by robot: 34.0 </a:t>
            </a:r>
          </a:p>
          <a:p>
            <a:r>
              <a:rPr lang="en-IN" dirty="0"/>
              <a:t>average bids per auction by human: 115.0 </a:t>
            </a:r>
          </a:p>
          <a:p>
            <a:r>
              <a:rPr lang="en-IN" dirty="0"/>
              <a:t>average bids per device by robot: 69.0 </a:t>
            </a:r>
          </a:p>
          <a:p>
            <a:r>
              <a:rPr lang="en-IN" dirty="0"/>
              <a:t>average bids per device by human: 292.0 </a:t>
            </a:r>
          </a:p>
          <a:p>
            <a:r>
              <a:rPr lang="en-IN" dirty="0"/>
              <a:t>average bids per </a:t>
            </a:r>
            <a:r>
              <a:rPr lang="en-IN" dirty="0" err="1"/>
              <a:t>ip</a:t>
            </a:r>
            <a:r>
              <a:rPr lang="en-IN" dirty="0"/>
              <a:t> by robots: 1.0 </a:t>
            </a:r>
          </a:p>
          <a:p>
            <a:r>
              <a:rPr lang="en-IN" dirty="0"/>
              <a:t>average bids per </a:t>
            </a:r>
            <a:r>
              <a:rPr lang="en-IN" dirty="0" err="1"/>
              <a:t>ip</a:t>
            </a:r>
            <a:r>
              <a:rPr lang="en-IN" dirty="0"/>
              <a:t> by human: 2.0</a:t>
            </a:r>
          </a:p>
          <a:p>
            <a:r>
              <a:rPr lang="en-IN" dirty="0"/>
              <a:t>average bids per </a:t>
            </a:r>
            <a:r>
              <a:rPr lang="en-IN" dirty="0" err="1"/>
              <a:t>url</a:t>
            </a:r>
            <a:r>
              <a:rPr lang="en-IN" dirty="0"/>
              <a:t> by robot: 4.0 </a:t>
            </a:r>
          </a:p>
          <a:p>
            <a:r>
              <a:rPr lang="en-IN" dirty="0"/>
              <a:t>average bids per </a:t>
            </a:r>
            <a:r>
              <a:rPr lang="en-IN" dirty="0" err="1"/>
              <a:t>url</a:t>
            </a:r>
            <a:r>
              <a:rPr lang="en-IN" dirty="0"/>
              <a:t> by human: 3.0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D4B6F-1B48-384B-9EC5-EC9D3C7B7B74}"/>
              </a:ext>
            </a:extLst>
          </p:cNvPr>
          <p:cNvSpPr/>
          <p:nvPr/>
        </p:nvSpPr>
        <p:spPr>
          <a:xfrm>
            <a:off x="798785" y="4724331"/>
            <a:ext cx="10205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-apple-system"/>
              </a:rPr>
              <a:t>From the above, we can see distinct difference between bids made by human and bots per auction, per device. Features related to number of bids, auction, device draw our attention.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C319B-F4E7-DD42-AB04-B79E5EA03CD9}"/>
              </a:ext>
            </a:extLst>
          </p:cNvPr>
          <p:cNvSpPr/>
          <p:nvPr/>
        </p:nvSpPr>
        <p:spPr>
          <a:xfrm>
            <a:off x="2494021" y="519159"/>
            <a:ext cx="2373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</a:rPr>
              <a:t>A few thoughts... </a:t>
            </a:r>
            <a:endParaRPr lang="en-I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244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page5image65561024">
            <a:extLst>
              <a:ext uri="{FF2B5EF4-FFF2-40B4-BE49-F238E27FC236}">
                <a16:creationId xmlns:a16="http://schemas.microsoft.com/office/drawing/2014/main" id="{9B1F05B1-CBC5-7344-B7BB-80C6CA9A6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86" y="2070538"/>
            <a:ext cx="8636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page6image65754368">
            <a:extLst>
              <a:ext uri="{FF2B5EF4-FFF2-40B4-BE49-F238E27FC236}">
                <a16:creationId xmlns:a16="http://schemas.microsoft.com/office/drawing/2014/main" id="{CBD0070C-BACB-4847-B48B-E9A8572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7" y="4981903"/>
            <a:ext cx="838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B26404-DE91-B347-9C5C-C84EE24FED49}"/>
              </a:ext>
            </a:extLst>
          </p:cNvPr>
          <p:cNvSpPr/>
          <p:nvPr/>
        </p:nvSpPr>
        <p:spPr>
          <a:xfrm>
            <a:off x="2144493" y="594166"/>
            <a:ext cx="70839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0" dirty="0">
                <a:effectLst/>
                <a:latin typeface="Calibri" panose="020F0502020204030204" pitchFamily="34" charset="0"/>
              </a:rPr>
              <a:t>Feature engineering </a:t>
            </a:r>
            <a:endParaRPr lang="en-IN" dirty="0">
              <a:effectLst/>
            </a:endParaRPr>
          </a:p>
          <a:p>
            <a:r>
              <a:rPr lang="en-IN" dirty="0">
                <a:latin typeface="Calibri" panose="020F0502020204030204" pitchFamily="34" charset="0"/>
              </a:rPr>
              <a:t>One of the main problems is which features should be generated for a good representation of bidder’s behaviour. </a:t>
            </a:r>
            <a:endParaRPr lang="en-IN" dirty="0">
              <a:effectLst/>
            </a:endParaRPr>
          </a:p>
          <a:p>
            <a:r>
              <a:rPr lang="en-IN" dirty="0">
                <a:latin typeface="Calibri" panose="020F0502020204030204" pitchFamily="34" charset="0"/>
              </a:rPr>
              <a:t>Features that was created: </a:t>
            </a:r>
          </a:p>
          <a:p>
            <a:endParaRPr lang="en-IN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IN" dirty="0" err="1">
                <a:effectLst/>
              </a:rPr>
              <a:t>timediffs</a:t>
            </a:r>
            <a:r>
              <a:rPr lang="en-IN" dirty="0">
                <a:effectLst/>
              </a:rPr>
              <a:t> </a:t>
            </a:r>
            <a:r>
              <a:rPr lang="en-IN" dirty="0">
                <a:latin typeface="Calibri" panose="020F0502020204030204" pitchFamily="34" charset="0"/>
              </a:rPr>
              <a:t>- </a:t>
            </a:r>
            <a:r>
              <a:rPr lang="en-IN" i="1" dirty="0">
                <a:effectLst/>
              </a:rPr>
              <a:t>bidding time difference per user (</a:t>
            </a:r>
            <a:r>
              <a:rPr lang="en-IN" i="1" dirty="0" err="1">
                <a:effectLst/>
              </a:rPr>
              <a:t>bidder_id</a:t>
            </a:r>
            <a:r>
              <a:rPr lang="en-IN" i="1" dirty="0">
                <a:effectLst/>
              </a:rPr>
              <a:t>) </a:t>
            </a:r>
          </a:p>
          <a:p>
            <a:pPr>
              <a:buFont typeface="+mj-lt"/>
              <a:buAutoNum type="arabicPeriod"/>
            </a:pPr>
            <a:r>
              <a:rPr lang="en-IN" dirty="0" err="1">
                <a:effectLst/>
              </a:rPr>
              <a:t>bids_per_auction</a:t>
            </a:r>
            <a:r>
              <a:rPr lang="en-IN" dirty="0">
                <a:effectLst/>
              </a:rPr>
              <a:t> </a:t>
            </a:r>
            <a:r>
              <a:rPr lang="en-IN" dirty="0">
                <a:latin typeface="Calibri" panose="020F0502020204030204" pitchFamily="34" charset="0"/>
              </a:rPr>
              <a:t>- </a:t>
            </a:r>
            <a:r>
              <a:rPr lang="en-IN" i="1" dirty="0">
                <a:effectLst/>
              </a:rPr>
              <a:t>number of bids a user made per auction</a:t>
            </a:r>
            <a:endParaRPr lang="en-IN" dirty="0">
              <a:latin typeface="Helvetica" pitchFamily="2" charset="0"/>
            </a:endParaRPr>
          </a:p>
          <a:p>
            <a:pPr>
              <a:buFont typeface="+mj-lt"/>
              <a:buAutoNum type="arabicPeriod"/>
            </a:pPr>
            <a:r>
              <a:rPr lang="en-IN" dirty="0" err="1">
                <a:effectLst/>
              </a:rPr>
              <a:t>pbots_country</a:t>
            </a:r>
            <a:r>
              <a:rPr lang="en-IN" dirty="0">
                <a:effectLst/>
              </a:rPr>
              <a:t> </a:t>
            </a:r>
            <a:r>
              <a:rPr lang="en-IN" dirty="0">
                <a:latin typeface="Calibri" panose="020F0502020204030204" pitchFamily="34" charset="0"/>
              </a:rPr>
              <a:t>- </a:t>
            </a:r>
            <a:r>
              <a:rPr lang="en-IN" i="1" dirty="0">
                <a:effectLst/>
              </a:rPr>
              <a:t>proportion of bots for each country </a:t>
            </a:r>
          </a:p>
          <a:p>
            <a:pPr>
              <a:buFont typeface="+mj-lt"/>
              <a:buAutoNum type="arabicPeriod"/>
            </a:pPr>
            <a:r>
              <a:rPr lang="en-IN" dirty="0" err="1">
                <a:effectLst/>
              </a:rPr>
              <a:t>pbots_device</a:t>
            </a:r>
            <a:r>
              <a:rPr lang="en-IN" dirty="0">
                <a:effectLst/>
              </a:rPr>
              <a:t> </a:t>
            </a:r>
            <a:r>
              <a:rPr lang="en-IN" dirty="0">
                <a:latin typeface="Calibri" panose="020F0502020204030204" pitchFamily="34" charset="0"/>
              </a:rPr>
              <a:t>- </a:t>
            </a:r>
            <a:r>
              <a:rPr lang="en-IN" i="1" dirty="0">
                <a:effectLst/>
              </a:rPr>
              <a:t>proportion of bots per device</a:t>
            </a:r>
            <a:endParaRPr lang="en-IN" dirty="0">
              <a:latin typeface="Helvetica" pitchFamily="2" charset="0"/>
            </a:endParaRPr>
          </a:p>
          <a:p>
            <a:pPr>
              <a:buFont typeface="+mj-lt"/>
              <a:buAutoNum type="arabicPeriod"/>
            </a:pPr>
            <a:r>
              <a:rPr lang="en-IN" dirty="0" err="1">
                <a:effectLst/>
              </a:rPr>
              <a:t>ip_bids_ratio</a:t>
            </a:r>
            <a:r>
              <a:rPr lang="en-IN" dirty="0">
                <a:effectLst/>
              </a:rPr>
              <a:t> </a:t>
            </a:r>
            <a:r>
              <a:rPr lang="en-IN" dirty="0">
                <a:latin typeface="Calibri" panose="020F0502020204030204" pitchFamily="34" charset="0"/>
              </a:rPr>
              <a:t>- </a:t>
            </a:r>
            <a:r>
              <a:rPr lang="en-IN" i="1" dirty="0">
                <a:effectLst/>
              </a:rPr>
              <a:t>number of unique </a:t>
            </a:r>
            <a:r>
              <a:rPr lang="en-IN" i="1" dirty="0" err="1">
                <a:effectLst/>
              </a:rPr>
              <a:t>ip</a:t>
            </a:r>
            <a:r>
              <a:rPr lang="en-IN" i="1" dirty="0">
                <a:effectLst/>
              </a:rPr>
              <a:t> to number of bids ratio</a:t>
            </a:r>
            <a:endParaRPr lang="en-IN" dirty="0">
              <a:latin typeface="Helvetica" pitchFamily="2" charset="0"/>
            </a:endParaRPr>
          </a:p>
          <a:p>
            <a:pPr>
              <a:buFont typeface="+mj-lt"/>
              <a:buAutoNum type="arabicPeriod"/>
            </a:pPr>
            <a:r>
              <a:rPr lang="en-IN" dirty="0" err="1">
                <a:effectLst/>
              </a:rPr>
              <a:t>auction_url_entropy</a:t>
            </a:r>
            <a:r>
              <a:rPr lang="en-IN" dirty="0">
                <a:effectLst/>
              </a:rPr>
              <a:t> </a:t>
            </a:r>
            <a:r>
              <a:rPr lang="en-IN" dirty="0">
                <a:latin typeface="Calibri" panose="020F0502020204030204" pitchFamily="34" charset="0"/>
              </a:rPr>
              <a:t>- </a:t>
            </a:r>
            <a:r>
              <a:rPr lang="en-IN" i="1" dirty="0">
                <a:effectLst/>
              </a:rPr>
              <a:t>mean per auction </a:t>
            </a:r>
            <a:r>
              <a:rPr lang="en-IN" i="1" dirty="0" err="1">
                <a:effectLst/>
              </a:rPr>
              <a:t>url</a:t>
            </a:r>
            <a:r>
              <a:rPr lang="en-IN" i="1" dirty="0">
                <a:effectLst/>
              </a:rPr>
              <a:t> entropy for each user</a:t>
            </a:r>
            <a:endParaRPr lang="en-IN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12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{59CCD4CB-9700-AD47-A65C-879AB7B1A4E0}tf10001122</Template>
  <TotalTime>1051</TotalTime>
  <Words>820</Words>
  <Application>Microsoft Macintosh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Helvetica</vt:lpstr>
      <vt:lpstr>Roboto</vt:lpstr>
      <vt:lpstr>Tw Cen MT</vt:lpstr>
      <vt:lpstr>Circuit</vt:lpstr>
      <vt:lpstr>Human Vs Robot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Vs Robot</dc:title>
  <dc:creator>Kartik Patnaik</dc:creator>
  <cp:lastModifiedBy>Kartik Patnaik</cp:lastModifiedBy>
  <cp:revision>26</cp:revision>
  <dcterms:created xsi:type="dcterms:W3CDTF">2021-03-31T14:19:18Z</dcterms:created>
  <dcterms:modified xsi:type="dcterms:W3CDTF">2021-04-01T07:51:10Z</dcterms:modified>
</cp:coreProperties>
</file>