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1"/>
  </p:sldMasterIdLst>
  <p:notesMasterIdLst>
    <p:notesMasterId r:id="rId25"/>
  </p:notesMasterIdLst>
  <p:sldIdLst>
    <p:sldId id="256" r:id="rId2"/>
    <p:sldId id="291" r:id="rId3"/>
    <p:sldId id="261" r:id="rId4"/>
    <p:sldId id="292" r:id="rId5"/>
    <p:sldId id="293" r:id="rId6"/>
    <p:sldId id="322" r:id="rId7"/>
    <p:sldId id="319" r:id="rId8"/>
    <p:sldId id="320" r:id="rId9"/>
    <p:sldId id="321" r:id="rId10"/>
    <p:sldId id="260" r:id="rId11"/>
    <p:sldId id="317" r:id="rId12"/>
    <p:sldId id="303" r:id="rId13"/>
    <p:sldId id="304" r:id="rId14"/>
    <p:sldId id="314" r:id="rId15"/>
    <p:sldId id="316" r:id="rId16"/>
    <p:sldId id="323" r:id="rId17"/>
    <p:sldId id="306" r:id="rId18"/>
    <p:sldId id="305" r:id="rId19"/>
    <p:sldId id="308" r:id="rId20"/>
    <p:sldId id="310" r:id="rId21"/>
    <p:sldId id="324" r:id="rId22"/>
    <p:sldId id="318" r:id="rId23"/>
    <p:sldId id="28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5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95332" autoAdjust="0"/>
  </p:normalViewPr>
  <p:slideViewPr>
    <p:cSldViewPr snapToGrid="0">
      <p:cViewPr varScale="1">
        <p:scale>
          <a:sx n="83" d="100"/>
          <a:sy n="83" d="100"/>
        </p:scale>
        <p:origin x="456" y="82"/>
      </p:cViewPr>
      <p:guideLst/>
    </p:cSldViewPr>
  </p:slideViewPr>
  <p:outlineViewPr>
    <p:cViewPr>
      <p:scale>
        <a:sx n="33" d="100"/>
        <a:sy n="33" d="100"/>
      </p:scale>
      <p:origin x="0" y="-924"/>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51785C-BFE6-4CE8-905F-0AE3047A705B}" type="datetimeFigureOut">
              <a:rPr lang="en-IN" smtClean="0"/>
              <a:t>15-11-2022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02144-DC65-4A9C-B2D7-83181CB83796}" type="slidenum">
              <a:rPr lang="en-IN" smtClean="0"/>
              <a:t>‹#›</a:t>
            </a:fld>
            <a:endParaRPr lang="en-IN"/>
          </a:p>
        </p:txBody>
      </p:sp>
    </p:spTree>
    <p:extLst>
      <p:ext uri="{BB962C8B-B14F-4D97-AF65-F5344CB8AC3E}">
        <p14:creationId xmlns:p14="http://schemas.microsoft.com/office/powerpoint/2010/main" val="2657320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A02144-DC65-4A9C-B2D7-83181CB83796}" type="slidenum">
              <a:rPr lang="en-IN" smtClean="0"/>
              <a:t>10</a:t>
            </a:fld>
            <a:endParaRPr lang="en-IN"/>
          </a:p>
        </p:txBody>
      </p:sp>
    </p:spTree>
    <p:extLst>
      <p:ext uri="{BB962C8B-B14F-4D97-AF65-F5344CB8AC3E}">
        <p14:creationId xmlns:p14="http://schemas.microsoft.com/office/powerpoint/2010/main" val="3899622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70F3AD-A5D0-4BE0-B013-C8F92A54E63B}" type="datetimeFigureOut">
              <a:rPr lang="en-IN" smtClean="0"/>
              <a:t>15-11-2022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5A305A-FBCC-4E60-9CDA-01D3B3C8BA12}" type="slidenum">
              <a:rPr lang="en-IN" smtClean="0"/>
              <a:t>‹#›</a:t>
            </a:fld>
            <a:endParaRPr lang="en-IN"/>
          </a:p>
        </p:txBody>
      </p:sp>
    </p:spTree>
    <p:extLst>
      <p:ext uri="{BB962C8B-B14F-4D97-AF65-F5344CB8AC3E}">
        <p14:creationId xmlns:p14="http://schemas.microsoft.com/office/powerpoint/2010/main" val="2558070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70F3AD-A5D0-4BE0-B013-C8F92A54E63B}"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5A305A-FBCC-4E60-9CDA-01D3B3C8BA12}" type="slidenum">
              <a:rPr lang="en-IN" smtClean="0"/>
              <a:t>‹#›</a:t>
            </a:fld>
            <a:endParaRPr lang="en-IN"/>
          </a:p>
        </p:txBody>
      </p:sp>
    </p:spTree>
    <p:extLst>
      <p:ext uri="{BB962C8B-B14F-4D97-AF65-F5344CB8AC3E}">
        <p14:creationId xmlns:p14="http://schemas.microsoft.com/office/powerpoint/2010/main" val="960384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70F3AD-A5D0-4BE0-B013-C8F92A54E63B}"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5A305A-FBCC-4E60-9CDA-01D3B3C8BA12}" type="slidenum">
              <a:rPr lang="en-IN" smtClean="0"/>
              <a:t>‹#›</a:t>
            </a:fld>
            <a:endParaRPr lang="en-IN"/>
          </a:p>
        </p:txBody>
      </p:sp>
    </p:spTree>
    <p:extLst>
      <p:ext uri="{BB962C8B-B14F-4D97-AF65-F5344CB8AC3E}">
        <p14:creationId xmlns:p14="http://schemas.microsoft.com/office/powerpoint/2010/main" val="2578441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70F3AD-A5D0-4BE0-B013-C8F92A54E63B}" type="datetimeFigureOut">
              <a:rPr lang="en-IN" smtClean="0"/>
              <a:t>15-11-2022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5A305A-FBCC-4E60-9CDA-01D3B3C8BA12}" type="slidenum">
              <a:rPr lang="en-IN" smtClean="0"/>
              <a:t>‹#›</a:t>
            </a:fld>
            <a:endParaRPr lang="en-IN"/>
          </a:p>
        </p:txBody>
      </p:sp>
    </p:spTree>
    <p:extLst>
      <p:ext uri="{BB962C8B-B14F-4D97-AF65-F5344CB8AC3E}">
        <p14:creationId xmlns:p14="http://schemas.microsoft.com/office/powerpoint/2010/main" val="276783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870F3AD-A5D0-4BE0-B013-C8F92A54E63B}" type="datetimeFigureOut">
              <a:rPr lang="en-IN" smtClean="0"/>
              <a:t>15-11-2022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5A305A-FBCC-4E60-9CDA-01D3B3C8BA12}" type="slidenum">
              <a:rPr lang="en-IN" smtClean="0"/>
              <a:t>‹#›</a:t>
            </a:fld>
            <a:endParaRPr lang="en-IN"/>
          </a:p>
        </p:txBody>
      </p:sp>
    </p:spTree>
    <p:extLst>
      <p:ext uri="{BB962C8B-B14F-4D97-AF65-F5344CB8AC3E}">
        <p14:creationId xmlns:p14="http://schemas.microsoft.com/office/powerpoint/2010/main" val="4313338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870F3AD-A5D0-4BE0-B013-C8F92A54E63B}" type="datetimeFigureOut">
              <a:rPr lang="en-IN" smtClean="0"/>
              <a:t>15-11-2022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E15A305A-FBCC-4E60-9CDA-01D3B3C8BA12}" type="slidenum">
              <a:rPr lang="en-IN" smtClean="0"/>
              <a:t>‹#›</a:t>
            </a:fld>
            <a:endParaRPr lang="en-IN"/>
          </a:p>
        </p:txBody>
      </p:sp>
    </p:spTree>
    <p:extLst>
      <p:ext uri="{BB962C8B-B14F-4D97-AF65-F5344CB8AC3E}">
        <p14:creationId xmlns:p14="http://schemas.microsoft.com/office/powerpoint/2010/main" val="2212152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870F3AD-A5D0-4BE0-B013-C8F92A54E63B}" type="datetimeFigureOut">
              <a:rPr lang="en-IN" smtClean="0"/>
              <a:t>15-11-2022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5A305A-FBCC-4E60-9CDA-01D3B3C8BA12}"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51519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70F3AD-A5D0-4BE0-B013-C8F92A54E63B}" type="datetimeFigureOut">
              <a:rPr lang="en-IN" smtClean="0"/>
              <a:t>15-11-2022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5A305A-FBCC-4E60-9CDA-01D3B3C8BA12}" type="slidenum">
              <a:rPr lang="en-IN" smtClean="0"/>
              <a:t>‹#›</a:t>
            </a:fld>
            <a:endParaRPr lang="en-IN"/>
          </a:p>
        </p:txBody>
      </p:sp>
    </p:spTree>
    <p:extLst>
      <p:ext uri="{BB962C8B-B14F-4D97-AF65-F5344CB8AC3E}">
        <p14:creationId xmlns:p14="http://schemas.microsoft.com/office/powerpoint/2010/main" val="269512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70F3AD-A5D0-4BE0-B013-C8F92A54E63B}" type="datetimeFigureOut">
              <a:rPr lang="en-IN" smtClean="0"/>
              <a:t>15-11-2022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5A305A-FBCC-4E60-9CDA-01D3B3C8BA12}" type="slidenum">
              <a:rPr lang="en-IN" smtClean="0"/>
              <a:t>‹#›</a:t>
            </a:fld>
            <a:endParaRPr lang="en-IN"/>
          </a:p>
        </p:txBody>
      </p:sp>
    </p:spTree>
    <p:extLst>
      <p:ext uri="{BB962C8B-B14F-4D97-AF65-F5344CB8AC3E}">
        <p14:creationId xmlns:p14="http://schemas.microsoft.com/office/powerpoint/2010/main" val="300620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870F3AD-A5D0-4BE0-B013-C8F92A54E63B}" type="datetimeFigureOut">
              <a:rPr lang="en-IN" smtClean="0"/>
              <a:t>15-11-2022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E15A305A-FBCC-4E60-9CDA-01D3B3C8BA12}" type="slidenum">
              <a:rPr lang="en-IN" smtClean="0"/>
              <a:t>‹#›</a:t>
            </a:fld>
            <a:endParaRPr lang="en-IN"/>
          </a:p>
        </p:txBody>
      </p:sp>
    </p:spTree>
    <p:extLst>
      <p:ext uri="{BB962C8B-B14F-4D97-AF65-F5344CB8AC3E}">
        <p14:creationId xmlns:p14="http://schemas.microsoft.com/office/powerpoint/2010/main" val="1099310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870F3AD-A5D0-4BE0-B013-C8F92A54E63B}" type="datetimeFigureOut">
              <a:rPr lang="en-IN" smtClean="0"/>
              <a:t>15-11-2022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E15A305A-FBCC-4E60-9CDA-01D3B3C8BA12}" type="slidenum">
              <a:rPr lang="en-IN" smtClean="0"/>
              <a:t>‹#›</a:t>
            </a:fld>
            <a:endParaRPr lang="en-IN"/>
          </a:p>
        </p:txBody>
      </p:sp>
    </p:spTree>
    <p:extLst>
      <p:ext uri="{BB962C8B-B14F-4D97-AF65-F5344CB8AC3E}">
        <p14:creationId xmlns:p14="http://schemas.microsoft.com/office/powerpoint/2010/main" val="449993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870F3AD-A5D0-4BE0-B013-C8F92A54E63B}" type="datetimeFigureOut">
              <a:rPr lang="en-IN" smtClean="0"/>
              <a:t>15-11-2022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15A305A-FBCC-4E60-9CDA-01D3B3C8BA12}" type="slidenum">
              <a:rPr lang="en-IN" smtClean="0"/>
              <a:t>‹#›</a:t>
            </a:fld>
            <a:endParaRPr lang="en-IN"/>
          </a:p>
        </p:txBody>
      </p:sp>
    </p:spTree>
    <p:extLst>
      <p:ext uri="{BB962C8B-B14F-4D97-AF65-F5344CB8AC3E}">
        <p14:creationId xmlns:p14="http://schemas.microsoft.com/office/powerpoint/2010/main" val="3070070429"/>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E1A72-6F6A-42D1-B91E-F14C35588A8B}"/>
              </a:ext>
            </a:extLst>
          </p:cNvPr>
          <p:cNvSpPr>
            <a:spLocks noGrp="1"/>
          </p:cNvSpPr>
          <p:nvPr>
            <p:ph type="ctrTitle"/>
          </p:nvPr>
        </p:nvSpPr>
        <p:spPr>
          <a:xfrm>
            <a:off x="1672540" y="1703673"/>
            <a:ext cx="8915399" cy="1725328"/>
          </a:xfrm>
        </p:spPr>
        <p:txBody>
          <a:bodyPr>
            <a:normAutofit fontScale="90000"/>
          </a:bodyPr>
          <a:lstStyle/>
          <a:p>
            <a:r>
              <a:rPr lang="en-IN" b="1" dirty="0">
                <a:solidFill>
                  <a:schemeClr val="accent3">
                    <a:lumMod val="75000"/>
                  </a:schemeClr>
                </a:solidFill>
              </a:rPr>
              <a:t>Capstone Project</a:t>
            </a:r>
            <a:r>
              <a:rPr lang="en-IN" b="1" dirty="0"/>
              <a:t/>
            </a:r>
            <a:br>
              <a:rPr lang="en-IN" b="1" dirty="0"/>
            </a:br>
            <a:r>
              <a:rPr lang="en-IN" b="1" dirty="0"/>
              <a:t>Amazon Product Review Analysis</a:t>
            </a:r>
          </a:p>
        </p:txBody>
      </p:sp>
      <p:sp>
        <p:nvSpPr>
          <p:cNvPr id="3" name="Subtitle 2">
            <a:extLst>
              <a:ext uri="{FF2B5EF4-FFF2-40B4-BE49-F238E27FC236}">
                <a16:creationId xmlns:a16="http://schemas.microsoft.com/office/drawing/2014/main" id="{7BF787B9-8AFE-4AE4-A1BF-78A70FFB1944}"/>
              </a:ext>
            </a:extLst>
          </p:cNvPr>
          <p:cNvSpPr>
            <a:spLocks noGrp="1"/>
          </p:cNvSpPr>
          <p:nvPr>
            <p:ph type="subTitle" idx="1"/>
          </p:nvPr>
        </p:nvSpPr>
        <p:spPr>
          <a:xfrm>
            <a:off x="6856395" y="3926175"/>
            <a:ext cx="5004665" cy="1126283"/>
          </a:xfrm>
        </p:spPr>
        <p:txBody>
          <a:bodyPr>
            <a:noAutofit/>
          </a:bodyPr>
          <a:lstStyle/>
          <a:p>
            <a:pPr algn="l"/>
            <a:r>
              <a:rPr lang="en-IN" b="1" dirty="0"/>
              <a:t>	By :  1) Ankit Jain</a:t>
            </a:r>
          </a:p>
          <a:p>
            <a:pPr algn="l"/>
            <a:r>
              <a:rPr lang="en-IN" b="1" dirty="0"/>
              <a:t>	        2) Kartik Pidurkar</a:t>
            </a:r>
          </a:p>
          <a:p>
            <a:pPr algn="l"/>
            <a:r>
              <a:rPr lang="en-IN" b="1" dirty="0"/>
              <a:t>	        3) Divya Ramani</a:t>
            </a:r>
          </a:p>
        </p:txBody>
      </p:sp>
      <p:sp>
        <p:nvSpPr>
          <p:cNvPr id="4" name="Subtitle 2">
            <a:extLst>
              <a:ext uri="{FF2B5EF4-FFF2-40B4-BE49-F238E27FC236}">
                <a16:creationId xmlns:a16="http://schemas.microsoft.com/office/drawing/2014/main" id="{94B44360-13B0-4B43-BF1E-D33DDBE6D1C6}"/>
              </a:ext>
            </a:extLst>
          </p:cNvPr>
          <p:cNvSpPr txBox="1">
            <a:spLocks/>
          </p:cNvSpPr>
          <p:nvPr/>
        </p:nvSpPr>
        <p:spPr>
          <a:xfrm>
            <a:off x="1726865" y="3987136"/>
            <a:ext cx="3740284" cy="112628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IN" sz="2000" b="1" dirty="0"/>
              <a:t>Guided By : Dr. Nidhi Chahal</a:t>
            </a:r>
          </a:p>
        </p:txBody>
      </p:sp>
    </p:spTree>
    <p:extLst>
      <p:ext uri="{BB962C8B-B14F-4D97-AF65-F5344CB8AC3E}">
        <p14:creationId xmlns:p14="http://schemas.microsoft.com/office/powerpoint/2010/main" val="33590415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EB73-7262-4217-B827-C93DC530555E}"/>
              </a:ext>
            </a:extLst>
          </p:cNvPr>
          <p:cNvSpPr>
            <a:spLocks noGrp="1"/>
          </p:cNvSpPr>
          <p:nvPr>
            <p:ph type="title"/>
          </p:nvPr>
        </p:nvSpPr>
        <p:spPr>
          <a:xfrm>
            <a:off x="1775644" y="136782"/>
            <a:ext cx="8911687" cy="604364"/>
          </a:xfrm>
        </p:spPr>
        <p:txBody>
          <a:bodyPr>
            <a:normAutofit fontScale="90000"/>
          </a:bodyPr>
          <a:lstStyle/>
          <a:p>
            <a:pPr algn="ctr"/>
            <a:r>
              <a:rPr lang="en-IN" b="1" dirty="0"/>
              <a:t>Sentiment analysis and its working</a:t>
            </a:r>
          </a:p>
        </p:txBody>
      </p:sp>
      <p:pic>
        <p:nvPicPr>
          <p:cNvPr id="6" name="Content Placeholder 5">
            <a:extLst>
              <a:ext uri="{FF2B5EF4-FFF2-40B4-BE49-F238E27FC236}">
                <a16:creationId xmlns:a16="http://schemas.microsoft.com/office/drawing/2014/main" id="{4EEB2727-F181-498A-ACD8-0F389032047D}"/>
              </a:ext>
            </a:extLst>
          </p:cNvPr>
          <p:cNvPicPr>
            <a:picLocks noGrp="1" noChangeAspect="1"/>
          </p:cNvPicPr>
          <p:nvPr>
            <p:ph idx="1"/>
          </p:nvPr>
        </p:nvPicPr>
        <p:blipFill>
          <a:blip r:embed="rId3" cstate="hqprint">
            <a:extLst>
              <a:ext uri="{28A0092B-C50C-407E-A947-70E740481C1C}">
                <a14:useLocalDpi xmlns:a14="http://schemas.microsoft.com/office/drawing/2010/main" val="0"/>
              </a:ext>
            </a:extLst>
          </a:blip>
          <a:srcRect/>
          <a:stretch/>
        </p:blipFill>
        <p:spPr>
          <a:xfrm>
            <a:off x="2649408" y="917184"/>
            <a:ext cx="7511102" cy="5804034"/>
          </a:xfrm>
          <a:ln w="19050">
            <a:solidFill>
              <a:srgbClr val="7030A0"/>
            </a:solidFill>
          </a:ln>
          <a:effectLst>
            <a:outerShdw blurRad="44450" dist="27940" dir="5400000" algn="ctr">
              <a:srgbClr val="000000">
                <a:alpha val="32000"/>
              </a:srgbClr>
            </a:outerShdw>
          </a:effectLst>
        </p:spPr>
      </p:pic>
    </p:spTree>
    <p:extLst>
      <p:ext uri="{BB962C8B-B14F-4D97-AF65-F5344CB8AC3E}">
        <p14:creationId xmlns:p14="http://schemas.microsoft.com/office/powerpoint/2010/main" val="33334709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0D51-4F6F-454A-9D9F-647A38A2F612}"/>
              </a:ext>
            </a:extLst>
          </p:cNvPr>
          <p:cNvSpPr>
            <a:spLocks noGrp="1"/>
          </p:cNvSpPr>
          <p:nvPr>
            <p:ph type="title"/>
          </p:nvPr>
        </p:nvSpPr>
        <p:spPr>
          <a:xfrm>
            <a:off x="3115706" y="236316"/>
            <a:ext cx="5951544" cy="681228"/>
          </a:xfrm>
        </p:spPr>
        <p:txBody>
          <a:bodyPr>
            <a:noAutofit/>
          </a:bodyPr>
          <a:lstStyle/>
          <a:p>
            <a:r>
              <a:rPr lang="en-IN" b="1" dirty="0"/>
              <a:t>Model Classification</a:t>
            </a:r>
          </a:p>
        </p:txBody>
      </p:sp>
      <p:graphicFrame>
        <p:nvGraphicFramePr>
          <p:cNvPr id="4" name="Table 4">
            <a:extLst>
              <a:ext uri="{FF2B5EF4-FFF2-40B4-BE49-F238E27FC236}">
                <a16:creationId xmlns:a16="http://schemas.microsoft.com/office/drawing/2014/main" id="{9430C11D-FC3C-4A1B-9BE3-58F6E595E1FE}"/>
              </a:ext>
            </a:extLst>
          </p:cNvPr>
          <p:cNvGraphicFramePr>
            <a:graphicFrameLocks noGrp="1"/>
          </p:cNvGraphicFramePr>
          <p:nvPr>
            <p:ph idx="1"/>
            <p:extLst>
              <p:ext uri="{D42A27DB-BD31-4B8C-83A1-F6EECF244321}">
                <p14:modId xmlns:p14="http://schemas.microsoft.com/office/powerpoint/2010/main" val="1226031130"/>
              </p:ext>
            </p:extLst>
          </p:nvPr>
        </p:nvGraphicFramePr>
        <p:xfrm>
          <a:off x="470388" y="1163926"/>
          <a:ext cx="11158305" cy="4485640"/>
        </p:xfrm>
        <a:graphic>
          <a:graphicData uri="http://schemas.openxmlformats.org/drawingml/2006/table">
            <a:tbl>
              <a:tblPr firstRow="1" bandRow="1">
                <a:tableStyleId>{073A0DAA-6AF3-43AB-8588-CEC1D06C72B9}</a:tableStyleId>
              </a:tblPr>
              <a:tblGrid>
                <a:gridCol w="7862873">
                  <a:extLst>
                    <a:ext uri="{9D8B030D-6E8A-4147-A177-3AD203B41FA5}">
                      <a16:colId xmlns:a16="http://schemas.microsoft.com/office/drawing/2014/main" val="3720611479"/>
                    </a:ext>
                  </a:extLst>
                </a:gridCol>
                <a:gridCol w="1663369">
                  <a:extLst>
                    <a:ext uri="{9D8B030D-6E8A-4147-A177-3AD203B41FA5}">
                      <a16:colId xmlns:a16="http://schemas.microsoft.com/office/drawing/2014/main" val="4235416535"/>
                    </a:ext>
                  </a:extLst>
                </a:gridCol>
                <a:gridCol w="1632063">
                  <a:extLst>
                    <a:ext uri="{9D8B030D-6E8A-4147-A177-3AD203B41FA5}">
                      <a16:colId xmlns:a16="http://schemas.microsoft.com/office/drawing/2014/main" val="3101776402"/>
                    </a:ext>
                  </a:extLst>
                </a:gridCol>
              </a:tblGrid>
              <a:tr h="370840">
                <a:tc>
                  <a:txBody>
                    <a:bodyPr/>
                    <a:lstStyle/>
                    <a:p>
                      <a:pPr algn="ctr"/>
                      <a:r>
                        <a:rPr lang="en-IN" sz="1600" dirty="0"/>
                        <a:t>Reviews</a:t>
                      </a:r>
                    </a:p>
                  </a:txBody>
                  <a:tcPr/>
                </a:tc>
                <a:tc>
                  <a:txBody>
                    <a:bodyPr/>
                    <a:lstStyle/>
                    <a:p>
                      <a:r>
                        <a:rPr lang="en-IN" sz="1600" dirty="0"/>
                        <a:t>Actual</a:t>
                      </a:r>
                    </a:p>
                  </a:txBody>
                  <a:tcPr/>
                </a:tc>
                <a:tc>
                  <a:txBody>
                    <a:bodyPr/>
                    <a:lstStyle/>
                    <a:p>
                      <a:r>
                        <a:rPr lang="en-IN" sz="1600" dirty="0"/>
                        <a:t>Predicted</a:t>
                      </a:r>
                    </a:p>
                  </a:txBody>
                  <a:tcPr/>
                </a:tc>
                <a:extLst>
                  <a:ext uri="{0D108BD9-81ED-4DB2-BD59-A6C34878D82A}">
                    <a16:rowId xmlns:a16="http://schemas.microsoft.com/office/drawing/2014/main" val="3844260785"/>
                  </a:ext>
                </a:extLst>
              </a:tr>
              <a:tr h="370840">
                <a:tc>
                  <a:txBody>
                    <a:bodyPr/>
                    <a:lstStyle/>
                    <a:p>
                      <a:r>
                        <a:rPr lang="en-US" sz="1600" dirty="0"/>
                        <a:t>I had never had it before, was curious to see what it was like. Smooth, great subtle good flavor. I am ordering more and plan to make it a routine.</a:t>
                      </a:r>
                      <a:endParaRPr lang="en-IN" sz="1600" dirty="0"/>
                    </a:p>
                  </a:txBody>
                  <a:tcPr/>
                </a:tc>
                <a:tc>
                  <a:txBody>
                    <a:bodyPr/>
                    <a:lstStyle/>
                    <a:p>
                      <a:r>
                        <a:rPr lang="en-IN" sz="1600" dirty="0"/>
                        <a:t>Positive</a:t>
                      </a:r>
                    </a:p>
                  </a:txBody>
                  <a:tcPr/>
                </a:tc>
                <a:tc>
                  <a:txBody>
                    <a:bodyPr/>
                    <a:lstStyle/>
                    <a:p>
                      <a:r>
                        <a:rPr lang="en-IN" sz="1600" dirty="0"/>
                        <a:t>Positive</a:t>
                      </a:r>
                    </a:p>
                  </a:txBody>
                  <a:tcPr/>
                </a:tc>
                <a:extLst>
                  <a:ext uri="{0D108BD9-81ED-4DB2-BD59-A6C34878D82A}">
                    <a16:rowId xmlns:a16="http://schemas.microsoft.com/office/drawing/2014/main" val="2280246481"/>
                  </a:ext>
                </a:extLst>
              </a:tr>
              <a:tr h="370840">
                <a:tc>
                  <a:txBody>
                    <a:bodyPr/>
                    <a:lstStyle/>
                    <a:p>
                      <a:r>
                        <a:rPr lang="en-US" sz="1600" dirty="0"/>
                        <a:t>I used to buy these all the time, but I moved and could no longer find them at the grocery. I was excited to see them on amazon warehouse deals, but they arrived very stale. Maybe I just don't get warehouse deals and it was supposed to taste horrible? That seems wrong. Also somewhat different flavor and packaging than I remember years ago at the grocery.</a:t>
                      </a:r>
                      <a:endParaRPr lang="en-IN" sz="1600" dirty="0"/>
                    </a:p>
                  </a:txBody>
                  <a:tcPr/>
                </a:tc>
                <a:tc>
                  <a:txBody>
                    <a:bodyPr/>
                    <a:lstStyle/>
                    <a:p>
                      <a:r>
                        <a:rPr lang="en-IN" sz="1600" dirty="0"/>
                        <a:t>Negative</a:t>
                      </a:r>
                    </a:p>
                  </a:txBody>
                  <a:tcPr/>
                </a:tc>
                <a:tc>
                  <a:txBody>
                    <a:bodyPr/>
                    <a:lstStyle/>
                    <a:p>
                      <a:r>
                        <a:rPr lang="en-IN" sz="1600" dirty="0"/>
                        <a:t>Negative</a:t>
                      </a:r>
                    </a:p>
                  </a:txBody>
                  <a:tcPr/>
                </a:tc>
                <a:extLst>
                  <a:ext uri="{0D108BD9-81ED-4DB2-BD59-A6C34878D82A}">
                    <a16:rowId xmlns:a16="http://schemas.microsoft.com/office/drawing/2014/main" val="535421328"/>
                  </a:ext>
                </a:extLst>
              </a:tr>
              <a:tr h="370840">
                <a:tc>
                  <a:txBody>
                    <a:bodyPr/>
                    <a:lstStyle/>
                    <a:p>
                      <a:r>
                        <a:rPr lang="en-US" sz="1600" dirty="0"/>
                        <a:t>I was hoping for a more interesting taste but to our family,  it just tasted a bit less flavorful or weaker than the standard milk chocolate kit kat.  The green tea flavor was too subtle for the sugar and it just tasted sweet. The wafers were very crispy, and that was good,  but it tasted a bit anemic to us. I'm happy I bought it, but don't need to buy it again.</a:t>
                      </a:r>
                      <a:endParaRPr lang="en-IN" sz="1600" dirty="0"/>
                    </a:p>
                  </a:txBody>
                  <a:tcPr/>
                </a:tc>
                <a:tc>
                  <a:txBody>
                    <a:bodyPr/>
                    <a:lstStyle/>
                    <a:p>
                      <a:r>
                        <a:rPr lang="en-IN" sz="1600" dirty="0"/>
                        <a:t>Neutral</a:t>
                      </a:r>
                    </a:p>
                  </a:txBody>
                  <a:tcPr/>
                </a:tc>
                <a:tc>
                  <a:txBody>
                    <a:bodyPr/>
                    <a:lstStyle/>
                    <a:p>
                      <a:r>
                        <a:rPr lang="en-IN" sz="1600" dirty="0"/>
                        <a:t>Positive</a:t>
                      </a:r>
                    </a:p>
                  </a:txBody>
                  <a:tcPr/>
                </a:tc>
                <a:extLst>
                  <a:ext uri="{0D108BD9-81ED-4DB2-BD59-A6C34878D82A}">
                    <a16:rowId xmlns:a16="http://schemas.microsoft.com/office/drawing/2014/main" val="537171658"/>
                  </a:ext>
                </a:extLst>
              </a:tr>
              <a:tr h="370840">
                <a:tc>
                  <a:txBody>
                    <a:bodyPr/>
                    <a:lstStyle/>
                    <a:p>
                      <a:r>
                        <a:rPr lang="en-US" sz="1600" dirty="0"/>
                        <a:t>This cheese made it to Afghanistan! I love cheese and being deployed that's one of the things I missed. I gave it a shot and order it and it arrived to me in perfect condition. Well packed and vacuumed sealed. Great taste!!! </a:t>
                      </a:r>
                      <a:endParaRPr lang="en-IN" sz="1600" dirty="0"/>
                    </a:p>
                  </a:txBody>
                  <a:tcPr/>
                </a:tc>
                <a:tc>
                  <a:txBody>
                    <a:bodyPr/>
                    <a:lstStyle/>
                    <a:p>
                      <a:r>
                        <a:rPr lang="en-IN" sz="1600" dirty="0"/>
                        <a:t>Strong Positive</a:t>
                      </a:r>
                    </a:p>
                  </a:txBody>
                  <a:tcPr/>
                </a:tc>
                <a:tc>
                  <a:txBody>
                    <a:bodyPr/>
                    <a:lstStyle/>
                    <a:p>
                      <a:r>
                        <a:rPr lang="en-IN" sz="1600" dirty="0"/>
                        <a:t>Strong Positive</a:t>
                      </a:r>
                    </a:p>
                  </a:txBody>
                  <a:tcPr/>
                </a:tc>
                <a:extLst>
                  <a:ext uri="{0D108BD9-81ED-4DB2-BD59-A6C34878D82A}">
                    <a16:rowId xmlns:a16="http://schemas.microsoft.com/office/drawing/2014/main" val="3286721062"/>
                  </a:ext>
                </a:extLst>
              </a:tr>
              <a:tr h="370840">
                <a:tc>
                  <a:txBody>
                    <a:bodyPr/>
                    <a:lstStyle/>
                    <a:p>
                      <a:r>
                        <a:rPr lang="en-US" sz="1600" dirty="0" err="1"/>
                        <a:t>i</a:t>
                      </a:r>
                      <a:r>
                        <a:rPr lang="en-US" sz="1600" dirty="0"/>
                        <a:t> </a:t>
                      </a:r>
                      <a:r>
                        <a:rPr lang="en-US" sz="1600" dirty="0" err="1"/>
                        <a:t>couldn</a:t>
                      </a:r>
                      <a:r>
                        <a:rPr lang="en-US" sz="1600" dirty="0"/>
                        <a:t> t finish it the flavor made me sick it just tastes wrong</a:t>
                      </a:r>
                      <a:endParaRPr lang="en-IN" sz="1600" dirty="0"/>
                    </a:p>
                  </a:txBody>
                  <a:tcPr/>
                </a:tc>
                <a:tc>
                  <a:txBody>
                    <a:bodyPr/>
                    <a:lstStyle/>
                    <a:p>
                      <a:r>
                        <a:rPr lang="en-IN" sz="1600" dirty="0"/>
                        <a:t>Strong Negative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Neutral</a:t>
                      </a:r>
                      <a:endParaRPr lang="en-IN" sz="1600" dirty="0"/>
                    </a:p>
                    <a:p>
                      <a:endParaRPr lang="en-IN" sz="1600" dirty="0"/>
                    </a:p>
                  </a:txBody>
                  <a:tcPr/>
                </a:tc>
                <a:extLst>
                  <a:ext uri="{0D108BD9-81ED-4DB2-BD59-A6C34878D82A}">
                    <a16:rowId xmlns:a16="http://schemas.microsoft.com/office/drawing/2014/main" val="51467996"/>
                  </a:ext>
                </a:extLst>
              </a:tr>
            </a:tbl>
          </a:graphicData>
        </a:graphic>
      </p:graphicFrame>
      <p:sp>
        <p:nvSpPr>
          <p:cNvPr id="5" name="TextBox 4">
            <a:extLst>
              <a:ext uri="{FF2B5EF4-FFF2-40B4-BE49-F238E27FC236}">
                <a16:creationId xmlns:a16="http://schemas.microsoft.com/office/drawing/2014/main" id="{6CACBD44-9E4D-4246-A5A5-8E9C7A78280D}"/>
              </a:ext>
            </a:extLst>
          </p:cNvPr>
          <p:cNvSpPr txBox="1"/>
          <p:nvPr/>
        </p:nvSpPr>
        <p:spPr>
          <a:xfrm flipH="1">
            <a:off x="531685" y="6043178"/>
            <a:ext cx="11119586" cy="366994"/>
          </a:xfrm>
          <a:prstGeom prst="rect">
            <a:avLst/>
          </a:prstGeom>
          <a:noFill/>
        </p:spPr>
        <p:txBody>
          <a:bodyPr wrap="square" rtlCol="0">
            <a:spAutoFit/>
          </a:bodyPr>
          <a:lstStyle/>
          <a:p>
            <a:pPr algn="ctr"/>
            <a:r>
              <a:rPr lang="en-IN" b="1" dirty="0">
                <a:solidFill>
                  <a:schemeClr val="accent3">
                    <a:lumMod val="50000"/>
                  </a:schemeClr>
                </a:solidFill>
              </a:rPr>
              <a:t>Review classification is done using </a:t>
            </a:r>
            <a:r>
              <a:rPr lang="en-IN" b="1" dirty="0" err="1">
                <a:solidFill>
                  <a:schemeClr val="accent3">
                    <a:lumMod val="50000"/>
                  </a:schemeClr>
                </a:solidFill>
              </a:rPr>
              <a:t>XGBoost</a:t>
            </a:r>
            <a:r>
              <a:rPr lang="en-IN" b="1" dirty="0">
                <a:solidFill>
                  <a:schemeClr val="accent3">
                    <a:lumMod val="50000"/>
                  </a:schemeClr>
                </a:solidFill>
              </a:rPr>
              <a:t> algorithm having weighted average f1-score is 82% </a:t>
            </a:r>
          </a:p>
        </p:txBody>
      </p:sp>
    </p:spTree>
    <p:extLst>
      <p:ext uri="{BB962C8B-B14F-4D97-AF65-F5344CB8AC3E}">
        <p14:creationId xmlns:p14="http://schemas.microsoft.com/office/powerpoint/2010/main" val="3730842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06BE715B-79C1-48D9-9F00-1FB067997C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6599" y="2057402"/>
            <a:ext cx="3167158" cy="2790926"/>
          </a:xfrm>
          <a:ln w="2857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9" name="Picture 18">
            <a:extLst>
              <a:ext uri="{FF2B5EF4-FFF2-40B4-BE49-F238E27FC236}">
                <a16:creationId xmlns:a16="http://schemas.microsoft.com/office/drawing/2014/main" id="{8D1CB451-50C5-4171-B065-CBA63AC028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572" y="3837522"/>
            <a:ext cx="3269692" cy="2790926"/>
          </a:xfrm>
          <a:prstGeom prst="rect">
            <a:avLst/>
          </a:prstGeom>
          <a:ln w="2857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21" name="Picture 20">
            <a:extLst>
              <a:ext uri="{FF2B5EF4-FFF2-40B4-BE49-F238E27FC236}">
                <a16:creationId xmlns:a16="http://schemas.microsoft.com/office/drawing/2014/main" id="{347A78F8-C040-4BDB-B282-DEFD7C2BC4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0627" y="3842871"/>
            <a:ext cx="3065265" cy="2841872"/>
          </a:xfrm>
          <a:prstGeom prst="rect">
            <a:avLst/>
          </a:prstGeom>
          <a:ln w="2857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23" name="Picture 22">
            <a:extLst>
              <a:ext uri="{FF2B5EF4-FFF2-40B4-BE49-F238E27FC236}">
                <a16:creationId xmlns:a16="http://schemas.microsoft.com/office/drawing/2014/main" id="{E8937E8C-3C94-429D-9447-6DADDA8EF6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20628" y="992114"/>
            <a:ext cx="3065266" cy="2557639"/>
          </a:xfrm>
          <a:prstGeom prst="rect">
            <a:avLst/>
          </a:prstGeom>
          <a:ln w="2857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25" name="Picture 24">
            <a:extLst>
              <a:ext uri="{FF2B5EF4-FFF2-40B4-BE49-F238E27FC236}">
                <a16:creationId xmlns:a16="http://schemas.microsoft.com/office/drawing/2014/main" id="{6C8DF493-E0B9-4ED0-920B-8D6B60F7C5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8574" y="992114"/>
            <a:ext cx="3269691" cy="2557639"/>
          </a:xfrm>
          <a:prstGeom prst="rect">
            <a:avLst/>
          </a:prstGeom>
          <a:ln w="2857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 name="Rectangle 1">
            <a:extLst>
              <a:ext uri="{FF2B5EF4-FFF2-40B4-BE49-F238E27FC236}">
                <a16:creationId xmlns:a16="http://schemas.microsoft.com/office/drawing/2014/main" id="{DAC6D9F3-87D3-4AB9-BF9B-42728D2F7279}"/>
              </a:ext>
            </a:extLst>
          </p:cNvPr>
          <p:cNvSpPr/>
          <p:nvPr/>
        </p:nvSpPr>
        <p:spPr>
          <a:xfrm>
            <a:off x="3838264" y="1327782"/>
            <a:ext cx="1802140" cy="369332"/>
          </a:xfrm>
          <a:prstGeom prst="rect">
            <a:avLst/>
          </a:prstGeom>
          <a:no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cap="none" spc="0" dirty="0">
                <a:ln/>
                <a:solidFill>
                  <a:schemeClr val="accent3"/>
                </a:solidFill>
                <a:effectLst/>
              </a:rPr>
              <a:t>Vanilla Coffee</a:t>
            </a:r>
          </a:p>
        </p:txBody>
      </p:sp>
      <p:sp>
        <p:nvSpPr>
          <p:cNvPr id="8" name="Rectangle 7">
            <a:extLst>
              <a:ext uri="{FF2B5EF4-FFF2-40B4-BE49-F238E27FC236}">
                <a16:creationId xmlns:a16="http://schemas.microsoft.com/office/drawing/2014/main" id="{31659ADC-E1A9-44B7-B29E-6E638CE53F93}"/>
              </a:ext>
            </a:extLst>
          </p:cNvPr>
          <p:cNvSpPr/>
          <p:nvPr/>
        </p:nvSpPr>
        <p:spPr>
          <a:xfrm>
            <a:off x="7258394" y="1327782"/>
            <a:ext cx="1247372" cy="335756"/>
          </a:xfrm>
          <a:prstGeom prst="rect">
            <a:avLst/>
          </a:prstGeom>
          <a:no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cap="none" spc="0" dirty="0">
                <a:ln/>
                <a:solidFill>
                  <a:schemeClr val="accent3"/>
                </a:solidFill>
                <a:effectLst/>
              </a:rPr>
              <a:t>Nut bar</a:t>
            </a:r>
          </a:p>
        </p:txBody>
      </p:sp>
      <p:sp>
        <p:nvSpPr>
          <p:cNvPr id="9" name="Rectangle 8">
            <a:extLst>
              <a:ext uri="{FF2B5EF4-FFF2-40B4-BE49-F238E27FC236}">
                <a16:creationId xmlns:a16="http://schemas.microsoft.com/office/drawing/2014/main" id="{C22940AC-86DC-4E82-BFF9-DF7C71219981}"/>
              </a:ext>
            </a:extLst>
          </p:cNvPr>
          <p:cNvSpPr/>
          <p:nvPr/>
        </p:nvSpPr>
        <p:spPr>
          <a:xfrm>
            <a:off x="3838264" y="5963585"/>
            <a:ext cx="1988085" cy="335756"/>
          </a:xfrm>
          <a:prstGeom prst="rect">
            <a:avLst/>
          </a:prstGeom>
          <a:no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Espresso </a:t>
            </a:r>
            <a:r>
              <a:rPr lang="en-US" b="1" cap="none" spc="0" dirty="0">
                <a:ln/>
                <a:solidFill>
                  <a:schemeClr val="accent3"/>
                </a:solidFill>
                <a:effectLst/>
              </a:rPr>
              <a:t>Coffee</a:t>
            </a:r>
          </a:p>
        </p:txBody>
      </p:sp>
      <p:sp>
        <p:nvSpPr>
          <p:cNvPr id="10" name="Rectangle 9">
            <a:extLst>
              <a:ext uri="{FF2B5EF4-FFF2-40B4-BE49-F238E27FC236}">
                <a16:creationId xmlns:a16="http://schemas.microsoft.com/office/drawing/2014/main" id="{DA398941-DB85-42E0-B185-B78CDD5BD9F1}"/>
              </a:ext>
            </a:extLst>
          </p:cNvPr>
          <p:cNvSpPr/>
          <p:nvPr/>
        </p:nvSpPr>
        <p:spPr>
          <a:xfrm>
            <a:off x="6723226" y="5948323"/>
            <a:ext cx="1782602" cy="335756"/>
          </a:xfrm>
          <a:prstGeom prst="rect">
            <a:avLst/>
          </a:prstGeom>
          <a:no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cap="none" spc="0" dirty="0">
                <a:ln/>
                <a:solidFill>
                  <a:schemeClr val="accent3"/>
                </a:solidFill>
                <a:effectLst/>
              </a:rPr>
              <a:t>Vitamin drink</a:t>
            </a:r>
          </a:p>
        </p:txBody>
      </p:sp>
      <p:sp>
        <p:nvSpPr>
          <p:cNvPr id="11" name="Rectangle 10">
            <a:extLst>
              <a:ext uri="{FF2B5EF4-FFF2-40B4-BE49-F238E27FC236}">
                <a16:creationId xmlns:a16="http://schemas.microsoft.com/office/drawing/2014/main" id="{DF74D7E2-00EB-4C7A-AE8F-032C2621338F}"/>
              </a:ext>
            </a:extLst>
          </p:cNvPr>
          <p:cNvSpPr/>
          <p:nvPr/>
        </p:nvSpPr>
        <p:spPr>
          <a:xfrm>
            <a:off x="5046867" y="4845276"/>
            <a:ext cx="2432073" cy="335756"/>
          </a:xfrm>
          <a:prstGeom prst="rect">
            <a:avLst/>
          </a:prstGeom>
          <a:no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cap="none" spc="0" dirty="0">
                <a:ln/>
                <a:solidFill>
                  <a:schemeClr val="accent3"/>
                </a:solidFill>
                <a:effectLst/>
              </a:rPr>
              <a:t>Apple crunchy snack</a:t>
            </a:r>
          </a:p>
        </p:txBody>
      </p:sp>
      <p:sp>
        <p:nvSpPr>
          <p:cNvPr id="15" name="Title 1">
            <a:extLst>
              <a:ext uri="{FF2B5EF4-FFF2-40B4-BE49-F238E27FC236}">
                <a16:creationId xmlns:a16="http://schemas.microsoft.com/office/drawing/2014/main" id="{7FC53054-0BD9-4347-A1F7-F17E181D7F9F}"/>
              </a:ext>
            </a:extLst>
          </p:cNvPr>
          <p:cNvSpPr txBox="1">
            <a:spLocks/>
          </p:cNvSpPr>
          <p:nvPr/>
        </p:nvSpPr>
        <p:spPr bwMode="black">
          <a:xfrm>
            <a:off x="598888" y="100446"/>
            <a:ext cx="10987003" cy="633408"/>
          </a:xfrm>
          <a:prstGeom prst="rect">
            <a:avLst/>
          </a:prstGeom>
          <a:solidFill>
            <a:srgbClr val="FFFFFF"/>
          </a:solidFill>
          <a:ln w="31750" cap="sq">
            <a:solidFill>
              <a:srgbClr val="404040"/>
            </a:solidFill>
            <a:miter lim="800000"/>
          </a:ln>
        </p:spPr>
        <p:txBody>
          <a:bodyPr vert="horz" lIns="182880" tIns="182880" rIns="182880" bIns="182880" rtlCol="0" anchor="ctr">
            <a:normAutofit fontScale="600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IN" sz="4000" b="1" dirty="0"/>
              <a:t>Identification of Product Name – Grocery</a:t>
            </a:r>
            <a:endParaRPr lang="en-IN" sz="2400" b="1" dirty="0"/>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888" y="1021623"/>
            <a:ext cx="3198716" cy="2453097"/>
          </a:xfrm>
          <a:prstGeom prst="rect">
            <a:avLst/>
          </a:prstGeom>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42091" y="1021624"/>
            <a:ext cx="3014105" cy="2501000"/>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1173" y="3866037"/>
            <a:ext cx="3216431" cy="2691517"/>
          </a:xfrm>
          <a:prstGeom prst="rect">
            <a:avLst/>
          </a:prstGeom>
        </p:spPr>
      </p:pic>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42091" y="3866037"/>
            <a:ext cx="3014106" cy="2792733"/>
          </a:xfrm>
          <a:prstGeom prst="rect">
            <a:avLst/>
          </a:prstGeom>
        </p:spPr>
      </p:pic>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672031" y="2092672"/>
            <a:ext cx="3036294" cy="2720385"/>
          </a:xfrm>
          <a:prstGeom prst="rect">
            <a:avLst/>
          </a:prstGeom>
        </p:spPr>
      </p:pic>
    </p:spTree>
    <p:extLst>
      <p:ext uri="{BB962C8B-B14F-4D97-AF65-F5344CB8AC3E}">
        <p14:creationId xmlns:p14="http://schemas.microsoft.com/office/powerpoint/2010/main" val="37646411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E137DA0-D430-4598-A4F1-BBD08AE860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0872" y="2427679"/>
            <a:ext cx="3616627" cy="2686890"/>
          </a:xfrm>
          <a:ln w="2857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6" name="Picture 5">
            <a:extLst>
              <a:ext uri="{FF2B5EF4-FFF2-40B4-BE49-F238E27FC236}">
                <a16:creationId xmlns:a16="http://schemas.microsoft.com/office/drawing/2014/main" id="{E7C8FD43-CD6D-400F-9D87-AC0D3A7A01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783" y="3962803"/>
            <a:ext cx="3047196" cy="2630271"/>
          </a:xfrm>
          <a:prstGeom prst="rect">
            <a:avLst/>
          </a:prstGeom>
          <a:ln w="2857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8" name="Picture 7">
            <a:extLst>
              <a:ext uri="{FF2B5EF4-FFF2-40B4-BE49-F238E27FC236}">
                <a16:creationId xmlns:a16="http://schemas.microsoft.com/office/drawing/2014/main" id="{EE8CB1F5-866C-44BC-9621-4661CB6292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4768" y="3962803"/>
            <a:ext cx="3035931" cy="2630271"/>
          </a:xfrm>
          <a:prstGeom prst="rect">
            <a:avLst/>
          </a:prstGeom>
          <a:ln w="2857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0" name="Picture 9">
            <a:extLst>
              <a:ext uri="{FF2B5EF4-FFF2-40B4-BE49-F238E27FC236}">
                <a16:creationId xmlns:a16="http://schemas.microsoft.com/office/drawing/2014/main" id="{EF66BBE6-64D1-4D47-9C72-A6680508E6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93503" y="1037751"/>
            <a:ext cx="3047196" cy="2654135"/>
          </a:xfrm>
          <a:prstGeom prst="rect">
            <a:avLst/>
          </a:prstGeom>
          <a:ln w="2857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2" name="Picture 11">
            <a:extLst>
              <a:ext uri="{FF2B5EF4-FFF2-40B4-BE49-F238E27FC236}">
                <a16:creationId xmlns:a16="http://schemas.microsoft.com/office/drawing/2014/main" id="{97551B01-869D-45F4-B0D8-C2B1D18447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0783" y="1013713"/>
            <a:ext cx="3047196" cy="2654135"/>
          </a:xfrm>
          <a:prstGeom prst="rect">
            <a:avLst/>
          </a:prstGeom>
          <a:ln w="2857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7" name="Rectangle 6">
            <a:extLst>
              <a:ext uri="{FF2B5EF4-FFF2-40B4-BE49-F238E27FC236}">
                <a16:creationId xmlns:a16="http://schemas.microsoft.com/office/drawing/2014/main" id="{FC045129-DB5D-458D-A8B0-1631CDC8CD21}"/>
              </a:ext>
            </a:extLst>
          </p:cNvPr>
          <p:cNvSpPr/>
          <p:nvPr/>
        </p:nvSpPr>
        <p:spPr>
          <a:xfrm>
            <a:off x="3557979" y="1354536"/>
            <a:ext cx="2011293" cy="646331"/>
          </a:xfrm>
          <a:prstGeom prst="rect">
            <a:avLst/>
          </a:prstGeom>
          <a:no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cap="none" spc="0" dirty="0">
                <a:ln/>
                <a:solidFill>
                  <a:schemeClr val="accent3"/>
                </a:solidFill>
                <a:effectLst/>
              </a:rPr>
              <a:t>Popcorn popper machine</a:t>
            </a:r>
          </a:p>
        </p:txBody>
      </p:sp>
      <p:sp>
        <p:nvSpPr>
          <p:cNvPr id="9" name="Rectangle 8">
            <a:extLst>
              <a:ext uri="{FF2B5EF4-FFF2-40B4-BE49-F238E27FC236}">
                <a16:creationId xmlns:a16="http://schemas.microsoft.com/office/drawing/2014/main" id="{0311D038-C929-4A78-9E38-856DDFBFECA8}"/>
              </a:ext>
            </a:extLst>
          </p:cNvPr>
          <p:cNvSpPr/>
          <p:nvPr/>
        </p:nvSpPr>
        <p:spPr>
          <a:xfrm>
            <a:off x="5141935" y="5127812"/>
            <a:ext cx="1908129" cy="369332"/>
          </a:xfrm>
          <a:prstGeom prst="rect">
            <a:avLst/>
          </a:prstGeom>
          <a:no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cap="none" spc="0" dirty="0">
                <a:ln/>
                <a:solidFill>
                  <a:schemeClr val="accent3"/>
                </a:solidFill>
                <a:effectLst/>
              </a:rPr>
              <a:t>Bowl lid set</a:t>
            </a:r>
          </a:p>
        </p:txBody>
      </p:sp>
      <p:sp>
        <p:nvSpPr>
          <p:cNvPr id="11" name="Rectangle 10">
            <a:extLst>
              <a:ext uri="{FF2B5EF4-FFF2-40B4-BE49-F238E27FC236}">
                <a16:creationId xmlns:a16="http://schemas.microsoft.com/office/drawing/2014/main" id="{004A2C6B-7E5E-44FE-894F-BF7BF5687AE7}"/>
              </a:ext>
            </a:extLst>
          </p:cNvPr>
          <p:cNvSpPr/>
          <p:nvPr/>
        </p:nvSpPr>
        <p:spPr>
          <a:xfrm>
            <a:off x="6795775" y="5768059"/>
            <a:ext cx="1997728" cy="369331"/>
          </a:xfrm>
          <a:prstGeom prst="rect">
            <a:avLst/>
          </a:prstGeom>
          <a:no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cap="none" spc="0" dirty="0">
                <a:ln/>
                <a:solidFill>
                  <a:schemeClr val="accent3"/>
                </a:solidFill>
                <a:effectLst/>
              </a:rPr>
              <a:t>Coffee grinder</a:t>
            </a:r>
          </a:p>
        </p:txBody>
      </p:sp>
      <p:sp>
        <p:nvSpPr>
          <p:cNvPr id="13" name="Rectangle 12">
            <a:extLst>
              <a:ext uri="{FF2B5EF4-FFF2-40B4-BE49-F238E27FC236}">
                <a16:creationId xmlns:a16="http://schemas.microsoft.com/office/drawing/2014/main" id="{CDFA58DC-E658-4F15-B809-8258A055E9CE}"/>
              </a:ext>
            </a:extLst>
          </p:cNvPr>
          <p:cNvSpPr/>
          <p:nvPr/>
        </p:nvSpPr>
        <p:spPr>
          <a:xfrm>
            <a:off x="3571544" y="5646892"/>
            <a:ext cx="1997728" cy="646331"/>
          </a:xfrm>
          <a:prstGeom prst="rect">
            <a:avLst/>
          </a:prstGeom>
          <a:no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cap="none" spc="0" dirty="0">
                <a:ln/>
                <a:solidFill>
                  <a:schemeClr val="accent3"/>
                </a:solidFill>
                <a:effectLst/>
              </a:rPr>
              <a:t>Carpet cleaning machine</a:t>
            </a:r>
          </a:p>
        </p:txBody>
      </p:sp>
      <p:sp>
        <p:nvSpPr>
          <p:cNvPr id="14" name="Rectangle 13">
            <a:extLst>
              <a:ext uri="{FF2B5EF4-FFF2-40B4-BE49-F238E27FC236}">
                <a16:creationId xmlns:a16="http://schemas.microsoft.com/office/drawing/2014/main" id="{EF48E6C6-7F39-4E0C-AC57-9BB4A255803D}"/>
              </a:ext>
            </a:extLst>
          </p:cNvPr>
          <p:cNvSpPr/>
          <p:nvPr/>
        </p:nvSpPr>
        <p:spPr>
          <a:xfrm>
            <a:off x="6782210" y="1360856"/>
            <a:ext cx="2011293" cy="646331"/>
          </a:xfrm>
          <a:prstGeom prst="rect">
            <a:avLst/>
          </a:prstGeom>
          <a:no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Non- stick cooking pan</a:t>
            </a:r>
            <a:endParaRPr lang="en-US" b="1" cap="none" spc="0" dirty="0">
              <a:ln/>
              <a:solidFill>
                <a:schemeClr val="accent3"/>
              </a:solidFill>
              <a:effectLst/>
            </a:endParaRPr>
          </a:p>
        </p:txBody>
      </p:sp>
      <p:sp>
        <p:nvSpPr>
          <p:cNvPr id="15" name="Title 1">
            <a:extLst>
              <a:ext uri="{FF2B5EF4-FFF2-40B4-BE49-F238E27FC236}">
                <a16:creationId xmlns:a16="http://schemas.microsoft.com/office/drawing/2014/main" id="{5D97C759-B894-4DB4-83EF-93B6D3F36D30}"/>
              </a:ext>
            </a:extLst>
          </p:cNvPr>
          <p:cNvSpPr>
            <a:spLocks noGrp="1"/>
          </p:cNvSpPr>
          <p:nvPr>
            <p:ph type="title"/>
          </p:nvPr>
        </p:nvSpPr>
        <p:spPr>
          <a:xfrm>
            <a:off x="510784" y="143100"/>
            <a:ext cx="11135784" cy="633408"/>
          </a:xfrm>
        </p:spPr>
        <p:txBody>
          <a:bodyPr>
            <a:normAutofit fontScale="90000"/>
          </a:bodyPr>
          <a:lstStyle/>
          <a:p>
            <a:r>
              <a:rPr lang="en-IN" b="1" dirty="0"/>
              <a:t>Identification of Product Name – Home &amp; kitchen</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4564" y="1045436"/>
            <a:ext cx="2920155" cy="2559914"/>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04768" y="1068746"/>
            <a:ext cx="2992148" cy="2599102"/>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35198" y="2458303"/>
            <a:ext cx="3493807" cy="2583960"/>
          </a:xfrm>
          <a:prstGeom prst="rect">
            <a:avLst/>
          </a:prstGeom>
        </p:spPr>
      </p:pic>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54564" y="4018858"/>
            <a:ext cx="2948486" cy="2518160"/>
          </a:xfrm>
          <a:prstGeom prst="rect">
            <a:avLst/>
          </a:prstGeom>
        </p:spPr>
      </p:pic>
      <p:pic>
        <p:nvPicPr>
          <p:cNvPr id="17" name="Picture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856305" y="4018857"/>
            <a:ext cx="2940611" cy="2518161"/>
          </a:xfrm>
          <a:prstGeom prst="rect">
            <a:avLst/>
          </a:prstGeom>
        </p:spPr>
      </p:pic>
    </p:spTree>
    <p:extLst>
      <p:ext uri="{BB962C8B-B14F-4D97-AF65-F5344CB8AC3E}">
        <p14:creationId xmlns:p14="http://schemas.microsoft.com/office/powerpoint/2010/main" val="3862666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0149342-5C67-4E53-BB65-0C41E065E0CD}"/>
              </a:ext>
            </a:extLst>
          </p:cNvPr>
          <p:cNvGraphicFramePr>
            <a:graphicFrameLocks noGrp="1"/>
          </p:cNvGraphicFramePr>
          <p:nvPr>
            <p:ph idx="1"/>
            <p:extLst>
              <p:ext uri="{D42A27DB-BD31-4B8C-83A1-F6EECF244321}">
                <p14:modId xmlns:p14="http://schemas.microsoft.com/office/powerpoint/2010/main" val="217717054"/>
              </p:ext>
            </p:extLst>
          </p:nvPr>
        </p:nvGraphicFramePr>
        <p:xfrm>
          <a:off x="558722" y="1295517"/>
          <a:ext cx="8219974" cy="5407358"/>
        </p:xfrm>
        <a:graphic>
          <a:graphicData uri="http://schemas.openxmlformats.org/drawingml/2006/table">
            <a:tbl>
              <a:tblPr firstRow="1" bandRow="1">
                <a:tableStyleId>{073A0DAA-6AF3-43AB-8588-CEC1D06C72B9}</a:tableStyleId>
              </a:tblPr>
              <a:tblGrid>
                <a:gridCol w="1916268">
                  <a:extLst>
                    <a:ext uri="{9D8B030D-6E8A-4147-A177-3AD203B41FA5}">
                      <a16:colId xmlns:a16="http://schemas.microsoft.com/office/drawing/2014/main" val="161157687"/>
                    </a:ext>
                  </a:extLst>
                </a:gridCol>
                <a:gridCol w="1901470">
                  <a:extLst>
                    <a:ext uri="{9D8B030D-6E8A-4147-A177-3AD203B41FA5}">
                      <a16:colId xmlns:a16="http://schemas.microsoft.com/office/drawing/2014/main" val="262360570"/>
                    </a:ext>
                  </a:extLst>
                </a:gridCol>
                <a:gridCol w="4402236">
                  <a:extLst>
                    <a:ext uri="{9D8B030D-6E8A-4147-A177-3AD203B41FA5}">
                      <a16:colId xmlns:a16="http://schemas.microsoft.com/office/drawing/2014/main" val="2408138520"/>
                    </a:ext>
                  </a:extLst>
                </a:gridCol>
              </a:tblGrid>
              <a:tr h="436628">
                <a:tc>
                  <a:txBody>
                    <a:bodyPr/>
                    <a:lstStyle/>
                    <a:p>
                      <a:r>
                        <a:rPr lang="en-IN" sz="1500" dirty="0"/>
                        <a:t>Product ID</a:t>
                      </a:r>
                    </a:p>
                  </a:txBody>
                  <a:tcPr marT="31227" marB="31227"/>
                </a:tc>
                <a:tc>
                  <a:txBody>
                    <a:bodyPr/>
                    <a:lstStyle/>
                    <a:p>
                      <a:r>
                        <a:rPr lang="en-IN" sz="1500" dirty="0"/>
                        <a:t>Product Name</a:t>
                      </a:r>
                    </a:p>
                  </a:txBody>
                  <a:tcPr marT="31227" marB="31227"/>
                </a:tc>
                <a:tc>
                  <a:txBody>
                    <a:bodyPr/>
                    <a:lstStyle/>
                    <a:p>
                      <a:r>
                        <a:rPr lang="en-IN" sz="1500" dirty="0"/>
                        <a:t>Reasons for negative reviews</a:t>
                      </a:r>
                    </a:p>
                  </a:txBody>
                  <a:tcPr marT="31227" marB="31227"/>
                </a:tc>
                <a:extLst>
                  <a:ext uri="{0D108BD9-81ED-4DB2-BD59-A6C34878D82A}">
                    <a16:rowId xmlns:a16="http://schemas.microsoft.com/office/drawing/2014/main" val="196237210"/>
                  </a:ext>
                </a:extLst>
              </a:tr>
              <a:tr h="994146">
                <a:tc>
                  <a:txBody>
                    <a:bodyPr/>
                    <a:lstStyle/>
                    <a:p>
                      <a:r>
                        <a:rPr lang="en-IN" sz="1500" dirty="0"/>
                        <a:t>B005K4Q1YA</a:t>
                      </a:r>
                    </a:p>
                  </a:txBody>
                  <a:tcPr marT="31227" marB="31227"/>
                </a:tc>
                <a:tc>
                  <a:txBody>
                    <a:bodyPr/>
                    <a:lstStyle/>
                    <a:p>
                      <a:r>
                        <a:rPr lang="en-IN" sz="1500" dirty="0"/>
                        <a:t>Coffee</a:t>
                      </a:r>
                    </a:p>
                  </a:txBody>
                  <a:tcPr marT="31227" marB="31227"/>
                </a:tc>
                <a:tc>
                  <a:txBody>
                    <a:bodyPr/>
                    <a:lstStyle/>
                    <a:p>
                      <a:pPr marL="285750" indent="-285750">
                        <a:buFont typeface="Arial" panose="020B0604020202020204" pitchFamily="34" charset="0"/>
                        <a:buChar char="•"/>
                      </a:pPr>
                      <a:r>
                        <a:rPr lang="en-IN" sz="1500" dirty="0"/>
                        <a:t>Weak side flavour</a:t>
                      </a:r>
                    </a:p>
                    <a:p>
                      <a:pPr marL="285750" indent="-285750">
                        <a:buFont typeface="Arial" panose="020B0604020202020204" pitchFamily="34" charset="0"/>
                        <a:buChar char="•"/>
                      </a:pPr>
                      <a:r>
                        <a:rPr lang="en-IN" sz="1500" dirty="0"/>
                        <a:t>Artificial sweetener overbearing</a:t>
                      </a:r>
                    </a:p>
                    <a:p>
                      <a:pPr marL="285750" indent="-285750">
                        <a:buFont typeface="Arial" panose="020B0604020202020204" pitchFamily="34" charset="0"/>
                        <a:buChar char="•"/>
                      </a:pPr>
                      <a:r>
                        <a:rPr lang="en-IN" sz="1500" dirty="0"/>
                        <a:t>Taste like artificial milk</a:t>
                      </a:r>
                    </a:p>
                    <a:p>
                      <a:pPr marL="285750" indent="-285750">
                        <a:buFont typeface="Arial" panose="020B0604020202020204" pitchFamily="34" charset="0"/>
                        <a:buChar char="•"/>
                      </a:pPr>
                      <a:r>
                        <a:rPr lang="en-IN" sz="1500" dirty="0"/>
                        <a:t>Disappointed cups</a:t>
                      </a:r>
                    </a:p>
                  </a:txBody>
                  <a:tcPr marT="31227" marB="31227"/>
                </a:tc>
                <a:extLst>
                  <a:ext uri="{0D108BD9-81ED-4DB2-BD59-A6C34878D82A}">
                    <a16:rowId xmlns:a16="http://schemas.microsoft.com/office/drawing/2014/main" val="3145515362"/>
                  </a:ext>
                </a:extLst>
              </a:tr>
              <a:tr h="994146">
                <a:tc>
                  <a:txBody>
                    <a:bodyPr/>
                    <a:lstStyle/>
                    <a:p>
                      <a:r>
                        <a:rPr lang="en-IN" sz="1500" dirty="0"/>
                        <a:t>B0043U63PO</a:t>
                      </a:r>
                    </a:p>
                  </a:txBody>
                  <a:tcPr marT="31227" marB="31227"/>
                </a:tc>
                <a:tc>
                  <a:txBody>
                    <a:bodyPr/>
                    <a:lstStyle/>
                    <a:p>
                      <a:r>
                        <a:rPr lang="en-IN" sz="1500" dirty="0"/>
                        <a:t>Energy drink</a:t>
                      </a:r>
                    </a:p>
                  </a:txBody>
                  <a:tcPr marT="31227" marB="31227"/>
                </a:tc>
                <a:tc>
                  <a:txBody>
                    <a:bodyPr/>
                    <a:lstStyle/>
                    <a:p>
                      <a:pPr marL="285750" indent="-285750">
                        <a:buFont typeface="Arial" panose="020B0604020202020204" pitchFamily="34" charset="0"/>
                        <a:buChar char="•"/>
                      </a:pPr>
                      <a:r>
                        <a:rPr lang="en-IN" sz="1500" dirty="0"/>
                        <a:t>Disgusting taste</a:t>
                      </a:r>
                    </a:p>
                    <a:p>
                      <a:pPr marL="285750" indent="-285750">
                        <a:buFont typeface="Arial" panose="020B0604020202020204" pitchFamily="34" charset="0"/>
                        <a:buChar char="•"/>
                      </a:pPr>
                      <a:r>
                        <a:rPr lang="en-IN" sz="1500" dirty="0"/>
                        <a:t>Fake flavour</a:t>
                      </a:r>
                    </a:p>
                    <a:p>
                      <a:pPr marL="285750" indent="-285750">
                        <a:buFont typeface="Arial" panose="020B0604020202020204" pitchFamily="34" charset="0"/>
                        <a:buChar char="•"/>
                      </a:pPr>
                      <a:r>
                        <a:rPr lang="en-IN" sz="1500" dirty="0"/>
                        <a:t>Really too sour</a:t>
                      </a:r>
                    </a:p>
                    <a:p>
                      <a:pPr marL="285750" indent="-285750">
                        <a:buFont typeface="Arial" panose="020B0604020202020204" pitchFamily="34" charset="0"/>
                        <a:buChar char="•"/>
                      </a:pPr>
                      <a:r>
                        <a:rPr lang="en-IN" sz="1500" dirty="0"/>
                        <a:t>Need caffeine boost</a:t>
                      </a:r>
                    </a:p>
                  </a:txBody>
                  <a:tcPr marT="31227" marB="31227"/>
                </a:tc>
                <a:extLst>
                  <a:ext uri="{0D108BD9-81ED-4DB2-BD59-A6C34878D82A}">
                    <a16:rowId xmlns:a16="http://schemas.microsoft.com/office/drawing/2014/main" val="158917753"/>
                  </a:ext>
                </a:extLst>
              </a:tr>
              <a:tr h="994146">
                <a:tc>
                  <a:txBody>
                    <a:bodyPr/>
                    <a:lstStyle/>
                    <a:p>
                      <a:r>
                        <a:rPr lang="en-IN" sz="1500" dirty="0"/>
                        <a:t>B007B9WAH4</a:t>
                      </a:r>
                    </a:p>
                  </a:txBody>
                  <a:tcPr marT="31227" marB="31227"/>
                </a:tc>
                <a:tc>
                  <a:txBody>
                    <a:bodyPr/>
                    <a:lstStyle/>
                    <a:p>
                      <a:r>
                        <a:rPr lang="en-IN" sz="1500" dirty="0"/>
                        <a:t>Green tea</a:t>
                      </a:r>
                    </a:p>
                  </a:txBody>
                  <a:tcPr marT="31227" marB="31227"/>
                </a:tc>
                <a:tc>
                  <a:txBody>
                    <a:bodyPr/>
                    <a:lstStyle/>
                    <a:p>
                      <a:pPr marL="285750" indent="-285750">
                        <a:buFont typeface="Arial" panose="020B0604020202020204" pitchFamily="34" charset="0"/>
                        <a:buChar char="•"/>
                      </a:pPr>
                      <a:r>
                        <a:rPr lang="en-IN" sz="1500" dirty="0"/>
                        <a:t>Allergic lemon mixture</a:t>
                      </a:r>
                    </a:p>
                    <a:p>
                      <a:pPr marL="285750" indent="-285750">
                        <a:buFont typeface="Arial" panose="020B0604020202020204" pitchFamily="34" charset="0"/>
                        <a:buChar char="•"/>
                      </a:pPr>
                      <a:r>
                        <a:rPr lang="en-IN" sz="1500" dirty="0"/>
                        <a:t>Tastes like artificial sweeteners</a:t>
                      </a:r>
                    </a:p>
                    <a:p>
                      <a:pPr marL="285750" indent="-285750">
                        <a:buFont typeface="Arial" panose="020B0604020202020204" pitchFamily="34" charset="0"/>
                        <a:buChar char="•"/>
                      </a:pPr>
                      <a:r>
                        <a:rPr lang="en-IN" sz="1500" dirty="0"/>
                        <a:t>Sugar junkie still</a:t>
                      </a:r>
                    </a:p>
                    <a:p>
                      <a:pPr marL="285750" indent="-285750">
                        <a:buFont typeface="Arial" panose="020B0604020202020204" pitchFamily="34" charset="0"/>
                        <a:buChar char="•"/>
                      </a:pPr>
                      <a:r>
                        <a:rPr lang="en-IN" sz="1500" dirty="0"/>
                        <a:t>Berry taste undetectable</a:t>
                      </a:r>
                    </a:p>
                  </a:txBody>
                  <a:tcPr marT="31227" marB="31227"/>
                </a:tc>
                <a:extLst>
                  <a:ext uri="{0D108BD9-81ED-4DB2-BD59-A6C34878D82A}">
                    <a16:rowId xmlns:a16="http://schemas.microsoft.com/office/drawing/2014/main" val="4177434439"/>
                  </a:ext>
                </a:extLst>
              </a:tr>
              <a:tr h="994146">
                <a:tc>
                  <a:txBody>
                    <a:bodyPr/>
                    <a:lstStyle/>
                    <a:p>
                      <a:r>
                        <a:rPr lang="en-IN" sz="1500" dirty="0"/>
                        <a:t>B006MONQMC</a:t>
                      </a:r>
                    </a:p>
                  </a:txBody>
                  <a:tcPr marT="31227" marB="31227"/>
                </a:tc>
                <a:tc>
                  <a:txBody>
                    <a:bodyPr/>
                    <a:lstStyle/>
                    <a:p>
                      <a:r>
                        <a:rPr lang="en-IN" sz="1500" dirty="0"/>
                        <a:t>Energy drink</a:t>
                      </a:r>
                    </a:p>
                  </a:txBody>
                  <a:tcPr marT="31227" marB="31227"/>
                </a:tc>
                <a:tc>
                  <a:txBody>
                    <a:bodyPr/>
                    <a:lstStyle/>
                    <a:p>
                      <a:pPr marL="285750" indent="-285750">
                        <a:buFont typeface="Arial" panose="020B0604020202020204" pitchFamily="34" charset="0"/>
                        <a:buChar char="•"/>
                      </a:pPr>
                      <a:r>
                        <a:rPr lang="en-IN" sz="1500" dirty="0"/>
                        <a:t>Weird chemical taste</a:t>
                      </a:r>
                    </a:p>
                    <a:p>
                      <a:pPr marL="285750" indent="-285750">
                        <a:buFont typeface="Arial" panose="020B0604020202020204" pitchFamily="34" charset="0"/>
                        <a:buChar char="•"/>
                      </a:pPr>
                      <a:r>
                        <a:rPr lang="en-IN" sz="1500" dirty="0"/>
                        <a:t>Lots of artificial colours</a:t>
                      </a:r>
                    </a:p>
                    <a:p>
                      <a:pPr marL="285750" indent="-285750">
                        <a:buFont typeface="Arial" panose="020B0604020202020204" pitchFamily="34" charset="0"/>
                        <a:buChar char="•"/>
                      </a:pPr>
                      <a:r>
                        <a:rPr lang="en-IN" sz="1500" dirty="0"/>
                        <a:t>Gives bad headache</a:t>
                      </a:r>
                    </a:p>
                    <a:p>
                      <a:pPr marL="285750" indent="-285750">
                        <a:buFont typeface="Arial" panose="020B0604020202020204" pitchFamily="34" charset="0"/>
                        <a:buChar char="•"/>
                      </a:pPr>
                      <a:r>
                        <a:rPr lang="en-IN" sz="1500" dirty="0"/>
                        <a:t>Smells a bit repulsive</a:t>
                      </a:r>
                    </a:p>
                  </a:txBody>
                  <a:tcPr marT="31227" marB="31227"/>
                </a:tc>
                <a:extLst>
                  <a:ext uri="{0D108BD9-81ED-4DB2-BD59-A6C34878D82A}">
                    <a16:rowId xmlns:a16="http://schemas.microsoft.com/office/drawing/2014/main" val="1950555814"/>
                  </a:ext>
                </a:extLst>
              </a:tr>
              <a:tr h="994146">
                <a:tc>
                  <a:txBody>
                    <a:bodyPr/>
                    <a:lstStyle/>
                    <a:p>
                      <a:r>
                        <a:rPr lang="en-IN" sz="1500" dirty="0"/>
                        <a:t>B000UUWECC</a:t>
                      </a:r>
                    </a:p>
                  </a:txBody>
                  <a:tcPr marT="31227" marB="31227"/>
                </a:tc>
                <a:tc>
                  <a:txBody>
                    <a:bodyPr/>
                    <a:lstStyle/>
                    <a:p>
                      <a:r>
                        <a:rPr lang="en-IN" sz="1500" dirty="0"/>
                        <a:t>Coconut water</a:t>
                      </a:r>
                    </a:p>
                  </a:txBody>
                  <a:tcPr marT="31227" marB="31227"/>
                </a:tc>
                <a:tc>
                  <a:txBody>
                    <a:bodyPr/>
                    <a:lstStyle/>
                    <a:p>
                      <a:pPr marL="285750" indent="-285750">
                        <a:buFont typeface="Arial" panose="020B0604020202020204" pitchFamily="34" charset="0"/>
                        <a:buChar char="•"/>
                      </a:pPr>
                      <a:r>
                        <a:rPr lang="en-IN" sz="1500" dirty="0"/>
                        <a:t>Received cracked coconuts</a:t>
                      </a:r>
                    </a:p>
                    <a:p>
                      <a:pPr marL="285750" indent="-285750">
                        <a:buFont typeface="Arial" panose="020B0604020202020204" pitchFamily="34" charset="0"/>
                        <a:buChar char="•"/>
                      </a:pPr>
                      <a:r>
                        <a:rPr lang="en-IN" sz="1500" dirty="0"/>
                        <a:t>Awful taste</a:t>
                      </a:r>
                    </a:p>
                    <a:p>
                      <a:pPr marL="285750" indent="-285750">
                        <a:buFont typeface="Arial" panose="020B0604020202020204" pitchFamily="34" charset="0"/>
                        <a:buChar char="•"/>
                      </a:pPr>
                      <a:r>
                        <a:rPr lang="en-IN" sz="1500" dirty="0"/>
                        <a:t>Seller charging outrageous</a:t>
                      </a:r>
                    </a:p>
                    <a:p>
                      <a:pPr marL="285750" indent="-285750">
                        <a:buFont typeface="Arial" panose="020B0604020202020204" pitchFamily="34" charset="0"/>
                        <a:buChar char="•"/>
                      </a:pPr>
                      <a:r>
                        <a:rPr lang="en-IN" sz="1500" dirty="0"/>
                        <a:t>Found products other than coconut water</a:t>
                      </a:r>
                    </a:p>
                  </a:txBody>
                  <a:tcPr marT="31227" marB="31227"/>
                </a:tc>
                <a:extLst>
                  <a:ext uri="{0D108BD9-81ED-4DB2-BD59-A6C34878D82A}">
                    <a16:rowId xmlns:a16="http://schemas.microsoft.com/office/drawing/2014/main" val="3222567971"/>
                  </a:ext>
                </a:extLst>
              </a:tr>
            </a:tbl>
          </a:graphicData>
        </a:graphic>
      </p:graphicFrame>
      <p:sp>
        <p:nvSpPr>
          <p:cNvPr id="5" name="Title 1">
            <a:extLst>
              <a:ext uri="{FF2B5EF4-FFF2-40B4-BE49-F238E27FC236}">
                <a16:creationId xmlns:a16="http://schemas.microsoft.com/office/drawing/2014/main" id="{EB4F1B71-0639-4470-A436-757AC34602FA}"/>
              </a:ext>
            </a:extLst>
          </p:cNvPr>
          <p:cNvSpPr>
            <a:spLocks noGrp="1"/>
          </p:cNvSpPr>
          <p:nvPr>
            <p:ph type="title"/>
          </p:nvPr>
        </p:nvSpPr>
        <p:spPr>
          <a:xfrm>
            <a:off x="154004" y="74232"/>
            <a:ext cx="11877575" cy="1117570"/>
          </a:xfrm>
        </p:spPr>
        <p:txBody>
          <a:bodyPr>
            <a:normAutofit fontScale="90000"/>
          </a:bodyPr>
          <a:lstStyle/>
          <a:p>
            <a:r>
              <a:rPr lang="en-IN" b="1" dirty="0"/>
              <a:t>Reasons behind negatively reviewed top 5 products – Grocery</a:t>
            </a:r>
          </a:p>
        </p:txBody>
      </p:sp>
      <p:sp>
        <p:nvSpPr>
          <p:cNvPr id="2" name="TextBox 1">
            <a:extLst>
              <a:ext uri="{FF2B5EF4-FFF2-40B4-BE49-F238E27FC236}">
                <a16:creationId xmlns:a16="http://schemas.microsoft.com/office/drawing/2014/main" id="{085633B7-5AA0-4B99-97C4-5343EF904364}"/>
              </a:ext>
            </a:extLst>
          </p:cNvPr>
          <p:cNvSpPr txBox="1"/>
          <p:nvPr/>
        </p:nvSpPr>
        <p:spPr>
          <a:xfrm flipH="1">
            <a:off x="9083247" y="2505670"/>
            <a:ext cx="3009600" cy="923330"/>
          </a:xfrm>
          <a:prstGeom prst="rect">
            <a:avLst/>
          </a:prstGeom>
          <a:noFill/>
        </p:spPr>
        <p:txBody>
          <a:bodyPr wrap="square" rtlCol="0">
            <a:spAutoFit/>
          </a:bodyPr>
          <a:lstStyle/>
          <a:p>
            <a:r>
              <a:rPr lang="en-IN" b="1" dirty="0">
                <a:solidFill>
                  <a:schemeClr val="accent3">
                    <a:lumMod val="50000"/>
                  </a:schemeClr>
                </a:solidFill>
              </a:rPr>
              <a:t>Reasons are extracted using Logistic Regression with TF-IDF vectorizer. </a:t>
            </a:r>
          </a:p>
        </p:txBody>
      </p:sp>
    </p:spTree>
    <p:extLst>
      <p:ext uri="{BB962C8B-B14F-4D97-AF65-F5344CB8AC3E}">
        <p14:creationId xmlns:p14="http://schemas.microsoft.com/office/powerpoint/2010/main" val="4134695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0149342-5C67-4E53-BB65-0C41E065E0CD}"/>
              </a:ext>
            </a:extLst>
          </p:cNvPr>
          <p:cNvGraphicFramePr>
            <a:graphicFrameLocks noGrp="1"/>
          </p:cNvGraphicFramePr>
          <p:nvPr>
            <p:ph idx="1"/>
            <p:extLst>
              <p:ext uri="{D42A27DB-BD31-4B8C-83A1-F6EECF244321}">
                <p14:modId xmlns:p14="http://schemas.microsoft.com/office/powerpoint/2010/main" val="2127570755"/>
              </p:ext>
            </p:extLst>
          </p:nvPr>
        </p:nvGraphicFramePr>
        <p:xfrm>
          <a:off x="513807" y="1169540"/>
          <a:ext cx="7881257" cy="5464421"/>
        </p:xfrm>
        <a:graphic>
          <a:graphicData uri="http://schemas.openxmlformats.org/drawingml/2006/table">
            <a:tbl>
              <a:tblPr firstRow="1" bandRow="1">
                <a:tableStyleId>{073A0DAA-6AF3-43AB-8588-CEC1D06C72B9}</a:tableStyleId>
              </a:tblPr>
              <a:tblGrid>
                <a:gridCol w="1851494">
                  <a:extLst>
                    <a:ext uri="{9D8B030D-6E8A-4147-A177-3AD203B41FA5}">
                      <a16:colId xmlns:a16="http://schemas.microsoft.com/office/drawing/2014/main" val="161157687"/>
                    </a:ext>
                  </a:extLst>
                </a:gridCol>
                <a:gridCol w="1536468">
                  <a:extLst>
                    <a:ext uri="{9D8B030D-6E8A-4147-A177-3AD203B41FA5}">
                      <a16:colId xmlns:a16="http://schemas.microsoft.com/office/drawing/2014/main" val="262360570"/>
                    </a:ext>
                  </a:extLst>
                </a:gridCol>
                <a:gridCol w="4493295">
                  <a:extLst>
                    <a:ext uri="{9D8B030D-6E8A-4147-A177-3AD203B41FA5}">
                      <a16:colId xmlns:a16="http://schemas.microsoft.com/office/drawing/2014/main" val="2408138520"/>
                    </a:ext>
                  </a:extLst>
                </a:gridCol>
              </a:tblGrid>
              <a:tr h="392651">
                <a:tc>
                  <a:txBody>
                    <a:bodyPr/>
                    <a:lstStyle/>
                    <a:p>
                      <a:pPr algn="ctr"/>
                      <a:r>
                        <a:rPr lang="en-IN" sz="1500" u="none" dirty="0"/>
                        <a:t>Product ID</a:t>
                      </a:r>
                    </a:p>
                  </a:txBody>
                  <a:tcPr marT="37785" marB="37785"/>
                </a:tc>
                <a:tc>
                  <a:txBody>
                    <a:bodyPr/>
                    <a:lstStyle/>
                    <a:p>
                      <a:pPr algn="ctr"/>
                      <a:r>
                        <a:rPr lang="en-IN" sz="1500" u="none" dirty="0"/>
                        <a:t>Product Name</a:t>
                      </a:r>
                    </a:p>
                  </a:txBody>
                  <a:tcPr marT="37785" marB="37785"/>
                </a:tc>
                <a:tc>
                  <a:txBody>
                    <a:bodyPr/>
                    <a:lstStyle/>
                    <a:p>
                      <a:pPr algn="ctr"/>
                      <a:r>
                        <a:rPr lang="en-IN" sz="1500" u="none" dirty="0"/>
                        <a:t>Reasons for negative reviews</a:t>
                      </a:r>
                    </a:p>
                  </a:txBody>
                  <a:tcPr marT="37785" marB="37785"/>
                </a:tc>
                <a:extLst>
                  <a:ext uri="{0D108BD9-81ED-4DB2-BD59-A6C34878D82A}">
                    <a16:rowId xmlns:a16="http://schemas.microsoft.com/office/drawing/2014/main" val="196237210"/>
                  </a:ext>
                </a:extLst>
              </a:tr>
              <a:tr h="1014354">
                <a:tc>
                  <a:txBody>
                    <a:bodyPr/>
                    <a:lstStyle/>
                    <a:p>
                      <a:r>
                        <a:rPr lang="en-IN" sz="1500" dirty="0"/>
                        <a:t>B00006JSUA</a:t>
                      </a:r>
                    </a:p>
                  </a:txBody>
                  <a:tcPr marT="37785" marB="37785"/>
                </a:tc>
                <a:tc>
                  <a:txBody>
                    <a:bodyPr/>
                    <a:lstStyle/>
                    <a:p>
                      <a:r>
                        <a:rPr lang="en-IN" sz="1500" dirty="0"/>
                        <a:t>Cooking pan</a:t>
                      </a:r>
                    </a:p>
                  </a:txBody>
                  <a:tcPr marT="37785" marB="37785"/>
                </a:tc>
                <a:tc>
                  <a:txBody>
                    <a:bodyPr/>
                    <a:lstStyle/>
                    <a:p>
                      <a:pPr marL="285750" indent="-285750">
                        <a:buFont typeface="Arial" panose="020B0604020202020204" pitchFamily="34" charset="0"/>
                        <a:buChar char="•"/>
                      </a:pPr>
                      <a:r>
                        <a:rPr lang="en-IN" sz="1500" dirty="0"/>
                        <a:t>Leaving yellowish mark</a:t>
                      </a:r>
                    </a:p>
                    <a:p>
                      <a:pPr marL="285750" indent="-285750">
                        <a:buFont typeface="Arial" panose="020B0604020202020204" pitchFamily="34" charset="0"/>
                        <a:buChar char="•"/>
                      </a:pPr>
                      <a:r>
                        <a:rPr lang="en-IN" sz="1500" dirty="0"/>
                        <a:t>Dishwasher rusts left</a:t>
                      </a:r>
                    </a:p>
                    <a:p>
                      <a:pPr marL="285750" indent="-285750">
                        <a:buFont typeface="Arial" panose="020B0604020202020204" pitchFamily="34" charset="0"/>
                        <a:buChar char="•"/>
                      </a:pPr>
                      <a:r>
                        <a:rPr lang="en-IN" sz="1500" dirty="0"/>
                        <a:t>Disappointed handle fell</a:t>
                      </a:r>
                    </a:p>
                    <a:p>
                      <a:pPr marL="285750" indent="-285750">
                        <a:buFont typeface="Arial" panose="020B0604020202020204" pitchFamily="34" charset="0"/>
                        <a:buChar char="•"/>
                      </a:pPr>
                      <a:r>
                        <a:rPr lang="en-IN" sz="1500" dirty="0"/>
                        <a:t>Meal metallic taste</a:t>
                      </a:r>
                    </a:p>
                  </a:txBody>
                  <a:tcPr marT="37785" marB="37785"/>
                </a:tc>
                <a:extLst>
                  <a:ext uri="{0D108BD9-81ED-4DB2-BD59-A6C34878D82A}">
                    <a16:rowId xmlns:a16="http://schemas.microsoft.com/office/drawing/2014/main" val="3145515362"/>
                  </a:ext>
                </a:extLst>
              </a:tr>
              <a:tr h="1014354">
                <a:tc>
                  <a:txBody>
                    <a:bodyPr/>
                    <a:lstStyle/>
                    <a:p>
                      <a:r>
                        <a:rPr lang="en-IN" sz="1500" dirty="0"/>
                        <a:t>B0000VLU62</a:t>
                      </a:r>
                    </a:p>
                  </a:txBody>
                  <a:tcPr marT="37785" marB="37785"/>
                </a:tc>
                <a:tc>
                  <a:txBody>
                    <a:bodyPr/>
                    <a:lstStyle/>
                    <a:p>
                      <a:r>
                        <a:rPr lang="en-IN" sz="1500" dirty="0"/>
                        <a:t>Cutting board</a:t>
                      </a:r>
                    </a:p>
                  </a:txBody>
                  <a:tcPr marT="37785" marB="37785"/>
                </a:tc>
                <a:tc>
                  <a:txBody>
                    <a:bodyPr/>
                    <a:lstStyle/>
                    <a:p>
                      <a:pPr marL="285750" indent="-285750">
                        <a:buFont typeface="Arial" panose="020B0604020202020204" pitchFamily="34" charset="0"/>
                        <a:buChar char="•"/>
                      </a:pPr>
                      <a:r>
                        <a:rPr lang="en-IN" sz="1500" dirty="0"/>
                        <a:t>Surface scratches easily</a:t>
                      </a:r>
                    </a:p>
                    <a:p>
                      <a:pPr marL="285750" indent="-285750">
                        <a:buFont typeface="Arial" panose="020B0604020202020204" pitchFamily="34" charset="0"/>
                        <a:buChar char="•"/>
                      </a:pPr>
                      <a:r>
                        <a:rPr lang="en-IN" sz="1500" dirty="0"/>
                        <a:t>Wish little thicker</a:t>
                      </a:r>
                    </a:p>
                    <a:p>
                      <a:pPr marL="285750" indent="-285750">
                        <a:buFont typeface="Arial" panose="020B0604020202020204" pitchFamily="34" charset="0"/>
                        <a:buChar char="•"/>
                      </a:pPr>
                      <a:r>
                        <a:rPr lang="en-IN" sz="1500" dirty="0"/>
                        <a:t>Creates dents on boards</a:t>
                      </a:r>
                    </a:p>
                    <a:p>
                      <a:pPr marL="285750" indent="-285750">
                        <a:buFont typeface="Arial" panose="020B0604020202020204" pitchFamily="34" charset="0"/>
                        <a:buChar char="•"/>
                      </a:pPr>
                      <a:r>
                        <a:rPr lang="en-IN" sz="1500" dirty="0"/>
                        <a:t>Board flimsy</a:t>
                      </a:r>
                    </a:p>
                  </a:txBody>
                  <a:tcPr marT="37785" marB="37785"/>
                </a:tc>
                <a:extLst>
                  <a:ext uri="{0D108BD9-81ED-4DB2-BD59-A6C34878D82A}">
                    <a16:rowId xmlns:a16="http://schemas.microsoft.com/office/drawing/2014/main" val="158917753"/>
                  </a:ext>
                </a:extLst>
              </a:tr>
              <a:tr h="1014354">
                <a:tc>
                  <a:txBody>
                    <a:bodyPr/>
                    <a:lstStyle/>
                    <a:p>
                      <a:r>
                        <a:rPr lang="en-IN" sz="1500" dirty="0"/>
                        <a:t>B0000CFMZN</a:t>
                      </a:r>
                    </a:p>
                  </a:txBody>
                  <a:tcPr marT="37785" marB="37785"/>
                </a:tc>
                <a:tc>
                  <a:txBody>
                    <a:bodyPr/>
                    <a:lstStyle/>
                    <a:p>
                      <a:r>
                        <a:rPr lang="en-IN" sz="1500" dirty="0"/>
                        <a:t>Measuring cup</a:t>
                      </a:r>
                    </a:p>
                  </a:txBody>
                  <a:tcPr marT="37785" marB="37785"/>
                </a:tc>
                <a:tc>
                  <a:txBody>
                    <a:bodyPr/>
                    <a:lstStyle/>
                    <a:p>
                      <a:pPr marL="285750" indent="-285750">
                        <a:buFont typeface="Arial" panose="020B0604020202020204" pitchFamily="34" charset="0"/>
                        <a:buChar char="•"/>
                      </a:pPr>
                      <a:r>
                        <a:rPr lang="en-IN" sz="1500" dirty="0"/>
                        <a:t>Pour leaks</a:t>
                      </a:r>
                    </a:p>
                    <a:p>
                      <a:pPr marL="285750" indent="-285750">
                        <a:buFont typeface="Arial" panose="020B0604020202020204" pitchFamily="34" charset="0"/>
                        <a:buChar char="•"/>
                      </a:pPr>
                      <a:r>
                        <a:rPr lang="en-IN" sz="1500" dirty="0"/>
                        <a:t>Little heavier than before</a:t>
                      </a:r>
                    </a:p>
                    <a:p>
                      <a:pPr marL="285750" indent="-285750">
                        <a:buFont typeface="Arial" panose="020B0604020202020204" pitchFamily="34" charset="0"/>
                        <a:buChar char="•"/>
                      </a:pPr>
                      <a:r>
                        <a:rPr lang="en-IN" sz="1500" dirty="0"/>
                        <a:t>High price</a:t>
                      </a:r>
                    </a:p>
                    <a:p>
                      <a:pPr marL="285750" indent="-285750">
                        <a:buFont typeface="Arial" panose="020B0604020202020204" pitchFamily="34" charset="0"/>
                        <a:buChar char="•"/>
                      </a:pPr>
                      <a:r>
                        <a:rPr lang="en-IN" sz="1500" dirty="0"/>
                        <a:t>Difficulty reading measurements</a:t>
                      </a:r>
                    </a:p>
                  </a:txBody>
                  <a:tcPr marT="37785" marB="37785"/>
                </a:tc>
                <a:extLst>
                  <a:ext uri="{0D108BD9-81ED-4DB2-BD59-A6C34878D82A}">
                    <a16:rowId xmlns:a16="http://schemas.microsoft.com/office/drawing/2014/main" val="4177434439"/>
                  </a:ext>
                </a:extLst>
              </a:tr>
              <a:tr h="1014354">
                <a:tc>
                  <a:txBody>
                    <a:bodyPr/>
                    <a:lstStyle/>
                    <a:p>
                      <a:r>
                        <a:rPr lang="en-IN" sz="1500" dirty="0"/>
                        <a:t>B00006IUWA</a:t>
                      </a:r>
                    </a:p>
                  </a:txBody>
                  <a:tcPr marT="37785" marB="37785"/>
                </a:tc>
                <a:tc>
                  <a:txBody>
                    <a:bodyPr/>
                    <a:lstStyle/>
                    <a:p>
                      <a:r>
                        <a:rPr lang="en-IN" sz="1500" dirty="0"/>
                        <a:t>Popcorn popper machine</a:t>
                      </a:r>
                    </a:p>
                  </a:txBody>
                  <a:tcPr marT="37785" marB="37785"/>
                </a:tc>
                <a:tc>
                  <a:txBody>
                    <a:bodyPr/>
                    <a:lstStyle/>
                    <a:p>
                      <a:pPr marL="285750" indent="-285750">
                        <a:buFont typeface="Arial" panose="020B0604020202020204" pitchFamily="34" charset="0"/>
                        <a:buChar char="•"/>
                      </a:pPr>
                      <a:r>
                        <a:rPr lang="en-IN" sz="1500" dirty="0"/>
                        <a:t>Motor burnt quickly</a:t>
                      </a:r>
                    </a:p>
                    <a:p>
                      <a:pPr marL="285750" indent="-285750">
                        <a:buFont typeface="Arial" panose="020B0604020202020204" pitchFamily="34" charset="0"/>
                        <a:buChar char="•"/>
                      </a:pPr>
                      <a:r>
                        <a:rPr lang="en-IN" sz="1500" dirty="0"/>
                        <a:t>Trouble getting replacement</a:t>
                      </a:r>
                    </a:p>
                    <a:p>
                      <a:pPr marL="285750" indent="-285750">
                        <a:buFont typeface="Arial" panose="020B0604020202020204" pitchFamily="34" charset="0"/>
                        <a:buChar char="•"/>
                      </a:pPr>
                      <a:r>
                        <a:rPr lang="en-IN" sz="1500" dirty="0"/>
                        <a:t>Fake butter taste</a:t>
                      </a:r>
                    </a:p>
                    <a:p>
                      <a:pPr marL="285750" indent="-285750">
                        <a:buFont typeface="Arial" panose="020B0604020202020204" pitchFamily="34" charset="0"/>
                        <a:buChar char="•"/>
                      </a:pPr>
                      <a:r>
                        <a:rPr lang="en-IN" sz="1500" dirty="0"/>
                        <a:t>Sparks every time</a:t>
                      </a:r>
                    </a:p>
                  </a:txBody>
                  <a:tcPr marT="37785" marB="37785"/>
                </a:tc>
                <a:extLst>
                  <a:ext uri="{0D108BD9-81ED-4DB2-BD59-A6C34878D82A}">
                    <a16:rowId xmlns:a16="http://schemas.microsoft.com/office/drawing/2014/main" val="1950555814"/>
                  </a:ext>
                </a:extLst>
              </a:tr>
              <a:tr h="1014354">
                <a:tc>
                  <a:txBody>
                    <a:bodyPr/>
                    <a:lstStyle/>
                    <a:p>
                      <a:r>
                        <a:rPr lang="en-IN" sz="1500" dirty="0"/>
                        <a:t>B00005IBX9</a:t>
                      </a:r>
                    </a:p>
                  </a:txBody>
                  <a:tcPr marT="37785" marB="37785"/>
                </a:tc>
                <a:tc>
                  <a:txBody>
                    <a:bodyPr/>
                    <a:lstStyle/>
                    <a:p>
                      <a:r>
                        <a:rPr lang="en-IN" sz="1500" dirty="0"/>
                        <a:t>Coffee maker</a:t>
                      </a:r>
                    </a:p>
                  </a:txBody>
                  <a:tcPr marT="37785" marB="37785"/>
                </a:tc>
                <a:tc>
                  <a:txBody>
                    <a:bodyPr/>
                    <a:lstStyle/>
                    <a:p>
                      <a:pPr marL="285750" indent="-285750">
                        <a:buFont typeface="Arial" panose="020B0604020202020204" pitchFamily="34" charset="0"/>
                        <a:buChar char="•"/>
                      </a:pPr>
                      <a:r>
                        <a:rPr lang="en-IN" sz="1500" dirty="0"/>
                        <a:t>Found hairline crack</a:t>
                      </a:r>
                    </a:p>
                    <a:p>
                      <a:pPr marL="285750" indent="-285750">
                        <a:buFont typeface="Arial" panose="020B0604020202020204" pitchFamily="34" charset="0"/>
                        <a:buChar char="•"/>
                      </a:pPr>
                      <a:r>
                        <a:rPr lang="en-IN" sz="1500" dirty="0"/>
                        <a:t>Metal actually plastic</a:t>
                      </a:r>
                    </a:p>
                    <a:p>
                      <a:pPr marL="285750" indent="-285750">
                        <a:buFont typeface="Arial" panose="020B0604020202020204" pitchFamily="34" charset="0"/>
                        <a:buChar char="•"/>
                      </a:pPr>
                      <a:r>
                        <a:rPr lang="en-IN" sz="1500" dirty="0"/>
                        <a:t>Fussy making coffee</a:t>
                      </a:r>
                    </a:p>
                    <a:p>
                      <a:pPr marL="285750" indent="-285750">
                        <a:buFont typeface="Arial" panose="020B0604020202020204" pitchFamily="34" charset="0"/>
                        <a:buChar char="•"/>
                      </a:pPr>
                      <a:r>
                        <a:rPr lang="en-IN" sz="1500" dirty="0"/>
                        <a:t>Started coming flames</a:t>
                      </a:r>
                    </a:p>
                  </a:txBody>
                  <a:tcPr marT="37785" marB="37785"/>
                </a:tc>
                <a:extLst>
                  <a:ext uri="{0D108BD9-81ED-4DB2-BD59-A6C34878D82A}">
                    <a16:rowId xmlns:a16="http://schemas.microsoft.com/office/drawing/2014/main" val="3222567971"/>
                  </a:ext>
                </a:extLst>
              </a:tr>
            </a:tbl>
          </a:graphicData>
        </a:graphic>
      </p:graphicFrame>
      <p:sp>
        <p:nvSpPr>
          <p:cNvPr id="3" name="Title 1">
            <a:extLst>
              <a:ext uri="{FF2B5EF4-FFF2-40B4-BE49-F238E27FC236}">
                <a16:creationId xmlns:a16="http://schemas.microsoft.com/office/drawing/2014/main" id="{FD32BE82-6DE6-4CD7-8ACD-3A8E63784C5F}"/>
              </a:ext>
            </a:extLst>
          </p:cNvPr>
          <p:cNvSpPr>
            <a:spLocks noGrp="1"/>
          </p:cNvSpPr>
          <p:nvPr>
            <p:ph type="title"/>
          </p:nvPr>
        </p:nvSpPr>
        <p:spPr>
          <a:xfrm>
            <a:off x="404261" y="183012"/>
            <a:ext cx="11415562" cy="830542"/>
          </a:xfrm>
        </p:spPr>
        <p:txBody>
          <a:bodyPr>
            <a:normAutofit fontScale="90000"/>
          </a:bodyPr>
          <a:lstStyle/>
          <a:p>
            <a:r>
              <a:rPr lang="en-IN" b="1" dirty="0"/>
              <a:t>Reasons behind negatively reviewed top 5 products – Home &amp; kitchen</a:t>
            </a:r>
          </a:p>
        </p:txBody>
      </p:sp>
      <p:sp>
        <p:nvSpPr>
          <p:cNvPr id="6" name="TextBox 5">
            <a:extLst>
              <a:ext uri="{FF2B5EF4-FFF2-40B4-BE49-F238E27FC236}">
                <a16:creationId xmlns:a16="http://schemas.microsoft.com/office/drawing/2014/main" id="{085633B7-5AA0-4B99-97C4-5343EF904364}"/>
              </a:ext>
            </a:extLst>
          </p:cNvPr>
          <p:cNvSpPr txBox="1"/>
          <p:nvPr/>
        </p:nvSpPr>
        <p:spPr>
          <a:xfrm flipH="1">
            <a:off x="8840116" y="2403713"/>
            <a:ext cx="3069118" cy="923330"/>
          </a:xfrm>
          <a:prstGeom prst="rect">
            <a:avLst/>
          </a:prstGeom>
          <a:noFill/>
        </p:spPr>
        <p:txBody>
          <a:bodyPr wrap="square" rtlCol="0">
            <a:spAutoFit/>
          </a:bodyPr>
          <a:lstStyle/>
          <a:p>
            <a:r>
              <a:rPr lang="en-IN" b="1" dirty="0">
                <a:solidFill>
                  <a:schemeClr val="accent3">
                    <a:lumMod val="50000"/>
                  </a:schemeClr>
                </a:solidFill>
              </a:rPr>
              <a:t>Reasons are extracted using Logistic Regression with TF-IDF vectorizer. </a:t>
            </a:r>
          </a:p>
        </p:txBody>
      </p:sp>
    </p:spTree>
    <p:extLst>
      <p:ext uri="{BB962C8B-B14F-4D97-AF65-F5344CB8AC3E}">
        <p14:creationId xmlns:p14="http://schemas.microsoft.com/office/powerpoint/2010/main" val="811211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5011" y="2540944"/>
            <a:ext cx="7729728" cy="1188720"/>
          </a:xfrm>
        </p:spPr>
        <p:txBody>
          <a:bodyPr/>
          <a:lstStyle/>
          <a:p>
            <a:r>
              <a:rPr lang="en-IN" b="1" dirty="0"/>
              <a:t>Sentiment analysis using tableau dashboard</a:t>
            </a:r>
          </a:p>
        </p:txBody>
      </p:sp>
    </p:spTree>
    <p:extLst>
      <p:ext uri="{BB962C8B-B14F-4D97-AF65-F5344CB8AC3E}">
        <p14:creationId xmlns:p14="http://schemas.microsoft.com/office/powerpoint/2010/main" val="14574980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5F22392C-88E6-48E4-9151-553E5DE06CDA}"/>
              </a:ext>
            </a:extLst>
          </p:cNvPr>
          <p:cNvSpPr>
            <a:spLocks noGrp="1"/>
          </p:cNvSpPr>
          <p:nvPr>
            <p:ph type="title"/>
          </p:nvPr>
        </p:nvSpPr>
        <p:spPr>
          <a:xfrm>
            <a:off x="1640156" y="307722"/>
            <a:ext cx="9380770" cy="849799"/>
          </a:xfrm>
        </p:spPr>
        <p:txBody>
          <a:bodyPr>
            <a:normAutofit fontScale="90000"/>
          </a:bodyPr>
          <a:lstStyle/>
          <a:p>
            <a:pPr algn="ctr"/>
            <a:r>
              <a:rPr lang="en-IN" b="1" dirty="0"/>
              <a:t>Forecasting sentiment trend – Grocery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65" y="1973014"/>
            <a:ext cx="5613316" cy="40138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282" y="1973014"/>
            <a:ext cx="6039778" cy="4013836"/>
          </a:xfrm>
          <a:prstGeom prst="rect">
            <a:avLst/>
          </a:prstGeom>
        </p:spPr>
      </p:pic>
      <p:sp>
        <p:nvSpPr>
          <p:cNvPr id="2" name="TextBox 1"/>
          <p:cNvSpPr txBox="1"/>
          <p:nvPr/>
        </p:nvSpPr>
        <p:spPr>
          <a:xfrm>
            <a:off x="1067978" y="1380601"/>
            <a:ext cx="10525125" cy="369332"/>
          </a:xfrm>
          <a:prstGeom prst="rect">
            <a:avLst/>
          </a:prstGeom>
          <a:noFill/>
        </p:spPr>
        <p:txBody>
          <a:bodyPr wrap="none" rtlCol="0">
            <a:spAutoFit/>
          </a:bodyPr>
          <a:lstStyle/>
          <a:p>
            <a:r>
              <a:rPr lang="en-IN" b="1" dirty="0">
                <a:solidFill>
                  <a:schemeClr val="accent3">
                    <a:lumMod val="50000"/>
                  </a:schemeClr>
                </a:solidFill>
              </a:rPr>
              <a:t>Forecasting of sentiment count is done using ARIMA model</a:t>
            </a:r>
            <a:r>
              <a:rPr lang="en-IN" b="1" dirty="0" smtClean="0">
                <a:solidFill>
                  <a:schemeClr val="accent3">
                    <a:lumMod val="50000"/>
                  </a:schemeClr>
                </a:solidFill>
              </a:rPr>
              <a:t>. Using 70:30 Train :Test Sample ratio.</a:t>
            </a:r>
            <a:endParaRPr lang="en-IN" b="1" dirty="0">
              <a:solidFill>
                <a:schemeClr val="accent3">
                  <a:lumMod val="50000"/>
                </a:schemeClr>
              </a:solidFill>
            </a:endParaRPr>
          </a:p>
        </p:txBody>
      </p:sp>
      <p:sp>
        <p:nvSpPr>
          <p:cNvPr id="5" name="TextBox 4">
            <a:extLst>
              <a:ext uri="{FF2B5EF4-FFF2-40B4-BE49-F238E27FC236}">
                <a16:creationId xmlns:a16="http://schemas.microsoft.com/office/drawing/2014/main" id="{84197C02-56F7-46B9-B3EF-814C471C779C}"/>
              </a:ext>
            </a:extLst>
          </p:cNvPr>
          <p:cNvSpPr txBox="1"/>
          <p:nvPr/>
        </p:nvSpPr>
        <p:spPr>
          <a:xfrm>
            <a:off x="739740" y="6088214"/>
            <a:ext cx="11044718" cy="646331"/>
          </a:xfrm>
          <a:prstGeom prst="rect">
            <a:avLst/>
          </a:prstGeom>
          <a:noFill/>
        </p:spPr>
        <p:txBody>
          <a:bodyPr wrap="square" rtlCol="0">
            <a:spAutoFit/>
          </a:bodyPr>
          <a:lstStyle/>
          <a:p>
            <a:pPr algn="ctr"/>
            <a:r>
              <a:rPr lang="en-IN" b="1" dirty="0"/>
              <a:t>Positive and Negative reviews for the Grocery and Gourmet category are expected to rise in the upcoming years.</a:t>
            </a:r>
          </a:p>
        </p:txBody>
      </p:sp>
    </p:spTree>
    <p:extLst>
      <p:ext uri="{BB962C8B-B14F-4D97-AF65-F5344CB8AC3E}">
        <p14:creationId xmlns:p14="http://schemas.microsoft.com/office/powerpoint/2010/main" val="32927883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52DD4A55-26C6-4032-BCA9-26EB94D4F89D}"/>
              </a:ext>
            </a:extLst>
          </p:cNvPr>
          <p:cNvSpPr>
            <a:spLocks noGrp="1"/>
          </p:cNvSpPr>
          <p:nvPr>
            <p:ph type="title"/>
          </p:nvPr>
        </p:nvSpPr>
        <p:spPr>
          <a:xfrm>
            <a:off x="510140" y="254514"/>
            <a:ext cx="11213432" cy="878414"/>
          </a:xfrm>
        </p:spPr>
        <p:txBody>
          <a:bodyPr>
            <a:normAutofit fontScale="90000"/>
          </a:bodyPr>
          <a:lstStyle/>
          <a:p>
            <a:pPr algn="ctr"/>
            <a:r>
              <a:rPr lang="en-IN" b="1" dirty="0"/>
              <a:t>Forecasting sentiment trend – Home &amp; kitchen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86" y="1796670"/>
            <a:ext cx="5677726" cy="432234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2212" y="1796670"/>
            <a:ext cx="5844988" cy="4322342"/>
          </a:xfrm>
          <a:prstGeom prst="rect">
            <a:avLst/>
          </a:prstGeom>
        </p:spPr>
      </p:pic>
      <p:sp>
        <p:nvSpPr>
          <p:cNvPr id="6" name="TextBox 5">
            <a:extLst>
              <a:ext uri="{FF2B5EF4-FFF2-40B4-BE49-F238E27FC236}">
                <a16:creationId xmlns:a16="http://schemas.microsoft.com/office/drawing/2014/main" id="{C5D667A0-9E6D-4CF1-8259-2754968ED3AB}"/>
              </a:ext>
            </a:extLst>
          </p:cNvPr>
          <p:cNvSpPr txBox="1"/>
          <p:nvPr/>
        </p:nvSpPr>
        <p:spPr>
          <a:xfrm>
            <a:off x="678854" y="6119012"/>
            <a:ext cx="11044718" cy="646331"/>
          </a:xfrm>
          <a:prstGeom prst="rect">
            <a:avLst/>
          </a:prstGeom>
          <a:noFill/>
        </p:spPr>
        <p:txBody>
          <a:bodyPr wrap="square" rtlCol="0">
            <a:spAutoFit/>
          </a:bodyPr>
          <a:lstStyle/>
          <a:p>
            <a:pPr algn="ctr"/>
            <a:r>
              <a:rPr lang="en-IN" b="1" dirty="0"/>
              <a:t>Positive and Negative reviews for the Home and Kitchen category they are expected to be in same range.</a:t>
            </a:r>
          </a:p>
        </p:txBody>
      </p:sp>
      <p:sp>
        <p:nvSpPr>
          <p:cNvPr id="7" name="TextBox 6"/>
          <p:cNvSpPr txBox="1"/>
          <p:nvPr/>
        </p:nvSpPr>
        <p:spPr>
          <a:xfrm>
            <a:off x="1067978" y="1380601"/>
            <a:ext cx="10525125" cy="369332"/>
          </a:xfrm>
          <a:prstGeom prst="rect">
            <a:avLst/>
          </a:prstGeom>
          <a:noFill/>
        </p:spPr>
        <p:txBody>
          <a:bodyPr wrap="none" rtlCol="0">
            <a:spAutoFit/>
          </a:bodyPr>
          <a:lstStyle/>
          <a:p>
            <a:r>
              <a:rPr lang="en-IN" b="1" dirty="0">
                <a:solidFill>
                  <a:schemeClr val="accent3">
                    <a:lumMod val="50000"/>
                  </a:schemeClr>
                </a:solidFill>
              </a:rPr>
              <a:t>Forecasting of sentiment count is done using ARIMA model</a:t>
            </a:r>
            <a:r>
              <a:rPr lang="en-IN" b="1" dirty="0" smtClean="0">
                <a:solidFill>
                  <a:schemeClr val="accent3">
                    <a:lumMod val="50000"/>
                  </a:schemeClr>
                </a:solidFill>
              </a:rPr>
              <a:t>. Using 70:30 Train :Test Sample ratio.</a:t>
            </a:r>
            <a:endParaRPr lang="en-IN" b="1" dirty="0">
              <a:solidFill>
                <a:schemeClr val="accent3">
                  <a:lumMod val="50000"/>
                </a:schemeClr>
              </a:solidFill>
            </a:endParaRPr>
          </a:p>
        </p:txBody>
      </p:sp>
    </p:spTree>
    <p:extLst>
      <p:ext uri="{BB962C8B-B14F-4D97-AF65-F5344CB8AC3E}">
        <p14:creationId xmlns:p14="http://schemas.microsoft.com/office/powerpoint/2010/main" val="32652733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B2A60-BFBF-4DD5-BE0F-87ADD77CEB76}"/>
              </a:ext>
            </a:extLst>
          </p:cNvPr>
          <p:cNvSpPr>
            <a:spLocks noGrp="1"/>
          </p:cNvSpPr>
          <p:nvPr>
            <p:ph type="title"/>
          </p:nvPr>
        </p:nvSpPr>
        <p:spPr>
          <a:xfrm>
            <a:off x="2231136" y="435302"/>
            <a:ext cx="7729728" cy="1188720"/>
          </a:xfrm>
        </p:spPr>
        <p:txBody>
          <a:bodyPr/>
          <a:lstStyle/>
          <a:p>
            <a:r>
              <a:rPr lang="en-IN" b="1" dirty="0"/>
              <a:t>Inter-category analysis</a:t>
            </a:r>
          </a:p>
        </p:txBody>
      </p:sp>
      <p:sp>
        <p:nvSpPr>
          <p:cNvPr id="3" name="Content Placeholder 2">
            <a:extLst>
              <a:ext uri="{FF2B5EF4-FFF2-40B4-BE49-F238E27FC236}">
                <a16:creationId xmlns:a16="http://schemas.microsoft.com/office/drawing/2014/main" id="{9984DC62-4215-4FD0-95B6-66058C45AF61}"/>
              </a:ext>
            </a:extLst>
          </p:cNvPr>
          <p:cNvSpPr>
            <a:spLocks noGrp="1"/>
          </p:cNvSpPr>
          <p:nvPr>
            <p:ph idx="1"/>
          </p:nvPr>
        </p:nvSpPr>
        <p:spPr>
          <a:xfrm>
            <a:off x="2231136" y="1982018"/>
            <a:ext cx="7729728" cy="1471944"/>
          </a:xfrm>
        </p:spPr>
        <p:txBody>
          <a:bodyPr>
            <a:normAutofit lnSpcReduction="10000"/>
          </a:bodyPr>
          <a:lstStyle/>
          <a:p>
            <a:r>
              <a:rPr lang="en-US" dirty="0"/>
              <a:t>For every group of </a:t>
            </a:r>
            <a:r>
              <a:rPr lang="en-US" b="1" u="sng" dirty="0"/>
              <a:t>100 customers</a:t>
            </a:r>
            <a:r>
              <a:rPr lang="en-US" b="1" dirty="0"/>
              <a:t> </a:t>
            </a:r>
            <a:r>
              <a:rPr lang="en-US" b="1" u="sng" dirty="0"/>
              <a:t>only 15</a:t>
            </a:r>
            <a:r>
              <a:rPr lang="en-US" dirty="0"/>
              <a:t> of them </a:t>
            </a:r>
            <a:r>
              <a:rPr lang="en-US" b="1" u="sng" dirty="0"/>
              <a:t>shop from both</a:t>
            </a:r>
            <a:r>
              <a:rPr lang="en-US" dirty="0"/>
              <a:t> the categories i.e.,  Grocery &amp; Gourmet and House &amp; Kitchen</a:t>
            </a:r>
          </a:p>
          <a:p>
            <a:r>
              <a:rPr lang="en-US" dirty="0"/>
              <a:t>For every </a:t>
            </a:r>
            <a:r>
              <a:rPr lang="en-US" b="1" u="sng" dirty="0"/>
              <a:t>100 products</a:t>
            </a:r>
            <a:r>
              <a:rPr lang="en-US" dirty="0"/>
              <a:t> bought from the </a:t>
            </a:r>
            <a:r>
              <a:rPr lang="en-US" b="1" u="sng" dirty="0"/>
              <a:t>Grocery and Gourmets Category</a:t>
            </a:r>
            <a:r>
              <a:rPr lang="en-US" dirty="0"/>
              <a:t>, nearly </a:t>
            </a:r>
            <a:r>
              <a:rPr lang="en-US" b="1" u="sng" dirty="0"/>
              <a:t>6 products</a:t>
            </a:r>
            <a:r>
              <a:rPr lang="en-US" dirty="0"/>
              <a:t> are bought from the </a:t>
            </a:r>
            <a:r>
              <a:rPr lang="en-US" b="1" u="sng" dirty="0"/>
              <a:t>House and Kitchen Category</a:t>
            </a:r>
          </a:p>
          <a:p>
            <a:endParaRPr lang="en-US" dirty="0"/>
          </a:p>
          <a:p>
            <a:endParaRPr lang="en-US" dirty="0"/>
          </a:p>
          <a:p>
            <a:endParaRPr lang="en-IN" dirty="0"/>
          </a:p>
        </p:txBody>
      </p:sp>
      <p:graphicFrame>
        <p:nvGraphicFramePr>
          <p:cNvPr id="4" name="Table 4">
            <a:extLst>
              <a:ext uri="{FF2B5EF4-FFF2-40B4-BE49-F238E27FC236}">
                <a16:creationId xmlns:a16="http://schemas.microsoft.com/office/drawing/2014/main" id="{667038AB-3151-44EA-A074-BD15FA4FF502}"/>
              </a:ext>
            </a:extLst>
          </p:cNvPr>
          <p:cNvGraphicFramePr>
            <a:graphicFrameLocks/>
          </p:cNvGraphicFramePr>
          <p:nvPr>
            <p:extLst>
              <p:ext uri="{D42A27DB-BD31-4B8C-83A1-F6EECF244321}">
                <p14:modId xmlns:p14="http://schemas.microsoft.com/office/powerpoint/2010/main" val="1467077097"/>
              </p:ext>
            </p:extLst>
          </p:nvPr>
        </p:nvGraphicFramePr>
        <p:xfrm>
          <a:off x="1878474" y="3621145"/>
          <a:ext cx="8435052" cy="2494280"/>
        </p:xfrm>
        <a:graphic>
          <a:graphicData uri="http://schemas.openxmlformats.org/drawingml/2006/table">
            <a:tbl>
              <a:tblPr firstRow="1" bandRow="1">
                <a:tableStyleId>{073A0DAA-6AF3-43AB-8588-CEC1D06C72B9}</a:tableStyleId>
              </a:tblPr>
              <a:tblGrid>
                <a:gridCol w="5243187">
                  <a:extLst>
                    <a:ext uri="{9D8B030D-6E8A-4147-A177-3AD203B41FA5}">
                      <a16:colId xmlns:a16="http://schemas.microsoft.com/office/drawing/2014/main" val="1365508827"/>
                    </a:ext>
                  </a:extLst>
                </a:gridCol>
                <a:gridCol w="3191865">
                  <a:extLst>
                    <a:ext uri="{9D8B030D-6E8A-4147-A177-3AD203B41FA5}">
                      <a16:colId xmlns:a16="http://schemas.microsoft.com/office/drawing/2014/main" val="370578533"/>
                    </a:ext>
                  </a:extLst>
                </a:gridCol>
              </a:tblGrid>
              <a:tr h="370840">
                <a:tc>
                  <a:txBody>
                    <a:bodyPr/>
                    <a:lstStyle/>
                    <a:p>
                      <a:pPr algn="ctr"/>
                      <a:r>
                        <a:rPr lang="en-IN" dirty="0"/>
                        <a:t>Products bought from Grocery</a:t>
                      </a:r>
                    </a:p>
                  </a:txBody>
                  <a:tcPr/>
                </a:tc>
                <a:tc>
                  <a:txBody>
                    <a:bodyPr/>
                    <a:lstStyle/>
                    <a:p>
                      <a:pPr algn="ctr"/>
                      <a:r>
                        <a:rPr lang="en-IN" dirty="0"/>
                        <a:t>No. of products also bought from Home &amp; Kitchen</a:t>
                      </a:r>
                    </a:p>
                  </a:txBody>
                  <a:tcPr/>
                </a:tc>
                <a:extLst>
                  <a:ext uri="{0D108BD9-81ED-4DB2-BD59-A6C34878D82A}">
                    <a16:rowId xmlns:a16="http://schemas.microsoft.com/office/drawing/2014/main" val="172210038"/>
                  </a:ext>
                </a:extLst>
              </a:tr>
              <a:tr h="370840">
                <a:tc>
                  <a:txBody>
                    <a:bodyPr/>
                    <a:lstStyle/>
                    <a:p>
                      <a:r>
                        <a:rPr lang="en-IN" dirty="0"/>
                        <a:t>Bakers Baking Spray, 5 Oz (Pack of 3)</a:t>
                      </a:r>
                    </a:p>
                  </a:txBody>
                  <a:tcPr/>
                </a:tc>
                <a:tc>
                  <a:txBody>
                    <a:bodyPr/>
                    <a:lstStyle/>
                    <a:p>
                      <a:r>
                        <a:rPr lang="en-IN" dirty="0"/>
                        <a:t>11</a:t>
                      </a:r>
                    </a:p>
                  </a:txBody>
                  <a:tcPr/>
                </a:tc>
                <a:extLst>
                  <a:ext uri="{0D108BD9-81ED-4DB2-BD59-A6C34878D82A}">
                    <a16:rowId xmlns:a16="http://schemas.microsoft.com/office/drawing/2014/main" val="2353532681"/>
                  </a:ext>
                </a:extLst>
              </a:tr>
              <a:tr h="370840">
                <a:tc>
                  <a:txBody>
                    <a:bodyPr/>
                    <a:lstStyle/>
                    <a:p>
                      <a:r>
                        <a:rPr lang="en-IN" dirty="0"/>
                        <a:t>Wilton Bake Easy Non-Stick Spray</a:t>
                      </a:r>
                    </a:p>
                  </a:txBody>
                  <a:tcPr/>
                </a:tc>
                <a:tc>
                  <a:txBody>
                    <a:bodyPr/>
                    <a:lstStyle/>
                    <a:p>
                      <a:r>
                        <a:rPr lang="en-IN" dirty="0"/>
                        <a:t>11</a:t>
                      </a:r>
                    </a:p>
                  </a:txBody>
                  <a:tcPr/>
                </a:tc>
                <a:extLst>
                  <a:ext uri="{0D108BD9-81ED-4DB2-BD59-A6C34878D82A}">
                    <a16:rowId xmlns:a16="http://schemas.microsoft.com/office/drawing/2014/main" val="525767245"/>
                  </a:ext>
                </a:extLst>
              </a:tr>
              <a:tr h="370840">
                <a:tc>
                  <a:txBody>
                    <a:bodyPr/>
                    <a:lstStyle/>
                    <a:p>
                      <a:r>
                        <a:rPr lang="en-IN" dirty="0"/>
                        <a:t>Nordic Ware Bakers Joy Non-Stick Spray</a:t>
                      </a:r>
                    </a:p>
                  </a:txBody>
                  <a:tcPr/>
                </a:tc>
                <a:tc>
                  <a:txBody>
                    <a:bodyPr/>
                    <a:lstStyle/>
                    <a:p>
                      <a:r>
                        <a:rPr lang="en-IN" dirty="0"/>
                        <a:t>10</a:t>
                      </a:r>
                    </a:p>
                  </a:txBody>
                  <a:tcPr/>
                </a:tc>
                <a:extLst>
                  <a:ext uri="{0D108BD9-81ED-4DB2-BD59-A6C34878D82A}">
                    <a16:rowId xmlns:a16="http://schemas.microsoft.com/office/drawing/2014/main" val="3348896010"/>
                  </a:ext>
                </a:extLst>
              </a:tr>
              <a:tr h="370840">
                <a:tc>
                  <a:txBody>
                    <a:bodyPr/>
                    <a:lstStyle/>
                    <a:p>
                      <a:r>
                        <a:rPr lang="en-IN" dirty="0"/>
                        <a:t>Hoosier Hill Farm Clear </a:t>
                      </a:r>
                      <a:r>
                        <a:rPr lang="en-IN" dirty="0" err="1"/>
                        <a:t>Jel</a:t>
                      </a:r>
                      <a:endParaRPr lang="en-IN" dirty="0"/>
                    </a:p>
                  </a:txBody>
                  <a:tcPr/>
                </a:tc>
                <a:tc>
                  <a:txBody>
                    <a:bodyPr/>
                    <a:lstStyle/>
                    <a:p>
                      <a:r>
                        <a:rPr lang="en-IN" dirty="0"/>
                        <a:t>9</a:t>
                      </a:r>
                    </a:p>
                  </a:txBody>
                  <a:tcPr/>
                </a:tc>
                <a:extLst>
                  <a:ext uri="{0D108BD9-81ED-4DB2-BD59-A6C34878D82A}">
                    <a16:rowId xmlns:a16="http://schemas.microsoft.com/office/drawing/2014/main" val="1369181771"/>
                  </a:ext>
                </a:extLst>
              </a:tr>
              <a:tr h="370840">
                <a:tc>
                  <a:txBody>
                    <a:bodyPr/>
                    <a:lstStyle/>
                    <a:p>
                      <a:r>
                        <a:rPr lang="en-IN" dirty="0"/>
                        <a:t>Wilton 704-0162 Crumb Coat Spray</a:t>
                      </a:r>
                    </a:p>
                  </a:txBody>
                  <a:tcPr/>
                </a:tc>
                <a:tc>
                  <a:txBody>
                    <a:bodyPr/>
                    <a:lstStyle/>
                    <a:p>
                      <a:r>
                        <a:rPr lang="en-IN" dirty="0"/>
                        <a:t>8</a:t>
                      </a:r>
                    </a:p>
                  </a:txBody>
                  <a:tcPr/>
                </a:tc>
                <a:extLst>
                  <a:ext uri="{0D108BD9-81ED-4DB2-BD59-A6C34878D82A}">
                    <a16:rowId xmlns:a16="http://schemas.microsoft.com/office/drawing/2014/main" val="3267259132"/>
                  </a:ext>
                </a:extLst>
              </a:tr>
            </a:tbl>
          </a:graphicData>
        </a:graphic>
      </p:graphicFrame>
    </p:spTree>
    <p:extLst>
      <p:ext uri="{BB962C8B-B14F-4D97-AF65-F5344CB8AC3E}">
        <p14:creationId xmlns:p14="http://schemas.microsoft.com/office/powerpoint/2010/main" val="891641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383EB-5F2C-40B6-A7D1-CBBC308BB2E0}"/>
              </a:ext>
            </a:extLst>
          </p:cNvPr>
          <p:cNvSpPr>
            <a:spLocks noGrp="1"/>
          </p:cNvSpPr>
          <p:nvPr>
            <p:ph type="title"/>
          </p:nvPr>
        </p:nvSpPr>
        <p:spPr>
          <a:xfrm>
            <a:off x="1626669" y="1278565"/>
            <a:ext cx="8758989" cy="813948"/>
          </a:xfrm>
        </p:spPr>
        <p:txBody>
          <a:bodyPr/>
          <a:lstStyle/>
          <a:p>
            <a:pPr algn="ctr"/>
            <a:r>
              <a:rPr lang="en-IN" b="1" dirty="0"/>
              <a:t>Contents</a:t>
            </a:r>
          </a:p>
        </p:txBody>
      </p:sp>
      <p:sp>
        <p:nvSpPr>
          <p:cNvPr id="3" name="Content Placeholder 2">
            <a:extLst>
              <a:ext uri="{FF2B5EF4-FFF2-40B4-BE49-F238E27FC236}">
                <a16:creationId xmlns:a16="http://schemas.microsoft.com/office/drawing/2014/main" id="{FC9F4F8D-A65C-4EFB-9BFC-97E649B4ACB1}"/>
              </a:ext>
            </a:extLst>
          </p:cNvPr>
          <p:cNvSpPr>
            <a:spLocks noGrp="1"/>
          </p:cNvSpPr>
          <p:nvPr>
            <p:ph idx="1"/>
          </p:nvPr>
        </p:nvSpPr>
        <p:spPr>
          <a:xfrm>
            <a:off x="4613096" y="2931944"/>
            <a:ext cx="3857136" cy="2201922"/>
          </a:xfrm>
        </p:spPr>
        <p:txBody>
          <a:bodyPr>
            <a:normAutofit/>
          </a:bodyPr>
          <a:lstStyle/>
          <a:p>
            <a:r>
              <a:rPr lang="en-IN" sz="2000" dirty="0"/>
              <a:t>Project objectives</a:t>
            </a:r>
          </a:p>
          <a:p>
            <a:r>
              <a:rPr lang="en-IN" sz="2000" dirty="0"/>
              <a:t>Exploratory Data Analysis</a:t>
            </a:r>
          </a:p>
          <a:p>
            <a:r>
              <a:rPr lang="en-IN" sz="2000" dirty="0"/>
              <a:t>Sentiment Analysis</a:t>
            </a:r>
          </a:p>
          <a:p>
            <a:r>
              <a:rPr lang="en-IN" sz="2000" dirty="0"/>
              <a:t>Forecasting Sentiment Trend</a:t>
            </a:r>
          </a:p>
          <a:p>
            <a:r>
              <a:rPr lang="en-IN" sz="2000" dirty="0"/>
              <a:t>Conclusion</a:t>
            </a:r>
          </a:p>
        </p:txBody>
      </p:sp>
    </p:spTree>
    <p:extLst>
      <p:ext uri="{BB962C8B-B14F-4D97-AF65-F5344CB8AC3E}">
        <p14:creationId xmlns:p14="http://schemas.microsoft.com/office/powerpoint/2010/main" val="21837081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C4B4223-2A86-4DF0-A0DB-34899B2ACA24}"/>
              </a:ext>
            </a:extLst>
          </p:cNvPr>
          <p:cNvGraphicFramePr>
            <a:graphicFrameLocks noGrp="1"/>
          </p:cNvGraphicFramePr>
          <p:nvPr>
            <p:ph idx="1"/>
            <p:extLst>
              <p:ext uri="{D42A27DB-BD31-4B8C-83A1-F6EECF244321}">
                <p14:modId xmlns:p14="http://schemas.microsoft.com/office/powerpoint/2010/main" val="1751824083"/>
              </p:ext>
            </p:extLst>
          </p:nvPr>
        </p:nvGraphicFramePr>
        <p:xfrm>
          <a:off x="2403695" y="2032035"/>
          <a:ext cx="7731124" cy="4471435"/>
        </p:xfrm>
        <a:graphic>
          <a:graphicData uri="http://schemas.openxmlformats.org/drawingml/2006/table">
            <a:tbl>
              <a:tblPr firstRow="1" bandRow="1">
                <a:tableStyleId>{073A0DAA-6AF3-43AB-8588-CEC1D06C72B9}</a:tableStyleId>
              </a:tblPr>
              <a:tblGrid>
                <a:gridCol w="3865562">
                  <a:extLst>
                    <a:ext uri="{9D8B030D-6E8A-4147-A177-3AD203B41FA5}">
                      <a16:colId xmlns:a16="http://schemas.microsoft.com/office/drawing/2014/main" val="4207312259"/>
                    </a:ext>
                  </a:extLst>
                </a:gridCol>
                <a:gridCol w="3865562">
                  <a:extLst>
                    <a:ext uri="{9D8B030D-6E8A-4147-A177-3AD203B41FA5}">
                      <a16:colId xmlns:a16="http://schemas.microsoft.com/office/drawing/2014/main" val="863420532"/>
                    </a:ext>
                  </a:extLst>
                </a:gridCol>
              </a:tblGrid>
              <a:tr h="509035">
                <a:tc>
                  <a:txBody>
                    <a:bodyPr/>
                    <a:lstStyle/>
                    <a:p>
                      <a:pPr algn="ctr"/>
                      <a:r>
                        <a:rPr lang="en-IN" sz="2000" u="none" dirty="0"/>
                        <a:t>Grocery and Gourmet food</a:t>
                      </a:r>
                    </a:p>
                  </a:txBody>
                  <a:tcPr/>
                </a:tc>
                <a:tc>
                  <a:txBody>
                    <a:bodyPr/>
                    <a:lstStyle/>
                    <a:p>
                      <a:pPr algn="ctr"/>
                      <a:r>
                        <a:rPr lang="en-IN" sz="2000" u="none" dirty="0"/>
                        <a:t>Home and Kitchen</a:t>
                      </a:r>
                    </a:p>
                  </a:txBody>
                  <a:tcPr/>
                </a:tc>
                <a:extLst>
                  <a:ext uri="{0D108BD9-81ED-4DB2-BD59-A6C34878D82A}">
                    <a16:rowId xmlns:a16="http://schemas.microsoft.com/office/drawing/2014/main" val="1140074505"/>
                  </a:ext>
                </a:extLst>
              </a:tr>
              <a:tr h="370840">
                <a:tc>
                  <a:txBody>
                    <a:bodyPr/>
                    <a:lstStyle/>
                    <a:p>
                      <a:pPr algn="ctr"/>
                      <a:r>
                        <a:rPr lang="en-IN" sz="2000" dirty="0"/>
                        <a:t>bar nut</a:t>
                      </a:r>
                    </a:p>
                  </a:txBody>
                  <a:tcPr/>
                </a:tc>
                <a:tc>
                  <a:txBody>
                    <a:bodyPr/>
                    <a:lstStyle/>
                    <a:p>
                      <a:pPr algn="ctr"/>
                      <a:r>
                        <a:rPr lang="en-IN" sz="2000" dirty="0"/>
                        <a:t>non-stick cook pan</a:t>
                      </a:r>
                    </a:p>
                  </a:txBody>
                  <a:tcPr/>
                </a:tc>
                <a:extLst>
                  <a:ext uri="{0D108BD9-81ED-4DB2-BD59-A6C34878D82A}">
                    <a16:rowId xmlns:a16="http://schemas.microsoft.com/office/drawing/2014/main" val="3455822113"/>
                  </a:ext>
                </a:extLst>
              </a:tr>
              <a:tr h="370840">
                <a:tc>
                  <a:txBody>
                    <a:bodyPr/>
                    <a:lstStyle/>
                    <a:p>
                      <a:pPr algn="ctr"/>
                      <a:r>
                        <a:rPr lang="en-IN" sz="2000" dirty="0">
                          <a:solidFill>
                            <a:srgbClr val="FF0000"/>
                          </a:solidFill>
                        </a:rPr>
                        <a:t>espresso coffee</a:t>
                      </a:r>
                    </a:p>
                  </a:txBody>
                  <a:tcPr/>
                </a:tc>
                <a:tc>
                  <a:txBody>
                    <a:bodyPr/>
                    <a:lstStyle/>
                    <a:p>
                      <a:pPr algn="ctr"/>
                      <a:r>
                        <a:rPr lang="en-IN" sz="2000" dirty="0"/>
                        <a:t>popcorn popper machine</a:t>
                      </a:r>
                    </a:p>
                  </a:txBody>
                  <a:tcPr/>
                </a:tc>
                <a:extLst>
                  <a:ext uri="{0D108BD9-81ED-4DB2-BD59-A6C34878D82A}">
                    <a16:rowId xmlns:a16="http://schemas.microsoft.com/office/drawing/2014/main" val="350833695"/>
                  </a:ext>
                </a:extLst>
              </a:tr>
              <a:tr h="370840">
                <a:tc>
                  <a:txBody>
                    <a:bodyPr/>
                    <a:lstStyle/>
                    <a:p>
                      <a:pPr algn="ctr"/>
                      <a:r>
                        <a:rPr lang="en-IN" sz="2000" dirty="0"/>
                        <a:t>apple crunchy snack</a:t>
                      </a:r>
                    </a:p>
                  </a:txBody>
                  <a:tcPr/>
                </a:tc>
                <a:tc>
                  <a:txBody>
                    <a:bodyPr/>
                    <a:lstStyle/>
                    <a:p>
                      <a:pPr algn="ctr"/>
                      <a:r>
                        <a:rPr lang="en-IN" sz="2000" dirty="0"/>
                        <a:t>bowl lid set</a:t>
                      </a:r>
                    </a:p>
                  </a:txBody>
                  <a:tcPr/>
                </a:tc>
                <a:extLst>
                  <a:ext uri="{0D108BD9-81ED-4DB2-BD59-A6C34878D82A}">
                    <a16:rowId xmlns:a16="http://schemas.microsoft.com/office/drawing/2014/main" val="3765098030"/>
                  </a:ext>
                </a:extLst>
              </a:tr>
              <a:tr h="370840">
                <a:tc>
                  <a:txBody>
                    <a:bodyPr/>
                    <a:lstStyle/>
                    <a:p>
                      <a:pPr algn="ctr"/>
                      <a:r>
                        <a:rPr lang="en-IN" sz="2000" dirty="0"/>
                        <a:t>Vitamin drink</a:t>
                      </a:r>
                    </a:p>
                  </a:txBody>
                  <a:tcPr/>
                </a:tc>
                <a:tc>
                  <a:txBody>
                    <a:bodyPr/>
                    <a:lstStyle/>
                    <a:p>
                      <a:pPr algn="ctr"/>
                      <a:r>
                        <a:rPr lang="en-IN" sz="2000" dirty="0"/>
                        <a:t>carpet cleaning machine</a:t>
                      </a:r>
                    </a:p>
                  </a:txBody>
                  <a:tcPr/>
                </a:tc>
                <a:extLst>
                  <a:ext uri="{0D108BD9-81ED-4DB2-BD59-A6C34878D82A}">
                    <a16:rowId xmlns:a16="http://schemas.microsoft.com/office/drawing/2014/main" val="3010918865"/>
                  </a:ext>
                </a:extLst>
              </a:tr>
              <a:tr h="370840">
                <a:tc>
                  <a:txBody>
                    <a:bodyPr/>
                    <a:lstStyle/>
                    <a:p>
                      <a:pPr algn="ctr"/>
                      <a:r>
                        <a:rPr lang="en-IN" sz="2000" dirty="0">
                          <a:solidFill>
                            <a:srgbClr val="FF0000"/>
                          </a:solidFill>
                        </a:rPr>
                        <a:t>vanilla coffee</a:t>
                      </a:r>
                    </a:p>
                  </a:txBody>
                  <a:tcPr/>
                </a:tc>
                <a:tc>
                  <a:txBody>
                    <a:bodyPr/>
                    <a:lstStyle/>
                    <a:p>
                      <a:pPr algn="ctr"/>
                      <a:r>
                        <a:rPr lang="en-IN" sz="2000" dirty="0">
                          <a:solidFill>
                            <a:srgbClr val="FF0000"/>
                          </a:solidFill>
                        </a:rPr>
                        <a:t>coffee grinder</a:t>
                      </a:r>
                    </a:p>
                  </a:txBody>
                  <a:tcPr/>
                </a:tc>
                <a:extLst>
                  <a:ext uri="{0D108BD9-81ED-4DB2-BD59-A6C34878D82A}">
                    <a16:rowId xmlns:a16="http://schemas.microsoft.com/office/drawing/2014/main" val="1031795974"/>
                  </a:ext>
                </a:extLst>
              </a:tr>
              <a:tr h="370840">
                <a:tc>
                  <a:txBody>
                    <a:bodyPr/>
                    <a:lstStyle/>
                    <a:p>
                      <a:pPr algn="ctr"/>
                      <a:r>
                        <a:rPr lang="en-IN" sz="2000" dirty="0"/>
                        <a:t>ginger lemon tea</a:t>
                      </a:r>
                    </a:p>
                  </a:txBody>
                  <a:tcPr/>
                </a:tc>
                <a:tc>
                  <a:txBody>
                    <a:bodyPr/>
                    <a:lstStyle/>
                    <a:p>
                      <a:pPr algn="ctr"/>
                      <a:r>
                        <a:rPr lang="en-IN" sz="2000" dirty="0"/>
                        <a:t>glass cup</a:t>
                      </a:r>
                    </a:p>
                  </a:txBody>
                  <a:tcPr/>
                </a:tc>
                <a:extLst>
                  <a:ext uri="{0D108BD9-81ED-4DB2-BD59-A6C34878D82A}">
                    <a16:rowId xmlns:a16="http://schemas.microsoft.com/office/drawing/2014/main" val="112899119"/>
                  </a:ext>
                </a:extLst>
              </a:tr>
              <a:tr h="370840">
                <a:tc>
                  <a:txBody>
                    <a:bodyPr/>
                    <a:lstStyle/>
                    <a:p>
                      <a:pPr algn="ctr"/>
                      <a:r>
                        <a:rPr lang="en-IN" sz="2000" dirty="0"/>
                        <a:t>chicken meal cheese hamburger</a:t>
                      </a:r>
                    </a:p>
                  </a:txBody>
                  <a:tcPr/>
                </a:tc>
                <a:tc>
                  <a:txBody>
                    <a:bodyPr/>
                    <a:lstStyle/>
                    <a:p>
                      <a:pPr algn="ctr"/>
                      <a:r>
                        <a:rPr lang="en-IN" sz="2000" dirty="0">
                          <a:solidFill>
                            <a:srgbClr val="FF0000"/>
                          </a:solidFill>
                        </a:rPr>
                        <a:t>coffee maker</a:t>
                      </a:r>
                    </a:p>
                  </a:txBody>
                  <a:tcPr/>
                </a:tc>
                <a:extLst>
                  <a:ext uri="{0D108BD9-81ED-4DB2-BD59-A6C34878D82A}">
                    <a16:rowId xmlns:a16="http://schemas.microsoft.com/office/drawing/2014/main" val="2990327465"/>
                  </a:ext>
                </a:extLst>
              </a:tr>
              <a:tr h="370840">
                <a:tc>
                  <a:txBody>
                    <a:bodyPr/>
                    <a:lstStyle/>
                    <a:p>
                      <a:pPr algn="ctr"/>
                      <a:r>
                        <a:rPr lang="en-IN" sz="2000" dirty="0"/>
                        <a:t>vanilla tea</a:t>
                      </a:r>
                    </a:p>
                  </a:txBody>
                  <a:tcPr/>
                </a:tc>
                <a:tc>
                  <a:txBody>
                    <a:bodyPr/>
                    <a:lstStyle/>
                    <a:p>
                      <a:pPr algn="ctr"/>
                      <a:r>
                        <a:rPr lang="en-IN" sz="2000" dirty="0"/>
                        <a:t>oil spray</a:t>
                      </a:r>
                    </a:p>
                  </a:txBody>
                  <a:tcPr/>
                </a:tc>
                <a:extLst>
                  <a:ext uri="{0D108BD9-81ED-4DB2-BD59-A6C34878D82A}">
                    <a16:rowId xmlns:a16="http://schemas.microsoft.com/office/drawing/2014/main" val="3991690461"/>
                  </a:ext>
                </a:extLst>
              </a:tr>
              <a:tr h="370840">
                <a:tc>
                  <a:txBody>
                    <a:bodyPr/>
                    <a:lstStyle/>
                    <a:p>
                      <a:pPr algn="ctr"/>
                      <a:r>
                        <a:rPr lang="en-IN" sz="2000" dirty="0"/>
                        <a:t>ginger cardamom tea</a:t>
                      </a:r>
                    </a:p>
                  </a:txBody>
                  <a:tcPr/>
                </a:tc>
                <a:tc>
                  <a:txBody>
                    <a:bodyPr/>
                    <a:lstStyle/>
                    <a:p>
                      <a:pPr algn="ctr"/>
                      <a:r>
                        <a:rPr lang="en-IN" sz="2000" dirty="0">
                          <a:solidFill>
                            <a:srgbClr val="FF0000"/>
                          </a:solidFill>
                        </a:rPr>
                        <a:t>coffee mug</a:t>
                      </a:r>
                    </a:p>
                  </a:txBody>
                  <a:tcPr/>
                </a:tc>
                <a:extLst>
                  <a:ext uri="{0D108BD9-81ED-4DB2-BD59-A6C34878D82A}">
                    <a16:rowId xmlns:a16="http://schemas.microsoft.com/office/drawing/2014/main" val="358733994"/>
                  </a:ext>
                </a:extLst>
              </a:tr>
              <a:tr h="370840">
                <a:tc>
                  <a:txBody>
                    <a:bodyPr/>
                    <a:lstStyle/>
                    <a:p>
                      <a:pPr algn="ctr"/>
                      <a:r>
                        <a:rPr lang="en-IN" sz="2000" dirty="0"/>
                        <a:t>chocolate caramel candies</a:t>
                      </a:r>
                    </a:p>
                  </a:txBody>
                  <a:tcPr/>
                </a:tc>
                <a:tc>
                  <a:txBody>
                    <a:bodyPr/>
                    <a:lstStyle/>
                    <a:p>
                      <a:pPr algn="ctr"/>
                      <a:r>
                        <a:rPr lang="en-IN" sz="2000" dirty="0"/>
                        <a:t>knife</a:t>
                      </a:r>
                    </a:p>
                  </a:txBody>
                  <a:tcPr/>
                </a:tc>
                <a:extLst>
                  <a:ext uri="{0D108BD9-81ED-4DB2-BD59-A6C34878D82A}">
                    <a16:rowId xmlns:a16="http://schemas.microsoft.com/office/drawing/2014/main" val="255839032"/>
                  </a:ext>
                </a:extLst>
              </a:tr>
            </a:tbl>
          </a:graphicData>
        </a:graphic>
      </p:graphicFrame>
      <p:sp>
        <p:nvSpPr>
          <p:cNvPr id="5" name="Title 1">
            <a:extLst>
              <a:ext uri="{FF2B5EF4-FFF2-40B4-BE49-F238E27FC236}">
                <a16:creationId xmlns:a16="http://schemas.microsoft.com/office/drawing/2014/main" id="{9166C33E-0DF1-4F1C-89F9-7E050C3629EE}"/>
              </a:ext>
            </a:extLst>
          </p:cNvPr>
          <p:cNvSpPr>
            <a:spLocks noGrp="1"/>
          </p:cNvSpPr>
          <p:nvPr>
            <p:ph type="title"/>
          </p:nvPr>
        </p:nvSpPr>
        <p:spPr>
          <a:xfrm>
            <a:off x="991401" y="473804"/>
            <a:ext cx="10327907" cy="1188720"/>
          </a:xfrm>
        </p:spPr>
        <p:txBody>
          <a:bodyPr/>
          <a:lstStyle/>
          <a:p>
            <a:r>
              <a:rPr lang="en-IN" b="1" dirty="0"/>
              <a:t>Most reviewed products of both categories</a:t>
            </a:r>
          </a:p>
        </p:txBody>
      </p:sp>
    </p:spTree>
    <p:extLst>
      <p:ext uri="{BB962C8B-B14F-4D97-AF65-F5344CB8AC3E}">
        <p14:creationId xmlns:p14="http://schemas.microsoft.com/office/powerpoint/2010/main" val="10539230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94D973E-ACEF-48B8-BB2C-7A689506CD31}"/>
              </a:ext>
            </a:extLst>
          </p:cNvPr>
          <p:cNvSpPr>
            <a:spLocks noGrp="1"/>
          </p:cNvSpPr>
          <p:nvPr>
            <p:ph type="title"/>
          </p:nvPr>
        </p:nvSpPr>
        <p:spPr>
          <a:xfrm>
            <a:off x="1828801" y="224992"/>
            <a:ext cx="7637318" cy="1163713"/>
          </a:xfrm>
        </p:spPr>
        <p:txBody>
          <a:bodyPr>
            <a:normAutofit/>
          </a:bodyPr>
          <a:lstStyle/>
          <a:p>
            <a:r>
              <a:rPr lang="en-IN" b="1" dirty="0"/>
              <a:t>Relation between both categories</a:t>
            </a:r>
          </a:p>
        </p:txBody>
      </p:sp>
      <p:sp>
        <p:nvSpPr>
          <p:cNvPr id="2" name="AutoShape 2" descr="data:image/png;base64,iVBORw0KGgoAAAANSUhEUgAAAnQAAAGICAYAAADI0X0wAAAAOXRFWHRTb2Z0d2FyZQBNYXRwbG90bGliIHZlcnNpb24zLjUuMSwgaHR0cHM6Ly9tYXRwbG90bGliLm9yZy/YYfK9AAAACXBIWXMAAAsTAAALEwEAmpwYAAB020lEQVR4nO3dd3xW5f3/8dcnGzKYSdgj7I2yxQmCWmettu7ZOqpVa4f6q21tq636tdpaW611j7rrqHWBAi5AQUH2XmElIRCSQPb1++Oc4E3IuEPuO3fG+/l43I9z39c55zrXOblJPlzTnHOIiIiISPMVFekCiIiIiEjDKKATERERaeYU0ImIiIg0cwroRERERJo5BXQiIiIizZwCOhEREZFmTgGdSCMxs0lm9rKZbTOzEjPbZWYzzOxSM4uOcNn6mNkdZpYR4ny7mNlbZpZrZs7Mbqrl+i7gVW5mO8zseTPrGcoyVbnuHWamuZsayMwuM7Mrakh3ZtY/EuUSaU1iIl0AkdbAD2TuBz4CbgE2AR2A6cDDwB7gzQgVD6AP8FvgU2B9CPP9DXAccBmwHdhYx/F/At4C4oCJfpmGmNkE51xpCMtV6THgvTDk29pchvf35IkIl0Ok1VJAJxJmZnYsXjD3kHPuhiq73zSz+4HExi9ZoxgCLHbOvR7k8eudc/P89x+bWSxwJzAGmFfzaYfHOZcJZIY635bIzOKdc8WRLkdTZWYGxDrnSiJdFmmd1OQqEn63ArnAL6vb6Zxb55z7pvKzmY03s5lmVmBmhWb2oZmNDzzHzGab2eyqeZnZRjN7KuBzZZPXRL/5cq/f5PugmSX4xxwPzPJPmRHQ7Hl8TTdknp+a2Sq/+Xi7mT1kZin+/j5+U+bxwDEBefap62FV8ZW/7VXl+j8ys8VmVmRmOWb2uJl1DNi/zMxeq6bcE/xynOV/PqTJ1cxizOw2M1tpZsX+8/pz5fPyj1lqZo8FfG7nNxNnVsnrMzN7OeDzjWa2wsz2m9luM1tgZt+t6yGY2UVV7vdZM+sasP8dM1tYzXldzawssKnbzPr634Vs//4WVS1D5XMxs+Fm9r6ZFQAvV83fP3Y2Xi3s5ICf8+wqh3Wu6fsXkE9bM7vHzDb436kNZvYrM6vx75SZxfv38UA1+yq/+4MD0o7z/z3l+/+23jez4VXOm+4/z+1mts//Wf/MqnSL8P+tPWdmV5jZSqAEOLWmsoqEmwI6kTDy/wgcD3zgnCsK4viRwBy85tjLgEuAFGCOmY1qQFGeBdYBZ+M18V4H3Obv+8r/DHADMMl/fUXN7sKrdZwBnA7c65f3f/4f4O1+Ht8AXwfkub2e5e7jb9dVJpjZ3cA/gJnAGcAvgJOBdwP+6D4LnGZmHarkdxFecP1OLdd8Drgd+DfeH+g/AVcCzwcc8xEwJeDz8UAx0N3MBvrlTATG4QfLZnYh8GfgBeA7wIXAq0BHamFmV/n3swLv53crcBLedyLJP+wZ4EgzG1rl9Av87Qt+Xj2B+cAo4Kd4z+8r4DUzO6Oay7+J9308AzgkaPL9GO9n/A3f/px/XOWY2r5/mFkM8D7wQ+CvwCl4zeG/Bv6vhuvi1xg+CVxaNUAErgbmOOdW+tc4FfgQKMD7HlwAJAOf2MH9NDP8467A+/k/DdyB952v6gTgZuB3eN/Bb6o5RqRxOOf00kuvML2AdMABfwry+Ffx+tO1D0hLwQtC/hOQNhuYXc35G4GnAj5f5l//d1WOextYHfD5eP+4E4MoY0egKPA6fvpFfh5nBKR9Wl05q8mzj3/uVXhdQdriBUyZwKtVjisHflPl/Mn++Wf5n3v6x10dcEwskA38IyDtDu/X4IHPx/j5XFIl/wv99NH+5+/6n3v7n/+C1/dvTeU18f7AO2Cw//kh4Kt6fn+igZ3ArCrpR/t53+B/bgPkVf2eAYuAdwI+P+4/g05VjpsBLKr6XIAbgyznbODTatKD/f5d7B93bJXjfoVX85VWy7X7+j/riwPSRvr5nReQthb4sMq5KUAO8Jca8jb/+/grYDcQVeXf2j6gS31+pnrpFa6XauhEmpZjgbedc3sqE5xze/GCheMakO//qnxeQpVmzHqYCMTj1WQFehEoo2Hl/CdQChTi1ZLsxAsUK03Da1l43m8ajfFrd+YDe/GeH865LXg1SxcHnHsy0BmvNqsmJ+MFEK9Vyf8Df/+x/nYOUMG3tXRT8GrtPqqStt35NUTAl8BoM/ubmZ1oZm2DeB6DgDQOrh3EOfcp3sCa4/zP+4HXgAvNzADMbAReTVzg/Z6MVzuZV+X+3gdGmd9kHiDYvo91qev7d7J/P59X89xj8b5z1XLObcAr/9UByVfjBa7/ATCzAUA/Dv3e7APm8u3PtbKZ+p9mtgnvu1CK14+zPd7PItA859yOIO5fJOwU0ImE1y5gP9A7yOM7Un2z5A68ZtjDlVvlczFeUHY4KpsIDyqnc64M735rbUKsw514zZTH4dVoHYnXvFqp8g/qWrw/tIGvFKBTwLHP4PXr6ut/vhhY674ddFGdNLwRtgVV8s7y93cCcM7lAouBE8ysMzAcr2l1Fl5tJ3jNcZV9EyvLcy0wAS8AyTWz/1jt/Qqrfda+HRz8rJ/Bq5msvP7FQD4Hj55Ow2vGr/rsKps1A59fTdc9HHV9/9Lw/o1ULdcXNZSrqn/g/ayH+03dFwFPum8HKFR+bx6v5hqnVebvdxd4y0+7Ey8oH8e3za1Vm3VD9XxEGkyjXEXCyDlX5ncQn2bBjRLMBbpUk96Fg/8oFuEFMFU1JJgKVmU5ugDLKhP9Go9OeEHd4drknFvgv//YzJKBy83sEefcFwF5T8drAqsq8NqvAX8HLjKzv+L19ftTHdffhfdsj6lh/7aA97OAH+AFbrvw+k9tB9LMbDJwBF6NI+C363qf/+n37ZuO16fuJbwgrzqBz7qqLsCCgM9zgM149zsHOB+vuXp/lfv7BLgniPsDr9myMewCNgDfr2H/xjrOf8c/5mq8QDsZeLRK/uD125tZzfmVgV8/YCxe8+2BGmgzO72G62oOQ2kyFNCJhN/deH2M/g9v0MFB/BqkZOeNdJ0DnGpmyc65fH9/Ml4wMjvgtE3A98wsrrIWwrzpUZIPs4yVgWabII6d5x9/Hl6zaKUf4P1OmXOYZajOrXh/5H+L10F9Bl5TZy/n3IzaTnTO5ZvZm3g1VdvwaleereN67+HNE9jOOfdhHcfOwusQfzVeP0EHZJnZMrxO8tF4TbDVlW038JKZTeDgpsKqVuE1O5+HV7sEgJkdhVej9eeAPJ2ZPY834OB1oAeHNi+/hzdoYVmVQK+hijn87x545foeUBDQRB0051yFmf0T7/tyDDDTObcu4JBVeAHfMOfc3bVkVdkMfmDOQ/OmzrmwvmUSaWwK6ETCzDn3sZndDNxvZkOAp/BqUjoAU/FG9l2AV8PzB7zmng/N7B68GoBb8P7Q/D4g2xfxBhA8Yd40JX3xgou8wyzmarz+b1eYWS7eH+hVlUFllfvJNW/uvNvMrBCvdmQIXhPVpxzaX+qwOed2mNnfgZ+b2Rjn3EL/uTxkZoPwgscivKbGacBjzrmqzZzn4wVYn/r9rWq73mwzewF41b/HL/ACyD54I1Nvcc6t9g//GK8z/lS+HSUMXqB3PbDZOXdgkmYzexSvCXQuXhPuQLxg8wNq4JwrN7Pf4NXqPYfXb7E7XhPgGrwRnoGewauFegSo7EcY6Df+PX1sZg/hBTkd8JqMM5xzh6z2EKTlwI/N7Ad4o1nznXOr6nH+88DleN/7P+PVssXh1ZidgTfYZV8deTyON5hjFF5weIAf7F6HN+9jHN4ULDl4g5aOwvtZ3Y83kngTcJeZleMFdj+tx32IRE6kR2XopVdreeH94XgFr1muFK857QO8/j6Bo+cm4DULFfDt4IDx1eR3Nd4f9f3A53iT726k+lGu/aucewcBozsD8luPF9g54Pha7sXw/tCtwmuu2o7XvJlS5bj6jnL9YTX7OuENeHgzIO1ivJrCQv85rcDrc9ejyrnRftkccFU1eVf3HKKAG/GCiiK8IHkx3tQs7aocO5+Akax+WuUI2KeqHHspXi1rFl7AvAFvKpCUmp5LwLkX+WUoxms+fBboWsOxX/rX/2MN+3vgTQmyNeBnNwO4qOpzAWKC/G53wQvs8/3zZh/G9y/BT1/p32eufy931KMc7+PVxlZ7PF7t5Nt4zfVFeP9eXgQmBRwz2v/e7sMbZf17vP90OaBPwHEbgeca8jtBL71C+TLn1AVARESaN79f4ma8KUh+HenyiDQ2NbmKiEizZWapeNO73IhXu/qP2s8QaZk0bYmIiDRnp+KN3B0PXOqc01Qi0iqpyVVERESkmVMNnYiIiEgzp4BOREREpJlr1YMiOnfu7Pr06RPpYoiIiIjUaeHChTnOudTq9rXqgK5Pnz4sWLCg7gNFREREIszMNtW0T02uIiIiIs2cAjoRERGRZk4BnYiIiEgzp4BOREREpJlTQCciIiLSzCmgExEREWnmFNCJiIiINHMK6ERERESaOQV0IiIiIs2cAjoRERGRZk4BnYiIiEgzp4BOREREWqeC9VCaH+lShIQCOhEREWl9ygrhfyPg7SGQ+d9Il6bBFNCJiIhI67PrSyjfB64UPj4DPrsAirIjXarDpoBOREREWp+cud72lMUw4vew5VX43xDY8Dw4F9myHQYFdCIiItL65MyFlMHQpguM+DWc/DUkDYC5F8Gc06BwS6RLWC8K6ERERKR1cc4L6DpP+jat/TCY9imM+SvsnA3/Gwqr/wGuImLFrA8FdCIiItK65K+F4pyDAzqAqGgYdAOcutTbt+A6mHk87N8ZkWLWR6MEdGb2hJllmdnSavb93MycmXUOSLvNzNaa2SozOykgfYyZLfH3PWhm5qfHm9lLfvp8M+vTGPclIiIizVDO596281HV70/qCye8DxOf9GryVv218cp2mBqrhu4p4OSqiWbWE5gGbA5IGwqcBwzzz/mHmUX7ux8GrgIG+K/KPK8Edjvn+gMPAPeE5S5ERESk+cuZC7HtoN2Qmo8xg4zLoPME2DGz0Yp2uBoloHPOfQzkVrPrAeCXQOBwkjOBF51zxc65DcBaYLyZdQVSnHNznXMOeAY4K+Ccp/33rwJTK2vvRERERA6SMxc6TwQLIgxKPxF2L4SS3eEvVwNErA+dmZ0BbHXOLa6yqzsQOLQk00/r7r+vmn7QOc65MiAP6FTDda8yswVmtiA7u/nONyMiIiKHoXQv7FlyaP+5mnQ50RsYsXN2WIvVUBEJ6MysLfAr4DfV7a4mzdWSXts5hyY696hzbqxzbmxqamowxRUREZGWYtcXgAs+oOs8AWKSmnyza6Rq6PoBfYHFZrYR6AF8ZWZd8GreegYc2wPY5qf3qCadwHPMLAZoR/VNvCIiItKaZX8OGHSaENzxUbGQdpwCuuo455Y459Kcc32cc33wArIjnXM7gLeA8/yRq33xBj984ZzbDuSb2US/f9wlwJt+lm8Bl/rvzwE+8vvZiYiIiHwrZy60GwZx7YI/p8tUyF/dpCcbbqxpS14A5gKDzCzTzK6s6Vjn3DLgZWA58B5wnXOu3N99LfAY3kCJdcC7fvrjQCczWwvcDNwalhsRERGR5stVQM684JtbK3U50dvu/DD0ZQqRmMa4iHPu/Dr296ny+S7grmqOWwAMrya9CDi3YaUUERGRFm3vSijdA6k1zD9Xk3bDISHNa3bNuCwcJWswrRQhIiIirUPOXG9b3xo6M2/6kh0zvWXDmiAFdCIiItI6ZH8OcR0heWD9z+1yIhTthLxloS9XCCigExERkdYhZ65XO3c4aw90meptm+hoVwV0IiIi0vIV58LeFfVvbq2U2AuSByigExEREYmYXfO9bX0HRATqciJkzYGK0tCUKYQU0ImIiEjLlzPXW7u147jDz6PLiVBW4K820bQooBMREZGWL/tzaD8KYpMOP4/0EwBrks2uCuhERESkZaso95pcD7f/XKW4DtBxrAI6ERERkUaXt9RrKm1oQAfeaNeceVBa0PC8QkgBnYiIiLRslRMKN2RARKUuJ4Irg6yPG55XCCmgExERkZYtZ663dFdi34bnlToZohOaXLOrAjoRERFpOspLQp9n9ueHP6FwVdEJkHo07FRAJyIiInKo3K/hlWTIXRi6PIuyoWAtdA5Bc2ulLifCniWwf0fo8mwgBXQiIiLSNOxdARUlsObh0OVZ2X8uFAMiKnU50dvu/Ch0eTaQAjoRERFpGopzvO2ml0I3ijRnLliMN91IqLQf7U1hsuPD0OXZQAroREREpGmoDOjKCmDzy6HJM2cudDgCYtqEJj+AqGhInwI7ZoBzocu3ARTQiYiISNNQnAPxnSBlEKx7vOH5VZR6y3SFsrm1UpcTYd8WyF8b+rwPgwI6ERERaRqKcyA+FTKuhJzPIW9Fw/Lb8w2U7w/N/HNVHehH1zRGuyqgExERkaahOAfiO0PfS7x+b+ufaFh+2Z9723DU0CX1g8TeTWY+OgV0IiIi0jQUZXsBXZt06H4abHjGazY9XDlzoU03aNszdGWsZAbpU2HHR95asRGmgE5ERESahsoaOoB+V0JRFmx9+/Dzy5nrzT8XigmFq9PlRCjdA7u/Dk/+9aCATkRERCLPuYMDuq4nQ5uuhz84Yv92KNwYnubWSulTvG0TaHZVQCciIiKRV7rXW/S+MqCLioG+l8H2d2Hf1vrnVzmhcDgGRFRqkw7tRyqgExEREQG+nYMuPvXbtH5XgKuADU/XP7/szyEqzpuDLpy6nAjZn0LZ/vBepw4K6ERERCTyDgR0nb9NS+4PacfBuie8wK4+cuZCxzEQHR+6MlYnfSpUFEPOZ+G9Th0U0ImIiEjkVRfQgTc4omAdZH0cfF5l+yF3oTcgItzSjvWmWMlWQCciIiKtXWVAl1AloOv5PYhNCX5wREUZfH6BV2vW/fTQlrE6sUlw+moY/pvwX6sWCuhEREQk8mqqoYtpC30uhC2vQsme2vNwFTD/Ssh8A8b8DdKPC0dJD5XUN3xTowRJAZ2IiIhEXnE2RMVCTPKh+/pdCeVFsOmFms93Dhb+1JuMeMTvYdD14StrE6SATkRERCKvcg666mq6OhwJ7UfV3uy69Pew+kEYdBMMvz1sxWyqFNCJiIhI5AVOKlyVmVdLl7sQdi8+dP/Kv8KSOyDjMjjyzxFv/owEBXQiIiISebUFdOD1o4uKP7SWbv0z8NVN0OO7MP5fYK0ztGmUuzazJ8wsy8yWBqT9n5mtNLNvzOx1M2sfsO82M1trZqvM7KSA9DFmtsTf96CZF4KbWbyZveSnzzezPo1xXyIiIhIixTkHTypcVXxH6Pld2Pic158OIPNNmH+FNxfc5H97q0u0Uo0Vxj4FnFwlbQYw3Dk3ElgN3AZgZkOB84Bh/jn/MLNo/5yHgauAAf6rMs8rgd3Ouf7AA8A9YbsTERERCb26aujAa3Yt2Q1b3oAdH8Gn34eOY+HYNyA6oTFK2WQ1SkDnnPsYyK2S9oFzrsz/OA/o4b8/E3jROVfsnNsArAXGm1lXIMU5N9c554BngLMCzqlcF+RVYGpl7Z2IiIg0cRXlUJxbd0CXPgUS+8CyO+HjMyF5IBz/jjcXXCvXVBqarwDe9d93B7YE7Mv007r776umH3SOHyTmAZ2qu5CZXWVmC8xsQXZ2dshuQERERA5TyW7A1R3QWRRkXA55yyAhDU5432uKlcgHdGb2K6AMeL4yqZrDXC3ptZ1zaKJzjzrnxjrnxqam1tJWLyIiIo2jpkmFqzPgx9D/GpgyA9p2C2+5mpGI9h40s0uB04CpfjMqeDVvPQMO6wFs89N7VJMeeE6mmcUA7ajSxCsiIiJNVLHfYhZMQJfQGcY/HN7yNEMRq6Ezs5OBW4AznHP7Ana9BZznj1ztizf44Qvn3HYg38wm+v3jLgHeDDjnUv/9OcBHAQGiiIiINGX1qaGTajVKDZ2ZvQAcD3Q2s0zgt3ijWuOBGf74hXnOuWucc8vM7GVgOV5T7HXOuXI/q2vxRsy2wetzV9nv7nHgWTNbi1czd15j3JeIiIiEgAK6BmuUgM45d341yTWu3+Gcuwu4q5r0BcDwatKLgHMbUkYRERGJEAV0DRbxQREiIiLSyhXnQEwixLSJdEmaLQV0IiIiElnBTCostVJAJyIiIpGlgK7BFNCJiIhIZCmgazAFdCIiIhJZCugaTAGdiIiIRFZRtgK6BlJAJyIiIpFTXgxl+QroGkgBnYiIiERO8S5vq4CuQRTQiYiISORoUuGQUEAnIiIikXMgoEuNbDmaOQV0IiIiEjmqoQsJBXQiIiISOQroQkIBnYiIiETOgYCuY2TL0cwpoBMREZHIKc6B2PYQFRvpkjRrCuhEREQkcoo1qXAoKKATERGRyNGyXyGhgE5EREQiRwFdSCigExERkcgpzoEEBXQNpYBOREREIsM5v4ZOkwo3lAI6ERERiYzyfVBepCbXEFBAJyIiIpGhSYVDRgGdiIiIRIYCupBRQCciIiKRUaSALlQU0ImIiEhkFGd7WwV0DaaATkRERCJDTa4ho4BOREREIqM4BywK4tpHuiTNngI6ERERiYziHIjr5AV10iB6giIiIhIZxTmQoEmFQ0EBnYiIiESG1nENGQV0IiIiEhkK6EJGAZ2IiIhEhgK6kFFAJyIiIo3POQV0IdQoAZ2ZPWFmWWa2NCCto5nNMLM1/rZDwL7bzGytma0ys5MC0seY2RJ/34NmZn56vJm95KfPN7M+jXFfIiIicphK88CVK6ALkcaqoXsKOLlK2q3Ah865AcCH/mfMbChwHjDMP+cfZhbtn/MwcBUwwH9V5nklsNs51x94ALgnbHciIiIiDVekVSJCqVECOufcx0BuleQzgaf9908DZwWkv+icK3bObQDWAuPNrCuQ4pyb65xzwDNVzqnM61VgamXtnYiIiDRBWiUipCLZhy7dObcdwN+m+endgS0Bx2X6ad3991XTDzrHOVcG5AGdqruomV1lZgvMbEF2dnaIbkVERETqRQFdSDXFQRHV1ay5WtJrO+fQROcedc6Ndc6NTU3VZIYiIiIRcSCg09/iUIhkQLfTb0bF32b56ZlAz4DjegDb/PQe1aQfdI6ZxQDtOLSJV0RERJoK1dCFVCQDureAS/33lwJvBqSf549c7Ys3+OELv1k238wm+v3jLqlyTmVe5wAf+f3sREREpCkqzoGoeIhJjHRJWoSYxriImb0AHA90NrNM4LfA3cDLZnYlsBk4F8A5t8zMXgaWA2XAdc65cj+ra/FGzLYB3vVfAI8Dz5rZWryaufMa4bZERETkcFXOQacxjCHRKAGdc+78GnZNreH4u4C7qklfAAyvJr0IPyAUERGRZkCTCodUUxwUISIiIi1dMwnotu3ZT1l5RaSLUScFdCIiItL4irObfEC3PW8/x//fbF5ekFn3wRGmgE5EREQaXzOooXtv6Q5KyitYvGVPpItSJwV0IiIi0rgqyqBkd5MP6N5dsgOA1Vn5ES5J3YIK6MysXbgLIiIiIq1EiT9VbELTnVQ4K7+ILzflEhcTxeod+TT12dCCraHbYWZfm9lfzOy7ZlbtsloiIiIidWoGkwq/v2wnzsEF43tRWFLO1j37I12kWgUb0HUAfgbsAW4ANpnZEjN7KFwFExERkRaqGQR07y7ZTkZqIqeO7ArAmp0FES5R7YIK6JxzRc65j4B7gT8B/wR64a3KICIiIhK8Jh7Q7SooZv6GXL4zvCsD05IBWLWzafejC2piYTO7GzgO6A58DnwMTHLOLQ9j2URERKQlauIB3YzlOymvcJwyogvt2sbSJSWB1S0hoAOuB3YADwOzgS+dc2XhKpSIiIi0YAcCuqbZJf+dpTvo1bEtQ7umADAgPanJB3TB9qFrD1wMVAC34/Whm2Fmt4erYCIiItJCFWVDTBJEJ0S6JIfI21fK52tzOGVEF8xfZ3ZQejJrdhZQXtF0R7oG24euzDk3F3gUeAz4DzAe+HUYyyYiIiItUROeVHjGip2UVTi+M7zrgbSB6ckUl1WwJXdfBEtWu2DnoXvQzBYDW4GfAnl4AyI6hrFsIiIi0hI14YDu3SXb6d6+DSN7fDsF78AuTX9gRLB96HKBm4C5zrmi8BVHREREWrziHIhvepMK5xeV8smaHC6e1PtAcyvAgLQkANbszOekYV0iVbxaBdvkeodzbhaQamYTw1wmERERacmaaA3dRyuzKCmv4DsjDg7aEuNj6NGhDaua8Fx0wTa59jSzz4CVwEw/7RwzeyychRMREZEWqIkGdO8u2UF6SjxH9OxwyL5B6cms3tF0m1yDHeX6KPA/IBko9dNmANPCUSgRERFpocqLoKwAEppWQFdYXMasVVmcPKwLUVF2yP4B6cmszymgtLwiAqWrW7AB3XjgbudcBeAAnHN5QLtazxIREREJVLzL2zaxGrrZq7IpLqvglBFdq90/qEsSpeWOjTmFjVyy4AQb0O0E+gcmmNlQYHPISyQiIiItVxNdJeLdpdvpnBTHuD7VT+AxwF8CbHUT7UcXbEB3H/C2mV0OxJjZ+cBLwD1hK5mIiIi0PMXZ3rYJBXRFpeV8tDKL6cO6EF1NcytA/7QkoqzpTl0S1LQlzrknzCwXuArYAlwK/No590YYyyYiIiItTVHTq6GbszqbfSXlB00mXFVCbDS9OyWypjkHdAB+8PZG2EoiIiIiLV8TbHJ9b+kO2reNZUJG7eslDExPan41dGZ2sXPuWf/9FTUd55x7IhwFExERkRaoOAcwiGsai00Vl5Uzc/lOThnRhdjo2nuiDUpPZsbynRSVlpMQG91IJQxObTV05wPP+u8vruEYByigExERkeAU50BcB4gKupEwrD5fu4v84rIaR7cGGpCeTIWD9dmFDO2W0gilC16NT9M5952A9yc0TnFERESkRWtikwq/s2Q7yQkxTO5Xd5kGdakc6Zrf5AK6YFeK+IuZjQt3YURERKSFa0IBXWl5BR8s38m0IenExdQdEvXplEhMlLG6CfajC3baEgPeNLM1ZvY7MxsUzkKJiIhIC9WEArp563eRt780qOZWgLiYKDJSE5tvQOecuxHoAfwY6AnMM7OFZnZzOAsnIiIiLUwTCujeWbKDxLhojhkQfHkGpCc3yZGuwdbQ4ZyrcM7NcM5dAQwHdgH/F7aSiYiISMvinDexcBMI6CoqHB8s28GUIen1GrE6KD2ZLbn72VdSFsbS1V/QAZ2ZJZnZRWb2P2A1UIY3wbCIiIhI3coKoKKkSQR0m3P3sauwhMn9OtXrvIHp3sCINU1sCbBgB0W8AuzAWynibaC3c+47zrnnwlk4ERERaUGa0KTCy7btBWBYt3b1Om9gehJAk+tHF+wkMAuAnznnNoezMCIiItKCVQZ0CamRLQewdFseMVHGwC5J9Tqvd6dE4mKimlxAF+ygiHuA7WZ2jJn9AMDMEs0ssaEFMLOfmtkyM1tqZi+YWYKZdTSzGf6o2hlm1iHg+NvMbK2ZrTKzkwLSx5jZEn/fg2ZW/eq6IiIiEhlNrIZuQHoy8TH1W/EhOsron5rEqmba5DoCr9/cv4DH/eTjaOAqEWbWHbgBGOucGw5EA+cBtwIfOucGAB/6nzGzof7+YcDJwD/MrPIn8TBek/AA/3VyQ8omIiIiIdZEAjrnHMu35THsMCcHHtQlmTXNsYYOL1j6jXNuMFDqp80Bjg5BGWKANmYWA7QFtgFnAk/7+58GzvLfnwm86Jwrds5tANYC482sK5DinJvrnHPAMwHniIiISFNQR0C3c28RP3pmAbsKisNajKz8YnIKSg47oBuYnsz2vCLy9pfWfXAjCbYP3TCgcgCEA3DOFZpZm4Zc3Dm31czuAzYD+4EPnHMfmFm6c267f8x2M0vzT+kOzAvIItNPK/XfV00/hJldhVeTR69evRpSfJFWpbS0lMzMTIqKiiJdFGkhEhIS6NGjB7GxsZEuijSW4hywaIitfiDCx6uzmbF8J0f168Tlk/uGrRjLtuUB9R8QUalyYMTarHzG9O4YsnI1RLAB3UZgDN7gCADMbDxeDdlh8/vGnQn0BfYAr5jZRbWdUk2aqyX90ETnHgUeBRg7dmy1x4jIoTIzM0lOTqZPnz6oi6o0lHOOXbt2kZmZSd++4fvDLU1M5aTCNfwOWZddCMD7y3aEN6Db6o1wHdI1+bDOr5y6ZNWOgiYT0AXb5Ppr4H9m9jsgzsxuA14Bbm/g9U8ENjjnsp1zpcB/gKOAnX4zKv42yz8+E2+liko98JpoM/33VdNFJESKioro1KmTgjkJCTOjU6dOqvFtbYpqn1R4XbY30OCLDbnsLiwJWzGWbsujT6e2JCccXu1w9/ZtaBsX3aRGugY7yvVt4BQgFa/vXG/gbOfcBw28/mZgopm19UelTgVWAG/x7aTFlwJv+u/fAs4zs3gz64s3+OELv3k238wm+vlcEnCOiISIgjkJJX2fWqE6lv1al11Ar45tqXAwc8XOsBVj2ba9DOt+eM2tAFFRxoD05OYX0AE4575yzv3YOXeqc+4aYIuZNWjpL+fcfOBV4CtgiV+eR4G7gWlmtgaY5n/GObcMeBlYDrwHXOecK/ezuxZ4DK8ZeB3wbkPKJiIiIiFWS0BXWl7B5l37OG1kV7q2S+CD5eEJ6PL2lZK5e/9hD4ioNDAtqfkEdOa50sz+ZmY3mFmsmbU3s/uBDcDQhhbAOfdb59xg59xw59zF/gjWXc65qc65Af42N+D4u5xz/Zxzg5xz7wakL/Dz6Oecu94f7SoiLUhS0sETgD711FNcf/31jVqGO+64g8GDBzN8+HBef/31Go+77LLLePXVVwHIzc3liCOO4Mknn2Tbtm2cc845ACxatIh33nmnzmtWvW+RZqs4B+Krn1R40659lFU4+qclMX1oOh+vzg7LeqnLtjdsQESlQV2SySkoCfuI3GDVVUN3H/A7IA1vLrin8AZGpAETnHOnhrV0IiJNyJYtW3j++edZsmQJixYtYty4cXWek5eXx0knncRVV13F5ZdfTrdu3Q4EesEGdCItgquAkl011tBV9p/rl5rEScO6UFxWwcerc0JejOUHlvxqYA2dPzBidROZYLiugO77wLHOuR8AU4DzgVudcxc555aGvXQiIkHatGkTU6dOZeTIkUydOpXNm72VCi+77DKuvfZaTjjhBDIyMpgzZw5XXHEFQ4YM4bLLLjtw/gcffMCkSZM48sgjOffccykoOPSXdExMDHv37qWgoICYmBh69OhxyDGBCgoKOOWUU7jgggu49tprAdi4cSPDhw+npKSE3/zmN7z00kuMHj2al156iYKCAi6//HJGjBjByJEjee211w7k9atf/YpRo0YxceJEdu70mqKys7P53ve+x7hx4xg3bhyfffYZ4NUiXnHFFRx//PFkZGTw4IMPNujZioREyR4vqKsjoMtITWRc3460axPLB8t2hLwYy7btJT0lns5J8Q3KpzKgW5PVNJpd65q2pJ1zbj2Ac26lme1zzr3aCOUSkSbsd/9dduB/uaEytFsKvz19WK3H7N+/n9GjRx/4nJubyxlnnAHA9ddfzyWXXMKll17KE088wQ033MAbb7wBwO7du/noo4946623OP300/nss8947LHHGDduHIsWLaJHjx7ceeedzJw5k8TERO655x7uv/9+fvOb3xx0/fj4eNLT0zn77LN57733iI+v/Q/CzTffzA9/+EN++tOfHrIvLi6O3//+9yxYsICHHnoIgFtuuYV27dqxZMmSA+UGKCwsZOLEidx111388pe/5F//+he33347N954Iz/96U85+uij2bx5MyeddBIrVqwAYOXKlcyaNYv8/HwGDRrEtddeq/neJLLqmFR4fXYh6SnxB0aeTh2SxocrsigtryA2Ougu/3Vati2vwc2tAOkp8aQkxLBqR/MI6MwfTVo5FKmsymcqAz4RkXBr06YNixYtOvD5qaeeYsECb3rMuXPn8p///AeAiy++mF/+8pcHjjv99NMxM0aMGEF6ejojRowAYNiwYWzcuJHMzEyWL1/O5MmTASgpKWHSpEmHXP/KK6/kgQce4PPPP+eCCy7glVde4b777iMxMZHrrrvukOOnTJnCm2++yc9//nPS0tIO2V/VzJkzefHFFw987tDBW8Y6Li6O0047DYAxY8YwY8aMA8cvX778wPF79+4lP9/743LqqacSHx9PfHw8aWlp7Ny5s84aRZGw2rfF27bpUu3uddkF9Ev9tr/oScO68J+vtvLFhlwm9w/NUmH7S8pZm1XAycOqL0N9mBkDm9BI17oCukS8UaOBY8vXBbx3eOuvikgrUldNWlMQOCVGZU1aVFTUQbVqUVFRlJWVER0dzbRp03jhhRdqzXPmzJm8+uqrTJ06lZ/85Cf8+Mc/ZtWqVTzzzDPVHn/eeedx9NFH853vfIdZs2aRnFz7JKbOuWqn8oiNjT2QHh0dTVmZ11G8oqKCuXPn0qbNoYv2BN5n4DkiEbN7sbdtP/KQXc451mUVcMbobgfSjh2QSkJsFB8s2xGygG7ljr1UOBgagho6gIFdkvnfN9tr/LfbmGqtw3TORTnnov1tdS8FcyLSJBx11FEHareef/55jj46+KWmJ06cyGeffcbatd7iN/v27WP16tWHHDdy5Eiee85bBfHee+9l5syZxMfH07Nnz0OOrXTTTTcxdepUvvvd71JScvBEqcnJyQdq1ACmT59+oPkVvm1yrUnV4wNrL0WanD2LoU1XSDh0lGtOQQl7i8oOqqFrExfNsQNS+WD5TkI1ccWyEA2IqDQwLYm8/aVk5Ud+pGvoGqVFRCLowQcf5Mknn2TkyJE8++yz/PWvfw363NTUVJ566inOP/98Ro4cycSJE1m5cuUhxz3zzDM8++yzjBw5kuOOO46f//znlJeXc//999ea/z333EPPnj25+OKLqaioOJB+wgknsHz58gODIm6//XZ2797N8OHDGTVqFLNmzarznhcsWMDIkSMZOnQojzzySND3LNLodi+C9qOr3RU4wjXQ9GFd2J5XxJKteSEpwrJte2nXJpYeHRq0FP0BA7tUjnSNfLOrtebp2saOHesq+9+ISO1WrFjBkCFDIl0MaWH0vWolykvglSQY/DMY/adDdj8/fxO/en0pn906he7tvw22dheWMPaumVxzXAa/OGlwg4tx5kOf0jYuhheumtjgvAB2FRQz5s6Z3H7qEH54TEZI8qyNmS10zo2tbp9q6ERERCS89q6AilLoMLra3euyCmkTG03XlISD0jskxjG+T0c+WNbwVSNKyytYsSM/ZM2tAJ2S4umUGMeaJjAXXY0BnZmNasyCiIiISAu1e5G3bV99aLEuu4CM1ESiog4dWHDSsHTWZBWwPrthQdO67AJKyioY3oA1XKszMD2ZVU2gybW2GrpPKt/4a6qKiIiI1N/uxRDdBpIHVLu76pQlgab5U4y838BaumVbQzsgotLA9CTW7MwP2cCNw1VbQLfHzE4zswygq5n1NbOMqq/GKqiIiIg0U3sWQfsREHXo5Bj7S8rZumd/jQFd9/ZtGNG9HR8sb9iqEcu27SUhNoqMGq5zuAZ2SabQv4dIqi2guxH4C7AKaIM3/9zaKi/V3ImIiEjNnPNq6Gpobt2QU4hz0C8tscYspg9N5+vNe9i5t+iwi7FsWx6Du6QQXU2zbkN8u6ZrZJtdawzonHOvO+f6O+digX2ah05ERETqbf9WKMmFDjX3n4NDpywJdNJwr9l1xvLDa3Z1zrF8+96QN7cCDEyrDOgiOzAi2FGunQDMLMrMupqZRseKSKPbuXMnF1xwARkZGYwZM4ZJkybx+uuvR7pYIXfZZZfx6qvVL5t9//33M3jwYEaMGMGoUaO4+eabKS0tbeQS1s/s2bP5/PPPI10MiZTKARE1jXDNLsAM+nauuYZuQFoSfTq15f1lh9fsuiV3P/lFZSFZw7Wqdm1j+fsFR3LqiK4hz7s+gg3M4s3sGaAI2ArsN7OnzSz0T0ZEpBrOOc466yyOPfZY1q9fz8KFC3nxxRfJzMw85NhwLXNVXl4elnyD9cgjj/DBBx8wb948lixZwpdffklaWhr79ze87044lwZTQNfK1bLkF8D67EJ6dGhDQmzNjX5mxknDujB33S7y9tf/PzBLt3kTE4ejhg7g1JFd6dmxbVjyDlawAd3f8NZ1HY7Xn24E0BZ4MEzlEhE5yEcffURcXBzXXHPNgbTevXvzk5/8BICnnnqKc889l9NPP53p06eTm5vLWWeddWDlh2+++QaAgoICLr/8ckaMGMHIkSN57bXXAPjggw+YNGkSRx55JOeeey4FBV7zSZ8+ffj973/P0Ucfzd13382RRx554Ppr1qxhzJgxh5T1X//6F+PGjWPUqFF873vfY9++fYBX83bDDTdw1FFHkZGRcaAWzjnH9ddfz9ChQzn11FPJysqq9hncddddPPzww7Rv3x6AuLg4br31VlJSvD9SL7zwAiNGjGD48OHccsstB85LSvq2KevVV1/lsssuO1Cem2++mRNOOIFbbrmFyy67jGuvvZYTTjiBjIwM5syZwxVXXMGQIUMOnFPXs/rtb3/LkUceyYgRI1i5ciUbN27kkUce4YEHHmD06NF88smBCRSktdizGJL6QWz1axnXNsI10PRh6ZRVOGavqv7fR22WbcsjOsoY1KX29ZSbs5ggjzsZyHDO7fM/rzazy/EGSohIa7Pwpm+bUUKlw2gY85cady9btuygYKo6c+fO5ZtvvqFjx4785Cc/4YgjjuCNN97go48+4pJLLmHRokX84Q9/oF27dixZsgTw1kvNycnhzjvvZObMmSQmJnLPPfdw//3385vf/AaAhIQEPv30UwBmzpzJokWLGD16NE8++eRBgU6ls88+mx/96EcA3H777Tz++OMHAs/t27fz6aefsnLlSs444wzOOeccXn/9dVatWsWSJUvYuXMnQ4cO5Yorrjgoz/z8fAoKCujbt2+1975t2zZuueUWFi5cSIcOHZg+fTpvvPEGZ511Vq3PbPXq1cycOZPo6Gguu+wydu/ezUcffcRbb73F6aefzmeffcZjjz3GuHHjWLRoET169Kj1WXXu3JmvvvqKf/zjH9x333089thjXHPNNSQlJfHzn/+81rJIC7V7UY395yoqHOuzC5mY0anObI7o2YHU5Hg+WLaTM0d3r1cRlm3by4C0pFprAZu7YGvoioCqq+l2BiK/Gq2ItErXXXcdo0aNYty4cQfSpk2bRseOHQH49NNPufjiiwGYMmUKu3btIi8vj5kzZ3LdddcdOKdDhw7MmzeP5cuXM3nyZEaPHs3TTz/Npk2bDhzzgx/84MD7H/7whzz55JOUl5fz0ksvccEFFxxStqVLl3LMMccwYsQInn/+eZYtW3Zg31lnnUVUVBRDhw5l506vg/fHH3/M+eefT3R0NN26dWPKlCmH5Omcw+zb0Xnvv/8+o0ePpk+fPnz++ed8+eWXHH/88aSmphITE8OFF17Ixx9/XOdzPPfcc4mO/vaP3Omnn46ZMWLECNLT0xkxYgRRUVEMGzaMjRs31vmszj77bADGjBnDxo0b67y+tHClBZC/tsYRrtv3FrG/tDyoGrqoKGPa0HRmr8qiqLR+3R+WbdvL0DA1tzYVwdbQPQbMMLP7gU1Ab+CnwKPhKpiINGG11KSFy7Bhww40jwL8/e9/Jycnh7Fjv13WMDHx207V1U3yaWaHBEaVx06bNo0XXnih2msH5vu9732P3/3ud0yZMoUxY8bQqdOhNQuXXXYZb7zxBqNGjeKpp55i9uzZB/bFx8dXW8aqZaoqJSWFxMRENmzYQN++fTnppJM46aSTOO200ygpKal1UtPAvIuKDp72IfDeAssXFRV1UFmjoqIoKysjOjq61mdVeU50dHRY++VJM7FnCeBqWfKrcoRrzQMiAk0fms6/52/m83U5TBmcHtQ5WflFZOcXh2VARFMSbA3dXcDdwDnAn/3tvX66iEjYTZkyhaKiIh5++OEDaZV906pz7LHH8vzzzwNep/zOnTuTkpLC9OnTeeihhw4ct3v3biZOnMhnn33G2rVrD+S7evXqavNNSEjgpJNO4tprr+Xyyy+v9pj8/Hy6du1KaWnpgTLU5thjj+XFF1+kvLyc7du3M2vWrGqPu+2227j22mvZs2cP4AWElQHahAkTmDNnDjk5OZSXl/PCCy9w3HHHAZCens6KFSuoqKho8Kjg+jyrSsnJyeTnR35pJImAPf6AiDqmLAl2st+j+nUmOT6G95cGP33Jsm3hWSGiqQkqoHOeJ5xzJzrnhvrbx12k17kQkVbDzHjjjTeYM2cOffv2Zfz48Vx66aXcc8891R5/xx13sGDBAkaOHMmtt97K008/DXh92nbv3s3w4cMZNWoUs2bNIjU1laeeeorzzz//wCCKlStX1liWCy+8EDNj+vTp1e7/wx/+wIQJE5g2bRqDBw+u896++93vMmDAAEaMGMG11157IBCr6tprr+XEE09kwoQJjBw5ksmTJ3PEEUdwxBFH0LVrV/70pz9xwgknMGrUKI488kjOPPNMAO6++25OO+00pkyZQteuDZtaob7PCrxm3Ndff12DIlqj3Yshtj207VXt7nXZBaQkxNA5KS6o7OJiojh+cBozV+ykvCK4EGS5H9C19CZXa80x2dixY92CBQsiXQyRZmHFihUMGTIk0sVoEu677z7y8vL4wx/+EOmiNHv6XrVw70+C6Hg4cXa1u89/dB5FZeW8/uPJQWf59jfbuP7fX/PQBUdw2shudR5/7XMLWb59L3N+cULQ12iqzGyhc25sdfuC7UMnIiJ4tWnr1q3jo48+inRRRJq2inLIWwIZV9Z4yLrsAo4dWHXMZe2mD+3CiO7tuP2NpYzp3YGu7drUevyybXsZ3r1l185B8H3oREQEeP311/nmm2/o3LlzpIsi0rQVrIOywhoHROwtKiUrvzioEa6B4mKi+Ot5oykureDmlxbX2vS6t6iUzbn7WvyACAgyoDOzc2tIPye0xRGRpqw1d9GQ0NP3qYWrY0DE+uxCIPgRroEyUpP43RnDmLt+F49+vL7G41pL/zkIvobu8RrSNW2JSCuRkJDArl279EdYQsI5x65du0hISIh0USRcdi8Gi4Z2Q6vdfWDKkrT61dBVOndsD04d0ZU/f7CKxVv2VHtMaxnhCnX0oTOzDP9tlJn1BQInSsrAm3BYRFqBHj16kJmZSXZ2dqSLIi1EQkICPXr0iHQxJFx2L4KUIRBdfdC+LruAmCij12GugWpm/PG7I/h6825ufPFr3r7hGJLiDw5rlm3LIzU5nrTklv8fh7oGRawFHF4gV3WZrx3AHWEok4g0QbGxsTUuOyUizdT6p2Dl/dDjLOhzIaQMCl3eexZDWvVT8IDX5Nq7U1tiow+/O3+7trE88IPRnP+vedzx1jLuO/fg5t1lW/cyvBXUzkEdTa7OuSjnXDTwif8+8NXNOacmVxERkeZo72r48sdQlA3L7oK3B8N742DlX2F/8BP3Vqt4F+zLrHFABHg1dPUdEFGdCRmduO6E/ry6MJP/Lt52IL2otJy12QWtYkAEBD+xcM0htoiIiDQvFWUw9xKIbgMnL4Qzt8ARfwZXAV/dBG90g1knw4bnvPVY62u3PyCihjVcy8or2Lir8LD7z1V1w9QBHNGrPf/v9SVk7vZWkFm1I5/yCtcq+s9B8KNc+5rZv81suZltDnyFu4AiIiISYsvvhl3zYdzD0Lab9xpyM5yyEE5dDkNvg72rYO7F8J90rybPVQSffx0jXLfs3k9puQtJDR1AbHQUf/3BETgHN724iLLyioABEaqhC/RvoAL4GXBxlVeDmFl7M3vVzFaa2Qozm2RmHc1shpmt8bcdAo6/zczWmtkqMzspIH2MmS3x9z1oda10LSIi0hrlfgVLfge9z4fe3z90f7shMOpOOGM9TPvU61+35mHY9k7w19i9CNp0hYS0ancfGOF6GFOW1KRXp7b84axhLNi0m7/PWseybXkkJ8TQs2PtEw+3FMGuFDEMmOxcfcLzoP0VeM85d46ZxQFtgf8HfOicu9vMbgVuBW4xs6HAeX55ugEzzWygc64ceBi4CpgHvAOcDLwbhvKKiIg0T+VFXq1bQhqMfaj2Y80gdTJ0Gg/ZH3uDJ7qfFtx1di+usbkVvP5z4M0nF0rfPaIHc1Zl8+BHa+iUGMfQrim0lvqdYGvoPgaOCPXFzSwFOBZ/njvnXIlzbg9wJvC0f9jTwFn++zOBF51zxc65DXijcMebWVcgxTk313mTZD0TcI6IiIgALP4V5C2HiU9CfMfgzomKhYE/gZ2zvJq3upSXwN7ldQ6ISE2Op12b2ODKUA+/P2s43donkJVfzPDuraO5FYIP6DYC75vZo2b2+8BXA6+fAWQDT5rZ12b2mJklAunOue0A/rayzrY7sCXg/Ew/rbv/vmq6iIiIAOycDSsfgAE/hq7T63du/x9BTKJ3fl32roCK0jpq6ApD2twaKCUhlr/84AjiYqKY0DfIoLUFCDagSwT+C8QCPau8GiIGOBJ42Dl3BFCI17xak+rqTV0t6YdmYHaVmS0wswWaIFVERFqF0r0w7zJI7g9H3Fv/8+M6QMYVsOkF2Let9mN31z4gwjnH2qyCkDe3BhrTuwPf/HY604d1Cds1mpqg+tA55y4P0/UzgUzn3Hz/86t4Ad1OM+vqnNvuN6dmBRwfGET2ALb56T2qST+EP3feowBjx47VGkYiItLyLbwJ9m2BaZ95NW2HY9CNsPohWPN3GHVXzcftXuRNh5I8sNrduYUl5O0vDdkI15okxEaHNf+mJthpSzJqejXk4s65HcAWM6ucmnoqsBx4C7jUT7sUeNN//xZwnpnF+0uRDQC+8Jtl881soj+69ZKAc0RERFqvzDdh/ZPeVCSdJx5+Psn9/BGvj0DZvpqP27MY2g2HqOoDqnXZhUBoR7hK8KNcA5cAq1RZu9XQEPgnwPP+CNf1wOV4gebLZnYlsBk4F8A5t8zMXsYL+sqA6/wRrgDXAk8BbfBGt2qEq4iItG5FWTD/R9DhCBj+m4bnN/hmyHwdNjwDA645dL9zXg1dz+/VmEXlCNdw19C1NsE2uR5Uk2dmXYDfAp80tADOuUXA2Gp2Ta3h+LuAQ+p6nXMLgOENLY+IiEiL4Bx8cZXXf27SsxAd1/A8UydDx7He4Ij+V4FVaejbvxVKcmvsPwfeHHTxMVF0b9865odrLIe1Iq7fVHoT8KeQlkZERERCY+NzXnPrqLug/bDQ5Gnm1dLlr65+ouE6lvwCr4YuIzWJqKjWMT9cYzmsgM43CG8SYBEREWlKSvPh619Cp4kw+KehzbvXOdC2hzfRcFWV89R1GFnj6etzwjdlSWsWVJOrmX3CwdOAtMVbraGh89CJiIhIqC37ExTtgGPfPLRZtKGiYmHgDbDol14AFziB8J7FkJQBsSnVnlpUWs6W3H2cNVpTxYZasIMiHqvyuRBY7JxbE+LyiIiISEMUbPBqz/pcDJ3Hh+ca/X8ES3/n9aWb9PS36bsX1drcumnXPioc9EvTgIhQC3ZQxNN1HyUiIiIR9/UvwaJhdBi7uce1h4wrYe3DMOpP0LYblBVC/lroc1GNp307wlVNrqEW7Dx0sWb2OzNbb2ZF/vZ3/lQjIiIi0hTsnANbXoWht0LbMDdrDroBKsq8iYYB9iwBXJ0jXAEyOquGLtSCbVi/FzgRuAYY5W+nAPeEqVwiIiJSHxXl8NVPoW1PGPLz8F+v6kTDBwZEjK7xlHXZBXRv34Y2ca1rFYfGEGwfunOBUc65Xf7nVWb2FbAYCPHwGREREam3DU/B7q/hqBcgppHmeAucaHj3YohtD2171Xj4uuxC9Z8Lk2Br6GqaLEaTyIiIiERa6V5Y/CvofBT0/kHjXTd1MnQc5w2O2P2VN12JVR8aOOdYl12g/nNhEmxA9wrwXzM7ycyGmNnJwBvAy2ErmYiIiARn2R+haCeM+UuNAVVYBE40vOsLaD+6xkN37C1iX0m5lvwKk2ADul8CM4G/AwuBvwGzgFvCVC4REREJRsF6r4as76XQaVzjX7/X97yJhqGOARGFAGSohi4sggronHMlzrnfOOf6O+faOucGOOd+7ZwrDncBRUREpBZf/8Kb7HfUHyNz/ahYGHSj977jmBoPq5yypL9q6MKi1oDOzCabWbUjWc3sbjObGJ5iiYiISJ12zoYt/4Ght3lzwUXKoJtg6uzaa+iyC0iOjyE1Ob6xStWq1FVD9/+Aj2vYNwf4VWiLIyIiIkGpKIeFN0Fib68fWyRFxUD6cbUesi67gIy0JKwx+/i1InUFdKOB92rYNwOouW5VREREDvbFNfDlj8G5uo+ty/onvbVTR9/beNOUNMC6rEKNcA2juuahSwHigP3V7IsFkkNeIhERkZbIOdj0EpTugfYjYcA1h59X6V745leQejT0OjdkRQyXguIyduwt0gjXMKqrhm4lML2GfdP9/SIiIlKX/du8YC42BRbeCLkLDy8f5+DrW6Aou/GnKTlM6w+s4aqALlzqCugeAP5pZmebWRSAmUWZ2dnAI8D94S6giIhIi7Bnibed+CQkpMEn50LJnvrns/ROWPsIDPlZraNKm5L12d6UJf3T1OQaLrUGdM65f+Ot4/o0UGRm24Ai4CngXufcC2EvoYiISEuQt9Tbph0Pk1+GfVtg3uX160+36iFY8htvzrnRzWc59XXZBURHGb06KqALlzrnoXPO3Q90B04Hfu5vezjnHghz2URERFqOPUuhTTeI7wipk+CIeyHzDVgZZGPXhudg4U+gx5kw4TGwYNcGiLx12QX07tiWuJjmU+bmpq5BEQA45/YC74e5LCIiIi1X3lJoN/zbz4NuguxPYdEt0Hmity5qTTLfgnmXQfoUmPyiN01IM7Iuq5AM9Z8LK4XKIiIi4VZRDnnLoX1AQGcGE56AxD7w6Q+8QQ7V2TkLPv2+11/u2DcgOqExShwy5RWODTmF9FP/ubBSQCciIhJuBeuhfP/BNXQAce3g6FegOAc+v8gL/ALtWgBzzoDkfnD8OxDb/GYLy9y9j5LyCo1wDTMFdCIiIuFWOSCi/fBD93U8AsY+CDs+gGUB67HmLYfZJ0N8ZzjhA4jv1DhlDbF1mrKkUTSvRngREZHmaI8f0LUbWv3+fj+CrE9gyW8h9ShI6gcfTQeLhSkzoW33xitriK3L8qYs0SoR4aWATkREJNzylkJSBsTUENSYwfhHYPdX8PkFEJMCZYUw7WOvubUZW5ddQOekONq3jYt0UVo0NbmKiIiEW95SaD+i9mNiEuHoV6G0wFtV4vh36j6nGViXXUBGZzW3hptq6ERERMKpvBj2roYe36372HZDvFo5i4UOI8NftkawLruQk4alR7oYLZ4COhERkXDauwpc2aEjXGvSTJbzCkZuYQm5hSUaENEI1OQqIiISTrWNcG3h1muEa6NRQCciIhJOe5aCxUDywEiXpNFpypLGo4BOREQknPKWQsogiG59ozzXZRcSFxNF9w5tIl2UFq9JBHRmFm1mX5vZ2/7njmY2w8zW+NsOAcfeZmZrzWyVmZ0UkD7GzJb4+x40M4vEvYiIiBxkTxAjXFuodVkFZHROJDpKf5LDrUkEdMCNwIqAz7cCHzrnBgAf+p8xs6HAecAw4GTgH2YW7Z/zMHAVMMB/ndw4RRcREalBaT4Ubgh+QEQLsy67QM2tjSTiAZ2Z9QBOBR4LSD4TeNp//zRwVkD6i865YufcBmAtMN7MugIpzrm5zjkHPBNwjoiISGTkLfe2rXBARHFZOZtz92mFiEYS8YAO+AvwS6AiIC3dObcdwN+m+endgS0Bx2X6ad3991XTRUREIqdyhGsrrKHbtGsfFQ76pamGrjFENKAzs9OALOfcwmBPqSbN1ZJe3TWvMrMFZrYgOzs7yMuKiIgchj1LIboNJPWNdEka3bosjXBtTJGuoZsMnGFmG4EXgSlm9hyw029Gxd9m+cdnAj0Dzu8BbPPTe1STfgjn3KPOubHOubGpqamhvBcREZGD5S2FdsPAIv3ntvFVTlnSt7OaXBtDRL9hzrnbnHM9nHN98AY7fOScuwh4C7jUP+xS4E3//VvAeWYWb2Z98QY/fOE3y+ab2UR/dOslAeeIiIhERmse4ZpdSLd2CSTGa1GqxtBUn/LdwMtmdiWwGTgXwDm3zMxeBpYDZcB1zrly/5xrgaeANsC7/ktERCQyinKgaEer7D8H/ghX9Z9rNE0moHPOzQZm++93AVNrOO4u4K5q0hcArfNfjYiIND2teMkv5xzrsgo4d2zPug+WkGh9jfoiIiKNYU/rHeGalV9MYUm5pixpRAroREREwiFvKcR1gDZdI12SRlc5wjVDI1wbjQI6ERGRcMhb6tXOtcKVKCtHuGrKksajgE5ERCTUnGv1I1wT46JJT4mPdFFaDQV0IiIiobYvE0rzWuWACPh2hKu1wtrJSFFAJyIiEmqteMkv8PrQqbm1cSmgExERCbUDI1yHRbYcEVBYXMa2vCKNcG1kCuhERERCLW8ptOkG8R0jXZJGtyGnENCAiMamgE5ERCTU9ixtvc2tlSNctUpEo1JAJyIiEkoV5bB3eesd4ZpVQJRB705tI12UVkUBnYiISCgVrIPyolY8wrWQXh3bEh8THemitCoK6EREREKptY9wzdYI10hQQCciIhJKe5YCBu2GRLokja68wrE+p1D95yJAAZ2IiEgo5S2FpAyIaX3TdmzdvZ+SsgpNWRIBCuhERERCac/SVtx/Tmu4RooCOhERkVApL4b81dCulY5wVUAXMQroREREQmXvSnDlrbqGrmNiHB0S4yJdlFZHAZ2IiEio7GnlI1yzCsnorP5zkaCATkREJFTylkJULCQPiHRJIkJTlkSOAjoREZFQ2bMUkgdBdPNoctxfUs6W3H0hyWt3YQm7Ckvol6YaukhQQCciIhIqeUuaTf+5Gct3cuL9c5jy59ks3ZrX4PzW52hARCQpoBMREQmF0r1QuKnJ95/L3L2PHz69gB89s4DE+Gjat43jZy8vpqi0vEH5rssqBBTQRYoCOhERkVDIW+5t2zfNKUtKyyt4ZM46pt3/MZ+tzeG2UwbzvxuO4d5zRrJqZz4PzFjdoPzXZRcQFx1Fjw5tQlRiqY+YSBdARERaiKIs+PxicGXeKgnRbb1tTNuDPyd0gd4/gKgW9ieocoRrE2xy/XJjLre/vpRVO/M5cUg6d5wxlB4d2gJwwqA0zh/fi0c/Wc+JQ9MZ16fjYV1jXXYBfTq3JSZadUWR0ML+NYmISMRseA52fACdJ0FJLpTtg7JCKPe3FSXfHrt/Gwz9ReTKGg55S72gNbFPpEtyQG5hCXe/u4KXF2TSrV0Cj148hunDuhxy3O2nDuGztTn87OXFvHvjMSTG1z88WJ9dyKAuyaEothwGBXQiIhIam1+BDkfA9M+r319R5gV3n3wPVt4HA6+HmBbSPFdaAFv/B+1HgjWNGqo5q7O56cWvyS8q4+pjM7hh6oAaA7XE+BjuO3cUP3h0Lne9s4I/frd+zcYlZRVsyt3Hd0Z0DUXR5TA0jW+diIg0b4VbYNc86HVOzcdExUBsCgz/tdc8u+5fjVe+cHIOvrwWCtbBqDsjXRoAlmTmcc2zC0lPSeDtG47mtu8MqbPWbXzfjlx1TAb/nr+ZWauy6nW9zbmFlFc4TVkSQQroRESk4ba85m17nlv3sWnHeq/l93prnzZ36x6Hjc/BiDugy9RIl4ate/ZzxdNf0jExjmeuHM/gLilBn/vTaQMZmJ7ELa9+w559JXWfAOwtKuVvH60FoH+qmlwjRQGdiIg03OZXoP0oSAlyhYRht8P+rbD+qbAWK+x2fwMLfwJdToRhv4p0adhbVMoVT35JUUk5T14+jrTkhHqdnxAbzf3fH01uYQm/fnNZncd/uGIn0+6fw38Xb+Pa4/sxvHvwwaOElgI6ERFpmH2ZkPM59Aqidq5SlxOh0wRYfjdUlIavbOFUmg+fngtxHeCo5yEqOrLFKa/guue/Yl12AY9cPIaB6YdXWza8eztuOnEA/128jf8u3lbtMbmFJdz44tdc+fQC2reJ4/UfT+aWkwdjZg25BWkABXQiItIwm/3m1tr6z1Vl5vWlK9wIG58PS7GCUpoP866AtY95feGC5Rx8cRUUrIWjXoCEtPCVMajiOG5/fSmfrMnhj2ePYHL/zg3K75rj+jG6Z3t+/eZSsvYWHXSdt7/ZxrT75/C/b7Z7gd9PjmZUz/YNvANpKAV0IiLSMFte9SbTTRlUv/O6fccbFbvsj1DRsFUKDktpPsz+Dqx/Er74EXz2AyjZE9y5a/8Jm16EkX+A9OPCWsxg/GP2Ol5asIWfTOnP98f2bHB+MdFR/Pn7oygqLeeW177BOUfW3iKufnYh1//7a7p3aMPbNxzNTScOJC5GoURTENGfgpn1NLNZZrbCzJaZ2Y1+ekczm2Fma/xth4BzbjOztWa2ysxOCkgfY2ZL/H0Pmup9RUTCb982yP4suMEQVZnB8Nshfw1sfjn0ZatNZTCXMxcmvwij74Etr8O7oyG7hmlXKuV+BQtvhK4nw9Bbg77kjrwivvuPzzjr75/x6ZqchpU/wFuLt/F/76/izNHduHnawJDl2y81iVtPHsysVdn84tVvOPH+OcxZnc1tpwzmP9ceVa/BFhJ+kQ6ry4CfOeeGABOB68xsKHAr8KFzbgDwof8Zf995wDDgZOAfZlbZaeFh4CpggP86uTFvRESkVdryGuDq138uUI+zoN0wWHYXuIpQlqxmgcHcUf/2Vq0Y+kuY9ikQBTOPrbnWsCTP6zcXnwqTng16zrmlW/M48++fsnpHPll7i7jo8flc+Ng8Fm/Z06Bb+XJjLj9/eTHj+3bk3nNGhrwP2yWT+jC5fydeXZjJoC7JvHvjMVx9XD+tBtEERfQn4pzb7pz7yn+fD6wAugNnAk/7hz0NnOW/PxN40TlX7JzbAKwFxptZVyDFOTfXOeeAZwLOERGRcNn8iheQtRt8eOdblDc6NG8ZZL4R0qJV65Bg7vvf7us8AU752gtOF/8KZk33aiArOQfzr4TCTXD0S5AQXD+1D5bt4NxH5hITFcVrPz6Kj35+PL8+bSgrtudz5t8/49rnFrI2q6Det7Ihp5AfPbOAHh3b8OjFY4iPCf2gjKgo4+8XHMm/LhnLS1dNIiM1KeTXkNBoMiG2mfUBjgDmA+nOue3gBX1AZW/T7sCWgNMy/bTu/vuq6SIiEi77t0P2p4dfO1ep1/cheQAsvbN+AxPqq7Sg5mCuUlw7b9+ExyFnHrw7ylsBAmD1Q16N5Kg/QerkOi/nnOPRj9dx9XMLGdglmdev85opE2KjufLovsz5xfHcOHUAH6/OZvoDc7jl1W/Ytmd/nflWVDgyd+/j8ie/IMqMJy8bR/u2cfV9GkFr3zaOaUPTiYpST6amrEks/WVmScBrwE3Oub21VBlXt8PVkl7dta7Ca5qlV69e9S+siIh4tvyHBjW3VoqKhmH/D+ZdDtvege6nhqR4ByktgNmn1B7MVTKDfldA56O8gRJzToO+l8CmF6DbaTDkZ3VfrryCX7+xlBe/3MKpI7ry5++PIiH24Bq05IRYfjptIJdM6s3fZ63juXmbeH3RVi6d1JvjB6WRlV/Ejrxidu4tCngVk5VfRGm5Iz4min//aCK9O2l1BgFz4fzfUDAFMIsF3gbed87d76etAo53zm33m1NnO+cGmdltAM65P/nHvQ/cAWwEZjnnBvvp5/vnX13btceOHesWLFgQnhsTEWnpZh4Pxdlwat0T0NapohT+OxAS0mH6XC+oCpX6BHNVlRfB17/waufa9vKaZOM71npK3r5Srn1+IZ+v28X1J/Tn5mkDg6rdyty9j7/MXMN/vsqkIuBPc3J8DGkp8XRpl0B6cgLp7RJIT45nfN9ODO2mgQmtiZktdM6NrW5fRGvo/JGojwMrKoM531vApcDd/vbNgPR/m9n9QDe8wQ9fOOfKzSzfzCbiNdleAvytkW5DRKT12b8Dsj725pILhahYb8Tol9fAjpnQdVpo8m1IMAcQnQBj/wa9fgBtu9cZzG3MKeSKp79kS+4+/nzuKL43pkfQl+rRoS33nTuK607oz/a8/XRJSSA9JaHONVhFIPJNrpOBi4ElZrbIT/t/eIHcy2Z2JbAZOBfAObfMzF4GluONkL3OOVc5DOla4CmgDfCu/xIRkXDIfJ2QNLcGyrgMlv4Blt3Z8ICuvAS2vQ3L7obdXx1eMBco7eg6D5m7bhfXPr8QA57/4UTG9609+KtJ386J9O2sZlSpn4gGdM65T6m+/xtAtSscO+fuAu6qJn0BMDx0pRMROVhRaTnRUUaspmzwRremDPZGuIZKdLw3fcjCG73av7Rj63e+c17wtv4pr79b8S5I6AKTX4Je3wtdOasoLivn/hmrefTj9fTtnMgTl46jjwIyaWSRrqETEWkWKiocF/xrHvtLK3j9x0cd0sG9ycpbCWsehsE3QVLf0ORZlAVZc7zpRkI9h3u/H3lz0i29E6Z8ENw5+7d7y4etf8qb/iQq3pvfLuNS6DINosL3p27F9r389KVFrNyRz/nje3H7qUPURCoRoW+diEgQ3lu2g6827wHgD28v567vjohsgYLhKmD+FV7/sXX/guG/gcE3Q3QDp7jY8h8v7571WLs1WDFtYPDPYdEv4bMLITbJC9Ci471t4HuLgu3veS9XAZ0mwrhHvKbVuA51X6sByiscj368nvtnrKJdmzieuGwsUwanh/WaIrVRQCciUoey8gr+/MEqBqQlcdzAVB77dANH9+/MKSO6Rrpotdv4vBfMjfoj5C6AxbfBxmdh3MP1b84MtPlVSB7ord8aDgOuha1vQvYnUFEM5cVQUeK9r7qaRNseMOQWrzbOX0s2t7CERet3smjzHlbsyGfakHTOHdsjZKsobNpVyM9eXsyCTbv5zogu3HnWCDomhm8eOJFgKKATEanD619vZV12IY9cNIYpg9P4cmMut7z2DSN7tqd7+zYRKVNuYQmvLNjClt37uGHqANKSEw4+oDQfFt0CncbD0Fu82qyt/4MF18PM47wBCKPvhYTU+l24KBuyZsHQ26ptbi0sLmt4k2Nskr8MVzUqyg4K8kqiO7F8ZyGLluzm6y1fs2jLHjbt2gdAlEFacgIzlu/kg+U7+NPZI0lNjj/sYjnneOGLLdz5v+VERxkP/GAUZ43uHvLltkQOR8TnoYskzUMnInUpLitnyn1z6JQUx5vXTcbM2LSrkFMf/JTBXZJ58aqJjbaupXOOr7fs4bm5m3h7yXZKyiqIiTI6J8XzyMVjGN2z/bcHL7oVlt8D0+d5S1pVKtvn9U9beR/EJHlBXb8rgl6TlLWPwhdXe/OxdRgNeINF3lq8jefmbeKbzDy+P7YHd5wxjLZx4aszyCko5pZXv+GTtTmUlHm1dukp8RzRswOje7VndM/2jOjejjax0Tz5+UbueW8lyfEx/PHsEZw0rEu9r5e1t4hbXvuGWauymdy/E/93zii6RSiYl9artnnoFNApoBORWjz9+UZ++9YynrliPMcO/LY2681FW7nxxUXcMKU/N08fFNYy7Csp481F23h27iaWb99LUnwMZx/ZnQsn9Ka8wnHVswvI2lvMnWcN5/vjesLeNfDOcOhzAUx8svpM85bDl9d6o0k7T/L6nnUYWXdhPpoGBRvh9NVs3LWP5+dv4uUFmeTtL2VAWhJH9GrPKwszyeicyEMXHMmQrqGf+HbVjnyufPpLcgqKuWhCb47s3YEjerWna7uaA6zVO/P56UuLWLZtL+eO6cFvTh9KckJsrddxzrFg025emL+Z/y3ZDsCtpwzm0kl9tAyWRIQCuhoooBOR2uwrKePYe2fTLzWRF6+aeEjT2s9eXsx/vs7k3z+cyKR+nUJ+/TU783lu3ib+89VW8ovLGNwlmYsn9ebM0d1JCmjW3F1YwvUvfMVna3dxyaTe3NHuVqKyPobTV0ObWmqjnIMNz8DXP4eSXEifAn0uhJ5nQ2w1gVhRDu71LmxMvY7fbr6Qj1dnExNlnDS8CxdP7M2Evh0xMz5fm8ONLy0ib38pvz5tKBdN6BWyZslZq7L4yb+/pm1cNI9dOpaRPdoHfW5JWQUPfriGf8xeS7f2bfjzuaOYkHHoz213YQmvfZXJi19uYW1WAUnxMZw5uhtXHt1Xi9NLRCmgq4ECOhGpzcOz13HPeyt59ZpJjO1z6CSxhcVlnPa3T9lfUs67Nx5DhxB1jP96824e/HANs1ZlExcdxXdGdOHiSb05sleHGgOjsvIK7nlvJWsWvcJTfe+gYOifSBp9a3AXLM6FVX+Fjc9BwXpvdYTup3vBXddTIDqOvP2lLPzo/5iS9ytOXf1XcuKGcsH43pw3vifpKQmHZJlTUMzPX1nM7FXZnDysC/d8byTt2tZeI1Yb5xxPf76R37+9nMFdUnj8srG11sjVZuGmXG5+eTGbc/fxo2My+Nn0gcRFRzF3/S5e/GIL7y3dQUl5BUf0as/543tx2siuYW0+FgmWAroaKKATkZrk7S/l2HtnMaZ3B564bFyNxy3dmsd3//EZxw1M5V+XjG1QTdTCTbv564dr+Hh1Nh3axnLl0X05f3wvOiUF2ZG/vISC14eQnV/MJTse46GLJjIqsF9dXZyDnHne6NjNL0FxDhWxHfkmahp/WTOWKzr8m0GJWXw96gumDu1S5wTLFRWOxz/dwD3vrSQ9JYEHzx/NmN71Xz2htLyC3/13Gc/N28z0oek88IPRDR54UVhcxl3vrODf8zczIC2JsgrHhpxCUhJiOPvIHpw3vieDu2idVGlaFNDVQAGdiNTkzx+s4m8freV/NxzNsG7taj328U838Ie3l/O7M4Zx6VF96n2tBRtz+euHa/hkTQ4dE+P40TEZXDyp90HNqkFZcR98/Qs2Dn+FC9/pSHZBMX/87gjOqcd6opWy9uTz4aznSdrxElOT59I2qtjbMfQWGH13vfJavGUPP3nha7bu2c/N0wZyzXH9iA6yD1re/lKu//dXfLImh6uPy+CWkwaHtP/aRyt38oe3V9A5KY7zx/fiOyO6Np9Jo6XVUUBXAwV0IlKdnIJijr13FicMTuPvFxxZ5/HOOa546ks+W7eLN348maHdgqvZ+WJDLn/9cDWfrd1Fp8Q4rjo2g4sm9j682qf9O+C/AyHtODj+v+QWlnDd818xd/0ufjC2J1OGpNE/LYneHdvWOip36579/HPOOl78cgvlFY4zR3XjumPS6Vf8EeycCSN+B4m96l28/KJS/t/rS/nv4m1MyujEmaO7kZGaREZqIp0S46qt2dy0q5ArnvqSzbn7uOu7I/j+2J71vq5IS6KArgYK6ESkOr//73Ke+nwDM24+jn5BdoLfVVDMKX/9hKSEGN7+ydG0jYvBOUdhSTm7C0vYva+E3MIS9uwrJbewhBnLdzJ3/S46J8Vx9bH9uHBir4b105p3uddU+p1lkDIA8PrV/endlTzx2QYqf9XHRht9OiXSPy3pwKtfahLxMVE89skGXvsqEzM4Z0wPrjmuH707hW5NUuccryzI5A9vLye/uOxAers2sWSkJpLR2Qvw+qUmYQa3vvYNDnjkojFMrGbwgkhro4CuBgroRKSqbXv2c/x9szlrdDfuPWdUvc79bG0OFz0+ny4pCZRXOPbsK6WkvKLaY1OT47n62AwunNCbNnENbOLLmQ8fTKyxOTS/qJR12YWszSo48FqXXcCmXYVUBPwJiI+J4vzxvbjq2IywzrFWXuHYtmc/67ILWJ9dyPqcAtZledude4sPHJeRqoXuRQLVFtBp2I6ISIC/fbQGHNwwdUC9z53cvzP3nD2SGSt20qFtLB0S4+jYNo4ObeO894mx3vu2cbRrExuavmCuAhb8BNp0hWG/qvaQ5IRYRvdsf/DEw3iTJm/atY+1WQXkFBRz8vAuh644EQbRUUbPjm3p2bEtx1eZwq+guIwN2YVsy9vPpH6dSKljrjgR8SigE5EmaUdeEU/P3chxA1MbrbltQ04hLy/I5OKJvenRoe1h5fH9cT29yX0by4ZnIPdLmPQMxCbX69T4mGgGpiczML1+54VTUnwMI3q0Y0SP2geiiMjBFNCJSJOSU1DMw7PX8ey8TZSUVfDEpxv41yVjD1qlIVwemLGauOgorjuhf9ivFRKle70lvjpN9OaME5FWq3EWIBQRqcOefSXc+95Kjr13Fk9+toEzRnXjresnk5GaxA+fWcDHq7PDev3l2/by1uJtXD65T4MWcG80rgLmXwVFWTD2weDXYhWRFkk1dCISUflFpTz52Ub+9fF6CkrKOH1kN248ccCB0aX//uEELnxsPj98ZgH/umQsx4W4pm7rnv28+MVmXvxyC8kJMVx9bL+Q5h823/zam/x39N3QqeaJj0WkdVBAJyIRsb+knGfmbuSROevYva+U6UPTuXn6wENm5++QGMfzP5zARY/P50fPLODRi8dw/KC0Bl27vMIxZ3UWz8/bzKxVWTjghEFpXHdC/wYtT9Vo1j0By/4I/X4EQ34Z6dKISBOgaUs0bYlIoygpq+CbzD3M35DL/A25LNyYS2FJOccPSuXmaQPrXGR9z74SLnxsPmt2FvDPS8ZwwmEEdVl7i3h5wRZe+GILW/fsJzU5nvPG9eQH43oe9iCIRrdjJsw6BdKnwPFvQ1QzCEBFJCQ0D10NFNCJhE9RaTlfb97DFxtymb9hF19t3k1RqTcn26D0ZCZkdOSMUd2qXfS+Jnv2lXDR4/NZvaOAf148hhMG1x3UFZWW8/m6HF5ZkMmM5Tspq3Ac3b8zF07oxYlD0+tcj7RJ2bMMZhwFib1h2qcQq7VGRVoTBXQ1UEAnEnpLt+Zx7/urmLduFyXlFZjBkC4pTMjoyIS+nRjftyMdE+MOO//AoO6Ri49kyuD0Q47Jyi9i1sosZq7I4tM1OewvLadD21jOHduT88f3om9znKh2/w54fwJUlMBJ8w9r+S0Rad4U0NVAAZ2IZ2NOIc/P38RHK7OYOiSdq4/NoFNS/UZ65u0r5c8zVvHcvE10aBvH2Ud2Z0LfTozr0zHk/dLy9pVy0ePzWbUjn4cvOpIpg9NYvn0vH67I4sMVO1mcmQdAt3YJTB2SztQhaUzq14n4mGa66HrZPph5HOQth2kfQ8cxkS6RiESAAroaKKCT1qysvIKPVmbx3PzNfLw6m5goY3TP9ny1eTcJsdFcdlQfrjo2g/Zta69Nq6hwvPpVJve8u5Ld+0q4ZFIffjptIO3ahLdvV96+Ui5+Yj4rtu8lNSmebXlFmMGoHu05cUgaU4ekM7hLcrWLvjcrFeXw6Tmw9S045g3ocXqkSyQiEaKArgYK6KQ1ysov4uUvt/Dv+ZvZlldEl5QEzh/fi/PG9yQ9JYG1WQX8ZeZq/rdkO0lxMVxxdF+uOLpvtQHa0q15/PrNpXy9eQ9je3fgd2cOY1i3xpvhP29/Kf/v9SWUlVcwdUg6JwxKC98ccq4CNjwH+7ZA6mToNB5iGmEgxcKbYdUDMOZBGPST8F9PRJosBXQ1UEAnrUVFhWP+hlyen7+J95buODAw4KKJvTlxSBox1QwMWLljL3+ZsYb3lu0gJSGGq47N4LLJfUmKjyFvXyn3fbCK5+dvomNiHLedMoSzj+ze/GvDarL7G/jiatg179s0i4GOR0Lq0V6A13kytDm0P1+DrP47LLgeBt4AY/8a2rxFpNlRQFcDBXTSklVUOBZu3s3/vtnOu0u3s3NvMSkJMZw7ticXTuhFhj9xb12Wbs3jgRmr+XBlFh3axnLWEd15c9E29jRi82rElBXCkt/ByvshrgMceT90OxVy5kH2p95r1xdQUewdn9Qf0o6Gtr28cytf5YUHfy4rhIpSsGiIivG2FlPlczTkfA7dToNj/gNRzbT/n4iEjAK6Giigax12FRSzYns+K3fspbisgn6pSfRPS6R3p8SwTlnhnGv0Gqvqgri4mCiOH5jKqSO7Mn1oF9rEHV5gsGjLHu6fsZqPV2cztncHfn/mcIZ2a8HTZmx926sdK9wE/X4Io++B+GqmWCkvhtyvvOAu5zNvW7wLottCTKL/agvRiQGfEyEqDlw5uDJvW+FvA9Pa9oJxf/eOF5FWTwFdDRTQtSyl5RWszy5kxfa9rNixlxXb81mxfS/Z+cXVHh8TZfTq1JZ+qUl+kJdEv9REundoQ0pCLAmxdQc+zjmy84tZm1XA2uwCb+u/sguKSUmIpVNiHB39V6ekyvfxdEqMIy05nn5pSaQlxx928FdQXMayrXm8u3RHtUHc1CHpJMWHblGYXQXFdEyMa7nNq/u2wsIbYMt/oN1QGPdPr9YtWM4BTmurikjI1RbQaekvaZbKKxzrswtYtGUPizP38E1mHiu351NS7k1cGxcdRf+0JI4dkMqQrskM6ZrC4C7JxMVEsT67kHXZBd4rq5C12QXMXpVFafnB/7mJi4kiJSGWlIQYktt425SEWFLaxFBW7libXcC6rAL2FpUdOCcpPoZ+aUkcMyCVru0SyNtfSm5hCbsKi9m4q5CvNu8mt7CEiir/j0pOiGFAWhID0pIZkO4FlwPSk+nWLgEzo7zCsXX3ftblFLA+u5D1fvnXZxeS5Qes4QziAtV3OpMmoSjLG8xgsd7KClGxXg1ZVGxAWgysexwW3w6uFEb9EQb/DKLrOWeeGdBCg10RabJUQ6cauibPOce2vCIW+8Hb4i17WJKZR2FJOQDJ8TGM6NGOET3aMbRrCoO7pJCRWr/m1NLyCrbk7mNtVgE79haRX1TG3qJS9u4vI7+olL1F/na/996AjNRE+qcl0T81if5pyfRPSyI9pe6atooKR97+UnYVlrBzbxHrsgtYs7OANVn5rM0qIKeg5MCxiXHRpKckkLlnPyVlFQfS27WJJSM1kX6pSV45UpM4qn/nsAVxzVbhFlj+Jy9Qqyip+3iArifBuH9AUkZ4yyYiUk9qcq2BArrDV1HhMCPkzW7OOTJ372fp1jyWbstj6da9LNuWdyDIiYuOYki3FEb3aMfIHu0Z1bM9GZ0TiYpqOTUiuYUlrM3yArw1OwvYubeInh3b0i81kYzUJDI6J7bsJs9QKNwEy/4E65/wPmdcDt2+4/VTqyj1auAqSrz3lS9XCilDoPvpfi2biEjToiZXCZpzjrIKx66CErbn7WdHXhHb8orYkbef7XlFbM8rYkdeETv3FhFlRmpy/IFXWnI8ackJ375PiSc+JhqHwzmva1Hle+9aUO4cm3P3sWxrHku25rF0a96BJsyYKGNAejInDEpjRI92jOrRnsFdk5vvbP9B6pgYx/i+HRnfN/g1TsVXsBGW/RE2POV9zrgSht2mZbJEpMVrUQGdmZ0M/BWIBh5zzt0dyfLs3FvE15v3EB8bRXxMFPEx0cTHRJEQ++37+JhoYqKNPftLyckvZldhMTn5JeQUFrOroIScAm+7q7CE8ooKovyagygzoqK8rZlhQJRBufNqz8orHBXO25Y756U5R0WF1/+srMJRXlHhb92BbXnVzl2++JgourVvQ5eUBCb07UiXdgmU+wMCsvOL2bxrHws25rJ7X+lhPau4mCiGdEnmtFHdGN6tHcO7pzAwPTmogQkiFKz3Arn1T3uDEfr9CIbeCok9I10yEZFG0WICOjOLBv4OTAMygS/N7C3n3PJIlenrzXu45rmFh31+Ylw0nZLi6ZwUR/f2bYiNNiqco6Kytsu5A58r/GovMyPaIDrKiDLztlFGdOV7M2KijOhofxtVuY066HOHxDi6tU+gS0oburZLoH3b2KCa+ErKKsguKCZrbxHZ+cXe4uwYZl7Aif/e/LIa0LV9AgPTk8M6hYg0ssqRnq7Ce1W+p8rn8v1QWgBl+VBWAKVVtmUFUF50cLNoRZXm0rJ82P6+N4/bgGtg6C3Qtkdk719EpJG1mIAOGA+sdc6tBzCzF4EzgYgFdJP7d+LdG4+huKyCotJyissqKK7cllVQXFZO/L61HJdzE9F+UBUbHUV0dBSxUUZUVGWAY1W2YeT/zSXPf9VTHNDdfwVtC7Ck/teKLPft1rlD06BKenVpVY+t6Xz8Pl1RAdsowLxt5fvA+csOmtcscH6zioMDK+cC3vuBVuWktlUnvD0w8W20t76oK/WvUVqlb1qZd81Qsag6RqfGwYDr/ECuW+iuKyLSjLSkgK47XmhQKROYUPUgM7sKuAqgV6/w9qtJTohlSNc6ZtAvKIcFvQnuD740KRYYaFs1aVRJr8cxgWkHgj3HQbVbVd8HrjBgMdUEZpWvKA4JDg8EiObldUgwWOYHcf5ni/42wLKYg7eV7y2ag4LOwCC08vrRbSAmCWKTvW1MMsQGbpO8/EREpFYtKaCrrvrqkCjIOfco8Ch4o1zDXag6JWXA8W9HuhQiIiLSjLWkTkuZQGAP6B7AtgiVRURERKTRtKSA7ktggJn1NbM44DzgrQiXSURERCTsWkyTq3OuzMyuB97Hm7bkCefcsggXS0RERCTsWkxAB+Ccewd4J9LlEBEREWlMLanJVURERKRVUkAnIiIi0swpoBMRERFp5hTQiYiIiDRzCuhEREREmjkFdCIiIiLNnAI6ERERkWZOAZ2IiIhIM6eATkRERKSZM+dcpMsQMWaWDWyqYXdnIKcRi9Mc6RnVTs+nbnpGtdPzqZueUe30fOrWnJ5Rb+dcanU7WnVAVxszW+CcGxvpcjRleka10/Opm55R7fR86qZnVDs9n7q1lGekJlcRERGRZk4BnYiIiEgzp4CuZo9GugDNgJ5R7fR86qZnVDs9n7rpGdVOz6duLeIZqQ+diIiISDOnGjoRERGRZq7VBHRm1tPMZpnZCjNbZmY3+ukdzWyGma3xtx0CzrnNzNaa2SozOykgfYyZLfH3PWhmFol7CrVQPSMza2tm/zOzlX4+d0fqnkIplN+hgP1vmdnSxryPcArxv7M4M3vUzFb736XvReKeQinEz+d8//fQN2b2npl1jsQ9hVp9n5GZdfKPLzCzh6rk1eJ+V4fq+bTU39MQ2u9QQJ5N/3e1c65VvICuwJH++2RgNTAUuBe41U+/FbjHfz8UWAzEA32BdUC0v+8LYBJgwLvAKZG+v6b0jIC2wAn+MXHAJy3hGYXyO+TvPxv4N7A00vfWFJ8R8DvgTv99FNA50vfXVJ4PEANkVT4T//w7In1/EXpGicDRwDXAQ1XyanG/q0P1fFrq7+lQf4f8/c3id3WrqaFzzm13zn3lv88HVgDdgTOBp/3DngbO8t+fCbzonCt2zm0A1gLjzawrkOKcm+u8n/QzAec0a6F6Rs65fc65WX4+JcBXQI9Gu5EwCdXzATCzJOBm4M5Gu4FGEMpnBFwB/MnPq8I511wm/qxRCJ+P+a9Ev9YpBdjWWPcRTvV9Rs65Qufcp0BRYD4t9Xd1qJ5PS/09DaF7RtC8fle3moAukJn1AY4A5gPpzrnt4H0JgDT/sO7AloDTMv207v77quktSgOfUWA+7YHTgQ/DW+LGFYLn8wfgz8C+xihvJDTkGfnfG4A/mNlXZvaKmaU3SsEbSUOej3OuFLgWWIIXyA0FHm+ckjeeIJ9RTVr87+oGPp/AfNrTAn9PQ0ieUbP5Xd3qAjo/2n4NuMk5t7e2Q6tJc7WktxgheEaV+cQALwAPOufWh7aUkdPQ52Nmo4H+zrnXw1G+piAE36EYvNqCz5xzRwJzgftCXtAICcF3KBYvoDsC6AZ8A9wW8oJGUD2eUY1ZVJPWYn5Xh+D5VObTIn9PQ8OfUXP7Xd2qAjr/l+BrwPPOuf/4yTv9qvnKKvosPz0T6Blweg+8/wlncnC1dGV6ixCiZ1TpUWCNc+4vYS10IwrR85kEjDGzjcCnwEAzmx3+0jeOED2jXXj/I678RfoKcGSYi94oQvR8RgM459b5zYkvA0eFv/SNo57PqCYt9nd1iJ5PpRb3expC9oya1e/qVhPQ+f1MHgdWOOfuD9j1FnCp//5S4M2A9PPMLN7M+gIDgC/8atp8M5vo53lJwDnNWqiekZ/XnUA74KZGKHqjCOF36GHnXDfnXB+8jrirnXPHN8Y9hFsIn5ED/gsc7x83FVge5uKHXQj/jW0FhppZ5SLd0/D6CTV7h/GMqtVSf1eH6vn4ebW439MQ0u9Q8/pdXZ8RFM35hffDcHhNE4v813eATnj9Btb4244B5/wKb1TZKgJG/wBjgaX+vofwJ2hu7q9QPSO8/wk7vD8wlfn8MNL311SeT5U8+9DER05F6hkBvYGP/bw+BHpF+v6a2PO5xv839g1e8Nsp0vcXwWe0EcgFCvBq5ob66S3ud3Wong8t9Pd0qL9DAfv70MR/V2ulCBEREZFmrtU0uYqIiIi0VAroRERERJo5BXQiIiIizZwCOhEREZFmTgGdiIiISDOngE5EpAZmlmpmq8wsIdJlCZaZ9TEz568AUNex95vZNY1RLhEJLwV0ItKkmdnzZvZElbTjzGxX5azvYXQr8KRz7sCi3WZ2mpl9YWaFfhmeM7OQrBFqZsebWWbdR4bM/wG/MrO4RrymiISBAjoRaepuAL5jZtMA/NqyfwE/c/5C2w1VXW2WmcXjzSb/XEDaOcC/gb8CnYFhQAnwib/AeUQFUysXyH9+K4EzwlMiEWksCuhEpElzzu0CfgI8amaJwG+Bdc65p/xlnT43sz1mttjMjq88z8wuN7MVZpZvZuvN7OqAfcebWaaZ3WJmO4Anq7n0BGCPcy7TP8eAPwN3Oueed87td87tAH6It+7sjf5xd5hZYBB4UBNoTeXy7+1doJuZFfivbmYWZWa3mtk6v0bwZTPrWCXvK81sM/BR4A2Y2blmtrBK2s/M7I2ApNnAqUH9MESkyVJAJyJNnnPuFWAh8AJwFXC138z5P+BOoCPwc+C1gPVNs4DTgBTgcuABMzsyINsu/nm9/TyrGoG33FalQUAv4JUqZavAWwR8epC3U225nHOFwCnANudckv/ahldDeRZwHNAN2A38vUqexwFDgJOqpL8F9DWzIQFpFwHPBnxeAYwKsuwi0kQpoBOR5uI6YArwe+fcZrzA5B3n3DvOuQrn3AxgAd6ajTjn/uecW+c8c4APgGMC8qsAfuucK3bO7a/meu2B/IDPnf1tdc2824HUatIPEUS5qroa+JVzLtM5VwzcAZxTpXn1DudcYdX78I9/Ce9ZYWbD8NakfDvgsHy8exWRZkwBnYg0C865nUAOsMxP6g2c6ze37jGzPXiLcncFMLNTzGyemeX6+77Dt0EZQHbgYIdq7AaSAz7n+NvqBmJ0BbKDuY8gylVVb+D1gHtcAZQD6QHHbKnl/KeBC/wm44uBl/1Ar1IysCeYsotI06WATkSaqy3As8659gGvROfc3f6AhteA+4B051x74B3AAs53deT/DTAw4PMqIBM4N/AgM4sCvgfM8ZMKgbYBh3QJOLauclVXpi3AKVXuM8E5tzWYe3HOzcMbuHEMcAEHN7eC11S7uKbzRaR5UEAnIs3Vc8DpZnaSmUWbWYI/2KEHEAfE49WalZnZKQTfx63SF0D7yilJnHMOr5/e7WZ2gZm1MbMuwGN4NWx/889bBBxrZr3MrB1wW0CedZVrJ9DJP6/SI8BdZtYbDsyNd2Y97+UZ4CGgzDn3aZV9x+ENxhCRZkwBnYg0S865LcCZwP/DC5C2AL8Aopxz+XiDCV7Gazq9AG+AQH3yLwGewu9/5qe9hNds+VNgF17fuXHAcZVTqPh9+V7Cq+FbSEB/tbrK5ZxbiTfwY73fxNoNb4qUt4APzCwfmIc3Arc+ngWGU6V2zp/HbyjwRj3zE5Emxrz/dIqISFX+iNlPgCOqGzhhZtPxArCpzrlFjVy8oJlZG7zRtUc659YEpP8ZbwqYf0SscCISEgroREQawMxOB7o75x6JdFlqYmY3A6c556ZEuiwiEh4K6EREWjAz24g36OIs59zXES6OiISJAjoRERGRZk6DIkRERESaOQV0IiIiIs2cAjoRERGRZk4BnYiIiEgzp4BOREREpJlTQCciIiLSzP1/Vh7wjKQbDKEAAAAASUVORK5CYII="/>
          <p:cNvSpPr>
            <a:spLocks noChangeAspect="1" noChangeArrowheads="1"/>
          </p:cNvSpPr>
          <p:nvPr/>
        </p:nvSpPr>
        <p:spPr bwMode="auto">
          <a:xfrm>
            <a:off x="-130753" y="-7980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6061" y="1622348"/>
            <a:ext cx="7910591" cy="37081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5" name="TextBox 4"/>
          <p:cNvSpPr txBox="1"/>
          <p:nvPr/>
        </p:nvSpPr>
        <p:spPr>
          <a:xfrm>
            <a:off x="1112704" y="5663045"/>
            <a:ext cx="9849080" cy="646331"/>
          </a:xfrm>
          <a:prstGeom prst="rect">
            <a:avLst/>
          </a:prstGeom>
          <a:noFill/>
        </p:spPr>
        <p:txBody>
          <a:bodyPr wrap="square" rtlCol="0">
            <a:spAutoFit/>
          </a:bodyPr>
          <a:lstStyle/>
          <a:p>
            <a:r>
              <a:rPr lang="en-US" b="1" dirty="0"/>
              <a:t>94.28 % of the customers shopping from the both the categories , buy more products from the GG category.</a:t>
            </a:r>
            <a:endParaRPr lang="en-IN" b="1" dirty="0"/>
          </a:p>
        </p:txBody>
      </p:sp>
    </p:spTree>
    <p:extLst>
      <p:ext uri="{BB962C8B-B14F-4D97-AF65-F5344CB8AC3E}">
        <p14:creationId xmlns:p14="http://schemas.microsoft.com/office/powerpoint/2010/main" val="24216967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11549"/>
            <a:ext cx="7729728" cy="1188720"/>
          </a:xfrm>
        </p:spPr>
        <p:txBody>
          <a:bodyPr/>
          <a:lstStyle/>
          <a:p>
            <a:r>
              <a:rPr lang="en-IN" b="1" dirty="0"/>
              <a:t>conclusions</a:t>
            </a:r>
          </a:p>
        </p:txBody>
      </p:sp>
      <p:sp>
        <p:nvSpPr>
          <p:cNvPr id="3" name="Content Placeholder 2"/>
          <p:cNvSpPr>
            <a:spLocks noGrp="1"/>
          </p:cNvSpPr>
          <p:nvPr>
            <p:ph idx="1"/>
          </p:nvPr>
        </p:nvSpPr>
        <p:spPr>
          <a:xfrm>
            <a:off x="1869897" y="2301410"/>
            <a:ext cx="8671387" cy="2969233"/>
          </a:xfrm>
        </p:spPr>
        <p:txBody>
          <a:bodyPr>
            <a:normAutofit/>
          </a:bodyPr>
          <a:lstStyle/>
          <a:p>
            <a:r>
              <a:rPr lang="en-IN" sz="2400" dirty="0"/>
              <a:t>Nearly 80% of customers are happy buying products from amazon</a:t>
            </a:r>
          </a:p>
          <a:p>
            <a:r>
              <a:rPr lang="en-IN" sz="2400" dirty="0"/>
              <a:t>Over the years it has been observed that people are not finding reviews helpful</a:t>
            </a:r>
          </a:p>
          <a:p>
            <a:r>
              <a:rPr lang="en-IN" sz="2400" dirty="0"/>
              <a:t>People write lengthy reviews when they are not satisfied</a:t>
            </a:r>
          </a:p>
          <a:p>
            <a:r>
              <a:rPr lang="en-IN" sz="2400" dirty="0"/>
              <a:t>Positive and Negative reviews are expected to be in same range (Grocery) or rise (Home &amp; Kitchen) in upcoming years</a:t>
            </a:r>
          </a:p>
          <a:p>
            <a:endParaRPr lang="en-IN" sz="2400" dirty="0"/>
          </a:p>
        </p:txBody>
      </p:sp>
    </p:spTree>
    <p:extLst>
      <p:ext uri="{BB962C8B-B14F-4D97-AF65-F5344CB8AC3E}">
        <p14:creationId xmlns:p14="http://schemas.microsoft.com/office/powerpoint/2010/main" val="36824690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DA703D-9907-4206-83D7-1DC550CC4CBD}"/>
              </a:ext>
            </a:extLst>
          </p:cNvPr>
          <p:cNvSpPr/>
          <p:nvPr/>
        </p:nvSpPr>
        <p:spPr>
          <a:xfrm>
            <a:off x="3719965" y="2967335"/>
            <a:ext cx="4752070" cy="923330"/>
          </a:xfrm>
          <a:prstGeom prst="rect">
            <a:avLst/>
          </a:prstGeom>
        </p:spPr>
        <p:style>
          <a:lnRef idx="0">
            <a:schemeClr val="accent2"/>
          </a:lnRef>
          <a:fillRef idx="3">
            <a:schemeClr val="accent2"/>
          </a:fillRef>
          <a:effectRef idx="3">
            <a:schemeClr val="accent2"/>
          </a:effectRef>
          <a:fontRef idx="minor">
            <a:schemeClr val="lt1"/>
          </a:fontRef>
        </p:style>
        <p:txBody>
          <a:bodyPr wrap="square" lIns="91440" tIns="45720" rIns="91440" bIns="45720">
            <a:spAutoFit/>
          </a:bodyPr>
          <a:lstStyle/>
          <a:p>
            <a:pPr algn="ctr"/>
            <a:r>
              <a:rPr lang="en-US" sz="5400" b="1" cap="none" spc="0" dirty="0">
                <a:ln w="0"/>
                <a:solidFill>
                  <a:schemeClr val="tx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1356960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845397-F7A0-4CBF-A555-DA6BDC0C22E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1537" y="2367949"/>
            <a:ext cx="4279232" cy="3413554"/>
          </a:xfrm>
          <a:prstGeom prst="rect">
            <a:avLst/>
          </a:prstGeom>
          <a:ln>
            <a:noFill/>
          </a:ln>
          <a:effectLst>
            <a:softEdge rad="635000"/>
          </a:effectLst>
        </p:spPr>
      </p:pic>
      <p:sp>
        <p:nvSpPr>
          <p:cNvPr id="2" name="Title 1">
            <a:extLst>
              <a:ext uri="{FF2B5EF4-FFF2-40B4-BE49-F238E27FC236}">
                <a16:creationId xmlns:a16="http://schemas.microsoft.com/office/drawing/2014/main" id="{5DB2162E-9681-4E9D-8A2C-89AA297E6C78}"/>
              </a:ext>
            </a:extLst>
          </p:cNvPr>
          <p:cNvSpPr>
            <a:spLocks noGrp="1"/>
          </p:cNvSpPr>
          <p:nvPr>
            <p:ph type="title"/>
          </p:nvPr>
        </p:nvSpPr>
        <p:spPr>
          <a:xfrm>
            <a:off x="1607419" y="632203"/>
            <a:ext cx="9278754" cy="858118"/>
          </a:xfrm>
        </p:spPr>
        <p:txBody>
          <a:bodyPr/>
          <a:lstStyle/>
          <a:p>
            <a:pPr algn="ctr"/>
            <a:r>
              <a:rPr lang="en-IN" b="1" dirty="0"/>
              <a:t>Project Objectives</a:t>
            </a:r>
          </a:p>
        </p:txBody>
      </p:sp>
      <p:sp>
        <p:nvSpPr>
          <p:cNvPr id="3" name="Content Placeholder 2">
            <a:extLst>
              <a:ext uri="{FF2B5EF4-FFF2-40B4-BE49-F238E27FC236}">
                <a16:creationId xmlns:a16="http://schemas.microsoft.com/office/drawing/2014/main" id="{5EB6BC13-30AC-4BEB-A166-A31F3A5BFC30}"/>
              </a:ext>
            </a:extLst>
          </p:cNvPr>
          <p:cNvSpPr>
            <a:spLocks noGrp="1"/>
          </p:cNvSpPr>
          <p:nvPr>
            <p:ph idx="1"/>
          </p:nvPr>
        </p:nvSpPr>
        <p:spPr>
          <a:xfrm>
            <a:off x="4976261" y="2677062"/>
            <a:ext cx="6545180" cy="2620406"/>
          </a:xfrm>
        </p:spPr>
        <p:txBody>
          <a:bodyPr>
            <a:normAutofit/>
          </a:bodyPr>
          <a:lstStyle/>
          <a:p>
            <a:r>
              <a:rPr lang="en-IN" sz="2000" dirty="0"/>
              <a:t>Given a review, classify whether it is strong positive, positive, strong negative, negative or neutral</a:t>
            </a:r>
          </a:p>
          <a:p>
            <a:r>
              <a:rPr lang="en-IN" sz="2000" dirty="0"/>
              <a:t>Reasons behind negative sentiments</a:t>
            </a:r>
          </a:p>
          <a:p>
            <a:r>
              <a:rPr lang="en-IN" sz="2000" dirty="0"/>
              <a:t>Identify product names from given reviews</a:t>
            </a:r>
          </a:p>
          <a:p>
            <a:r>
              <a:rPr lang="en-IN" sz="2000" dirty="0"/>
              <a:t>Predict future sentiment trends</a:t>
            </a:r>
          </a:p>
          <a:p>
            <a:r>
              <a:rPr lang="en-IN" sz="2000" dirty="0"/>
              <a:t>Relation between analysed categories</a:t>
            </a:r>
          </a:p>
          <a:p>
            <a:endParaRPr lang="en-IN" sz="2000" dirty="0"/>
          </a:p>
        </p:txBody>
      </p:sp>
    </p:spTree>
    <p:extLst>
      <p:ext uri="{BB962C8B-B14F-4D97-AF65-F5344CB8AC3E}">
        <p14:creationId xmlns:p14="http://schemas.microsoft.com/office/powerpoint/2010/main" val="543220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B684C-EBE0-42A3-AAA9-F1F48C2631D8}"/>
              </a:ext>
            </a:extLst>
          </p:cNvPr>
          <p:cNvSpPr>
            <a:spLocks noGrp="1"/>
          </p:cNvSpPr>
          <p:nvPr>
            <p:ph type="title"/>
          </p:nvPr>
        </p:nvSpPr>
        <p:spPr>
          <a:xfrm>
            <a:off x="1640156" y="413515"/>
            <a:ext cx="8911687" cy="1280890"/>
          </a:xfrm>
        </p:spPr>
        <p:txBody>
          <a:bodyPr>
            <a:normAutofit/>
          </a:bodyPr>
          <a:lstStyle/>
          <a:p>
            <a:pPr algn="ctr"/>
            <a:r>
              <a:rPr lang="en-IN" b="1" u="sng" dirty="0"/>
              <a:t>Dataset 1: Grocery and Gourmet Food</a:t>
            </a:r>
          </a:p>
        </p:txBody>
      </p:sp>
      <p:sp>
        <p:nvSpPr>
          <p:cNvPr id="4" name="Title 1">
            <a:extLst>
              <a:ext uri="{FF2B5EF4-FFF2-40B4-BE49-F238E27FC236}">
                <a16:creationId xmlns:a16="http://schemas.microsoft.com/office/drawing/2014/main" id="{3438628D-BEF3-422F-8D45-C0D67D14A5FD}"/>
              </a:ext>
            </a:extLst>
          </p:cNvPr>
          <p:cNvSpPr txBox="1">
            <a:spLocks/>
          </p:cNvSpPr>
          <p:nvPr/>
        </p:nvSpPr>
        <p:spPr>
          <a:xfrm>
            <a:off x="4261452" y="1752155"/>
            <a:ext cx="3690745" cy="446515"/>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t>Data Dictionary</a:t>
            </a:r>
          </a:p>
        </p:txBody>
      </p:sp>
      <p:graphicFrame>
        <p:nvGraphicFramePr>
          <p:cNvPr id="5" name="Table 4">
            <a:extLst>
              <a:ext uri="{FF2B5EF4-FFF2-40B4-BE49-F238E27FC236}">
                <a16:creationId xmlns:a16="http://schemas.microsoft.com/office/drawing/2014/main" id="{02A57A2C-BB6D-4EB8-9335-6337946117BF}"/>
              </a:ext>
            </a:extLst>
          </p:cNvPr>
          <p:cNvGraphicFramePr>
            <a:graphicFrameLocks noGrp="1"/>
          </p:cNvGraphicFramePr>
          <p:nvPr>
            <p:extLst>
              <p:ext uri="{D42A27DB-BD31-4B8C-83A1-F6EECF244321}">
                <p14:modId xmlns:p14="http://schemas.microsoft.com/office/powerpoint/2010/main" val="3466804364"/>
              </p:ext>
            </p:extLst>
          </p:nvPr>
        </p:nvGraphicFramePr>
        <p:xfrm>
          <a:off x="2772290" y="2534848"/>
          <a:ext cx="6996315" cy="3771022"/>
        </p:xfrm>
        <a:graphic>
          <a:graphicData uri="http://schemas.openxmlformats.org/drawingml/2006/table">
            <a:tbl>
              <a:tblPr firstRow="1" bandRow="1">
                <a:tableStyleId>{073A0DAA-6AF3-43AB-8588-CEC1D06C72B9}</a:tableStyleId>
              </a:tblPr>
              <a:tblGrid>
                <a:gridCol w="793454">
                  <a:extLst>
                    <a:ext uri="{9D8B030D-6E8A-4147-A177-3AD203B41FA5}">
                      <a16:colId xmlns:a16="http://schemas.microsoft.com/office/drawing/2014/main" val="2670849904"/>
                    </a:ext>
                  </a:extLst>
                </a:gridCol>
                <a:gridCol w="1529159">
                  <a:extLst>
                    <a:ext uri="{9D8B030D-6E8A-4147-A177-3AD203B41FA5}">
                      <a16:colId xmlns:a16="http://schemas.microsoft.com/office/drawing/2014/main" val="3813902737"/>
                    </a:ext>
                  </a:extLst>
                </a:gridCol>
                <a:gridCol w="4673702">
                  <a:extLst>
                    <a:ext uri="{9D8B030D-6E8A-4147-A177-3AD203B41FA5}">
                      <a16:colId xmlns:a16="http://schemas.microsoft.com/office/drawing/2014/main" val="3786854992"/>
                    </a:ext>
                  </a:extLst>
                </a:gridCol>
              </a:tblGrid>
              <a:tr h="463442">
                <a:tc>
                  <a:txBody>
                    <a:bodyPr/>
                    <a:lstStyle/>
                    <a:p>
                      <a:pPr algn="ctr"/>
                      <a:r>
                        <a:rPr lang="en-US" sz="1600" dirty="0" err="1">
                          <a:solidFill>
                            <a:schemeClr val="bg1"/>
                          </a:solidFill>
                        </a:rPr>
                        <a:t>S.No</a:t>
                      </a:r>
                      <a:endParaRPr lang="en-IN" sz="1600" dirty="0">
                        <a:solidFill>
                          <a:schemeClr val="bg1"/>
                        </a:solidFill>
                      </a:endParaRPr>
                    </a:p>
                  </a:txBody>
                  <a:tcPr/>
                </a:tc>
                <a:tc>
                  <a:txBody>
                    <a:bodyPr/>
                    <a:lstStyle/>
                    <a:p>
                      <a:pPr algn="ctr"/>
                      <a:r>
                        <a:rPr lang="en-US" sz="1600" dirty="0">
                          <a:solidFill>
                            <a:schemeClr val="bg1"/>
                          </a:solidFill>
                        </a:rPr>
                        <a:t>Features</a:t>
                      </a:r>
                      <a:endParaRPr lang="en-IN" sz="1600" dirty="0">
                        <a:solidFill>
                          <a:schemeClr val="bg1"/>
                        </a:solidFill>
                      </a:endParaRPr>
                    </a:p>
                  </a:txBody>
                  <a:tcPr/>
                </a:tc>
                <a:tc>
                  <a:txBody>
                    <a:bodyPr/>
                    <a:lstStyle/>
                    <a:p>
                      <a:pPr algn="ctr"/>
                      <a:r>
                        <a:rPr lang="en-US" sz="1600" dirty="0">
                          <a:solidFill>
                            <a:schemeClr val="bg1"/>
                          </a:solidFill>
                        </a:rPr>
                        <a:t>Description</a:t>
                      </a:r>
                      <a:endParaRPr lang="en-IN" sz="1600" dirty="0">
                        <a:solidFill>
                          <a:schemeClr val="bg1"/>
                        </a:solidFill>
                      </a:endParaRPr>
                    </a:p>
                  </a:txBody>
                  <a:tcPr/>
                </a:tc>
                <a:extLst>
                  <a:ext uri="{0D108BD9-81ED-4DB2-BD59-A6C34878D82A}">
                    <a16:rowId xmlns:a16="http://schemas.microsoft.com/office/drawing/2014/main" val="1464647216"/>
                  </a:ext>
                </a:extLst>
              </a:tr>
              <a:tr h="463442">
                <a:tc>
                  <a:txBody>
                    <a:bodyPr/>
                    <a:lstStyle/>
                    <a:p>
                      <a:pPr algn="ctr"/>
                      <a:r>
                        <a:rPr lang="en-US" sz="1600" dirty="0">
                          <a:solidFill>
                            <a:schemeClr val="tx1"/>
                          </a:solidFill>
                        </a:rPr>
                        <a:t>1</a:t>
                      </a:r>
                      <a:endParaRPr lang="en-IN" sz="1600" dirty="0">
                        <a:solidFill>
                          <a:schemeClr val="tx1"/>
                        </a:solidFill>
                      </a:endParaRPr>
                    </a:p>
                  </a:txBody>
                  <a:tcPr/>
                </a:tc>
                <a:tc>
                  <a:txBody>
                    <a:bodyPr/>
                    <a:lstStyle/>
                    <a:p>
                      <a:r>
                        <a:rPr lang="en-US" sz="1600" dirty="0" err="1">
                          <a:solidFill>
                            <a:schemeClr val="tx1"/>
                          </a:solidFill>
                        </a:rPr>
                        <a:t>reviewerID</a:t>
                      </a:r>
                      <a:endParaRPr lang="en-IN" sz="1600" dirty="0">
                        <a:solidFill>
                          <a:schemeClr val="tx1"/>
                        </a:solidFill>
                      </a:endParaRPr>
                    </a:p>
                  </a:txBody>
                  <a:tcPr/>
                </a:tc>
                <a:tc>
                  <a:txBody>
                    <a:bodyPr/>
                    <a:lstStyle/>
                    <a:p>
                      <a:r>
                        <a:rPr lang="en-IN" sz="1600" b="0" kern="1200" dirty="0">
                          <a:solidFill>
                            <a:schemeClr val="dk1"/>
                          </a:solidFill>
                          <a:effectLst/>
                        </a:rPr>
                        <a:t>ID of the reviewer</a:t>
                      </a:r>
                      <a:endParaRPr lang="en-IN" sz="1600" dirty="0">
                        <a:solidFill>
                          <a:schemeClr val="tx1"/>
                        </a:solidFill>
                      </a:endParaRPr>
                    </a:p>
                  </a:txBody>
                  <a:tcPr/>
                </a:tc>
                <a:extLst>
                  <a:ext uri="{0D108BD9-81ED-4DB2-BD59-A6C34878D82A}">
                    <a16:rowId xmlns:a16="http://schemas.microsoft.com/office/drawing/2014/main" val="2462386554"/>
                  </a:ext>
                </a:extLst>
              </a:tr>
              <a:tr h="463442">
                <a:tc>
                  <a:txBody>
                    <a:bodyPr/>
                    <a:lstStyle/>
                    <a:p>
                      <a:pPr algn="ctr"/>
                      <a:r>
                        <a:rPr lang="en-US" sz="1600" dirty="0">
                          <a:solidFill>
                            <a:schemeClr val="tx1"/>
                          </a:solidFill>
                        </a:rPr>
                        <a:t>2</a:t>
                      </a:r>
                      <a:endParaRPr lang="en-IN" sz="1600" dirty="0">
                        <a:solidFill>
                          <a:schemeClr val="tx1"/>
                        </a:solidFill>
                      </a:endParaRPr>
                    </a:p>
                  </a:txBody>
                  <a:tcPr/>
                </a:tc>
                <a:tc>
                  <a:txBody>
                    <a:bodyPr/>
                    <a:lstStyle/>
                    <a:p>
                      <a:r>
                        <a:rPr lang="en-US" sz="1600" dirty="0" err="1">
                          <a:solidFill>
                            <a:schemeClr val="tx1"/>
                          </a:solidFill>
                        </a:rPr>
                        <a:t>asin</a:t>
                      </a:r>
                      <a:endParaRPr lang="en-IN" sz="1600" dirty="0">
                        <a:solidFill>
                          <a:schemeClr val="tx1"/>
                        </a:solidFill>
                      </a:endParaRPr>
                    </a:p>
                  </a:txBody>
                  <a:tcPr/>
                </a:tc>
                <a:tc>
                  <a:txBody>
                    <a:bodyPr/>
                    <a:lstStyle/>
                    <a:p>
                      <a:r>
                        <a:rPr lang="en-IN" sz="1600" b="0" kern="1200" dirty="0">
                          <a:solidFill>
                            <a:schemeClr val="dk1"/>
                          </a:solidFill>
                          <a:effectLst/>
                        </a:rPr>
                        <a:t>ID of the product</a:t>
                      </a:r>
                      <a:endParaRPr lang="en-IN" sz="1600" dirty="0">
                        <a:solidFill>
                          <a:schemeClr val="tx1"/>
                        </a:solidFill>
                      </a:endParaRPr>
                    </a:p>
                  </a:txBody>
                  <a:tcPr/>
                </a:tc>
                <a:extLst>
                  <a:ext uri="{0D108BD9-81ED-4DB2-BD59-A6C34878D82A}">
                    <a16:rowId xmlns:a16="http://schemas.microsoft.com/office/drawing/2014/main" val="2141408818"/>
                  </a:ext>
                </a:extLst>
              </a:tr>
              <a:tr h="495185">
                <a:tc>
                  <a:txBody>
                    <a:bodyPr/>
                    <a:lstStyle/>
                    <a:p>
                      <a:pPr algn="ctr"/>
                      <a:r>
                        <a:rPr lang="en-US" sz="1600" dirty="0">
                          <a:solidFill>
                            <a:schemeClr val="tx1"/>
                          </a:solidFill>
                        </a:rPr>
                        <a:t>3</a:t>
                      </a:r>
                    </a:p>
                  </a:txBody>
                  <a:tcPr/>
                </a:tc>
                <a:tc>
                  <a:txBody>
                    <a:bodyPr/>
                    <a:lstStyle/>
                    <a:p>
                      <a:r>
                        <a:rPr lang="en-US" sz="1600" dirty="0" err="1">
                          <a:solidFill>
                            <a:schemeClr val="tx1"/>
                          </a:solidFill>
                        </a:rPr>
                        <a:t>reviewerName</a:t>
                      </a:r>
                      <a:endParaRPr lang="en-US" sz="1600" dirty="0">
                        <a:solidFill>
                          <a:schemeClr val="tx1"/>
                        </a:solidFill>
                      </a:endParaRPr>
                    </a:p>
                  </a:txBody>
                  <a:tcPr/>
                </a:tc>
                <a:tc>
                  <a:txBody>
                    <a:bodyPr/>
                    <a:lstStyle/>
                    <a:p>
                      <a:r>
                        <a:rPr lang="en-IN" sz="1600" b="0" kern="1200" dirty="0">
                          <a:solidFill>
                            <a:schemeClr val="dk1"/>
                          </a:solidFill>
                          <a:effectLst/>
                        </a:rPr>
                        <a:t>name of the reviewer</a:t>
                      </a:r>
                      <a:endParaRPr lang="en-IN" sz="1600" dirty="0">
                        <a:solidFill>
                          <a:schemeClr val="tx1"/>
                        </a:solidFill>
                      </a:endParaRPr>
                    </a:p>
                  </a:txBody>
                  <a:tcPr/>
                </a:tc>
                <a:extLst>
                  <a:ext uri="{0D108BD9-81ED-4DB2-BD59-A6C34878D82A}">
                    <a16:rowId xmlns:a16="http://schemas.microsoft.com/office/drawing/2014/main" val="2713124948"/>
                  </a:ext>
                </a:extLst>
              </a:tr>
              <a:tr h="463442">
                <a:tc>
                  <a:txBody>
                    <a:bodyPr/>
                    <a:lstStyle/>
                    <a:p>
                      <a:pPr algn="ctr"/>
                      <a:r>
                        <a:rPr lang="en-US" sz="1600" dirty="0">
                          <a:solidFill>
                            <a:schemeClr val="tx1"/>
                          </a:solidFill>
                        </a:rPr>
                        <a:t>4</a:t>
                      </a:r>
                    </a:p>
                  </a:txBody>
                  <a:tcPr/>
                </a:tc>
                <a:tc>
                  <a:txBody>
                    <a:bodyPr/>
                    <a:lstStyle/>
                    <a:p>
                      <a:r>
                        <a:rPr lang="en-US" sz="1600" dirty="0">
                          <a:solidFill>
                            <a:schemeClr val="tx1"/>
                          </a:solidFill>
                        </a:rPr>
                        <a:t>helpful</a:t>
                      </a:r>
                    </a:p>
                  </a:txBody>
                  <a:tcPr/>
                </a:tc>
                <a:tc>
                  <a:txBody>
                    <a:bodyPr/>
                    <a:lstStyle/>
                    <a:p>
                      <a:r>
                        <a:rPr lang="en-US" sz="1600" b="0" kern="1200" dirty="0">
                          <a:solidFill>
                            <a:schemeClr val="dk1"/>
                          </a:solidFill>
                          <a:effectLst/>
                        </a:rPr>
                        <a:t>helpfulness rating of the review</a:t>
                      </a:r>
                      <a:endParaRPr lang="en-IN" sz="1600" dirty="0">
                        <a:solidFill>
                          <a:schemeClr val="tx1"/>
                        </a:solidFill>
                      </a:endParaRPr>
                    </a:p>
                  </a:txBody>
                  <a:tcPr/>
                </a:tc>
                <a:extLst>
                  <a:ext uri="{0D108BD9-81ED-4DB2-BD59-A6C34878D82A}">
                    <a16:rowId xmlns:a16="http://schemas.microsoft.com/office/drawing/2014/main" val="929298464"/>
                  </a:ext>
                </a:extLst>
              </a:tr>
              <a:tr h="463442">
                <a:tc>
                  <a:txBody>
                    <a:bodyPr/>
                    <a:lstStyle/>
                    <a:p>
                      <a:pPr algn="ctr"/>
                      <a:r>
                        <a:rPr lang="en-US" sz="1600" dirty="0">
                          <a:solidFill>
                            <a:schemeClr val="tx1"/>
                          </a:solidFill>
                        </a:rPr>
                        <a:t>5</a:t>
                      </a:r>
                      <a:endParaRPr lang="en-IN" sz="1600" dirty="0">
                        <a:solidFill>
                          <a:schemeClr val="tx1"/>
                        </a:solidFill>
                      </a:endParaRPr>
                    </a:p>
                  </a:txBody>
                  <a:tcPr/>
                </a:tc>
                <a:tc>
                  <a:txBody>
                    <a:bodyPr/>
                    <a:lstStyle/>
                    <a:p>
                      <a:r>
                        <a:rPr lang="en-IN" sz="1600" dirty="0" err="1">
                          <a:solidFill>
                            <a:schemeClr val="tx1"/>
                          </a:solidFill>
                        </a:rPr>
                        <a:t>reviewText</a:t>
                      </a:r>
                      <a:endParaRPr lang="en-IN" sz="1600" dirty="0">
                        <a:solidFill>
                          <a:schemeClr val="tx1"/>
                        </a:solidFill>
                      </a:endParaRPr>
                    </a:p>
                  </a:txBody>
                  <a:tcPr/>
                </a:tc>
                <a:tc>
                  <a:txBody>
                    <a:bodyPr/>
                    <a:lstStyle/>
                    <a:p>
                      <a:r>
                        <a:rPr lang="en-IN" sz="1600" b="0" kern="1200" dirty="0">
                          <a:solidFill>
                            <a:schemeClr val="dk1"/>
                          </a:solidFill>
                          <a:effectLst/>
                        </a:rPr>
                        <a:t>Review given by user</a:t>
                      </a:r>
                      <a:endParaRPr lang="en-IN" sz="1600" dirty="0">
                        <a:solidFill>
                          <a:schemeClr val="tx1"/>
                        </a:solidFill>
                      </a:endParaRPr>
                    </a:p>
                  </a:txBody>
                  <a:tcPr/>
                </a:tc>
                <a:extLst>
                  <a:ext uri="{0D108BD9-81ED-4DB2-BD59-A6C34878D82A}">
                    <a16:rowId xmlns:a16="http://schemas.microsoft.com/office/drawing/2014/main" val="2846722465"/>
                  </a:ext>
                </a:extLst>
              </a:tr>
              <a:tr h="463442">
                <a:tc>
                  <a:txBody>
                    <a:bodyPr/>
                    <a:lstStyle/>
                    <a:p>
                      <a:pPr algn="ctr"/>
                      <a:r>
                        <a:rPr lang="en-US" sz="1600" dirty="0">
                          <a:solidFill>
                            <a:schemeClr val="tx1"/>
                          </a:solidFill>
                        </a:rPr>
                        <a:t>6</a:t>
                      </a:r>
                    </a:p>
                  </a:txBody>
                  <a:tcPr/>
                </a:tc>
                <a:tc>
                  <a:txBody>
                    <a:bodyPr/>
                    <a:lstStyle/>
                    <a:p>
                      <a:r>
                        <a:rPr lang="en-US" sz="1600" dirty="0">
                          <a:solidFill>
                            <a:schemeClr val="tx1"/>
                          </a:solidFill>
                        </a:rPr>
                        <a:t>overall</a:t>
                      </a:r>
                    </a:p>
                  </a:txBody>
                  <a:tcPr/>
                </a:tc>
                <a:tc>
                  <a:txBody>
                    <a:bodyPr/>
                    <a:lstStyle/>
                    <a:p>
                      <a:r>
                        <a:rPr lang="en-IN" sz="1600" b="0" kern="1200" dirty="0">
                          <a:solidFill>
                            <a:schemeClr val="dk1"/>
                          </a:solidFill>
                          <a:effectLst/>
                        </a:rPr>
                        <a:t>rating of the product</a:t>
                      </a:r>
                      <a:endParaRPr lang="en-IN" sz="1600" dirty="0">
                        <a:solidFill>
                          <a:schemeClr val="tx1"/>
                        </a:solidFill>
                      </a:endParaRPr>
                    </a:p>
                  </a:txBody>
                  <a:tcPr/>
                </a:tc>
                <a:extLst>
                  <a:ext uri="{0D108BD9-81ED-4DB2-BD59-A6C34878D82A}">
                    <a16:rowId xmlns:a16="http://schemas.microsoft.com/office/drawing/2014/main" val="470035894"/>
                  </a:ext>
                </a:extLst>
              </a:tr>
              <a:tr h="495185">
                <a:tc>
                  <a:txBody>
                    <a:bodyPr/>
                    <a:lstStyle/>
                    <a:p>
                      <a:pPr algn="ctr"/>
                      <a:r>
                        <a:rPr lang="en-US" sz="1600" dirty="0">
                          <a:solidFill>
                            <a:schemeClr val="tx1"/>
                          </a:solidFill>
                        </a:rPr>
                        <a:t>7</a:t>
                      </a:r>
                    </a:p>
                  </a:txBody>
                  <a:tcPr/>
                </a:tc>
                <a:tc>
                  <a:txBody>
                    <a:bodyPr/>
                    <a:lstStyle/>
                    <a:p>
                      <a:r>
                        <a:rPr lang="en-US" sz="1600" dirty="0" err="1">
                          <a:solidFill>
                            <a:schemeClr val="tx1"/>
                          </a:solidFill>
                        </a:rPr>
                        <a:t>reviewTime</a:t>
                      </a:r>
                      <a:endParaRPr lang="en-US" sz="1600" dirty="0">
                        <a:solidFill>
                          <a:schemeClr val="tx1"/>
                        </a:solidFill>
                      </a:endParaRPr>
                    </a:p>
                  </a:txBody>
                  <a:tcPr/>
                </a:tc>
                <a:tc>
                  <a:txBody>
                    <a:bodyPr/>
                    <a:lstStyle/>
                    <a:p>
                      <a:r>
                        <a:rPr lang="en-US" sz="1600" b="0" kern="1200" dirty="0">
                          <a:solidFill>
                            <a:schemeClr val="dk1"/>
                          </a:solidFill>
                          <a:effectLst/>
                        </a:rPr>
                        <a:t>time of the review (raw)</a:t>
                      </a:r>
                      <a:endParaRPr lang="en-IN" sz="1600" dirty="0">
                        <a:solidFill>
                          <a:schemeClr val="tx1"/>
                        </a:solidFill>
                      </a:endParaRPr>
                    </a:p>
                  </a:txBody>
                  <a:tcPr/>
                </a:tc>
                <a:extLst>
                  <a:ext uri="{0D108BD9-81ED-4DB2-BD59-A6C34878D82A}">
                    <a16:rowId xmlns:a16="http://schemas.microsoft.com/office/drawing/2014/main" val="2968676608"/>
                  </a:ext>
                </a:extLst>
              </a:tr>
            </a:tbl>
          </a:graphicData>
        </a:graphic>
      </p:graphicFrame>
    </p:spTree>
    <p:extLst>
      <p:ext uri="{BB962C8B-B14F-4D97-AF65-F5344CB8AC3E}">
        <p14:creationId xmlns:p14="http://schemas.microsoft.com/office/powerpoint/2010/main" val="45872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B684C-EBE0-42A3-AAA9-F1F48C2631D8}"/>
              </a:ext>
            </a:extLst>
          </p:cNvPr>
          <p:cNvSpPr>
            <a:spLocks noGrp="1"/>
          </p:cNvSpPr>
          <p:nvPr>
            <p:ph type="title"/>
          </p:nvPr>
        </p:nvSpPr>
        <p:spPr>
          <a:xfrm>
            <a:off x="1831771" y="562465"/>
            <a:ext cx="8911687" cy="1280890"/>
          </a:xfrm>
        </p:spPr>
        <p:txBody>
          <a:bodyPr/>
          <a:lstStyle/>
          <a:p>
            <a:pPr algn="ctr"/>
            <a:r>
              <a:rPr lang="en-IN" b="1" u="sng" dirty="0"/>
              <a:t>Dataset 2: Home and Kitchen</a:t>
            </a:r>
          </a:p>
        </p:txBody>
      </p:sp>
      <p:sp>
        <p:nvSpPr>
          <p:cNvPr id="4" name="Title 1">
            <a:extLst>
              <a:ext uri="{FF2B5EF4-FFF2-40B4-BE49-F238E27FC236}">
                <a16:creationId xmlns:a16="http://schemas.microsoft.com/office/drawing/2014/main" id="{3438628D-BEF3-422F-8D45-C0D67D14A5FD}"/>
              </a:ext>
            </a:extLst>
          </p:cNvPr>
          <p:cNvSpPr txBox="1">
            <a:spLocks/>
          </p:cNvSpPr>
          <p:nvPr/>
        </p:nvSpPr>
        <p:spPr>
          <a:xfrm>
            <a:off x="1640156" y="1872230"/>
            <a:ext cx="8911687" cy="606392"/>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t>Data Dictionary</a:t>
            </a:r>
          </a:p>
        </p:txBody>
      </p:sp>
      <p:graphicFrame>
        <p:nvGraphicFramePr>
          <p:cNvPr id="5" name="Table 4">
            <a:extLst>
              <a:ext uri="{FF2B5EF4-FFF2-40B4-BE49-F238E27FC236}">
                <a16:creationId xmlns:a16="http://schemas.microsoft.com/office/drawing/2014/main" id="{02A57A2C-BB6D-4EB8-9335-6337946117BF}"/>
              </a:ext>
            </a:extLst>
          </p:cNvPr>
          <p:cNvGraphicFramePr>
            <a:graphicFrameLocks noGrp="1"/>
          </p:cNvGraphicFramePr>
          <p:nvPr>
            <p:extLst>
              <p:ext uri="{D42A27DB-BD31-4B8C-83A1-F6EECF244321}">
                <p14:modId xmlns:p14="http://schemas.microsoft.com/office/powerpoint/2010/main" val="1709323963"/>
              </p:ext>
            </p:extLst>
          </p:nvPr>
        </p:nvGraphicFramePr>
        <p:xfrm>
          <a:off x="2772290" y="2584980"/>
          <a:ext cx="6996315" cy="3390244"/>
        </p:xfrm>
        <a:graphic>
          <a:graphicData uri="http://schemas.openxmlformats.org/drawingml/2006/table">
            <a:tbl>
              <a:tblPr firstRow="1" bandRow="1">
                <a:tableStyleId>{073A0DAA-6AF3-43AB-8588-CEC1D06C72B9}</a:tableStyleId>
              </a:tblPr>
              <a:tblGrid>
                <a:gridCol w="793454">
                  <a:extLst>
                    <a:ext uri="{9D8B030D-6E8A-4147-A177-3AD203B41FA5}">
                      <a16:colId xmlns:a16="http://schemas.microsoft.com/office/drawing/2014/main" val="2670849904"/>
                    </a:ext>
                  </a:extLst>
                </a:gridCol>
                <a:gridCol w="1529159">
                  <a:extLst>
                    <a:ext uri="{9D8B030D-6E8A-4147-A177-3AD203B41FA5}">
                      <a16:colId xmlns:a16="http://schemas.microsoft.com/office/drawing/2014/main" val="3813902737"/>
                    </a:ext>
                  </a:extLst>
                </a:gridCol>
                <a:gridCol w="4673702">
                  <a:extLst>
                    <a:ext uri="{9D8B030D-6E8A-4147-A177-3AD203B41FA5}">
                      <a16:colId xmlns:a16="http://schemas.microsoft.com/office/drawing/2014/main" val="3786854992"/>
                    </a:ext>
                  </a:extLst>
                </a:gridCol>
              </a:tblGrid>
              <a:tr h="416646">
                <a:tc>
                  <a:txBody>
                    <a:bodyPr/>
                    <a:lstStyle/>
                    <a:p>
                      <a:pPr algn="ctr"/>
                      <a:r>
                        <a:rPr lang="en-US" sz="1200" dirty="0" err="1">
                          <a:solidFill>
                            <a:schemeClr val="bg1"/>
                          </a:solidFill>
                        </a:rPr>
                        <a:t>S.No</a:t>
                      </a:r>
                      <a:endParaRPr lang="en-IN" sz="1200" dirty="0">
                        <a:solidFill>
                          <a:schemeClr val="bg1"/>
                        </a:solidFill>
                      </a:endParaRPr>
                    </a:p>
                  </a:txBody>
                  <a:tcPr/>
                </a:tc>
                <a:tc>
                  <a:txBody>
                    <a:bodyPr/>
                    <a:lstStyle/>
                    <a:p>
                      <a:pPr algn="ctr"/>
                      <a:r>
                        <a:rPr lang="en-US" sz="1200" dirty="0">
                          <a:solidFill>
                            <a:schemeClr val="bg1"/>
                          </a:solidFill>
                        </a:rPr>
                        <a:t>Features</a:t>
                      </a:r>
                      <a:endParaRPr lang="en-IN" sz="1200" dirty="0">
                        <a:solidFill>
                          <a:schemeClr val="bg1"/>
                        </a:solidFill>
                      </a:endParaRPr>
                    </a:p>
                  </a:txBody>
                  <a:tcPr/>
                </a:tc>
                <a:tc>
                  <a:txBody>
                    <a:bodyPr/>
                    <a:lstStyle/>
                    <a:p>
                      <a:pPr algn="ctr"/>
                      <a:r>
                        <a:rPr lang="en-US" sz="1400" dirty="0">
                          <a:solidFill>
                            <a:schemeClr val="bg1"/>
                          </a:solidFill>
                        </a:rPr>
                        <a:t>Description</a:t>
                      </a:r>
                      <a:endParaRPr lang="en-IN" sz="1400" dirty="0">
                        <a:solidFill>
                          <a:schemeClr val="bg1"/>
                        </a:solidFill>
                      </a:endParaRPr>
                    </a:p>
                  </a:txBody>
                  <a:tcPr/>
                </a:tc>
                <a:extLst>
                  <a:ext uri="{0D108BD9-81ED-4DB2-BD59-A6C34878D82A}">
                    <a16:rowId xmlns:a16="http://schemas.microsoft.com/office/drawing/2014/main" val="1464647216"/>
                  </a:ext>
                </a:extLst>
              </a:tr>
              <a:tr h="416646">
                <a:tc>
                  <a:txBody>
                    <a:bodyPr/>
                    <a:lstStyle/>
                    <a:p>
                      <a:pPr algn="ctr"/>
                      <a:r>
                        <a:rPr lang="en-US" sz="1600" dirty="0">
                          <a:solidFill>
                            <a:schemeClr val="tx1"/>
                          </a:solidFill>
                        </a:rPr>
                        <a:t>1</a:t>
                      </a:r>
                      <a:endParaRPr lang="en-IN" sz="1600" dirty="0">
                        <a:solidFill>
                          <a:schemeClr val="tx1"/>
                        </a:solidFill>
                      </a:endParaRPr>
                    </a:p>
                  </a:txBody>
                  <a:tcPr/>
                </a:tc>
                <a:tc>
                  <a:txBody>
                    <a:bodyPr/>
                    <a:lstStyle/>
                    <a:p>
                      <a:r>
                        <a:rPr lang="en-US" sz="1600" dirty="0" err="1">
                          <a:solidFill>
                            <a:schemeClr val="tx1"/>
                          </a:solidFill>
                        </a:rPr>
                        <a:t>reviewerID</a:t>
                      </a:r>
                      <a:endParaRPr lang="en-IN" sz="1600" dirty="0">
                        <a:solidFill>
                          <a:schemeClr val="tx1"/>
                        </a:solidFill>
                      </a:endParaRPr>
                    </a:p>
                  </a:txBody>
                  <a:tcPr/>
                </a:tc>
                <a:tc>
                  <a:txBody>
                    <a:bodyPr/>
                    <a:lstStyle/>
                    <a:p>
                      <a:r>
                        <a:rPr lang="en-IN" sz="1600" b="0" kern="1200" dirty="0">
                          <a:solidFill>
                            <a:schemeClr val="dk1"/>
                          </a:solidFill>
                          <a:effectLst/>
                        </a:rPr>
                        <a:t>ID of the reviewer</a:t>
                      </a:r>
                      <a:endParaRPr lang="en-IN" sz="1600" dirty="0">
                        <a:solidFill>
                          <a:schemeClr val="tx1"/>
                        </a:solidFill>
                      </a:endParaRPr>
                    </a:p>
                  </a:txBody>
                  <a:tcPr/>
                </a:tc>
                <a:extLst>
                  <a:ext uri="{0D108BD9-81ED-4DB2-BD59-A6C34878D82A}">
                    <a16:rowId xmlns:a16="http://schemas.microsoft.com/office/drawing/2014/main" val="2462386554"/>
                  </a:ext>
                </a:extLst>
              </a:tr>
              <a:tr h="416646">
                <a:tc>
                  <a:txBody>
                    <a:bodyPr/>
                    <a:lstStyle/>
                    <a:p>
                      <a:pPr algn="ctr"/>
                      <a:r>
                        <a:rPr lang="en-US" sz="1600" dirty="0">
                          <a:solidFill>
                            <a:schemeClr val="tx1"/>
                          </a:solidFill>
                        </a:rPr>
                        <a:t>2</a:t>
                      </a:r>
                      <a:endParaRPr lang="en-IN" sz="1600" dirty="0">
                        <a:solidFill>
                          <a:schemeClr val="tx1"/>
                        </a:solidFill>
                      </a:endParaRPr>
                    </a:p>
                  </a:txBody>
                  <a:tcPr/>
                </a:tc>
                <a:tc>
                  <a:txBody>
                    <a:bodyPr/>
                    <a:lstStyle/>
                    <a:p>
                      <a:r>
                        <a:rPr lang="en-US" sz="1600" dirty="0" err="1">
                          <a:solidFill>
                            <a:schemeClr val="tx1"/>
                          </a:solidFill>
                        </a:rPr>
                        <a:t>asin</a:t>
                      </a:r>
                      <a:endParaRPr lang="en-IN" sz="1600" dirty="0">
                        <a:solidFill>
                          <a:schemeClr val="tx1"/>
                        </a:solidFill>
                      </a:endParaRPr>
                    </a:p>
                  </a:txBody>
                  <a:tcPr/>
                </a:tc>
                <a:tc>
                  <a:txBody>
                    <a:bodyPr/>
                    <a:lstStyle/>
                    <a:p>
                      <a:r>
                        <a:rPr lang="en-IN" sz="1600" b="0" kern="1200" dirty="0">
                          <a:solidFill>
                            <a:schemeClr val="dk1"/>
                          </a:solidFill>
                          <a:effectLst/>
                        </a:rPr>
                        <a:t>ID of the product</a:t>
                      </a:r>
                      <a:endParaRPr lang="en-IN" sz="1600" dirty="0">
                        <a:solidFill>
                          <a:schemeClr val="tx1"/>
                        </a:solidFill>
                      </a:endParaRPr>
                    </a:p>
                  </a:txBody>
                  <a:tcPr/>
                </a:tc>
                <a:extLst>
                  <a:ext uri="{0D108BD9-81ED-4DB2-BD59-A6C34878D82A}">
                    <a16:rowId xmlns:a16="http://schemas.microsoft.com/office/drawing/2014/main" val="2141408818"/>
                  </a:ext>
                </a:extLst>
              </a:tr>
              <a:tr h="445184">
                <a:tc>
                  <a:txBody>
                    <a:bodyPr/>
                    <a:lstStyle/>
                    <a:p>
                      <a:pPr algn="ctr"/>
                      <a:r>
                        <a:rPr lang="en-US" sz="1600" dirty="0">
                          <a:solidFill>
                            <a:schemeClr val="tx1"/>
                          </a:solidFill>
                        </a:rPr>
                        <a:t>3</a:t>
                      </a:r>
                    </a:p>
                  </a:txBody>
                  <a:tcPr/>
                </a:tc>
                <a:tc>
                  <a:txBody>
                    <a:bodyPr/>
                    <a:lstStyle/>
                    <a:p>
                      <a:r>
                        <a:rPr lang="en-US" sz="1600" dirty="0" err="1">
                          <a:solidFill>
                            <a:schemeClr val="tx1"/>
                          </a:solidFill>
                        </a:rPr>
                        <a:t>reviewerName</a:t>
                      </a:r>
                      <a:endParaRPr lang="en-US" sz="1600" dirty="0">
                        <a:solidFill>
                          <a:schemeClr val="tx1"/>
                        </a:solidFill>
                      </a:endParaRPr>
                    </a:p>
                  </a:txBody>
                  <a:tcPr/>
                </a:tc>
                <a:tc>
                  <a:txBody>
                    <a:bodyPr/>
                    <a:lstStyle/>
                    <a:p>
                      <a:r>
                        <a:rPr lang="en-IN" sz="1600" b="0" kern="1200" dirty="0">
                          <a:solidFill>
                            <a:schemeClr val="dk1"/>
                          </a:solidFill>
                          <a:effectLst/>
                        </a:rPr>
                        <a:t>name of the reviewer</a:t>
                      </a:r>
                      <a:endParaRPr lang="en-IN" sz="1600" dirty="0">
                        <a:solidFill>
                          <a:schemeClr val="tx1"/>
                        </a:solidFill>
                      </a:endParaRPr>
                    </a:p>
                  </a:txBody>
                  <a:tcPr/>
                </a:tc>
                <a:extLst>
                  <a:ext uri="{0D108BD9-81ED-4DB2-BD59-A6C34878D82A}">
                    <a16:rowId xmlns:a16="http://schemas.microsoft.com/office/drawing/2014/main" val="2713124948"/>
                  </a:ext>
                </a:extLst>
              </a:tr>
              <a:tr h="416646">
                <a:tc>
                  <a:txBody>
                    <a:bodyPr/>
                    <a:lstStyle/>
                    <a:p>
                      <a:pPr algn="ctr"/>
                      <a:r>
                        <a:rPr lang="en-US" sz="1600" dirty="0">
                          <a:solidFill>
                            <a:schemeClr val="tx1"/>
                          </a:solidFill>
                        </a:rPr>
                        <a:t>4</a:t>
                      </a:r>
                    </a:p>
                  </a:txBody>
                  <a:tcPr/>
                </a:tc>
                <a:tc>
                  <a:txBody>
                    <a:bodyPr/>
                    <a:lstStyle/>
                    <a:p>
                      <a:r>
                        <a:rPr lang="en-US" sz="1600" dirty="0">
                          <a:solidFill>
                            <a:schemeClr val="tx1"/>
                          </a:solidFill>
                        </a:rPr>
                        <a:t>helpful</a:t>
                      </a:r>
                    </a:p>
                  </a:txBody>
                  <a:tcPr/>
                </a:tc>
                <a:tc>
                  <a:txBody>
                    <a:bodyPr/>
                    <a:lstStyle/>
                    <a:p>
                      <a:r>
                        <a:rPr lang="en-US" sz="1600" b="0" kern="1200" dirty="0">
                          <a:solidFill>
                            <a:schemeClr val="dk1"/>
                          </a:solidFill>
                          <a:effectLst/>
                        </a:rPr>
                        <a:t>helpfulness rating of the review</a:t>
                      </a:r>
                      <a:endParaRPr lang="en-IN" sz="1600" dirty="0">
                        <a:solidFill>
                          <a:schemeClr val="tx1"/>
                        </a:solidFill>
                      </a:endParaRPr>
                    </a:p>
                  </a:txBody>
                  <a:tcPr/>
                </a:tc>
                <a:extLst>
                  <a:ext uri="{0D108BD9-81ED-4DB2-BD59-A6C34878D82A}">
                    <a16:rowId xmlns:a16="http://schemas.microsoft.com/office/drawing/2014/main" val="929298464"/>
                  </a:ext>
                </a:extLst>
              </a:tr>
              <a:tr h="416646">
                <a:tc>
                  <a:txBody>
                    <a:bodyPr/>
                    <a:lstStyle/>
                    <a:p>
                      <a:pPr algn="ctr"/>
                      <a:r>
                        <a:rPr lang="en-US" sz="1600" dirty="0">
                          <a:solidFill>
                            <a:schemeClr val="tx1"/>
                          </a:solidFill>
                        </a:rPr>
                        <a:t>5</a:t>
                      </a:r>
                      <a:endParaRPr lang="en-IN" sz="1600" dirty="0">
                        <a:solidFill>
                          <a:schemeClr val="tx1"/>
                        </a:solidFill>
                      </a:endParaRPr>
                    </a:p>
                  </a:txBody>
                  <a:tcPr/>
                </a:tc>
                <a:tc>
                  <a:txBody>
                    <a:bodyPr/>
                    <a:lstStyle/>
                    <a:p>
                      <a:r>
                        <a:rPr lang="en-IN" sz="1600" dirty="0" err="1">
                          <a:solidFill>
                            <a:schemeClr val="tx1"/>
                          </a:solidFill>
                        </a:rPr>
                        <a:t>reviewText</a:t>
                      </a:r>
                      <a:endParaRPr lang="en-IN" sz="1600" dirty="0">
                        <a:solidFill>
                          <a:schemeClr val="tx1"/>
                        </a:solidFill>
                      </a:endParaRPr>
                    </a:p>
                  </a:txBody>
                  <a:tcPr/>
                </a:tc>
                <a:tc>
                  <a:txBody>
                    <a:bodyPr/>
                    <a:lstStyle/>
                    <a:p>
                      <a:r>
                        <a:rPr lang="en-IN" sz="1600" b="0" kern="1200" dirty="0">
                          <a:solidFill>
                            <a:schemeClr val="dk1"/>
                          </a:solidFill>
                          <a:effectLst/>
                        </a:rPr>
                        <a:t>text of the review</a:t>
                      </a:r>
                      <a:endParaRPr lang="en-IN" sz="1600" dirty="0">
                        <a:solidFill>
                          <a:schemeClr val="tx1"/>
                        </a:solidFill>
                      </a:endParaRPr>
                    </a:p>
                  </a:txBody>
                  <a:tcPr/>
                </a:tc>
                <a:extLst>
                  <a:ext uri="{0D108BD9-81ED-4DB2-BD59-A6C34878D82A}">
                    <a16:rowId xmlns:a16="http://schemas.microsoft.com/office/drawing/2014/main" val="2846722465"/>
                  </a:ext>
                </a:extLst>
              </a:tr>
              <a:tr h="416646">
                <a:tc>
                  <a:txBody>
                    <a:bodyPr/>
                    <a:lstStyle/>
                    <a:p>
                      <a:pPr algn="ctr"/>
                      <a:r>
                        <a:rPr lang="en-US" sz="1600" dirty="0">
                          <a:solidFill>
                            <a:schemeClr val="tx1"/>
                          </a:solidFill>
                        </a:rPr>
                        <a:t>6</a:t>
                      </a:r>
                    </a:p>
                  </a:txBody>
                  <a:tcPr/>
                </a:tc>
                <a:tc>
                  <a:txBody>
                    <a:bodyPr/>
                    <a:lstStyle/>
                    <a:p>
                      <a:r>
                        <a:rPr lang="en-US" sz="1600" dirty="0">
                          <a:solidFill>
                            <a:schemeClr val="tx1"/>
                          </a:solidFill>
                        </a:rPr>
                        <a:t>overall</a:t>
                      </a:r>
                    </a:p>
                  </a:txBody>
                  <a:tcPr/>
                </a:tc>
                <a:tc>
                  <a:txBody>
                    <a:bodyPr/>
                    <a:lstStyle/>
                    <a:p>
                      <a:r>
                        <a:rPr lang="en-IN" sz="1600" b="0" kern="1200" dirty="0">
                          <a:solidFill>
                            <a:schemeClr val="dk1"/>
                          </a:solidFill>
                          <a:effectLst/>
                        </a:rPr>
                        <a:t>rating of the product</a:t>
                      </a:r>
                      <a:endParaRPr lang="en-IN" sz="1600" dirty="0">
                        <a:solidFill>
                          <a:schemeClr val="tx1"/>
                        </a:solidFill>
                      </a:endParaRPr>
                    </a:p>
                  </a:txBody>
                  <a:tcPr/>
                </a:tc>
                <a:extLst>
                  <a:ext uri="{0D108BD9-81ED-4DB2-BD59-A6C34878D82A}">
                    <a16:rowId xmlns:a16="http://schemas.microsoft.com/office/drawing/2014/main" val="470035894"/>
                  </a:ext>
                </a:extLst>
              </a:tr>
              <a:tr h="445184">
                <a:tc>
                  <a:txBody>
                    <a:bodyPr/>
                    <a:lstStyle/>
                    <a:p>
                      <a:pPr algn="ctr"/>
                      <a:r>
                        <a:rPr lang="en-US" sz="1600" dirty="0">
                          <a:solidFill>
                            <a:schemeClr val="tx1"/>
                          </a:solidFill>
                        </a:rPr>
                        <a:t>7</a:t>
                      </a:r>
                    </a:p>
                  </a:txBody>
                  <a:tcPr/>
                </a:tc>
                <a:tc>
                  <a:txBody>
                    <a:bodyPr/>
                    <a:lstStyle/>
                    <a:p>
                      <a:r>
                        <a:rPr lang="en-US" sz="1600" dirty="0" err="1">
                          <a:solidFill>
                            <a:schemeClr val="tx1"/>
                          </a:solidFill>
                        </a:rPr>
                        <a:t>reviewTime</a:t>
                      </a:r>
                      <a:endParaRPr lang="en-US" sz="1600" dirty="0">
                        <a:solidFill>
                          <a:schemeClr val="tx1"/>
                        </a:solidFill>
                      </a:endParaRPr>
                    </a:p>
                  </a:txBody>
                  <a:tcPr/>
                </a:tc>
                <a:tc>
                  <a:txBody>
                    <a:bodyPr/>
                    <a:lstStyle/>
                    <a:p>
                      <a:r>
                        <a:rPr lang="en-US" sz="1600" b="0" kern="1200" dirty="0">
                          <a:solidFill>
                            <a:schemeClr val="dk1"/>
                          </a:solidFill>
                          <a:effectLst/>
                        </a:rPr>
                        <a:t>time of the review (raw)</a:t>
                      </a:r>
                      <a:endParaRPr lang="en-IN" sz="1600" dirty="0">
                        <a:solidFill>
                          <a:schemeClr val="tx1"/>
                        </a:solidFill>
                      </a:endParaRPr>
                    </a:p>
                  </a:txBody>
                  <a:tcPr/>
                </a:tc>
                <a:extLst>
                  <a:ext uri="{0D108BD9-81ED-4DB2-BD59-A6C34878D82A}">
                    <a16:rowId xmlns:a16="http://schemas.microsoft.com/office/drawing/2014/main" val="2968676608"/>
                  </a:ext>
                </a:extLst>
              </a:tr>
            </a:tbl>
          </a:graphicData>
        </a:graphic>
      </p:graphicFrame>
    </p:spTree>
    <p:extLst>
      <p:ext uri="{BB962C8B-B14F-4D97-AF65-F5344CB8AC3E}">
        <p14:creationId xmlns:p14="http://schemas.microsoft.com/office/powerpoint/2010/main" val="3477918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0507" y="2276638"/>
            <a:ext cx="7729728" cy="1188720"/>
          </a:xfrm>
        </p:spPr>
        <p:txBody>
          <a:bodyPr/>
          <a:lstStyle/>
          <a:p>
            <a:r>
              <a:rPr lang="en-IN" b="1" dirty="0"/>
              <a:t>Raw Data Analysis using Tableau dashboard</a:t>
            </a:r>
          </a:p>
        </p:txBody>
      </p:sp>
    </p:spTree>
    <p:extLst>
      <p:ext uri="{BB962C8B-B14F-4D97-AF65-F5344CB8AC3E}">
        <p14:creationId xmlns:p14="http://schemas.microsoft.com/office/powerpoint/2010/main" val="1011608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9879" y="346383"/>
            <a:ext cx="7729728" cy="707354"/>
          </a:xfrm>
        </p:spPr>
        <p:txBody>
          <a:bodyPr>
            <a:noAutofit/>
          </a:bodyPr>
          <a:lstStyle/>
          <a:p>
            <a:r>
              <a:rPr lang="en-IN" b="1" dirty="0"/>
              <a:t>Shopping frequency analysis</a:t>
            </a:r>
          </a:p>
        </p:txBody>
      </p:sp>
      <p:sp>
        <p:nvSpPr>
          <p:cNvPr id="3" name="Content Placeholder 2"/>
          <p:cNvSpPr>
            <a:spLocks noGrp="1"/>
          </p:cNvSpPr>
          <p:nvPr>
            <p:ph idx="1"/>
          </p:nvPr>
        </p:nvSpPr>
        <p:spPr>
          <a:xfrm>
            <a:off x="1969879" y="1444971"/>
            <a:ext cx="7729728" cy="1637864"/>
          </a:xfrm>
        </p:spPr>
        <p:txBody>
          <a:bodyPr/>
          <a:lstStyle/>
          <a:p>
            <a:r>
              <a:rPr lang="en-IN" dirty="0"/>
              <a:t>Shopping Frequency Grocery- 110 Days</a:t>
            </a:r>
          </a:p>
          <a:p>
            <a:r>
              <a:rPr lang="en-IN" dirty="0"/>
              <a:t>Shopping Frequency Home and Kitchen- 280 Days</a:t>
            </a:r>
          </a:p>
          <a:p>
            <a:r>
              <a:rPr lang="en-IN" dirty="0"/>
              <a:t>Target for Grocery – 70 Days</a:t>
            </a:r>
          </a:p>
          <a:p>
            <a:r>
              <a:rPr lang="en-IN" dirty="0"/>
              <a:t>Target for Home and Kitchen- 166 Days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1347" y="3104869"/>
            <a:ext cx="8151223" cy="345812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7150682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290953"/>
            <a:ext cx="7729728" cy="799717"/>
          </a:xfrm>
        </p:spPr>
        <p:txBody>
          <a:bodyPr>
            <a:normAutofit/>
          </a:bodyPr>
          <a:lstStyle/>
          <a:p>
            <a:r>
              <a:rPr lang="en-IN" b="1" dirty="0"/>
              <a:t>Shopping frequency analysis</a:t>
            </a:r>
          </a:p>
        </p:txBody>
      </p:sp>
      <p:sp>
        <p:nvSpPr>
          <p:cNvPr id="3" name="Content Placeholder 2"/>
          <p:cNvSpPr>
            <a:spLocks noGrp="1"/>
          </p:cNvSpPr>
          <p:nvPr>
            <p:ph idx="1"/>
          </p:nvPr>
        </p:nvSpPr>
        <p:spPr>
          <a:xfrm>
            <a:off x="8113596" y="2631909"/>
            <a:ext cx="3694535" cy="2628591"/>
          </a:xfrm>
        </p:spPr>
        <p:txBody>
          <a:bodyPr>
            <a:normAutofit/>
          </a:bodyPr>
          <a:lstStyle/>
          <a:p>
            <a:pPr marL="0" indent="0">
              <a:buNone/>
            </a:pPr>
            <a:endParaRPr lang="en-IN" b="1" dirty="0"/>
          </a:p>
          <a:p>
            <a:r>
              <a:rPr lang="en-IN" b="1" dirty="0"/>
              <a:t>Total Customers = 14105</a:t>
            </a:r>
          </a:p>
          <a:p>
            <a:r>
              <a:rPr lang="en-IN" b="1" dirty="0"/>
              <a:t>Target Customers = 5352</a:t>
            </a:r>
          </a:p>
          <a:p>
            <a:r>
              <a:rPr lang="en-IN" b="1" dirty="0"/>
              <a:t>% of Target Customer = 37.9%</a:t>
            </a:r>
          </a:p>
          <a:p>
            <a:pPr marL="0" indent="0">
              <a:buNone/>
            </a:pPr>
            <a:endParaRPr lang="en-IN" b="1" dirty="0"/>
          </a:p>
        </p:txBody>
      </p:sp>
      <p:pic>
        <p:nvPicPr>
          <p:cNvPr id="9" name="Picture 8"/>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74766" y="1643721"/>
            <a:ext cx="7428448" cy="438916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0" name="Rectangle 9"/>
          <p:cNvSpPr/>
          <p:nvPr/>
        </p:nvSpPr>
        <p:spPr>
          <a:xfrm>
            <a:off x="6444343" y="2238103"/>
            <a:ext cx="1399103" cy="269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000" dirty="0"/>
              <a:t>     </a:t>
            </a:r>
            <a:r>
              <a:rPr lang="en-IN" sz="1000" dirty="0">
                <a:solidFill>
                  <a:schemeClr val="tx1"/>
                </a:solidFill>
              </a:rPr>
              <a:t>Target Customer</a:t>
            </a:r>
            <a:endParaRPr lang="en-IN" sz="1000" dirty="0"/>
          </a:p>
        </p:txBody>
      </p:sp>
      <p:sp>
        <p:nvSpPr>
          <p:cNvPr id="11" name="Rectangle 10"/>
          <p:cNvSpPr/>
          <p:nvPr/>
        </p:nvSpPr>
        <p:spPr>
          <a:xfrm>
            <a:off x="6505303" y="2325188"/>
            <a:ext cx="121920" cy="9579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48410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1798" y="294947"/>
            <a:ext cx="7729728" cy="776207"/>
          </a:xfrm>
        </p:spPr>
        <p:txBody>
          <a:bodyPr/>
          <a:lstStyle/>
          <a:p>
            <a:r>
              <a:rPr lang="en-IN" b="1" dirty="0"/>
              <a:t>Shopping frequency analysis</a:t>
            </a:r>
          </a:p>
        </p:txBody>
      </p:sp>
      <p:sp>
        <p:nvSpPr>
          <p:cNvPr id="3" name="Content Placeholder 2"/>
          <p:cNvSpPr>
            <a:spLocks noGrp="1"/>
          </p:cNvSpPr>
          <p:nvPr>
            <p:ph idx="1"/>
          </p:nvPr>
        </p:nvSpPr>
        <p:spPr>
          <a:xfrm>
            <a:off x="8510413" y="2960159"/>
            <a:ext cx="3887275" cy="1402524"/>
          </a:xfrm>
        </p:spPr>
        <p:txBody>
          <a:bodyPr>
            <a:normAutofit/>
          </a:bodyPr>
          <a:lstStyle/>
          <a:p>
            <a:r>
              <a:rPr lang="en-IN" b="1" dirty="0"/>
              <a:t>Total Customer = 20684</a:t>
            </a:r>
          </a:p>
          <a:p>
            <a:r>
              <a:rPr lang="en-IN" b="1" dirty="0"/>
              <a:t>Target Customer =  7359</a:t>
            </a:r>
          </a:p>
          <a:p>
            <a:r>
              <a:rPr lang="en-IN" b="1" dirty="0"/>
              <a:t>Target Customer(%) = 35.57%</a:t>
            </a:r>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60324" y="1881051"/>
            <a:ext cx="8127313" cy="433225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5" name="Rectangle 4"/>
          <p:cNvSpPr/>
          <p:nvPr/>
        </p:nvSpPr>
        <p:spPr>
          <a:xfrm>
            <a:off x="6755098" y="2643050"/>
            <a:ext cx="1399103" cy="269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000" dirty="0"/>
              <a:t>     </a:t>
            </a:r>
            <a:r>
              <a:rPr lang="en-IN" sz="1000" dirty="0">
                <a:solidFill>
                  <a:schemeClr val="tx1"/>
                </a:solidFill>
              </a:rPr>
              <a:t>Target Customer</a:t>
            </a:r>
            <a:endParaRPr lang="en-IN" sz="1000" dirty="0"/>
          </a:p>
        </p:txBody>
      </p:sp>
      <p:sp>
        <p:nvSpPr>
          <p:cNvPr id="6" name="Rectangle 5"/>
          <p:cNvSpPr/>
          <p:nvPr/>
        </p:nvSpPr>
        <p:spPr>
          <a:xfrm>
            <a:off x="6842183" y="2730135"/>
            <a:ext cx="121920" cy="9579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87529303"/>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17237</TotalTime>
  <Words>1120</Words>
  <Application>Microsoft Office PowerPoint</Application>
  <PresentationFormat>Widescreen</PresentationFormat>
  <Paragraphs>244</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Gill Sans MT</vt:lpstr>
      <vt:lpstr>Wingdings 3</vt:lpstr>
      <vt:lpstr>Parcel</vt:lpstr>
      <vt:lpstr>Capstone Project Amazon Product Review Analysis</vt:lpstr>
      <vt:lpstr>Contents</vt:lpstr>
      <vt:lpstr>Project Objectives</vt:lpstr>
      <vt:lpstr>Dataset 1: Grocery and Gourmet Food</vt:lpstr>
      <vt:lpstr>Dataset 2: Home and Kitchen</vt:lpstr>
      <vt:lpstr>Raw Data Analysis using Tableau dashboard</vt:lpstr>
      <vt:lpstr>Shopping frequency analysis</vt:lpstr>
      <vt:lpstr>Shopping frequency analysis</vt:lpstr>
      <vt:lpstr>Shopping frequency analysis</vt:lpstr>
      <vt:lpstr>Sentiment analysis and its working</vt:lpstr>
      <vt:lpstr>Model Classification</vt:lpstr>
      <vt:lpstr>PowerPoint Presentation</vt:lpstr>
      <vt:lpstr>Identification of Product Name – Home &amp; kitchen</vt:lpstr>
      <vt:lpstr>Reasons behind negatively reviewed top 5 products – Grocery</vt:lpstr>
      <vt:lpstr>Reasons behind negatively reviewed top 5 products – Home &amp; kitchen</vt:lpstr>
      <vt:lpstr>Sentiment analysis using tableau dashboard</vt:lpstr>
      <vt:lpstr>Forecasting sentiment trend – Grocery</vt:lpstr>
      <vt:lpstr>Forecasting sentiment trend – Home &amp; kitchen</vt:lpstr>
      <vt:lpstr>Inter-category analysis</vt:lpstr>
      <vt:lpstr>Most reviewed products of both categories</vt:lpstr>
      <vt:lpstr>Relation between both categories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ftt</cp:lastModifiedBy>
  <cp:revision>526</cp:revision>
  <dcterms:created xsi:type="dcterms:W3CDTF">2022-10-03T03:08:24Z</dcterms:created>
  <dcterms:modified xsi:type="dcterms:W3CDTF">2022-11-15T07:54:46Z</dcterms:modified>
</cp:coreProperties>
</file>