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2" r:id="rId4"/>
    <p:sldId id="280" r:id="rId5"/>
    <p:sldId id="281" r:id="rId6"/>
    <p:sldId id="269" r:id="rId7"/>
    <p:sldId id="277" r:id="rId8"/>
    <p:sldId id="276" r:id="rId9"/>
    <p:sldId id="275" r:id="rId10"/>
    <p:sldId id="274" r:id="rId11"/>
    <p:sldId id="273" r:id="rId12"/>
    <p:sldId id="272" r:id="rId13"/>
    <p:sldId id="271" r:id="rId14"/>
    <p:sldId id="278" r:id="rId15"/>
    <p:sldId id="279" r:id="rId16"/>
    <p:sldId id="26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5511">
          <p15:clr>
            <a:srgbClr val="A4A3A4"/>
          </p15:clr>
        </p15:guide>
        <p15:guide id="4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5195" autoAdjust="0"/>
  </p:normalViewPr>
  <p:slideViewPr>
    <p:cSldViewPr>
      <p:cViewPr varScale="1">
        <p:scale>
          <a:sx n="110" d="100"/>
          <a:sy n="110" d="100"/>
        </p:scale>
        <p:origin x="2034" y="96"/>
      </p:cViewPr>
      <p:guideLst>
        <p:guide orient="horz" pos="3838"/>
        <p:guide orient="horz" pos="618"/>
        <p:guide pos="5511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ngharad%20Goode\Documents\2023%20reports\Sustainability\Sustainability%20in%20Food%20UK%202023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ngharad%20Goode\Documents\2023%20reports\Sustainability\Sustainability%20in%20Food%20UK%202023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ngharad%20Goode\Documents\2023%20reports\Sustainability\Sustainability%20in%20Food%20UK%202023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ngharad%20Goode\Documents\2023%20reports\Sustainability\Sustainability%20in%20Food%20UK%202023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ngharad%20Goode\Documents\2023%20reports\Sustainability\Sustainability%20in%20Food%20UK%202023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ngharad%20Goode\Documents\2023%20reports\Sustainability\Sustainability%20in%20Food%20UK%202023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ngharad%20Goode\Documents\2023%20reports\Sustainability\Sustainability%20in%20Food%20UK%202023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ngharad%20Goode\Documents\2023%20reports\Sustainability\Sustainability%20in%20Food%20UK%202023.xlsx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ngharad%20Goode\Documents\2023%20reports\Sustainability\Sustainability%20in%20Food%20UK%202023.xlsx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Behaviours!$B$6</c:f>
              <c:strCache>
                <c:ptCount val="1"/>
                <c:pt idx="0">
                  <c:v>Yes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Behaviours!$A$10</c:f>
              <c:strCache>
                <c:ptCount val="1"/>
                <c:pt idx="0">
                  <c:v>The rising cost of living will make the sustainability of food and drink products less important to me</c:v>
                </c:pt>
              </c:strCache>
            </c:strRef>
          </c:cat>
          <c:val>
            <c:numRef>
              <c:f>Behaviours!$B$10</c:f>
              <c:numCache>
                <c:formatCode>#,##0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8B-4A75-BB22-F3207FDC37C0}"/>
            </c:ext>
          </c:extLst>
        </c:ser>
        <c:ser>
          <c:idx val="1"/>
          <c:order val="1"/>
          <c:tx>
            <c:strRef>
              <c:f>Behaviours!$C$6</c:f>
              <c:strCache>
                <c:ptCount val="1"/>
                <c:pt idx="0">
                  <c:v>No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Behaviours!$A$10</c:f>
              <c:strCache>
                <c:ptCount val="1"/>
                <c:pt idx="0">
                  <c:v>The rising cost of living will make the sustainability of food and drink products less important to me</c:v>
                </c:pt>
              </c:strCache>
            </c:strRef>
          </c:cat>
          <c:val>
            <c:numRef>
              <c:f>Behaviours!$C$10</c:f>
              <c:numCache>
                <c:formatCode>#,##0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8B-4A75-BB22-F3207FDC3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417408"/>
        <c:axId val="90469504"/>
      </c:barChart>
      <c:catAx>
        <c:axId val="9041740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90469504"/>
        <c:crosses val="autoZero"/>
        <c:auto val="1"/>
        <c:lblAlgn val="ctr"/>
        <c:lblOffset val="100"/>
        <c:noMultiLvlLbl val="0"/>
      </c:catAx>
      <c:valAx>
        <c:axId val="90469504"/>
        <c:scaling>
          <c:orientation val="minMax"/>
        </c:scaling>
        <c:delete val="0"/>
        <c:axPos val="t"/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90417408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Intention!$A$8</c:f>
              <c:strCache>
                <c:ptCount val="1"/>
                <c:pt idx="0">
                  <c:v>...all of the products I buy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Intention!$B$7:$I$7</c:f>
              <c:strCache>
                <c:ptCount val="8"/>
                <c:pt idx="0">
                  <c:v>Total</c:v>
                </c:pt>
                <c:pt idx="2">
                  <c:v>16-44</c:v>
                </c:pt>
                <c:pt idx="3">
                  <c:v>45+</c:v>
                </c:pt>
                <c:pt idx="5">
                  <c:v>Healthy</c:v>
                </c:pt>
                <c:pt idx="6">
                  <c:v>OK</c:v>
                </c:pt>
                <c:pt idx="7">
                  <c:v>Tight</c:v>
                </c:pt>
              </c:strCache>
            </c:strRef>
          </c:cat>
          <c:val>
            <c:numRef>
              <c:f>Intention!$B$8:$I$8</c:f>
              <c:numCache>
                <c:formatCode>General</c:formatCode>
                <c:ptCount val="8"/>
                <c:pt idx="0" formatCode="#,##0">
                  <c:v>8</c:v>
                </c:pt>
                <c:pt idx="2" formatCode="#,##0">
                  <c:v>12.815125999999999</c:v>
                </c:pt>
                <c:pt idx="3" formatCode="#,##0">
                  <c:v>3.003876</c:v>
                </c:pt>
                <c:pt idx="5" formatCode="#,##0">
                  <c:v>11.439114</c:v>
                </c:pt>
                <c:pt idx="6" formatCode="#,##0">
                  <c:v>5.0179210000000003</c:v>
                </c:pt>
                <c:pt idx="7" formatCode="#,##0">
                  <c:v>7.0559609999999999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8-45BF-9A3B-E49A67D32D27}"/>
            </c:ext>
          </c:extLst>
        </c:ser>
        <c:ser>
          <c:idx val="1"/>
          <c:order val="1"/>
          <c:tx>
            <c:strRef>
              <c:f>Intention!$A$9</c:f>
              <c:strCache>
                <c:ptCount val="1"/>
                <c:pt idx="0">
                  <c:v>...most of the products I buy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Intention!$B$7:$I$7</c:f>
              <c:strCache>
                <c:ptCount val="8"/>
                <c:pt idx="0">
                  <c:v>Total</c:v>
                </c:pt>
                <c:pt idx="2">
                  <c:v>16-44</c:v>
                </c:pt>
                <c:pt idx="3">
                  <c:v>45+</c:v>
                </c:pt>
                <c:pt idx="5">
                  <c:v>Healthy</c:v>
                </c:pt>
                <c:pt idx="6">
                  <c:v>OK</c:v>
                </c:pt>
                <c:pt idx="7">
                  <c:v>Tight</c:v>
                </c:pt>
              </c:strCache>
            </c:strRef>
          </c:cat>
          <c:val>
            <c:numRef>
              <c:f>Intention!$B$9:$I$9</c:f>
              <c:numCache>
                <c:formatCode>General</c:formatCode>
                <c:ptCount val="8"/>
                <c:pt idx="0" formatCode="#,##0">
                  <c:v>17</c:v>
                </c:pt>
                <c:pt idx="2" formatCode="#,##0">
                  <c:v>23.949580000000001</c:v>
                </c:pt>
                <c:pt idx="3" formatCode="#,##0">
                  <c:v>10.852713</c:v>
                </c:pt>
                <c:pt idx="5" formatCode="#,##0">
                  <c:v>16.974170000000001</c:v>
                </c:pt>
                <c:pt idx="6" formatCode="#,##0">
                  <c:v>19.235364000000001</c:v>
                </c:pt>
                <c:pt idx="7" formatCode="#,##0">
                  <c:v>14.355231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48-45BF-9A3B-E49A67D32D27}"/>
            </c:ext>
          </c:extLst>
        </c:ser>
        <c:ser>
          <c:idx val="2"/>
          <c:order val="2"/>
          <c:tx>
            <c:strRef>
              <c:f>Intention!$A$10</c:f>
              <c:strCache>
                <c:ptCount val="1"/>
                <c:pt idx="0">
                  <c:v>...some of the products I buy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Intention!$B$7:$I$7</c:f>
              <c:strCache>
                <c:ptCount val="8"/>
                <c:pt idx="0">
                  <c:v>Total</c:v>
                </c:pt>
                <c:pt idx="2">
                  <c:v>16-44</c:v>
                </c:pt>
                <c:pt idx="3">
                  <c:v>45+</c:v>
                </c:pt>
                <c:pt idx="5">
                  <c:v>Healthy</c:v>
                </c:pt>
                <c:pt idx="6">
                  <c:v>OK</c:v>
                </c:pt>
                <c:pt idx="7">
                  <c:v>Tight</c:v>
                </c:pt>
              </c:strCache>
            </c:strRef>
          </c:cat>
          <c:val>
            <c:numRef>
              <c:f>Intention!$B$10:$I$10</c:f>
              <c:numCache>
                <c:formatCode>General</c:formatCode>
                <c:ptCount val="8"/>
                <c:pt idx="0" formatCode="#,##0">
                  <c:v>35</c:v>
                </c:pt>
                <c:pt idx="2" formatCode="#,##0">
                  <c:v>33.193277000000002</c:v>
                </c:pt>
                <c:pt idx="3" formatCode="#,##0">
                  <c:v>36.627907</c:v>
                </c:pt>
                <c:pt idx="5" formatCode="#,##0">
                  <c:v>30.442803999999999</c:v>
                </c:pt>
                <c:pt idx="6" formatCode="#,##0">
                  <c:v>37.037036999999998</c:v>
                </c:pt>
                <c:pt idx="7" formatCode="#,##0">
                  <c:v>35.766423000000003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48-45BF-9A3B-E49A67D32D27}"/>
            </c:ext>
          </c:extLst>
        </c:ser>
        <c:ser>
          <c:idx val="3"/>
          <c:order val="3"/>
          <c:tx>
            <c:strRef>
              <c:f>Intention!$A$11</c:f>
              <c:strCache>
                <c:ptCount val="1"/>
                <c:pt idx="0">
                  <c:v>...few of the products I buy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Intention!$B$7:$I$7</c:f>
              <c:strCache>
                <c:ptCount val="8"/>
                <c:pt idx="0">
                  <c:v>Total</c:v>
                </c:pt>
                <c:pt idx="2">
                  <c:v>16-44</c:v>
                </c:pt>
                <c:pt idx="3">
                  <c:v>45+</c:v>
                </c:pt>
                <c:pt idx="5">
                  <c:v>Healthy</c:v>
                </c:pt>
                <c:pt idx="6">
                  <c:v>OK</c:v>
                </c:pt>
                <c:pt idx="7">
                  <c:v>Tight</c:v>
                </c:pt>
              </c:strCache>
            </c:strRef>
          </c:cat>
          <c:val>
            <c:numRef>
              <c:f>Intention!$B$11:$I$11</c:f>
              <c:numCache>
                <c:formatCode>General</c:formatCode>
                <c:ptCount val="8"/>
                <c:pt idx="0" formatCode="#,##0">
                  <c:v>19</c:v>
                </c:pt>
                <c:pt idx="2" formatCode="#,##0">
                  <c:v>14.705882000000001</c:v>
                </c:pt>
                <c:pt idx="3" formatCode="#,##0">
                  <c:v>22.965115999999998</c:v>
                </c:pt>
                <c:pt idx="5" formatCode="#,##0">
                  <c:v>19.003689999999999</c:v>
                </c:pt>
                <c:pt idx="6" formatCode="#,##0">
                  <c:v>18.757466999999998</c:v>
                </c:pt>
                <c:pt idx="7" formatCode="#,##0">
                  <c:v>20.924574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48-45BF-9A3B-E49A67D32D27}"/>
            </c:ext>
          </c:extLst>
        </c:ser>
        <c:ser>
          <c:idx val="4"/>
          <c:order val="4"/>
          <c:tx>
            <c:strRef>
              <c:f>Intention!$A$12</c:f>
              <c:strCache>
                <c:ptCount val="1"/>
                <c:pt idx="0">
                  <c:v>...none of the products I buy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Intention!$B$7:$I$7</c:f>
              <c:strCache>
                <c:ptCount val="8"/>
                <c:pt idx="0">
                  <c:v>Total</c:v>
                </c:pt>
                <c:pt idx="2">
                  <c:v>16-44</c:v>
                </c:pt>
                <c:pt idx="3">
                  <c:v>45+</c:v>
                </c:pt>
                <c:pt idx="5">
                  <c:v>Healthy</c:v>
                </c:pt>
                <c:pt idx="6">
                  <c:v>OK</c:v>
                </c:pt>
                <c:pt idx="7">
                  <c:v>Tight</c:v>
                </c:pt>
              </c:strCache>
            </c:strRef>
          </c:cat>
          <c:val>
            <c:numRef>
              <c:f>Intention!$B$12:$I$12</c:f>
              <c:numCache>
                <c:formatCode>General</c:formatCode>
                <c:ptCount val="8"/>
                <c:pt idx="0" formatCode="#,##0">
                  <c:v>21</c:v>
                </c:pt>
                <c:pt idx="2" formatCode="#,##0">
                  <c:v>15.336133999999999</c:v>
                </c:pt>
                <c:pt idx="3" formatCode="#,##0">
                  <c:v>26.550388000000002</c:v>
                </c:pt>
                <c:pt idx="5" formatCode="#,##0">
                  <c:v>22.140221</c:v>
                </c:pt>
                <c:pt idx="6" formatCode="#,##0">
                  <c:v>19.952210000000001</c:v>
                </c:pt>
                <c:pt idx="7" formatCode="#,##0">
                  <c:v>21.89781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48-45BF-9A3B-E49A67D32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417408"/>
        <c:axId val="90469504"/>
      </c:barChart>
      <c:catAx>
        <c:axId val="9041740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90469504"/>
        <c:crosses val="autoZero"/>
        <c:auto val="1"/>
        <c:lblAlgn val="ctr"/>
        <c:lblOffset val="100"/>
        <c:noMultiLvlLbl val="0"/>
      </c:catAx>
      <c:valAx>
        <c:axId val="90469504"/>
        <c:scaling>
          <c:orientation val="minMax"/>
        </c:scaling>
        <c:delete val="1"/>
        <c:axPos val="t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GB"/>
                  <a:t>%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90417408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1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Barriers!$A$8:$A$15</c:f>
              <c:strCache>
                <c:ptCount val="8"/>
                <c:pt idx="0">
                  <c:v>They are too expensive</c:v>
                </c:pt>
                <c:pt idx="1">
                  <c:v>I prefer using food/drink products I'm used to</c:v>
                </c:pt>
                <c:pt idx="2">
                  <c:v>The claims aren't trustworthy</c:v>
                </c:pt>
                <c:pt idx="3">
                  <c:v>The claims are difficult to understand</c:v>
                </c:pt>
                <c:pt idx="4">
                  <c:v>Sustainability is not a priority for me right now</c:v>
                </c:pt>
                <c:pt idx="5">
                  <c:v>I don't think it will make a difference to the environment</c:v>
                </c:pt>
                <c:pt idx="6">
                  <c:v>Other reason</c:v>
                </c:pt>
                <c:pt idx="7">
                  <c:v>Don't know</c:v>
                </c:pt>
              </c:strCache>
            </c:strRef>
          </c:cat>
          <c:val>
            <c:numRef>
              <c:f>Barriers!$B$8:$B$15</c:f>
              <c:numCache>
                <c:formatCode>#,##0</c:formatCode>
                <c:ptCount val="8"/>
                <c:pt idx="0">
                  <c:v>50</c:v>
                </c:pt>
                <c:pt idx="1">
                  <c:v>27</c:v>
                </c:pt>
                <c:pt idx="2">
                  <c:v>23</c:v>
                </c:pt>
                <c:pt idx="3">
                  <c:v>20</c:v>
                </c:pt>
                <c:pt idx="4">
                  <c:v>15</c:v>
                </c:pt>
                <c:pt idx="5">
                  <c:v>13</c:v>
                </c:pt>
                <c:pt idx="6">
                  <c:v>5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0-4A6D-8401-FCEA1302F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17408"/>
        <c:axId val="90469504"/>
      </c:barChart>
      <c:catAx>
        <c:axId val="9041740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50"/>
            </a:pPr>
            <a:endParaRPr lang="en-US"/>
          </a:p>
        </c:txPr>
        <c:crossAx val="90469504"/>
        <c:crosses val="autoZero"/>
        <c:auto val="1"/>
        <c:lblAlgn val="ctr"/>
        <c:lblOffset val="100"/>
        <c:noMultiLvlLbl val="0"/>
      </c:catAx>
      <c:valAx>
        <c:axId val="90469504"/>
        <c:scaling>
          <c:orientation val="minMax"/>
        </c:scaling>
        <c:delete val="0"/>
        <c:axPos val="t"/>
        <c:title>
          <c:tx>
            <c:rich>
              <a:bodyPr rot="0" vert="horz"/>
              <a:lstStyle/>
              <a:p>
                <a:pPr>
                  <a:defRPr sz="1000" b="0">
                    <a:solidFill>
                      <a:schemeClr val="bg1">
                        <a:lumMod val="75000"/>
                      </a:schemeClr>
                    </a:solidFill>
                  </a:defRPr>
                </a:pPr>
                <a:r>
                  <a:rPr lang="en-GB" sz="1000"/>
                  <a:t>%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904174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Claims!$A$8:$A$17</c:f>
              <c:strCache>
                <c:ptCount val="10"/>
                <c:pt idx="0">
                  <c:v>Limits food waste (eg uses 'wonky' vegetables)</c:v>
                </c:pt>
                <c:pt idx="1">
                  <c:v>Plastic-free packaging</c:v>
                </c:pt>
                <c:pt idx="2">
                  <c:v>Recyclable/compostable packaging</c:v>
                </c:pt>
                <c:pt idx="3">
                  <c:v>Sourced/produced in the UK</c:v>
                </c:pt>
                <c:pt idx="4">
                  <c:v>Supports nature conservation (eg plants trees, protects biodiversity)</c:v>
                </c:pt>
                <c:pt idx="5">
                  <c:v>Low carbon footprint</c:v>
                </c:pt>
                <c:pt idx="6">
                  <c:v>Organic</c:v>
                </c:pt>
                <c:pt idx="7">
                  <c:v>Energy-efficient production</c:v>
                </c:pt>
                <c:pt idx="8">
                  <c:v>Contains less or no animal-derived ingredients</c:v>
                </c:pt>
                <c:pt idx="9">
                  <c:v>None of these</c:v>
                </c:pt>
              </c:strCache>
            </c:strRef>
          </c:cat>
          <c:val>
            <c:numRef>
              <c:f>Claims!$B$8:$B$17</c:f>
              <c:numCache>
                <c:formatCode>#,##0</c:formatCode>
                <c:ptCount val="10"/>
                <c:pt idx="0">
                  <c:v>36</c:v>
                </c:pt>
                <c:pt idx="1">
                  <c:v>34</c:v>
                </c:pt>
                <c:pt idx="2">
                  <c:v>34</c:v>
                </c:pt>
                <c:pt idx="3">
                  <c:v>33</c:v>
                </c:pt>
                <c:pt idx="4">
                  <c:v>19</c:v>
                </c:pt>
                <c:pt idx="5">
                  <c:v>17</c:v>
                </c:pt>
                <c:pt idx="6">
                  <c:v>15</c:v>
                </c:pt>
                <c:pt idx="7">
                  <c:v>14</c:v>
                </c:pt>
                <c:pt idx="8">
                  <c:v>14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4C-4DBF-80F8-0B1BB8E77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17408"/>
        <c:axId val="90469504"/>
      </c:barChart>
      <c:catAx>
        <c:axId val="9041740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90469504"/>
        <c:crosses val="autoZero"/>
        <c:auto val="1"/>
        <c:lblAlgn val="ctr"/>
        <c:lblOffset val="100"/>
        <c:noMultiLvlLbl val="0"/>
      </c:catAx>
      <c:valAx>
        <c:axId val="90469504"/>
        <c:scaling>
          <c:orientation val="minMax"/>
        </c:scaling>
        <c:delete val="0"/>
        <c:axPos val="t"/>
        <c:title>
          <c:tx>
            <c:rich>
              <a:bodyPr rot="0" vert="horz"/>
              <a:lstStyle/>
              <a:p>
                <a:pPr>
                  <a:defRPr sz="1000" b="0">
                    <a:solidFill>
                      <a:schemeClr val="bg1">
                        <a:lumMod val="75000"/>
                      </a:schemeClr>
                    </a:solidFill>
                  </a:defRPr>
                </a:pPr>
                <a:r>
                  <a:rPr lang="en-GB" sz="1000"/>
                  <a:t>%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904174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Behaviours!$B$6</c:f>
              <c:strCache>
                <c:ptCount val="1"/>
                <c:pt idx="0">
                  <c:v>Yes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Behaviours!$A$8:$A$13</c:f>
              <c:strCache>
                <c:ptCount val="6"/>
                <c:pt idx="0">
                  <c:v>Promotions on sustainable food and drink products (eg buy one get one free) would encourage me to buy products I normally wouldn't buy</c:v>
                </c:pt>
                <c:pt idx="1">
                  <c:v>Buying sustainable food and drink products makes me feel good</c:v>
                </c:pt>
                <c:pt idx="2">
                  <c:v>The rising cost of living will make the sustainability of food and drink products less important to me</c:v>
                </c:pt>
                <c:pt idx="3">
                  <c:v>An unusual ingredient being sustainable would make me willing to try food/drink products containing it (eg bread with seaweed, burger patties made from insect-fed beef)</c:v>
                </c:pt>
                <c:pt idx="4">
                  <c:v>I feel social pressure to live more sustainably</c:v>
                </c:pt>
                <c:pt idx="5">
                  <c:v>I would prefer a more sustainable, synthetically produced food or drink product (eg lab grown meat) over a less sustainable, naturally produced one (eg meat from livestock farming)</c:v>
                </c:pt>
              </c:strCache>
            </c:strRef>
          </c:cat>
          <c:val>
            <c:numRef>
              <c:f>Behaviours!$B$8:$B$13</c:f>
              <c:numCache>
                <c:formatCode>#,##0</c:formatCode>
                <c:ptCount val="6"/>
                <c:pt idx="0">
                  <c:v>75</c:v>
                </c:pt>
                <c:pt idx="1">
                  <c:v>73</c:v>
                </c:pt>
                <c:pt idx="2">
                  <c:v>65</c:v>
                </c:pt>
                <c:pt idx="3">
                  <c:v>50</c:v>
                </c:pt>
                <c:pt idx="4">
                  <c:v>48</c:v>
                </c:pt>
                <c:pt idx="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24-420E-BF0B-08C10965365D}"/>
            </c:ext>
          </c:extLst>
        </c:ser>
        <c:ser>
          <c:idx val="1"/>
          <c:order val="1"/>
          <c:tx>
            <c:strRef>
              <c:f>Behaviours!$C$6</c:f>
              <c:strCache>
                <c:ptCount val="1"/>
                <c:pt idx="0">
                  <c:v>No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Behaviours!$A$8:$A$13</c:f>
              <c:strCache>
                <c:ptCount val="6"/>
                <c:pt idx="0">
                  <c:v>Promotions on sustainable food and drink products (eg buy one get one free) would encourage me to buy products I normally wouldn't buy</c:v>
                </c:pt>
                <c:pt idx="1">
                  <c:v>Buying sustainable food and drink products makes me feel good</c:v>
                </c:pt>
                <c:pt idx="2">
                  <c:v>The rising cost of living will make the sustainability of food and drink products less important to me</c:v>
                </c:pt>
                <c:pt idx="3">
                  <c:v>An unusual ingredient being sustainable would make me willing to try food/drink products containing it (eg bread with seaweed, burger patties made from insect-fed beef)</c:v>
                </c:pt>
                <c:pt idx="4">
                  <c:v>I feel social pressure to live more sustainably</c:v>
                </c:pt>
                <c:pt idx="5">
                  <c:v>I would prefer a more sustainable, synthetically produced food or drink product (eg lab grown meat) over a less sustainable, naturally produced one (eg meat from livestock farming)</c:v>
                </c:pt>
              </c:strCache>
            </c:strRef>
          </c:cat>
          <c:val>
            <c:numRef>
              <c:f>Behaviours!$C$8:$C$13</c:f>
              <c:numCache>
                <c:formatCode>#,##0</c:formatCode>
                <c:ptCount val="6"/>
                <c:pt idx="0">
                  <c:v>25</c:v>
                </c:pt>
                <c:pt idx="1">
                  <c:v>27</c:v>
                </c:pt>
                <c:pt idx="2">
                  <c:v>35</c:v>
                </c:pt>
                <c:pt idx="3">
                  <c:v>50</c:v>
                </c:pt>
                <c:pt idx="4">
                  <c:v>52</c:v>
                </c:pt>
                <c:pt idx="5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24-420E-BF0B-08C109653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417408"/>
        <c:axId val="90469504"/>
      </c:barChart>
      <c:catAx>
        <c:axId val="9041740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90469504"/>
        <c:crosses val="autoZero"/>
        <c:auto val="1"/>
        <c:lblAlgn val="ctr"/>
        <c:lblOffset val="100"/>
        <c:noMultiLvlLbl val="0"/>
      </c:catAx>
      <c:valAx>
        <c:axId val="90469504"/>
        <c:scaling>
          <c:orientation val="minMax"/>
          <c:max val="100"/>
        </c:scaling>
        <c:delete val="0"/>
        <c:axPos val="t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GB"/>
                  <a:t>%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spPr>
          <a:ln>
            <a:noFill/>
          </a:ln>
        </c:spPr>
        <c:crossAx val="90417408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5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Attitudes!$B$6</c:f>
              <c:strCache>
                <c:ptCount val="1"/>
                <c:pt idx="0">
                  <c:v>Agree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Attitudes!$A$8:$A$13</c:f>
              <c:strCache>
                <c:ptCount val="6"/>
                <c:pt idx="0">
                  <c:v>A 'traffic light' style label that consolidates all sustainability information (eg carbon footprint, recyclability) would be helpful</c:v>
                </c:pt>
                <c:pt idx="1">
                  <c:v>A wide range of packaging-free items (eg pasta refills, loose tea bags) would make a supermarket more appealing</c:v>
                </c:pt>
                <c:pt idx="2">
                  <c:v>External certifications (eg Rainforest Alliance) make sustainability claims more trustworthy</c:v>
                </c:pt>
                <c:pt idx="3">
                  <c:v>Sustainability claims made about own-label food or drink products are just as trustworthy as ones made about branded products</c:v>
                </c:pt>
                <c:pt idx="4">
                  <c:v>Providing tips on how to eat more sustainably would make a food or drink brand more appealing</c:v>
                </c:pt>
                <c:pt idx="5">
                  <c:v>Sustainability claims make indulgent treats feel more permissible</c:v>
                </c:pt>
              </c:strCache>
            </c:strRef>
          </c:cat>
          <c:val>
            <c:numRef>
              <c:f>Attitudes!$B$8:$B$13</c:f>
              <c:numCache>
                <c:formatCode>#,##0</c:formatCode>
                <c:ptCount val="6"/>
                <c:pt idx="0">
                  <c:v>59</c:v>
                </c:pt>
                <c:pt idx="1">
                  <c:v>53</c:v>
                </c:pt>
                <c:pt idx="2">
                  <c:v>51</c:v>
                </c:pt>
                <c:pt idx="3">
                  <c:v>49</c:v>
                </c:pt>
                <c:pt idx="4">
                  <c:v>49</c:v>
                </c:pt>
                <c:pt idx="5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E-41EA-A1BC-EBD3DC7BBDE6}"/>
            </c:ext>
          </c:extLst>
        </c:ser>
        <c:ser>
          <c:idx val="1"/>
          <c:order val="1"/>
          <c:tx>
            <c:strRef>
              <c:f>Attitudes!$C$6</c:f>
              <c:strCache>
                <c:ptCount val="1"/>
                <c:pt idx="0">
                  <c:v>Neither agree nor disagree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Attitudes!$A$8:$A$13</c:f>
              <c:strCache>
                <c:ptCount val="6"/>
                <c:pt idx="0">
                  <c:v>A 'traffic light' style label that consolidates all sustainability information (eg carbon footprint, recyclability) would be helpful</c:v>
                </c:pt>
                <c:pt idx="1">
                  <c:v>A wide range of packaging-free items (eg pasta refills, loose tea bags) would make a supermarket more appealing</c:v>
                </c:pt>
                <c:pt idx="2">
                  <c:v>External certifications (eg Rainforest Alliance) make sustainability claims more trustworthy</c:v>
                </c:pt>
                <c:pt idx="3">
                  <c:v>Sustainability claims made about own-label food or drink products are just as trustworthy as ones made about branded products</c:v>
                </c:pt>
                <c:pt idx="4">
                  <c:v>Providing tips on how to eat more sustainably would make a food or drink brand more appealing</c:v>
                </c:pt>
                <c:pt idx="5">
                  <c:v>Sustainability claims make indulgent treats feel more permissible</c:v>
                </c:pt>
              </c:strCache>
            </c:strRef>
          </c:cat>
          <c:val>
            <c:numRef>
              <c:f>Attitudes!$C$8:$C$13</c:f>
              <c:numCache>
                <c:formatCode>#,##0</c:formatCode>
                <c:ptCount val="6"/>
                <c:pt idx="0">
                  <c:v>32</c:v>
                </c:pt>
                <c:pt idx="1">
                  <c:v>35</c:v>
                </c:pt>
                <c:pt idx="2">
                  <c:v>38</c:v>
                </c:pt>
                <c:pt idx="3">
                  <c:v>44</c:v>
                </c:pt>
                <c:pt idx="4">
                  <c:v>36</c:v>
                </c:pt>
                <c:pt idx="5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2E-41EA-A1BC-EBD3DC7BBDE6}"/>
            </c:ext>
          </c:extLst>
        </c:ser>
        <c:ser>
          <c:idx val="2"/>
          <c:order val="2"/>
          <c:tx>
            <c:strRef>
              <c:f>Attitudes!$D$6</c:f>
              <c:strCache>
                <c:ptCount val="1"/>
                <c:pt idx="0">
                  <c:v>Disagree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Attitudes!$A$8:$A$13</c:f>
              <c:strCache>
                <c:ptCount val="6"/>
                <c:pt idx="0">
                  <c:v>A 'traffic light' style label that consolidates all sustainability information (eg carbon footprint, recyclability) would be helpful</c:v>
                </c:pt>
                <c:pt idx="1">
                  <c:v>A wide range of packaging-free items (eg pasta refills, loose tea bags) would make a supermarket more appealing</c:v>
                </c:pt>
                <c:pt idx="2">
                  <c:v>External certifications (eg Rainforest Alliance) make sustainability claims more trustworthy</c:v>
                </c:pt>
                <c:pt idx="3">
                  <c:v>Sustainability claims made about own-label food or drink products are just as trustworthy as ones made about branded products</c:v>
                </c:pt>
                <c:pt idx="4">
                  <c:v>Providing tips on how to eat more sustainably would make a food or drink brand more appealing</c:v>
                </c:pt>
                <c:pt idx="5">
                  <c:v>Sustainability claims make indulgent treats feel more permissible</c:v>
                </c:pt>
              </c:strCache>
            </c:strRef>
          </c:cat>
          <c:val>
            <c:numRef>
              <c:f>Attitudes!$D$8:$D$13</c:f>
              <c:numCache>
                <c:formatCode>#,##0</c:formatCode>
                <c:ptCount val="6"/>
                <c:pt idx="0">
                  <c:v>9</c:v>
                </c:pt>
                <c:pt idx="1">
                  <c:v>13</c:v>
                </c:pt>
                <c:pt idx="2">
                  <c:v>10</c:v>
                </c:pt>
                <c:pt idx="3">
                  <c:v>7</c:v>
                </c:pt>
                <c:pt idx="4">
                  <c:v>15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2E-41EA-A1BC-EBD3DC7BB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417408"/>
        <c:axId val="90469504"/>
      </c:barChart>
      <c:catAx>
        <c:axId val="9041740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90469504"/>
        <c:crosses val="autoZero"/>
        <c:auto val="1"/>
        <c:lblAlgn val="ctr"/>
        <c:lblOffset val="100"/>
        <c:noMultiLvlLbl val="0"/>
      </c:catAx>
      <c:valAx>
        <c:axId val="90469504"/>
        <c:scaling>
          <c:orientation val="minMax"/>
          <c:max val="100"/>
        </c:scaling>
        <c:delete val="0"/>
        <c:axPos val="t"/>
        <c:title>
          <c:tx>
            <c:rich>
              <a:bodyPr rot="0" vert="horz"/>
              <a:lstStyle/>
              <a:p>
                <a:pPr>
                  <a:defRPr sz="1000" b="0">
                    <a:solidFill>
                      <a:schemeClr val="bg1">
                        <a:lumMod val="75000"/>
                      </a:schemeClr>
                    </a:solidFill>
                  </a:defRPr>
                </a:pPr>
                <a:r>
                  <a:rPr lang="en-GB" sz="1000"/>
                  <a:t>%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90417408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Priorities!$A$8:$A$17</c:f>
              <c:strCache>
                <c:ptCount val="10"/>
                <c:pt idx="0">
                  <c:v>Taste</c:v>
                </c:pt>
                <c:pt idx="1">
                  <c:v>Price</c:v>
                </c:pt>
                <c:pt idx="2">
                  <c:v>Convenience (eg easy to prepare)</c:v>
                </c:pt>
                <c:pt idx="3">
                  <c:v>How healthy it is (eg nutrition content)</c:v>
                </c:pt>
                <c:pt idx="4">
                  <c:v>Natural ingredients</c:v>
                </c:pt>
                <c:pt idx="5">
                  <c:v>Preferred brand</c:v>
                </c:pt>
                <c:pt idx="6">
                  <c:v>Environmental impact (eg packaging waste, carbon footprint)</c:v>
                </c:pt>
                <c:pt idx="7">
                  <c:v>How ethical it is (eg Fairtrade, animal welfare standards)</c:v>
                </c:pt>
                <c:pt idx="8">
                  <c:v>None of these</c:v>
                </c:pt>
                <c:pt idx="9">
                  <c:v>I do not buy any food or drink products</c:v>
                </c:pt>
              </c:strCache>
            </c:strRef>
          </c:cat>
          <c:val>
            <c:numRef>
              <c:f>Priorities!$B$8:$B$17</c:f>
              <c:numCache>
                <c:formatCode>#,##0</c:formatCode>
                <c:ptCount val="10"/>
                <c:pt idx="0">
                  <c:v>76</c:v>
                </c:pt>
                <c:pt idx="1">
                  <c:v>74</c:v>
                </c:pt>
                <c:pt idx="2">
                  <c:v>40</c:v>
                </c:pt>
                <c:pt idx="3">
                  <c:v>37</c:v>
                </c:pt>
                <c:pt idx="4">
                  <c:v>32</c:v>
                </c:pt>
                <c:pt idx="5">
                  <c:v>26</c:v>
                </c:pt>
                <c:pt idx="6">
                  <c:v>20</c:v>
                </c:pt>
                <c:pt idx="7">
                  <c:v>17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8B-40A1-98AC-9F214400F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17408"/>
        <c:axId val="90469504"/>
      </c:barChart>
      <c:catAx>
        <c:axId val="9041740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90469504"/>
        <c:crosses val="autoZero"/>
        <c:auto val="1"/>
        <c:lblAlgn val="ctr"/>
        <c:lblOffset val="100"/>
        <c:noMultiLvlLbl val="0"/>
      </c:catAx>
      <c:valAx>
        <c:axId val="90469504"/>
        <c:scaling>
          <c:orientation val="minMax"/>
        </c:scaling>
        <c:delete val="0"/>
        <c:axPos val="t"/>
        <c:title>
          <c:tx>
            <c:rich>
              <a:bodyPr rot="0" vert="horz"/>
              <a:lstStyle/>
              <a:p>
                <a:pPr>
                  <a:defRPr sz="1000" b="0">
                    <a:solidFill>
                      <a:schemeClr val="bg1">
                        <a:lumMod val="75000"/>
                      </a:schemeClr>
                    </a:solidFill>
                  </a:defRPr>
                </a:pPr>
                <a:r>
                  <a:rPr lang="en-GB" sz="1000"/>
                  <a:t>%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904174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GNPD!$A$3</c:f>
              <c:strCache>
                <c:ptCount val="1"/>
                <c:pt idx="0">
                  <c:v>Food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GNPD!$B$1:$G$1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GNPD!$B$3:$G$3</c:f>
              <c:numCache>
                <c:formatCode>0</c:formatCode>
                <c:ptCount val="6"/>
                <c:pt idx="0">
                  <c:v>7.5</c:v>
                </c:pt>
                <c:pt idx="1">
                  <c:v>8.9</c:v>
                </c:pt>
                <c:pt idx="2">
                  <c:v>11</c:v>
                </c:pt>
                <c:pt idx="3">
                  <c:v>10.299999999999999</c:v>
                </c:pt>
                <c:pt idx="4">
                  <c:v>13</c:v>
                </c:pt>
                <c:pt idx="5">
                  <c:v>15.5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3-416D-BE93-37F1DA76D717}"/>
            </c:ext>
          </c:extLst>
        </c:ser>
        <c:ser>
          <c:idx val="1"/>
          <c:order val="1"/>
          <c:tx>
            <c:strRef>
              <c:f>GNPD!$A$4</c:f>
              <c:strCache>
                <c:ptCount val="1"/>
                <c:pt idx="0">
                  <c:v>Drink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GNPD!$B$1:$G$1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GNPD!$B$4:$G$4</c:f>
              <c:numCache>
                <c:formatCode>0</c:formatCode>
                <c:ptCount val="6"/>
                <c:pt idx="0">
                  <c:v>12</c:v>
                </c:pt>
                <c:pt idx="1">
                  <c:v>12</c:v>
                </c:pt>
                <c:pt idx="2">
                  <c:v>16</c:v>
                </c:pt>
                <c:pt idx="3">
                  <c:v>15</c:v>
                </c:pt>
                <c:pt idx="4">
                  <c:v>19</c:v>
                </c:pt>
                <c:pt idx="5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3-416D-BE93-37F1DA76D7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17408"/>
        <c:axId val="90469504"/>
      </c:barChart>
      <c:catAx>
        <c:axId val="90417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90469504"/>
        <c:crosses val="autoZero"/>
        <c:auto val="1"/>
        <c:lblAlgn val="ctr"/>
        <c:lblOffset val="100"/>
        <c:noMultiLvlLbl val="0"/>
      </c:catAx>
      <c:valAx>
        <c:axId val="9046950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 b="0">
                    <a:solidFill>
                      <a:schemeClr val="bg1">
                        <a:lumMod val="75000"/>
                      </a:schemeClr>
                    </a:solidFill>
                  </a:defRPr>
                </a:pPr>
                <a:r>
                  <a:rPr lang="en-GB"/>
                  <a:t>%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90417408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GNPD!$B$1</c:f>
              <c:strCache>
                <c:ptCount val="1"/>
                <c:pt idx="0">
                  <c:v>2017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GNPD!$A$31:$B$39</c:f>
              <c:multiLvlStrCache>
                <c:ptCount val="9"/>
                <c:lvl>
                  <c:pt idx="0">
                    <c:v>Sustainable (Habitat/Resources)</c:v>
                  </c:pt>
                  <c:pt idx="1">
                    <c:v>Organic</c:v>
                  </c:pt>
                  <c:pt idx="2">
                    <c:v>Palm Oil Free</c:v>
                  </c:pt>
                  <c:pt idx="3">
                    <c:v>Carbon Neutral</c:v>
                  </c:pt>
                  <c:pt idx="5">
                    <c:v>Sustainable (Habitat/Resources)</c:v>
                  </c:pt>
                  <c:pt idx="6">
                    <c:v>Organic</c:v>
                  </c:pt>
                  <c:pt idx="7">
                    <c:v>Palm Oil Free</c:v>
                  </c:pt>
                  <c:pt idx="8">
                    <c:v>Carbon Neutral</c:v>
                  </c:pt>
                </c:lvl>
                <c:lvl>
                  <c:pt idx="0">
                    <c:v>Food</c:v>
                  </c:pt>
                  <c:pt idx="5">
                    <c:v>Drink</c:v>
                  </c:pt>
                </c:lvl>
              </c:multiLvlStrCache>
            </c:multiLvlStrRef>
          </c:cat>
          <c:val>
            <c:numRef>
              <c:f>GNPD!$C$31:$C$39</c:f>
              <c:numCache>
                <c:formatCode>0</c:formatCode>
                <c:ptCount val="9"/>
                <c:pt idx="0">
                  <c:v>10</c:v>
                </c:pt>
                <c:pt idx="1">
                  <c:v>6</c:v>
                </c:pt>
                <c:pt idx="2">
                  <c:v>1</c:v>
                </c:pt>
                <c:pt idx="5">
                  <c:v>14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8B-4597-9CA7-DF7D21CDC314}"/>
            </c:ext>
          </c:extLst>
        </c:ser>
        <c:ser>
          <c:idx val="1"/>
          <c:order val="1"/>
          <c:tx>
            <c:strRef>
              <c:f>GNPD!$C$1</c:f>
              <c:strCache>
                <c:ptCount val="1"/>
                <c:pt idx="0">
                  <c:v>2018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GNPD!$A$31:$B$39</c:f>
              <c:multiLvlStrCache>
                <c:ptCount val="9"/>
                <c:lvl>
                  <c:pt idx="0">
                    <c:v>Sustainable (Habitat/Resources)</c:v>
                  </c:pt>
                  <c:pt idx="1">
                    <c:v>Organic</c:v>
                  </c:pt>
                  <c:pt idx="2">
                    <c:v>Palm Oil Free</c:v>
                  </c:pt>
                  <c:pt idx="3">
                    <c:v>Carbon Neutral</c:v>
                  </c:pt>
                  <c:pt idx="5">
                    <c:v>Sustainable (Habitat/Resources)</c:v>
                  </c:pt>
                  <c:pt idx="6">
                    <c:v>Organic</c:v>
                  </c:pt>
                  <c:pt idx="7">
                    <c:v>Palm Oil Free</c:v>
                  </c:pt>
                  <c:pt idx="8">
                    <c:v>Carbon Neutral</c:v>
                  </c:pt>
                </c:lvl>
                <c:lvl>
                  <c:pt idx="0">
                    <c:v>Food</c:v>
                  </c:pt>
                  <c:pt idx="5">
                    <c:v>Drink</c:v>
                  </c:pt>
                </c:lvl>
              </c:multiLvlStrCache>
            </c:multiLvlStrRef>
          </c:cat>
          <c:val>
            <c:numRef>
              <c:f>GNPD!$D$31:$D$39</c:f>
              <c:numCache>
                <c:formatCode>0</c:formatCode>
                <c:ptCount val="9"/>
                <c:pt idx="0">
                  <c:v>11</c:v>
                </c:pt>
                <c:pt idx="1">
                  <c:v>8</c:v>
                </c:pt>
                <c:pt idx="2">
                  <c:v>1</c:v>
                </c:pt>
                <c:pt idx="5">
                  <c:v>13</c:v>
                </c:pt>
                <c:pt idx="6">
                  <c:v>8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8B-4597-9CA7-DF7D21CDC314}"/>
            </c:ext>
          </c:extLst>
        </c:ser>
        <c:ser>
          <c:idx val="2"/>
          <c:order val="2"/>
          <c:tx>
            <c:strRef>
              <c:f>GNPD!$D$1</c:f>
              <c:strCache>
                <c:ptCount val="1"/>
                <c:pt idx="0">
                  <c:v>2019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GNPD!$A$31:$B$39</c:f>
              <c:multiLvlStrCache>
                <c:ptCount val="9"/>
                <c:lvl>
                  <c:pt idx="0">
                    <c:v>Sustainable (Habitat/Resources)</c:v>
                  </c:pt>
                  <c:pt idx="1">
                    <c:v>Organic</c:v>
                  </c:pt>
                  <c:pt idx="2">
                    <c:v>Palm Oil Free</c:v>
                  </c:pt>
                  <c:pt idx="3">
                    <c:v>Carbon Neutral</c:v>
                  </c:pt>
                  <c:pt idx="5">
                    <c:v>Sustainable (Habitat/Resources)</c:v>
                  </c:pt>
                  <c:pt idx="6">
                    <c:v>Organic</c:v>
                  </c:pt>
                  <c:pt idx="7">
                    <c:v>Palm Oil Free</c:v>
                  </c:pt>
                  <c:pt idx="8">
                    <c:v>Carbon Neutral</c:v>
                  </c:pt>
                </c:lvl>
                <c:lvl>
                  <c:pt idx="0">
                    <c:v>Food</c:v>
                  </c:pt>
                  <c:pt idx="5">
                    <c:v>Drink</c:v>
                  </c:pt>
                </c:lvl>
              </c:multiLvlStrCache>
            </c:multiLvlStrRef>
          </c:cat>
          <c:val>
            <c:numRef>
              <c:f>GNPD!$E$31:$E$39</c:f>
              <c:numCache>
                <c:formatCode>0</c:formatCode>
                <c:ptCount val="9"/>
                <c:pt idx="0">
                  <c:v>13</c:v>
                </c:pt>
                <c:pt idx="1">
                  <c:v>10</c:v>
                </c:pt>
                <c:pt idx="2">
                  <c:v>2</c:v>
                </c:pt>
                <c:pt idx="5">
                  <c:v>17</c:v>
                </c:pt>
                <c:pt idx="6">
                  <c:v>10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8B-4597-9CA7-DF7D21CDC314}"/>
            </c:ext>
          </c:extLst>
        </c:ser>
        <c:ser>
          <c:idx val="3"/>
          <c:order val="3"/>
          <c:tx>
            <c:strRef>
              <c:f>GNPD!$E$1</c:f>
              <c:strCache>
                <c:ptCount val="1"/>
                <c:pt idx="0">
                  <c:v>2020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GNPD!$A$31:$B$39</c:f>
              <c:multiLvlStrCache>
                <c:ptCount val="9"/>
                <c:lvl>
                  <c:pt idx="0">
                    <c:v>Sustainable (Habitat/Resources)</c:v>
                  </c:pt>
                  <c:pt idx="1">
                    <c:v>Organic</c:v>
                  </c:pt>
                  <c:pt idx="2">
                    <c:v>Palm Oil Free</c:v>
                  </c:pt>
                  <c:pt idx="3">
                    <c:v>Carbon Neutral</c:v>
                  </c:pt>
                  <c:pt idx="5">
                    <c:v>Sustainable (Habitat/Resources)</c:v>
                  </c:pt>
                  <c:pt idx="6">
                    <c:v>Organic</c:v>
                  </c:pt>
                  <c:pt idx="7">
                    <c:v>Palm Oil Free</c:v>
                  </c:pt>
                  <c:pt idx="8">
                    <c:v>Carbon Neutral</c:v>
                  </c:pt>
                </c:lvl>
                <c:lvl>
                  <c:pt idx="0">
                    <c:v>Food</c:v>
                  </c:pt>
                  <c:pt idx="5">
                    <c:v>Drink</c:v>
                  </c:pt>
                </c:lvl>
              </c:multiLvlStrCache>
            </c:multiLvlStrRef>
          </c:cat>
          <c:val>
            <c:numRef>
              <c:f>GNPD!$F$31:$F$39</c:f>
              <c:numCache>
                <c:formatCode>0</c:formatCode>
                <c:ptCount val="9"/>
                <c:pt idx="0">
                  <c:v>14</c:v>
                </c:pt>
                <c:pt idx="1">
                  <c:v>8</c:v>
                </c:pt>
                <c:pt idx="2">
                  <c:v>2</c:v>
                </c:pt>
                <c:pt idx="5">
                  <c:v>16</c:v>
                </c:pt>
                <c:pt idx="6">
                  <c:v>8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8B-4597-9CA7-DF7D21CDC314}"/>
            </c:ext>
          </c:extLst>
        </c:ser>
        <c:ser>
          <c:idx val="4"/>
          <c:order val="4"/>
          <c:tx>
            <c:strRef>
              <c:f>GNPD!$F$1</c:f>
              <c:strCache>
                <c:ptCount val="1"/>
                <c:pt idx="0">
                  <c:v>2021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GNPD!$A$31:$B$39</c:f>
              <c:multiLvlStrCache>
                <c:ptCount val="9"/>
                <c:lvl>
                  <c:pt idx="0">
                    <c:v>Sustainable (Habitat/Resources)</c:v>
                  </c:pt>
                  <c:pt idx="1">
                    <c:v>Organic</c:v>
                  </c:pt>
                  <c:pt idx="2">
                    <c:v>Palm Oil Free</c:v>
                  </c:pt>
                  <c:pt idx="3">
                    <c:v>Carbon Neutral</c:v>
                  </c:pt>
                  <c:pt idx="5">
                    <c:v>Sustainable (Habitat/Resources)</c:v>
                  </c:pt>
                  <c:pt idx="6">
                    <c:v>Organic</c:v>
                  </c:pt>
                  <c:pt idx="7">
                    <c:v>Palm Oil Free</c:v>
                  </c:pt>
                  <c:pt idx="8">
                    <c:v>Carbon Neutral</c:v>
                  </c:pt>
                </c:lvl>
                <c:lvl>
                  <c:pt idx="0">
                    <c:v>Food</c:v>
                  </c:pt>
                  <c:pt idx="5">
                    <c:v>Drink</c:v>
                  </c:pt>
                </c:lvl>
              </c:multiLvlStrCache>
            </c:multiLvlStrRef>
          </c:cat>
          <c:val>
            <c:numRef>
              <c:f>GNPD!$G$31:$G$39</c:f>
              <c:numCache>
                <c:formatCode>0</c:formatCode>
                <c:ptCount val="9"/>
                <c:pt idx="0">
                  <c:v>17</c:v>
                </c:pt>
                <c:pt idx="1">
                  <c:v>7</c:v>
                </c:pt>
                <c:pt idx="2">
                  <c:v>2</c:v>
                </c:pt>
                <c:pt idx="5">
                  <c:v>20</c:v>
                </c:pt>
                <c:pt idx="6">
                  <c:v>6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8B-4597-9CA7-DF7D21CDC314}"/>
            </c:ext>
          </c:extLst>
        </c:ser>
        <c:ser>
          <c:idx val="5"/>
          <c:order val="5"/>
          <c:tx>
            <c:strRef>
              <c:f>GNPD!$G$1</c:f>
              <c:strCache>
                <c:ptCount val="1"/>
                <c:pt idx="0">
                  <c:v>2022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GNPD!$A$31:$B$39</c:f>
              <c:multiLvlStrCache>
                <c:ptCount val="9"/>
                <c:lvl>
                  <c:pt idx="0">
                    <c:v>Sustainable (Habitat/Resources)</c:v>
                  </c:pt>
                  <c:pt idx="1">
                    <c:v>Organic</c:v>
                  </c:pt>
                  <c:pt idx="2">
                    <c:v>Palm Oil Free</c:v>
                  </c:pt>
                  <c:pt idx="3">
                    <c:v>Carbon Neutral</c:v>
                  </c:pt>
                  <c:pt idx="5">
                    <c:v>Sustainable (Habitat/Resources)</c:v>
                  </c:pt>
                  <c:pt idx="6">
                    <c:v>Organic</c:v>
                  </c:pt>
                  <c:pt idx="7">
                    <c:v>Palm Oil Free</c:v>
                  </c:pt>
                  <c:pt idx="8">
                    <c:v>Carbon Neutral</c:v>
                  </c:pt>
                </c:lvl>
                <c:lvl>
                  <c:pt idx="0">
                    <c:v>Food</c:v>
                  </c:pt>
                  <c:pt idx="5">
                    <c:v>Drink</c:v>
                  </c:pt>
                </c:lvl>
              </c:multiLvlStrCache>
            </c:multiLvlStrRef>
          </c:cat>
          <c:val>
            <c:numRef>
              <c:f>GNPD!$H$31:$H$39</c:f>
              <c:numCache>
                <c:formatCode>0</c:formatCode>
                <c:ptCount val="9"/>
                <c:pt idx="0">
                  <c:v>21</c:v>
                </c:pt>
                <c:pt idx="1">
                  <c:v>6</c:v>
                </c:pt>
                <c:pt idx="2">
                  <c:v>3</c:v>
                </c:pt>
                <c:pt idx="3">
                  <c:v>1</c:v>
                </c:pt>
                <c:pt idx="5">
                  <c:v>23</c:v>
                </c:pt>
                <c:pt idx="6">
                  <c:v>5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88B-4597-9CA7-DF7D21CDC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17408"/>
        <c:axId val="90469504"/>
      </c:barChart>
      <c:catAx>
        <c:axId val="9041740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/>
            </a:pPr>
            <a:endParaRPr lang="en-US"/>
          </a:p>
        </c:txPr>
        <c:crossAx val="90469504"/>
        <c:crosses val="autoZero"/>
        <c:auto val="1"/>
        <c:lblAlgn val="ctr"/>
        <c:lblOffset val="100"/>
        <c:noMultiLvlLbl val="0"/>
      </c:catAx>
      <c:valAx>
        <c:axId val="90469504"/>
        <c:scaling>
          <c:orientation val="minMax"/>
        </c:scaling>
        <c:delete val="0"/>
        <c:axPos val="t"/>
        <c:title>
          <c:tx>
            <c:rich>
              <a:bodyPr rot="0" vert="horz"/>
              <a:lstStyle/>
              <a:p>
                <a:pPr>
                  <a:defRPr sz="800" b="0">
                    <a:solidFill>
                      <a:schemeClr val="bg1">
                        <a:lumMod val="75000"/>
                      </a:schemeClr>
                    </a:solidFill>
                  </a:defRPr>
                </a:pPr>
                <a:r>
                  <a:rPr lang="en-GB" sz="800"/>
                  <a:t>%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/>
            </a:pPr>
            <a:endParaRPr lang="en-US"/>
          </a:p>
        </c:txPr>
        <c:crossAx val="90417408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www.linkedin.com/company/mintel" TargetMode="External"/><Relationship Id="rId7" Type="http://schemas.openxmlformats.org/officeDocument/2006/relationships/hyperlink" Target="http://twitter.com/mintelnews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2.png"/><Relationship Id="rId5" Type="http://schemas.openxmlformats.org/officeDocument/2006/relationships/hyperlink" Target="https://plus.google.com/+mintel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hyperlink" Target="http://facebook.com/MintelGroup" TargetMode="Externa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www.linkedin.com/company/mintel" TargetMode="External"/><Relationship Id="rId7" Type="http://schemas.openxmlformats.org/officeDocument/2006/relationships/hyperlink" Target="http://twitter.com/mintelnews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2.png"/><Relationship Id="rId5" Type="http://schemas.openxmlformats.org/officeDocument/2006/relationships/hyperlink" Target="https://plus.google.com/+mintel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5.jpeg"/><Relationship Id="rId9" Type="http://schemas.openxmlformats.org/officeDocument/2006/relationships/hyperlink" Target="http://facebook.com/MintelGroup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www.linkedin.com/company/mintel" TargetMode="External"/><Relationship Id="rId7" Type="http://schemas.openxmlformats.org/officeDocument/2006/relationships/hyperlink" Target="http://twitter.com/mintelnews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2.png"/><Relationship Id="rId5" Type="http://schemas.openxmlformats.org/officeDocument/2006/relationships/hyperlink" Target="https://plus.google.com/+mintel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5.jpeg"/><Relationship Id="rId9" Type="http://schemas.openxmlformats.org/officeDocument/2006/relationships/hyperlink" Target="http://facebook.com/MintelGrou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274638"/>
            <a:ext cx="1689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1096963" y="3895725"/>
            <a:ext cx="676275" cy="73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274638" y="6537325"/>
            <a:ext cx="4205287" cy="27463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© 2020 Mintel Group Ltd. All Rights Reserved. Confidential to Mintel.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097279" y="3276600"/>
            <a:ext cx="7589521" cy="56388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3600" baseline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96963" y="4023360"/>
            <a:ext cx="3475037" cy="14630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514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image with Trend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6218238"/>
            <a:ext cx="100488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74638" y="6537325"/>
            <a:ext cx="454025" cy="27463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6EE7D0B-C9BE-4534-B624-CCD50D8388D9}" type="slidenum">
              <a:rPr lang="en-GB" sz="10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38100"/>
            <a:ext cx="914400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76200"/>
            <a:ext cx="9144000" cy="6781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63840" y="6217920"/>
            <a:ext cx="1004400" cy="543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74320" y="365760"/>
            <a:ext cx="7772618" cy="8229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5400" b="0" baseline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74320" y="1371600"/>
            <a:ext cx="3475037" cy="252984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800" b="1" dirty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004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6218238"/>
            <a:ext cx="100488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41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458200" cy="5090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047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1920240"/>
            <a:ext cx="2545080" cy="41757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rgbClr val="000000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4"/>
          </p:nvPr>
        </p:nvSpPr>
        <p:spPr>
          <a:xfrm>
            <a:off x="3118104" y="1920240"/>
            <a:ext cx="5638800" cy="417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buNone/>
              <a:defRPr lang="en-GB" sz="1400" b="0" dirty="0">
                <a:solidFill>
                  <a:srgbClr val="000000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4320" y="1005840"/>
            <a:ext cx="8473440" cy="68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83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7920" y="1920240"/>
            <a:ext cx="2545080" cy="41757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rgbClr val="000000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4"/>
          </p:nvPr>
        </p:nvSpPr>
        <p:spPr>
          <a:xfrm>
            <a:off x="274320" y="1920240"/>
            <a:ext cx="5638800" cy="417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100000"/>
              </a:lnSpc>
              <a:defRPr lang="en-GB" sz="1400" b="0" dirty="0">
                <a:solidFill>
                  <a:srgbClr val="000000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4320" y="1005840"/>
            <a:ext cx="8473440" cy="68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912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714999" y="1676400"/>
            <a:ext cx="3160713" cy="4419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714999" y="990600"/>
            <a:ext cx="3160713" cy="4572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lnSpc>
                <a:spcPct val="100000"/>
              </a:lnSpc>
              <a:defRPr lang="en-US" sz="1600" b="1" dirty="0" smtClean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4"/>
          </p:nvPr>
        </p:nvSpPr>
        <p:spPr>
          <a:xfrm>
            <a:off x="274320" y="1005840"/>
            <a:ext cx="5154168" cy="5090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100000"/>
              </a:lnSpc>
              <a:defRPr lang="en-GB" sz="1400" b="0" dirty="0">
                <a:solidFill>
                  <a:srgbClr val="000000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74319" y="2057401"/>
            <a:ext cx="8601393" cy="4038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74320" y="1005840"/>
            <a:ext cx="41148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754880" y="1005840"/>
            <a:ext cx="41148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188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74319" y="2057401"/>
            <a:ext cx="8601393" cy="4038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74319" y="1005840"/>
            <a:ext cx="8601393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2369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6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920240"/>
            <a:ext cx="41148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920240"/>
            <a:ext cx="41148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4319" y="1005840"/>
            <a:ext cx="8601393" cy="68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823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6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920240"/>
            <a:ext cx="41148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920240"/>
            <a:ext cx="41148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4319" y="1005840"/>
            <a:ext cx="4114800" cy="68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4754880" y="1005840"/>
            <a:ext cx="4114800" cy="68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296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 userDrawn="1"/>
        </p:nvSpPr>
        <p:spPr>
          <a:xfrm>
            <a:off x="274638" y="6537325"/>
            <a:ext cx="4205287" cy="27463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© 2016 Mintel Group Ltd. All Rights Reserved. Confidential to Mintel.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aseline="0"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097279" y="3276600"/>
            <a:ext cx="7589521" cy="56388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3600" baseline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96963" y="4023360"/>
            <a:ext cx="3475037" cy="14630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15"/>
          <p:cNvSpPr>
            <a:spLocks noGrp="1"/>
          </p:cNvSpPr>
          <p:nvPr>
            <p:ph sz="quarter" idx="12"/>
          </p:nvPr>
        </p:nvSpPr>
        <p:spPr>
          <a:xfrm>
            <a:off x="1097280" y="3893686"/>
            <a:ext cx="676656" cy="76200"/>
          </a:xfrm>
          <a:prstGeom prst="rect">
            <a:avLst/>
          </a:prstGeom>
          <a:solidFill>
            <a:srgbClr val="FFE50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7159752" y="274320"/>
            <a:ext cx="168952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2227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7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4319" y="1005840"/>
            <a:ext cx="8601393" cy="68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9"/>
          </p:nvPr>
        </p:nvSpPr>
        <p:spPr>
          <a:xfrm>
            <a:off x="3236976" y="1920240"/>
            <a:ext cx="2667000" cy="417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lang="en-GB" sz="1400" b="0" dirty="0">
                <a:solidFill>
                  <a:srgbClr val="000000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20"/>
          </p:nvPr>
        </p:nvSpPr>
        <p:spPr>
          <a:xfrm>
            <a:off x="6172199" y="1920240"/>
            <a:ext cx="2703513" cy="417576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lang="en-GB" sz="1400" b="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21"/>
          </p:nvPr>
        </p:nvSpPr>
        <p:spPr>
          <a:xfrm>
            <a:off x="274320" y="1920240"/>
            <a:ext cx="2667000" cy="417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lang="en-GB" sz="1400" b="0" dirty="0">
                <a:solidFill>
                  <a:srgbClr val="000000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576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7 - three column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320" y="1005840"/>
            <a:ext cx="2670048" cy="731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39008" y="1005840"/>
            <a:ext cx="2670048" cy="731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172199" y="1005840"/>
            <a:ext cx="2703513" cy="731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6"/>
          </p:nvPr>
        </p:nvSpPr>
        <p:spPr>
          <a:xfrm>
            <a:off x="274320" y="1920240"/>
            <a:ext cx="2670048" cy="41757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7"/>
          </p:nvPr>
        </p:nvSpPr>
        <p:spPr>
          <a:xfrm>
            <a:off x="3239008" y="1920240"/>
            <a:ext cx="2670048" cy="41757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8"/>
          </p:nvPr>
        </p:nvSpPr>
        <p:spPr>
          <a:xfrm>
            <a:off x="6172199" y="1920240"/>
            <a:ext cx="2703513" cy="41757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281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" t="4688" r="4759" b="2940"/>
          <a:stretch>
            <a:fillRect/>
          </a:stretch>
        </p:blipFill>
        <p:spPr bwMode="auto">
          <a:xfrm>
            <a:off x="182563" y="914400"/>
            <a:ext cx="4303712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533400" y="1219200"/>
            <a:ext cx="3657600" cy="381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33400" y="5493296"/>
            <a:ext cx="3810000" cy="602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48200" y="1676400"/>
            <a:ext cx="4221480" cy="4419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48200" y="990600"/>
            <a:ext cx="422148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lnSpc>
                <a:spcPct val="100000"/>
              </a:lnSpc>
              <a:defRPr lang="en-US" sz="1600" b="1" dirty="0" smtClean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675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" t="4688" r="4759" b="2940"/>
          <a:stretch>
            <a:fillRect/>
          </a:stretch>
        </p:blipFill>
        <p:spPr bwMode="auto">
          <a:xfrm>
            <a:off x="4611688" y="914400"/>
            <a:ext cx="4303712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962860" y="5493296"/>
            <a:ext cx="3810000" cy="602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74320" y="1691640"/>
            <a:ext cx="4221480" cy="44043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74320" y="1005840"/>
            <a:ext cx="422148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lnSpc>
                <a:spcPct val="100000"/>
              </a:lnSpc>
              <a:defRPr lang="en-US" sz="1600" b="1" dirty="0" smtClean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22"/>
          </p:nvPr>
        </p:nvSpPr>
        <p:spPr>
          <a:xfrm>
            <a:off x="4974336" y="1216152"/>
            <a:ext cx="3657600" cy="381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2250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" t="4439" r="4318" b="2332"/>
          <a:stretch>
            <a:fillRect/>
          </a:stretch>
        </p:blipFill>
        <p:spPr bwMode="auto">
          <a:xfrm>
            <a:off x="152400" y="850900"/>
            <a:ext cx="52959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22"/>
          </p:nvPr>
        </p:nvSpPr>
        <p:spPr>
          <a:xfrm>
            <a:off x="533400" y="1219200"/>
            <a:ext cx="4572000" cy="423598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44500" y="5791200"/>
            <a:ext cx="47244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638800" y="1676400"/>
            <a:ext cx="3230880" cy="4419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638800" y="990600"/>
            <a:ext cx="323088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lnSpc>
                <a:spcPct val="100000"/>
              </a:lnSpc>
              <a:defRPr lang="en-US" sz="1600" b="1" dirty="0" smtClean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" t="4439" r="4318"/>
          <a:stretch>
            <a:fillRect/>
          </a:stretch>
        </p:blipFill>
        <p:spPr bwMode="auto">
          <a:xfrm>
            <a:off x="3657600" y="850900"/>
            <a:ext cx="52959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22"/>
          </p:nvPr>
        </p:nvSpPr>
        <p:spPr>
          <a:xfrm>
            <a:off x="4038600" y="1219199"/>
            <a:ext cx="4572000" cy="419535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49700" y="5791200"/>
            <a:ext cx="47244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74320" y="1691640"/>
            <a:ext cx="3230880" cy="44043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74320" y="1005840"/>
            <a:ext cx="323088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lnSpc>
                <a:spcPct val="100000"/>
              </a:lnSpc>
              <a:defRPr lang="en-US" sz="1600" b="1" dirty="0" smtClean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835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850900"/>
            <a:ext cx="87995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74320" y="4495800"/>
            <a:ext cx="8458200" cy="15841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7429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2pPr>
            <a:lvl3pPr marL="12001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3pPr>
            <a:lvl4pPr marL="16573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4pPr>
            <a:lvl5pPr marL="21145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22"/>
          </p:nvPr>
        </p:nvSpPr>
        <p:spPr>
          <a:xfrm>
            <a:off x="520700" y="1155700"/>
            <a:ext cx="8001000" cy="28829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0970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t="5078" r="3967" b="1953"/>
          <a:stretch>
            <a:fillRect/>
          </a:stretch>
        </p:blipFill>
        <p:spPr bwMode="auto">
          <a:xfrm>
            <a:off x="457200" y="981075"/>
            <a:ext cx="4000500" cy="39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t="5078" r="3967" b="1953"/>
          <a:stretch>
            <a:fillRect/>
          </a:stretch>
        </p:blipFill>
        <p:spPr bwMode="auto">
          <a:xfrm>
            <a:off x="4597400" y="981075"/>
            <a:ext cx="4000500" cy="39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59284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09600" y="4902267"/>
            <a:ext cx="3749040" cy="1193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716016" y="4903882"/>
            <a:ext cx="3749040" cy="1193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2"/>
          </p:nvPr>
        </p:nvSpPr>
        <p:spPr>
          <a:xfrm>
            <a:off x="838200" y="1219200"/>
            <a:ext cx="3276600" cy="3276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23"/>
          </p:nvPr>
        </p:nvSpPr>
        <p:spPr>
          <a:xfrm>
            <a:off x="4972345" y="1219200"/>
            <a:ext cx="3276600" cy="3276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2423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-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t="5078" r="3967" b="1953"/>
          <a:stretch>
            <a:fillRect/>
          </a:stretch>
        </p:blipFill>
        <p:spPr bwMode="auto">
          <a:xfrm>
            <a:off x="723900" y="1819275"/>
            <a:ext cx="3429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t="5078" r="3967" b="1953"/>
          <a:stretch>
            <a:fillRect/>
          </a:stretch>
        </p:blipFill>
        <p:spPr bwMode="auto">
          <a:xfrm>
            <a:off x="4876800" y="1814513"/>
            <a:ext cx="3429000" cy="336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841744" y="1005840"/>
            <a:ext cx="320040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4956544" y="1005840"/>
            <a:ext cx="320040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09600" y="5180285"/>
            <a:ext cx="3749040" cy="915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716016" y="5181600"/>
            <a:ext cx="3749040" cy="915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28"/>
          </p:nvPr>
        </p:nvSpPr>
        <p:spPr>
          <a:xfrm>
            <a:off x="990600" y="2057400"/>
            <a:ext cx="28956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29"/>
          </p:nvPr>
        </p:nvSpPr>
        <p:spPr>
          <a:xfrm>
            <a:off x="5143500" y="2057400"/>
            <a:ext cx="28956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450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t="5078" r="3967" b="1953"/>
          <a:stretch>
            <a:fillRect/>
          </a:stretch>
        </p:blipFill>
        <p:spPr bwMode="auto">
          <a:xfrm>
            <a:off x="723900" y="2886075"/>
            <a:ext cx="3429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t="5078" r="3967" b="1953"/>
          <a:stretch>
            <a:fillRect/>
          </a:stretch>
        </p:blipFill>
        <p:spPr bwMode="auto">
          <a:xfrm>
            <a:off x="4876800" y="2881313"/>
            <a:ext cx="3429000" cy="336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74319" y="1005840"/>
            <a:ext cx="8601393" cy="9753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841744" y="2072640"/>
            <a:ext cx="320040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4956544" y="2072640"/>
            <a:ext cx="320040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28"/>
          </p:nvPr>
        </p:nvSpPr>
        <p:spPr>
          <a:xfrm>
            <a:off x="990600" y="3124200"/>
            <a:ext cx="28956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29"/>
          </p:nvPr>
        </p:nvSpPr>
        <p:spPr>
          <a:xfrm>
            <a:off x="5143500" y="3124200"/>
            <a:ext cx="28956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20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274638"/>
            <a:ext cx="1689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4206875" y="3895725"/>
            <a:ext cx="676275" cy="73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274638" y="6537325"/>
            <a:ext cx="4205287" cy="27463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© 2016 Mintel Group Ltd. All Rights Reserved. Confidential to Mintel.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3276600"/>
            <a:ext cx="7315200" cy="56388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ctr">
              <a:defRPr sz="3600" baseline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14400" y="4023360"/>
            <a:ext cx="7315200" cy="1463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297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tems -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895848" y="1005840"/>
            <a:ext cx="320040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5010648" y="1005840"/>
            <a:ext cx="320040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74804" y="5180285"/>
            <a:ext cx="374904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693920" y="5181600"/>
            <a:ext cx="374904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28"/>
          </p:nvPr>
        </p:nvSpPr>
        <p:spPr>
          <a:xfrm>
            <a:off x="914400" y="1924050"/>
            <a:ext cx="320040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29"/>
          </p:nvPr>
        </p:nvSpPr>
        <p:spPr>
          <a:xfrm>
            <a:off x="5010150" y="1924050"/>
            <a:ext cx="320040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404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74319" y="1005840"/>
            <a:ext cx="8601393" cy="9753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895848" y="2127504"/>
            <a:ext cx="320040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5010648" y="2127504"/>
            <a:ext cx="320040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28"/>
          </p:nvPr>
        </p:nvSpPr>
        <p:spPr>
          <a:xfrm>
            <a:off x="914400" y="3048000"/>
            <a:ext cx="320040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29"/>
          </p:nvPr>
        </p:nvSpPr>
        <p:spPr>
          <a:xfrm>
            <a:off x="5019675" y="3048000"/>
            <a:ext cx="320040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769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51000"/>
            <a:ext cx="29749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52588"/>
            <a:ext cx="29749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321940" y="5513696"/>
            <a:ext cx="2519363" cy="582304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6278558" y="5513696"/>
            <a:ext cx="2519363" cy="582304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346704" y="100584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6318504" y="100584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274320" y="1005840"/>
            <a:ext cx="2743200" cy="5090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28"/>
          </p:nvPr>
        </p:nvSpPr>
        <p:spPr>
          <a:xfrm>
            <a:off x="3429000" y="2124075"/>
            <a:ext cx="22288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29"/>
          </p:nvPr>
        </p:nvSpPr>
        <p:spPr>
          <a:xfrm>
            <a:off x="6438900" y="2124075"/>
            <a:ext cx="22288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5378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654175"/>
            <a:ext cx="297497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54175"/>
            <a:ext cx="297497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365760" y="5257800"/>
            <a:ext cx="2519363" cy="8382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321940" y="5257800"/>
            <a:ext cx="2519363" cy="8382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6172200" y="998220"/>
            <a:ext cx="2743200" cy="50977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57200" y="100584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0"/>
          </p:nvPr>
        </p:nvSpPr>
        <p:spPr>
          <a:xfrm>
            <a:off x="3346704" y="100584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28"/>
          </p:nvPr>
        </p:nvSpPr>
        <p:spPr>
          <a:xfrm>
            <a:off x="556517" y="2066925"/>
            <a:ext cx="2228850" cy="2828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29"/>
          </p:nvPr>
        </p:nvSpPr>
        <p:spPr>
          <a:xfrm>
            <a:off x="3452117" y="2066925"/>
            <a:ext cx="2228850" cy="2828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19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tems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346704" y="4876800"/>
            <a:ext cx="2468880" cy="12192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6318504" y="4876800"/>
            <a:ext cx="2468880" cy="12192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346704" y="100584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6318504" y="100584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274320" y="1005840"/>
            <a:ext cx="2743200" cy="5090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30"/>
          </p:nvPr>
        </p:nvSpPr>
        <p:spPr>
          <a:xfrm>
            <a:off x="3347341" y="1866900"/>
            <a:ext cx="2472433" cy="28289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31"/>
          </p:nvPr>
        </p:nvSpPr>
        <p:spPr>
          <a:xfrm>
            <a:off x="6309616" y="1866900"/>
            <a:ext cx="2472433" cy="28289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2730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tems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57200" y="4899171"/>
            <a:ext cx="2468880" cy="119682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346704" y="4899171"/>
            <a:ext cx="2468880" cy="119682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6172200" y="998220"/>
            <a:ext cx="2703513" cy="50977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57200" y="100584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0"/>
          </p:nvPr>
        </p:nvSpPr>
        <p:spPr>
          <a:xfrm>
            <a:off x="3346704" y="100584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30"/>
          </p:nvPr>
        </p:nvSpPr>
        <p:spPr>
          <a:xfrm>
            <a:off x="457200" y="1866900"/>
            <a:ext cx="2472433" cy="28289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31"/>
          </p:nvPr>
        </p:nvSpPr>
        <p:spPr>
          <a:xfrm>
            <a:off x="3352800" y="1866900"/>
            <a:ext cx="2472433" cy="28289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0782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r="3436"/>
          <a:stretch>
            <a:fillRect/>
          </a:stretch>
        </p:blipFill>
        <p:spPr bwMode="auto">
          <a:xfrm>
            <a:off x="152400" y="3533775"/>
            <a:ext cx="49530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r="3436"/>
          <a:stretch>
            <a:fillRect/>
          </a:stretch>
        </p:blipFill>
        <p:spPr bwMode="auto">
          <a:xfrm>
            <a:off x="152400" y="762000"/>
            <a:ext cx="49530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59284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5212080" y="1005840"/>
            <a:ext cx="3657600" cy="228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212080" y="3749040"/>
            <a:ext cx="3657600" cy="228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22"/>
          </p:nvPr>
        </p:nvSpPr>
        <p:spPr>
          <a:xfrm>
            <a:off x="533400" y="1155700"/>
            <a:ext cx="4191000" cy="201416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7"/>
          </p:nvPr>
        </p:nvSpPr>
        <p:spPr>
          <a:xfrm>
            <a:off x="533400" y="3919314"/>
            <a:ext cx="4191000" cy="201416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0122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tem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22"/>
          </p:nvPr>
        </p:nvSpPr>
        <p:spPr>
          <a:xfrm>
            <a:off x="274320" y="1005840"/>
            <a:ext cx="4572000" cy="23469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27"/>
          </p:nvPr>
        </p:nvSpPr>
        <p:spPr>
          <a:xfrm>
            <a:off x="274320" y="3749040"/>
            <a:ext cx="4572000" cy="23469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5212080" y="1005840"/>
            <a:ext cx="3657600" cy="228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212080" y="3749040"/>
            <a:ext cx="3657600" cy="228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57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5"/>
          <p:cNvGrpSpPr>
            <a:grpSpLocks/>
          </p:cNvGrpSpPr>
          <p:nvPr userDrawn="1"/>
        </p:nvGrpSpPr>
        <p:grpSpPr bwMode="auto">
          <a:xfrm>
            <a:off x="104775" y="790575"/>
            <a:ext cx="8843963" cy="3400425"/>
            <a:chOff x="149404" y="1051560"/>
            <a:chExt cx="8845192" cy="3107044"/>
          </a:xfrm>
        </p:grpSpPr>
        <p:pic>
          <p:nvPicPr>
            <p:cNvPr id="11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04" y="1052736"/>
              <a:ext cx="2974796" cy="310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1052736"/>
              <a:ext cx="2974796" cy="310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1051560"/>
              <a:ext cx="2974796" cy="310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07108" y="4161308"/>
            <a:ext cx="2468880" cy="193469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302708" y="4161308"/>
            <a:ext cx="2468880" cy="193469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6274508" y="4161308"/>
            <a:ext cx="2468880" cy="193469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30"/>
          </p:nvPr>
        </p:nvSpPr>
        <p:spPr>
          <a:xfrm>
            <a:off x="476250" y="1162050"/>
            <a:ext cx="2257425" cy="26003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31"/>
          </p:nvPr>
        </p:nvSpPr>
        <p:spPr>
          <a:xfrm>
            <a:off x="3381375" y="1162050"/>
            <a:ext cx="2257425" cy="26003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32"/>
          </p:nvPr>
        </p:nvSpPr>
        <p:spPr>
          <a:xfrm>
            <a:off x="6362700" y="1162050"/>
            <a:ext cx="2257425" cy="26003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750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5"/>
          <p:cNvGrpSpPr>
            <a:grpSpLocks/>
          </p:cNvGrpSpPr>
          <p:nvPr userDrawn="1"/>
        </p:nvGrpSpPr>
        <p:grpSpPr bwMode="auto">
          <a:xfrm>
            <a:off x="104775" y="701675"/>
            <a:ext cx="8843963" cy="4130675"/>
            <a:chOff x="149404" y="1051560"/>
            <a:chExt cx="8845192" cy="3107044"/>
          </a:xfrm>
        </p:grpSpPr>
        <p:pic>
          <p:nvPicPr>
            <p:cNvPr id="11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04" y="1052736"/>
              <a:ext cx="2974796" cy="310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1052736"/>
              <a:ext cx="2974796" cy="310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1051560"/>
              <a:ext cx="2974796" cy="310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07108" y="4755406"/>
            <a:ext cx="2468880" cy="1340594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302708" y="4755406"/>
            <a:ext cx="2468880" cy="1340594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6274508" y="4755406"/>
            <a:ext cx="2468880" cy="1340594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30"/>
          </p:nvPr>
        </p:nvSpPr>
        <p:spPr>
          <a:xfrm>
            <a:off x="476250" y="1162050"/>
            <a:ext cx="2257425" cy="32575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31"/>
          </p:nvPr>
        </p:nvSpPr>
        <p:spPr>
          <a:xfrm>
            <a:off x="3390900" y="1162050"/>
            <a:ext cx="2257425" cy="32575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32"/>
          </p:nvPr>
        </p:nvSpPr>
        <p:spPr>
          <a:xfrm>
            <a:off x="6362700" y="1162050"/>
            <a:ext cx="2257425" cy="32575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42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 userDrawn="1"/>
        </p:nvSpPr>
        <p:spPr>
          <a:xfrm>
            <a:off x="274638" y="6537325"/>
            <a:ext cx="4205287" cy="27463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© 2016 Mintel Group Ltd. All Rights Reserved. Confidential to Mintel.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aseline="0"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3276600"/>
            <a:ext cx="7315200" cy="56388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ctr">
              <a:defRPr sz="3600" baseline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14400" y="4023360"/>
            <a:ext cx="7315200" cy="1463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Content Placeholder 15"/>
          <p:cNvSpPr>
            <a:spLocks noGrp="1"/>
          </p:cNvSpPr>
          <p:nvPr>
            <p:ph sz="quarter" idx="12"/>
          </p:nvPr>
        </p:nvSpPr>
        <p:spPr>
          <a:xfrm>
            <a:off x="4206240" y="3893686"/>
            <a:ext cx="676656" cy="76200"/>
          </a:xfrm>
          <a:prstGeom prst="rect">
            <a:avLst/>
          </a:prstGeom>
          <a:solidFill>
            <a:srgbClr val="FFE50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11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7159752" y="274320"/>
            <a:ext cx="168952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61777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601788"/>
            <a:ext cx="2792412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1601788"/>
            <a:ext cx="2792412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1600200"/>
            <a:ext cx="2792413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52438" y="4466536"/>
            <a:ext cx="2468880" cy="1629464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348038" y="4466536"/>
            <a:ext cx="2468880" cy="1629464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6319838" y="4466536"/>
            <a:ext cx="2468880" cy="1629464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57200" y="100584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0"/>
          </p:nvPr>
        </p:nvSpPr>
        <p:spPr>
          <a:xfrm>
            <a:off x="3346704" y="100584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6318504" y="100584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30"/>
          </p:nvPr>
        </p:nvSpPr>
        <p:spPr>
          <a:xfrm>
            <a:off x="609600" y="1905000"/>
            <a:ext cx="2124075" cy="22098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sz="quarter" idx="31"/>
          </p:nvPr>
        </p:nvSpPr>
        <p:spPr>
          <a:xfrm>
            <a:off x="3514725" y="1905000"/>
            <a:ext cx="2124075" cy="22098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32"/>
          </p:nvPr>
        </p:nvSpPr>
        <p:spPr>
          <a:xfrm>
            <a:off x="6486525" y="1905000"/>
            <a:ext cx="2124075" cy="22098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6047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5"/>
          <p:cNvGrpSpPr>
            <a:grpSpLocks/>
          </p:cNvGrpSpPr>
          <p:nvPr userDrawn="1"/>
        </p:nvGrpSpPr>
        <p:grpSpPr bwMode="auto">
          <a:xfrm>
            <a:off x="149225" y="2590800"/>
            <a:ext cx="8845550" cy="2667000"/>
            <a:chOff x="149404" y="1051560"/>
            <a:chExt cx="8845192" cy="3107044"/>
          </a:xfrm>
        </p:grpSpPr>
        <p:pic>
          <p:nvPicPr>
            <p:cNvPr id="15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04" y="1052736"/>
              <a:ext cx="2974796" cy="310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1052736"/>
              <a:ext cx="2974796" cy="310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1051560"/>
              <a:ext cx="2974796" cy="310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320" y="361854"/>
            <a:ext cx="8601232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52438" y="5257800"/>
            <a:ext cx="2468880" cy="8382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348038" y="5257800"/>
            <a:ext cx="2468880" cy="8382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6319838" y="5257800"/>
            <a:ext cx="2468880" cy="8382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74320" y="1005840"/>
            <a:ext cx="8454390" cy="7315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57200" y="190500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0"/>
          </p:nvPr>
        </p:nvSpPr>
        <p:spPr>
          <a:xfrm>
            <a:off x="3346704" y="190500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6318504" y="190500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quarter" idx="30"/>
          </p:nvPr>
        </p:nvSpPr>
        <p:spPr>
          <a:xfrm>
            <a:off x="542925" y="2895600"/>
            <a:ext cx="2219325" cy="204787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31"/>
          </p:nvPr>
        </p:nvSpPr>
        <p:spPr>
          <a:xfrm>
            <a:off x="3457575" y="2895600"/>
            <a:ext cx="2219325" cy="204787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32"/>
          </p:nvPr>
        </p:nvSpPr>
        <p:spPr>
          <a:xfrm>
            <a:off x="6437313" y="2900866"/>
            <a:ext cx="2219325" cy="204787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76962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149225" y="1628775"/>
            <a:ext cx="8845550" cy="3629025"/>
            <a:chOff x="149404" y="1051560"/>
            <a:chExt cx="8845192" cy="3107044"/>
          </a:xfrm>
        </p:grpSpPr>
        <p:pic>
          <p:nvPicPr>
            <p:cNvPr id="12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04" y="1052736"/>
              <a:ext cx="2974796" cy="310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1052736"/>
              <a:ext cx="2974796" cy="310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1051560"/>
              <a:ext cx="2974796" cy="310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320" y="361854"/>
            <a:ext cx="8601232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52438" y="5257800"/>
            <a:ext cx="2468880" cy="8382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348038" y="5257800"/>
            <a:ext cx="2468880" cy="8382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6319838" y="5257800"/>
            <a:ext cx="2468880" cy="8382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74320" y="1005840"/>
            <a:ext cx="8454390" cy="7315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quarter" idx="30"/>
          </p:nvPr>
        </p:nvSpPr>
        <p:spPr>
          <a:xfrm>
            <a:off x="542925" y="2032273"/>
            <a:ext cx="2219325" cy="28826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31"/>
          </p:nvPr>
        </p:nvSpPr>
        <p:spPr>
          <a:xfrm>
            <a:off x="3457575" y="2032273"/>
            <a:ext cx="2219325" cy="28826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32"/>
          </p:nvPr>
        </p:nvSpPr>
        <p:spPr>
          <a:xfrm>
            <a:off x="6437313" y="2037539"/>
            <a:ext cx="2219325" cy="28826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880107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s -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52438" y="4648200"/>
            <a:ext cx="2468880" cy="14478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348038" y="4648200"/>
            <a:ext cx="2468880" cy="14478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6319838" y="4648200"/>
            <a:ext cx="2468880" cy="14478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57200" y="100584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0"/>
          </p:nvPr>
        </p:nvSpPr>
        <p:spPr>
          <a:xfrm>
            <a:off x="3346704" y="100584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6318504" y="100584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30"/>
          </p:nvPr>
        </p:nvSpPr>
        <p:spPr>
          <a:xfrm>
            <a:off x="457200" y="1857375"/>
            <a:ext cx="2466975" cy="26193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31"/>
          </p:nvPr>
        </p:nvSpPr>
        <p:spPr>
          <a:xfrm>
            <a:off x="3343275" y="1857375"/>
            <a:ext cx="2466975" cy="26193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32"/>
          </p:nvPr>
        </p:nvSpPr>
        <p:spPr>
          <a:xfrm>
            <a:off x="6324600" y="1857375"/>
            <a:ext cx="2466975" cy="26193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9147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s -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52438" y="5257800"/>
            <a:ext cx="2468880" cy="8382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348038" y="5257800"/>
            <a:ext cx="2468880" cy="8382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6319838" y="5257800"/>
            <a:ext cx="2468880" cy="838200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200" b="0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74320" y="1005840"/>
            <a:ext cx="8488680" cy="7315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57200" y="190500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0"/>
          </p:nvPr>
        </p:nvSpPr>
        <p:spPr>
          <a:xfrm>
            <a:off x="3346704" y="190500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6318504" y="1905000"/>
            <a:ext cx="2468880" cy="73152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4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quarter" idx="30"/>
          </p:nvPr>
        </p:nvSpPr>
        <p:spPr>
          <a:xfrm>
            <a:off x="457200" y="2832389"/>
            <a:ext cx="2466975" cy="22634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31"/>
          </p:nvPr>
        </p:nvSpPr>
        <p:spPr>
          <a:xfrm>
            <a:off x="3333750" y="2832389"/>
            <a:ext cx="2466975" cy="22634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32"/>
          </p:nvPr>
        </p:nvSpPr>
        <p:spPr>
          <a:xfrm>
            <a:off x="6315075" y="2832389"/>
            <a:ext cx="2466975" cy="22634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502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5"/>
          <p:cNvGrpSpPr>
            <a:grpSpLocks/>
          </p:cNvGrpSpPr>
          <p:nvPr userDrawn="1"/>
        </p:nvGrpSpPr>
        <p:grpSpPr bwMode="auto">
          <a:xfrm>
            <a:off x="3124200" y="763588"/>
            <a:ext cx="5873750" cy="2016125"/>
            <a:chOff x="109728" y="762929"/>
            <a:chExt cx="5873392" cy="2452711"/>
          </a:xfrm>
        </p:grpSpPr>
        <p:pic>
          <p:nvPicPr>
            <p:cNvPr id="14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8" y="762929"/>
              <a:ext cx="2974796" cy="245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324" y="762929"/>
              <a:ext cx="2974796" cy="245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9"/>
          <p:cNvGrpSpPr>
            <a:grpSpLocks/>
          </p:cNvGrpSpPr>
          <p:nvPr userDrawn="1"/>
        </p:nvGrpSpPr>
        <p:grpSpPr bwMode="auto">
          <a:xfrm>
            <a:off x="3127375" y="3468688"/>
            <a:ext cx="5873750" cy="2017712"/>
            <a:chOff x="112802" y="3583258"/>
            <a:chExt cx="5873392" cy="2452711"/>
          </a:xfrm>
        </p:grpSpPr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02" y="3583258"/>
              <a:ext cx="2974796" cy="245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398" y="3583258"/>
              <a:ext cx="2974796" cy="245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3432405" y="2780372"/>
            <a:ext cx="2477667" cy="6428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333744" y="2784881"/>
            <a:ext cx="2476321" cy="6299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6333744" y="5466009"/>
            <a:ext cx="2476321" cy="6299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435096" y="5466009"/>
            <a:ext cx="2476321" cy="6299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274320" y="1005840"/>
            <a:ext cx="2743200" cy="5090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6286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976312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3pPr>
            <a:lvl4pPr marL="13144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30"/>
          </p:nvPr>
        </p:nvSpPr>
        <p:spPr>
          <a:xfrm>
            <a:off x="3505201" y="994064"/>
            <a:ext cx="2247900" cy="153958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31"/>
          </p:nvPr>
        </p:nvSpPr>
        <p:spPr>
          <a:xfrm>
            <a:off x="6419850" y="1001857"/>
            <a:ext cx="2247900" cy="153958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sz="quarter" idx="32"/>
          </p:nvPr>
        </p:nvSpPr>
        <p:spPr>
          <a:xfrm>
            <a:off x="3505201" y="3699164"/>
            <a:ext cx="2247900" cy="153958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33"/>
          </p:nvPr>
        </p:nvSpPr>
        <p:spPr>
          <a:xfrm>
            <a:off x="6419850" y="3706957"/>
            <a:ext cx="2247900" cy="153958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35517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5"/>
          <p:cNvGrpSpPr>
            <a:grpSpLocks/>
          </p:cNvGrpSpPr>
          <p:nvPr userDrawn="1"/>
        </p:nvGrpSpPr>
        <p:grpSpPr bwMode="auto">
          <a:xfrm>
            <a:off x="109538" y="763588"/>
            <a:ext cx="5873750" cy="2206625"/>
            <a:chOff x="109728" y="762929"/>
            <a:chExt cx="5873392" cy="2452711"/>
          </a:xfrm>
        </p:grpSpPr>
        <p:pic>
          <p:nvPicPr>
            <p:cNvPr id="14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8" y="762929"/>
              <a:ext cx="2974796" cy="245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324" y="762929"/>
              <a:ext cx="2974796" cy="245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9"/>
          <p:cNvGrpSpPr>
            <a:grpSpLocks/>
          </p:cNvGrpSpPr>
          <p:nvPr userDrawn="1"/>
        </p:nvGrpSpPr>
        <p:grpSpPr bwMode="auto">
          <a:xfrm>
            <a:off x="112713" y="3424238"/>
            <a:ext cx="5873750" cy="2208212"/>
            <a:chOff x="112802" y="3583258"/>
            <a:chExt cx="5873392" cy="2452711"/>
          </a:xfrm>
        </p:grpSpPr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02" y="3583258"/>
              <a:ext cx="2974796" cy="245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398" y="3583258"/>
              <a:ext cx="2974796" cy="245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417933" y="2956561"/>
            <a:ext cx="2477667" cy="4730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319272" y="2957673"/>
            <a:ext cx="2476321" cy="4635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3319272" y="5632458"/>
            <a:ext cx="2476321" cy="4635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0624" y="5632458"/>
            <a:ext cx="2476321" cy="4635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6126480" y="914400"/>
            <a:ext cx="2743200" cy="5181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6286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976312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3pPr>
            <a:lvl4pPr marL="13144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0" name="Content Placeholder 2"/>
          <p:cNvSpPr>
            <a:spLocks noGrp="1"/>
          </p:cNvSpPr>
          <p:nvPr>
            <p:ph sz="quarter" idx="30"/>
          </p:nvPr>
        </p:nvSpPr>
        <p:spPr>
          <a:xfrm>
            <a:off x="509587" y="1028699"/>
            <a:ext cx="2238375" cy="16859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31"/>
          </p:nvPr>
        </p:nvSpPr>
        <p:spPr>
          <a:xfrm>
            <a:off x="3409950" y="1023938"/>
            <a:ext cx="2238375" cy="16859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32"/>
          </p:nvPr>
        </p:nvSpPr>
        <p:spPr>
          <a:xfrm>
            <a:off x="509587" y="3676649"/>
            <a:ext cx="2238375" cy="16859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sz="quarter" idx="33"/>
          </p:nvPr>
        </p:nvSpPr>
        <p:spPr>
          <a:xfrm>
            <a:off x="3409950" y="3671888"/>
            <a:ext cx="2238375" cy="16859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0620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687388"/>
            <a:ext cx="27051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687388"/>
            <a:ext cx="27051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685800"/>
            <a:ext cx="27051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3429000"/>
            <a:ext cx="27051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3429000"/>
            <a:ext cx="27051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417933" y="2874018"/>
            <a:ext cx="2477667" cy="4730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319272" y="2875130"/>
            <a:ext cx="2476321" cy="4635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309360" y="2875531"/>
            <a:ext cx="2438400" cy="4634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4800678" y="5618652"/>
            <a:ext cx="2476321" cy="4635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1902030" y="5618652"/>
            <a:ext cx="2476321" cy="4635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30"/>
          </p:nvPr>
        </p:nvSpPr>
        <p:spPr>
          <a:xfrm>
            <a:off x="590550" y="923926"/>
            <a:ext cx="2038350" cy="17145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31"/>
          </p:nvPr>
        </p:nvSpPr>
        <p:spPr>
          <a:xfrm>
            <a:off x="3495675" y="923926"/>
            <a:ext cx="2038350" cy="17145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32"/>
          </p:nvPr>
        </p:nvSpPr>
        <p:spPr>
          <a:xfrm>
            <a:off x="6486525" y="923926"/>
            <a:ext cx="2038350" cy="17145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33"/>
          </p:nvPr>
        </p:nvSpPr>
        <p:spPr>
          <a:xfrm>
            <a:off x="4991100" y="3667126"/>
            <a:ext cx="2038350" cy="17145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quarter" idx="34"/>
          </p:nvPr>
        </p:nvSpPr>
        <p:spPr>
          <a:xfrm>
            <a:off x="2085975" y="3667126"/>
            <a:ext cx="2038350" cy="17145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23744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762000"/>
            <a:ext cx="27051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762000"/>
            <a:ext cx="27051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429000"/>
            <a:ext cx="27051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3429000"/>
            <a:ext cx="27051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3429000"/>
            <a:ext cx="27051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0" name="Subtitle 2"/>
          <p:cNvSpPr>
            <a:spLocks noGrp="1"/>
          </p:cNvSpPr>
          <p:nvPr>
            <p:ph type="subTitle" idx="1"/>
          </p:nvPr>
        </p:nvSpPr>
        <p:spPr>
          <a:xfrm>
            <a:off x="274320" y="1097281"/>
            <a:ext cx="2737078" cy="23317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319272" y="2951330"/>
            <a:ext cx="2476321" cy="4635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309360" y="2951731"/>
            <a:ext cx="2438400" cy="4634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3319272" y="5632458"/>
            <a:ext cx="2476321" cy="4635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6304635" y="5632458"/>
            <a:ext cx="2438400" cy="4634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0624" y="5632458"/>
            <a:ext cx="2476321" cy="4635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32"/>
          </p:nvPr>
        </p:nvSpPr>
        <p:spPr>
          <a:xfrm>
            <a:off x="3486150" y="1000126"/>
            <a:ext cx="2038350" cy="17145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quarter" idx="33"/>
          </p:nvPr>
        </p:nvSpPr>
        <p:spPr>
          <a:xfrm>
            <a:off x="6467475" y="1000126"/>
            <a:ext cx="2038350" cy="17145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34"/>
          </p:nvPr>
        </p:nvSpPr>
        <p:spPr>
          <a:xfrm>
            <a:off x="3486150" y="3676651"/>
            <a:ext cx="2038350" cy="17145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35"/>
          </p:nvPr>
        </p:nvSpPr>
        <p:spPr>
          <a:xfrm>
            <a:off x="6467475" y="3676651"/>
            <a:ext cx="2038350" cy="17145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36"/>
          </p:nvPr>
        </p:nvSpPr>
        <p:spPr>
          <a:xfrm>
            <a:off x="600075" y="3676651"/>
            <a:ext cx="2038350" cy="17145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043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701675"/>
            <a:ext cx="27051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701675"/>
            <a:ext cx="27051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700088"/>
            <a:ext cx="270510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408363"/>
            <a:ext cx="270510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3408363"/>
            <a:ext cx="270510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3408363"/>
            <a:ext cx="27051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0" name="Subtitle 2"/>
          <p:cNvSpPr>
            <a:spLocks noGrp="1"/>
          </p:cNvSpPr>
          <p:nvPr>
            <p:ph type="subTitle" idx="1"/>
          </p:nvPr>
        </p:nvSpPr>
        <p:spPr>
          <a:xfrm>
            <a:off x="417933" y="2971800"/>
            <a:ext cx="2477667" cy="4300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319272" y="2972482"/>
            <a:ext cx="2476321" cy="4214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309360" y="2972876"/>
            <a:ext cx="2438400" cy="4212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3319272" y="5674598"/>
            <a:ext cx="2476321" cy="4214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6304635" y="5674591"/>
            <a:ext cx="2438400" cy="4212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0624" y="5674598"/>
            <a:ext cx="2476321" cy="4214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quarter" idx="32"/>
          </p:nvPr>
        </p:nvSpPr>
        <p:spPr>
          <a:xfrm>
            <a:off x="590550" y="1000126"/>
            <a:ext cx="2038350" cy="168592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sz="quarter" idx="33"/>
          </p:nvPr>
        </p:nvSpPr>
        <p:spPr>
          <a:xfrm>
            <a:off x="3505200" y="1000126"/>
            <a:ext cx="2038350" cy="168592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sz="quarter" idx="34"/>
          </p:nvPr>
        </p:nvSpPr>
        <p:spPr>
          <a:xfrm>
            <a:off x="6477000" y="1000126"/>
            <a:ext cx="2038350" cy="168592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sz="quarter" idx="35"/>
          </p:nvPr>
        </p:nvSpPr>
        <p:spPr>
          <a:xfrm>
            <a:off x="590550" y="3695701"/>
            <a:ext cx="2038350" cy="168592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sz="quarter" idx="36"/>
          </p:nvPr>
        </p:nvSpPr>
        <p:spPr>
          <a:xfrm>
            <a:off x="3505200" y="3695701"/>
            <a:ext cx="2038350" cy="168592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sz="quarter" idx="37"/>
          </p:nvPr>
        </p:nvSpPr>
        <p:spPr>
          <a:xfrm>
            <a:off x="6477000" y="3695701"/>
            <a:ext cx="2038350" cy="168592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43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6218238"/>
            <a:ext cx="100488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74638" y="6537325"/>
            <a:ext cx="454025" cy="27463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5FAB6C5-5DED-4B61-9DDB-662FE391AD79}" type="slidenum">
              <a:rPr lang="en-GB" sz="10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96963" y="2819400"/>
            <a:ext cx="403225" cy="73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097279" y="2209800"/>
            <a:ext cx="7772618" cy="56388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3600" baseline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96963" y="2956560"/>
            <a:ext cx="3475037" cy="252984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800" b="1" dirty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53603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5"/>
          <p:cNvGrpSpPr>
            <a:grpSpLocks/>
          </p:cNvGrpSpPr>
          <p:nvPr userDrawn="1"/>
        </p:nvGrpSpPr>
        <p:grpSpPr bwMode="auto">
          <a:xfrm>
            <a:off x="357188" y="1468438"/>
            <a:ext cx="8027987" cy="2001837"/>
            <a:chOff x="357027" y="1524000"/>
            <a:chExt cx="8028558" cy="2001444"/>
          </a:xfrm>
        </p:grpSpPr>
        <p:pic>
          <p:nvPicPr>
            <p:cNvPr id="1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7" y="1526467"/>
              <a:ext cx="2365785" cy="1998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3230" y="1524000"/>
              <a:ext cx="2365785" cy="1998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1525710"/>
              <a:ext cx="2365785" cy="1998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11"/>
          <p:cNvGrpSpPr>
            <a:grpSpLocks/>
          </p:cNvGrpSpPr>
          <p:nvPr userDrawn="1"/>
        </p:nvGrpSpPr>
        <p:grpSpPr bwMode="auto">
          <a:xfrm>
            <a:off x="357188" y="3810000"/>
            <a:ext cx="8027987" cy="2001838"/>
            <a:chOff x="357027" y="3997459"/>
            <a:chExt cx="8028558" cy="2001444"/>
          </a:xfrm>
        </p:grpSpPr>
        <p:pic>
          <p:nvPicPr>
            <p:cNvPr id="2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7" y="3999926"/>
              <a:ext cx="2365785" cy="1998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3230" y="3997459"/>
              <a:ext cx="2365785" cy="1998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3999169"/>
              <a:ext cx="2365785" cy="1998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4320" y="361854"/>
            <a:ext cx="8601232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574268" y="3460093"/>
            <a:ext cx="196061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446896" y="3456223"/>
            <a:ext cx="1960922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272263" y="3458690"/>
            <a:ext cx="1960922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3446896" y="5791200"/>
            <a:ext cx="1960922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6272263" y="5793667"/>
            <a:ext cx="1960922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33"/>
          </p:nvPr>
        </p:nvSpPr>
        <p:spPr>
          <a:xfrm>
            <a:off x="576072" y="5793746"/>
            <a:ext cx="1960922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74320" y="1005840"/>
            <a:ext cx="8455563" cy="5486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 typeface="Arial" panose="020B0604020202020204" pitchFamily="34" charset="0"/>
              <a:buNone/>
              <a:defRPr sz="1400" b="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sz="quarter" idx="34"/>
          </p:nvPr>
        </p:nvSpPr>
        <p:spPr>
          <a:xfrm>
            <a:off x="704850" y="1685926"/>
            <a:ext cx="1762125" cy="149542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sz="quarter" idx="35"/>
          </p:nvPr>
        </p:nvSpPr>
        <p:spPr>
          <a:xfrm>
            <a:off x="3514725" y="1685926"/>
            <a:ext cx="1762125" cy="149542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sz="quarter" idx="36"/>
          </p:nvPr>
        </p:nvSpPr>
        <p:spPr>
          <a:xfrm>
            <a:off x="6343650" y="1685926"/>
            <a:ext cx="1762125" cy="149542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sz="quarter" idx="37"/>
          </p:nvPr>
        </p:nvSpPr>
        <p:spPr>
          <a:xfrm>
            <a:off x="704850" y="4067176"/>
            <a:ext cx="1762125" cy="149542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sz="quarter" idx="38"/>
          </p:nvPr>
        </p:nvSpPr>
        <p:spPr>
          <a:xfrm>
            <a:off x="3514725" y="4067176"/>
            <a:ext cx="1762125" cy="149542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sz="quarter" idx="39"/>
          </p:nvPr>
        </p:nvSpPr>
        <p:spPr>
          <a:xfrm>
            <a:off x="6343650" y="4067176"/>
            <a:ext cx="1762125" cy="149542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4694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1214438"/>
            <a:ext cx="208597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214438"/>
            <a:ext cx="2087563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1212850"/>
            <a:ext cx="208597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88" y="1212850"/>
            <a:ext cx="208756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617913"/>
            <a:ext cx="208597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3617913"/>
            <a:ext cx="208597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3617913"/>
            <a:ext cx="2087563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3617913"/>
            <a:ext cx="2087563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0" name="Subtitle 2"/>
          <p:cNvSpPr>
            <a:spLocks noGrp="1"/>
          </p:cNvSpPr>
          <p:nvPr>
            <p:ph type="subTitle" idx="1"/>
          </p:nvPr>
        </p:nvSpPr>
        <p:spPr>
          <a:xfrm>
            <a:off x="274320" y="2980184"/>
            <a:ext cx="1748087" cy="3733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4912989" y="2982088"/>
            <a:ext cx="1746504" cy="3749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7126926" y="2982088"/>
            <a:ext cx="1746504" cy="3749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2594597" y="2982088"/>
            <a:ext cx="1746504" cy="3749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quarter" idx="32"/>
          </p:nvPr>
        </p:nvSpPr>
        <p:spPr>
          <a:xfrm>
            <a:off x="424111" y="1464184"/>
            <a:ext cx="1461170" cy="12241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38"/>
          </p:nvPr>
        </p:nvSpPr>
        <p:spPr>
          <a:xfrm>
            <a:off x="2725943" y="1462623"/>
            <a:ext cx="1461170" cy="12241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39"/>
          </p:nvPr>
        </p:nvSpPr>
        <p:spPr>
          <a:xfrm>
            <a:off x="5030199" y="1461694"/>
            <a:ext cx="1461170" cy="12241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40"/>
          </p:nvPr>
        </p:nvSpPr>
        <p:spPr>
          <a:xfrm>
            <a:off x="7255346" y="1460765"/>
            <a:ext cx="1461170" cy="12241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41"/>
          </p:nvPr>
        </p:nvSpPr>
        <p:spPr>
          <a:xfrm>
            <a:off x="4910328" y="5386318"/>
            <a:ext cx="1746504" cy="3749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7123176" y="5386318"/>
            <a:ext cx="1746504" cy="3749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43"/>
          </p:nvPr>
        </p:nvSpPr>
        <p:spPr>
          <a:xfrm>
            <a:off x="2596896" y="5386318"/>
            <a:ext cx="1746504" cy="3749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sz="quarter" idx="44"/>
          </p:nvPr>
        </p:nvSpPr>
        <p:spPr>
          <a:xfrm>
            <a:off x="427260" y="3868414"/>
            <a:ext cx="1461170" cy="12241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sz="quarter" idx="45"/>
          </p:nvPr>
        </p:nvSpPr>
        <p:spPr>
          <a:xfrm>
            <a:off x="2724912" y="3866853"/>
            <a:ext cx="1461170" cy="12241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sz="quarter" idx="46"/>
          </p:nvPr>
        </p:nvSpPr>
        <p:spPr>
          <a:xfrm>
            <a:off x="5029200" y="3865924"/>
            <a:ext cx="1461170" cy="12241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sz="quarter" idx="47"/>
          </p:nvPr>
        </p:nvSpPr>
        <p:spPr>
          <a:xfrm>
            <a:off x="7260336" y="3864995"/>
            <a:ext cx="1461170" cy="12241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274320" y="5385816"/>
            <a:ext cx="1746504" cy="3749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558697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74320" y="2819401"/>
            <a:ext cx="4048236" cy="3276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819401"/>
            <a:ext cx="4050792" cy="3276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74320" y="1828800"/>
            <a:ext cx="4048236" cy="8382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00600" y="1828800"/>
            <a:ext cx="4050792" cy="8382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74320" y="1005840"/>
            <a:ext cx="4048236" cy="64807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800600" y="1005840"/>
            <a:ext cx="4050792" cy="64807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7649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291840" y="1005840"/>
            <a:ext cx="55473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22960" y="1005840"/>
            <a:ext cx="21945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8"/>
          </p:nvPr>
        </p:nvSpPr>
        <p:spPr>
          <a:xfrm>
            <a:off x="3291840" y="2743200"/>
            <a:ext cx="55473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822960" y="2743200"/>
            <a:ext cx="21945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30"/>
          </p:nvPr>
        </p:nvSpPr>
        <p:spPr>
          <a:xfrm>
            <a:off x="3291840" y="4480560"/>
            <a:ext cx="55473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822960" y="4480560"/>
            <a:ext cx="21945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6326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291840" y="1005840"/>
            <a:ext cx="55473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22960" y="1005840"/>
            <a:ext cx="21945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8"/>
          </p:nvPr>
        </p:nvSpPr>
        <p:spPr>
          <a:xfrm>
            <a:off x="3291840" y="2286000"/>
            <a:ext cx="55473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822960" y="2286000"/>
            <a:ext cx="21945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30"/>
          </p:nvPr>
        </p:nvSpPr>
        <p:spPr>
          <a:xfrm>
            <a:off x="3291840" y="3566160"/>
            <a:ext cx="55473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822960" y="3566160"/>
            <a:ext cx="21945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32"/>
          </p:nvPr>
        </p:nvSpPr>
        <p:spPr>
          <a:xfrm>
            <a:off x="3291840" y="4846320"/>
            <a:ext cx="55473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822960" y="4846320"/>
            <a:ext cx="21945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8729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291840" y="1005840"/>
            <a:ext cx="55473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22960" y="1005840"/>
            <a:ext cx="21945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8"/>
          </p:nvPr>
        </p:nvSpPr>
        <p:spPr>
          <a:xfrm>
            <a:off x="3291840" y="2057400"/>
            <a:ext cx="55473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822960" y="2057400"/>
            <a:ext cx="21945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30"/>
          </p:nvPr>
        </p:nvSpPr>
        <p:spPr>
          <a:xfrm>
            <a:off x="3291840" y="3108960"/>
            <a:ext cx="55473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822960" y="3108960"/>
            <a:ext cx="21945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32"/>
          </p:nvPr>
        </p:nvSpPr>
        <p:spPr>
          <a:xfrm>
            <a:off x="3291840" y="4160520"/>
            <a:ext cx="55473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822960" y="4160520"/>
            <a:ext cx="21945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34"/>
          </p:nvPr>
        </p:nvSpPr>
        <p:spPr>
          <a:xfrm>
            <a:off x="3307080" y="5212080"/>
            <a:ext cx="55473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838200" y="5212080"/>
            <a:ext cx="2194560" cy="82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0187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4319" y="361854"/>
            <a:ext cx="8601393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22960" y="1005840"/>
            <a:ext cx="8016240" cy="82296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822960" y="2286000"/>
            <a:ext cx="8016240" cy="82296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822960" y="3566160"/>
            <a:ext cx="8016240" cy="82296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822960" y="4846320"/>
            <a:ext cx="8016240" cy="82296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3074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PD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3123" r="3471"/>
          <a:stretch>
            <a:fillRect/>
          </a:stretch>
        </p:blipFill>
        <p:spPr bwMode="auto">
          <a:xfrm>
            <a:off x="404813" y="838200"/>
            <a:ext cx="3025775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4319" y="365760"/>
            <a:ext cx="8601393" cy="3657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35167" y="1463040"/>
            <a:ext cx="5029200" cy="1737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35167" y="3569993"/>
            <a:ext cx="5029200" cy="1463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835167" y="5396412"/>
            <a:ext cx="5029200" cy="515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206767" y="1005840"/>
            <a:ext cx="3657600" cy="274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371600" y="398788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371600" y="435364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371600" y="471940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371600" y="508516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71600" y="545092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1371600" y="581668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74320" y="3987567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274320" y="435364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274320" y="471940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274320" y="5085798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274320" y="545092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74320" y="581668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3835167" y="1005839"/>
            <a:ext cx="1371600" cy="274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174625" indent="-174625">
              <a:buClr>
                <a:schemeClr val="accent6"/>
              </a:buClr>
              <a:buFont typeface="Arial" panose="020B0604020202020204" pitchFamily="34" charset="0"/>
              <a:buChar char="▐"/>
              <a:defRPr sz="10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3835167" y="3251995"/>
            <a:ext cx="502920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3835167" y="5076372"/>
            <a:ext cx="502920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sz="quarter" idx="34"/>
          </p:nvPr>
        </p:nvSpPr>
        <p:spPr>
          <a:xfrm>
            <a:off x="638175" y="1076325"/>
            <a:ext cx="2533650" cy="262889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5902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PD produc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3123" r="3471"/>
          <a:stretch>
            <a:fillRect/>
          </a:stretch>
        </p:blipFill>
        <p:spPr bwMode="auto">
          <a:xfrm>
            <a:off x="404813" y="838200"/>
            <a:ext cx="3025775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35167" y="1463040"/>
            <a:ext cx="5029200" cy="4632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206767" y="1005840"/>
            <a:ext cx="3657600" cy="274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3835167" y="1005839"/>
            <a:ext cx="1371600" cy="274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174625" indent="-174625">
              <a:buClr>
                <a:schemeClr val="accent6"/>
              </a:buClr>
              <a:buFont typeface="Arial" panose="020B0604020202020204" pitchFamily="34" charset="0"/>
              <a:buChar char="▐"/>
              <a:defRPr sz="10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74319" y="365760"/>
            <a:ext cx="8601393" cy="3657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371600" y="398788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371600" y="435364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371600" y="471940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371600" y="508516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71600" y="545092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1371600" y="581668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74320" y="3987567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274320" y="435364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2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274320" y="471940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274320" y="5085798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274320" y="545092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74320" y="581668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quarter" idx="34"/>
          </p:nvPr>
        </p:nvSpPr>
        <p:spPr>
          <a:xfrm>
            <a:off x="638175" y="1076325"/>
            <a:ext cx="2533650" cy="262889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47661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PD Ingred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3123" r="3471"/>
          <a:stretch>
            <a:fillRect/>
          </a:stretch>
        </p:blipFill>
        <p:spPr bwMode="auto">
          <a:xfrm>
            <a:off x="404813" y="838200"/>
            <a:ext cx="3025775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35866" y="1783080"/>
            <a:ext cx="5029200" cy="2011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835866" y="4191000"/>
            <a:ext cx="50292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207466" y="1005840"/>
            <a:ext cx="3657600" cy="274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3835866" y="1005839"/>
            <a:ext cx="1371600" cy="274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174625" indent="-174625">
              <a:buClr>
                <a:schemeClr val="accent6"/>
              </a:buClr>
              <a:buFont typeface="Arial" panose="020B0604020202020204" pitchFamily="34" charset="0"/>
              <a:buChar char="▐"/>
              <a:defRPr sz="10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3835866" y="1463040"/>
            <a:ext cx="502920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3835866" y="3870960"/>
            <a:ext cx="502920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274320" y="365760"/>
            <a:ext cx="8595360" cy="3657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371600" y="398788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371600" y="435364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371600" y="471940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371600" y="508516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71600" y="545092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1371600" y="581668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74320" y="3987567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274320" y="435364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274320" y="471940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274320" y="5085798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274320" y="545092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74320" y="581668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sz="quarter" idx="34"/>
          </p:nvPr>
        </p:nvSpPr>
        <p:spPr>
          <a:xfrm>
            <a:off x="638175" y="1076325"/>
            <a:ext cx="2533650" cy="262889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21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page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6218238"/>
            <a:ext cx="100488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74638" y="6537325"/>
            <a:ext cx="454025" cy="27463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1B7BAA8-0CDA-4D2A-B9CE-FEB6378C12B9}" type="slidenum">
              <a:rPr lang="en-GB" sz="10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-9525"/>
            <a:ext cx="9144000" cy="68675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63840" y="6217920"/>
            <a:ext cx="1004400" cy="543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1097279" y="2209800"/>
            <a:ext cx="7772618" cy="56388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3600" baseline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96963" y="2956560"/>
            <a:ext cx="3475037" cy="252984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800" b="1" dirty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1"/>
          </p:nvPr>
        </p:nvSpPr>
        <p:spPr>
          <a:xfrm>
            <a:off x="1097280" y="2819400"/>
            <a:ext cx="402336" cy="76200"/>
          </a:xfrm>
          <a:prstGeom prst="rect">
            <a:avLst/>
          </a:prstGeom>
          <a:solidFill>
            <a:srgbClr val="FFE50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34899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PD Flavours/Fragra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3123" r="3471"/>
          <a:stretch>
            <a:fillRect/>
          </a:stretch>
        </p:blipFill>
        <p:spPr bwMode="auto">
          <a:xfrm>
            <a:off x="404813" y="838200"/>
            <a:ext cx="3025775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207466" y="1005840"/>
            <a:ext cx="3657600" cy="274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3835866" y="1005839"/>
            <a:ext cx="1371600" cy="274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174625" indent="-174625">
              <a:buClr>
                <a:schemeClr val="accent6"/>
              </a:buClr>
              <a:buFont typeface="Arial" panose="020B0604020202020204" pitchFamily="34" charset="0"/>
              <a:buChar char="▐"/>
              <a:defRPr sz="10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274320" y="365760"/>
            <a:ext cx="8595360" cy="3657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835866" y="1783080"/>
            <a:ext cx="5029200" cy="2011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835866" y="4191000"/>
            <a:ext cx="50292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835866" y="1463040"/>
            <a:ext cx="502920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835866" y="3870960"/>
            <a:ext cx="502920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371600" y="398788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371600" y="435364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371600" y="471940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371600" y="508516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71600" y="545092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1371600" y="581668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74320" y="3987567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274320" y="435364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2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274320" y="471940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274320" y="5085798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274320" y="545092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74320" y="581668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36"/>
          </p:nvPr>
        </p:nvSpPr>
        <p:spPr>
          <a:xfrm>
            <a:off x="638175" y="1076325"/>
            <a:ext cx="2533650" cy="262889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036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PD Packaging foc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3123" r="3471"/>
          <a:stretch>
            <a:fillRect/>
          </a:stretch>
        </p:blipFill>
        <p:spPr bwMode="auto">
          <a:xfrm>
            <a:off x="404813" y="838200"/>
            <a:ext cx="3025775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664666" y="1463040"/>
            <a:ext cx="320040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5664666" y="1828800"/>
            <a:ext cx="320040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5664666" y="2194560"/>
            <a:ext cx="320040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664666" y="2560320"/>
            <a:ext cx="320040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664666" y="2926080"/>
            <a:ext cx="320040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664666" y="3291840"/>
            <a:ext cx="320040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5664666" y="3657600"/>
            <a:ext cx="3200400" cy="24384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3835866" y="1463040"/>
            <a:ext cx="182880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3835866" y="1828800"/>
            <a:ext cx="182880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200" b="1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835866" y="2194560"/>
            <a:ext cx="182880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835866" y="2560320"/>
            <a:ext cx="182880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200" b="1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835866" y="2926080"/>
            <a:ext cx="182880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200" b="1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835866" y="3291840"/>
            <a:ext cx="182880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3835866" y="3657600"/>
            <a:ext cx="182880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207466" y="1005840"/>
            <a:ext cx="3657600" cy="274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42"/>
          </p:nvPr>
        </p:nvSpPr>
        <p:spPr>
          <a:xfrm>
            <a:off x="3835866" y="1005839"/>
            <a:ext cx="1371600" cy="274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174625" indent="-174625">
              <a:buClr>
                <a:schemeClr val="accent6"/>
              </a:buClr>
              <a:buFont typeface="Arial" panose="020B0604020202020204" pitchFamily="34" charset="0"/>
              <a:buChar char="▐"/>
              <a:defRPr sz="10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274320" y="365760"/>
            <a:ext cx="8595360" cy="3657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371600" y="398788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371600" y="435364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371600" y="471940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0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371600" y="508516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71600" y="545092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1371600" y="581668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3"/>
          </p:nvPr>
        </p:nvSpPr>
        <p:spPr>
          <a:xfrm>
            <a:off x="274320" y="3987567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44"/>
          </p:nvPr>
        </p:nvSpPr>
        <p:spPr>
          <a:xfrm>
            <a:off x="274320" y="435364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45"/>
          </p:nvPr>
        </p:nvSpPr>
        <p:spPr>
          <a:xfrm>
            <a:off x="274320" y="471940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46"/>
          </p:nvPr>
        </p:nvSpPr>
        <p:spPr>
          <a:xfrm>
            <a:off x="274320" y="5085798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47"/>
          </p:nvPr>
        </p:nvSpPr>
        <p:spPr>
          <a:xfrm>
            <a:off x="274320" y="545092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48"/>
          </p:nvPr>
        </p:nvSpPr>
        <p:spPr>
          <a:xfrm>
            <a:off x="274320" y="581668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sz="quarter" idx="50"/>
          </p:nvPr>
        </p:nvSpPr>
        <p:spPr>
          <a:xfrm>
            <a:off x="638175" y="1076325"/>
            <a:ext cx="2533650" cy="262889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51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6244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PD Sales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3123" r="3471"/>
          <a:stretch>
            <a:fillRect/>
          </a:stretch>
        </p:blipFill>
        <p:spPr bwMode="auto">
          <a:xfrm>
            <a:off x="404813" y="838200"/>
            <a:ext cx="3025775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35866" y="1783080"/>
            <a:ext cx="5029200" cy="1112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835866" y="3291840"/>
            <a:ext cx="5029200" cy="2804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207466" y="1005840"/>
            <a:ext cx="3657600" cy="274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3835866" y="1005839"/>
            <a:ext cx="1371600" cy="274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174625" indent="-174625">
              <a:buClr>
                <a:schemeClr val="accent6"/>
              </a:buClr>
              <a:buFont typeface="Arial" panose="020B0604020202020204" pitchFamily="34" charset="0"/>
              <a:buChar char="▐"/>
              <a:defRPr sz="10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3835866" y="1463040"/>
            <a:ext cx="502920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en-US" noProof="0" smtClean="0">
                <a:sym typeface="Verdana" pitchFamily="34" charset="0"/>
              </a:rPr>
              <a:t>Click to edit Master text styles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3835866" y="2971800"/>
            <a:ext cx="502920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en-US" noProof="0" smtClean="0">
                <a:sym typeface="Verdana" pitchFamily="34" charset="0"/>
              </a:rPr>
              <a:t>Click to edit Master text styles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274320" y="365760"/>
            <a:ext cx="8595360" cy="3657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371600" y="398788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371600" y="435364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371600" y="471940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371600" y="508516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71600" y="545092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1371600" y="5816684"/>
            <a:ext cx="2011680" cy="27432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74320" y="3987567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274320" y="435364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274320" y="471940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274320" y="5085798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274320" y="545092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74320" y="5816684"/>
            <a:ext cx="1098550" cy="274637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sz="quarter" idx="34"/>
          </p:nvPr>
        </p:nvSpPr>
        <p:spPr>
          <a:xfrm>
            <a:off x="638175" y="1076325"/>
            <a:ext cx="2533650" cy="262889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822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PD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" t="4439" r="4318"/>
          <a:stretch>
            <a:fillRect/>
          </a:stretch>
        </p:blipFill>
        <p:spPr bwMode="auto">
          <a:xfrm>
            <a:off x="241300" y="850900"/>
            <a:ext cx="5295900" cy="55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5638800" y="3276600"/>
            <a:ext cx="137160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013447" y="1447800"/>
            <a:ext cx="1862265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013447" y="1813560"/>
            <a:ext cx="1862265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7013447" y="2179320"/>
            <a:ext cx="1862265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7013447" y="2545080"/>
            <a:ext cx="1862265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7013447" y="2910840"/>
            <a:ext cx="1862265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13447" y="3276600"/>
            <a:ext cx="1862265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010400" y="1005840"/>
            <a:ext cx="1865313" cy="274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5641848" y="1005839"/>
            <a:ext cx="1371600" cy="274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174625" indent="-174625">
              <a:buClr>
                <a:schemeClr val="accent6"/>
              </a:buClr>
              <a:buFont typeface="Arial" panose="020B0604020202020204" pitchFamily="34" charset="0"/>
              <a:buChar char="▐"/>
              <a:defRPr sz="10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5638800" y="1447800"/>
            <a:ext cx="137160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5638800" y="1813560"/>
            <a:ext cx="137160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638800" y="2179320"/>
            <a:ext cx="137160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638800" y="2545080"/>
            <a:ext cx="137160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638800" y="2910840"/>
            <a:ext cx="137160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2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74320" y="365760"/>
            <a:ext cx="8595360" cy="3657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7" name="Content Placeholder 2"/>
          <p:cNvSpPr>
            <a:spLocks noGrp="1"/>
          </p:cNvSpPr>
          <p:nvPr>
            <p:ph sz="quarter" idx="35"/>
          </p:nvPr>
        </p:nvSpPr>
        <p:spPr>
          <a:xfrm>
            <a:off x="695325" y="1238250"/>
            <a:ext cx="4495800" cy="45339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3292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P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449388"/>
            <a:ext cx="2535237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447800"/>
            <a:ext cx="2535238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1447800"/>
            <a:ext cx="2535238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57200" y="1005840"/>
            <a:ext cx="2286000" cy="64008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0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0"/>
          </p:nvPr>
        </p:nvSpPr>
        <p:spPr>
          <a:xfrm>
            <a:off x="3383280" y="990600"/>
            <a:ext cx="2362200" cy="64008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0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6324600" y="1005840"/>
            <a:ext cx="2386584" cy="640080"/>
          </a:xfrm>
          <a:prstGeom prst="rect">
            <a:avLst/>
          </a:prstGeom>
          <a:noFill/>
        </p:spPr>
        <p:txBody>
          <a:bodyPr wrap="square" numCol="1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000" b="1" i="0" baseline="0" smtClean="0">
                <a:effectLst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325880" y="4041648"/>
            <a:ext cx="158496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325880" y="4407408"/>
            <a:ext cx="158496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325880" y="4773168"/>
            <a:ext cx="158496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325880" y="5138928"/>
            <a:ext cx="158496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325880" y="5504688"/>
            <a:ext cx="158496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1325880" y="5870448"/>
            <a:ext cx="158496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297680" y="4040431"/>
            <a:ext cx="158115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4297680" y="4406191"/>
            <a:ext cx="158115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297680" y="4771951"/>
            <a:ext cx="158115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297680" y="5137711"/>
            <a:ext cx="158115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297680" y="5503471"/>
            <a:ext cx="158115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297680" y="5869231"/>
            <a:ext cx="158115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277100" y="4039214"/>
            <a:ext cx="158496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7277100" y="4404974"/>
            <a:ext cx="158496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7277100" y="4770734"/>
            <a:ext cx="158496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7277100" y="5136494"/>
            <a:ext cx="158496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7277100" y="5502254"/>
            <a:ext cx="158496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1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7277100" y="5868014"/>
            <a:ext cx="1584960" cy="2743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228600" y="403860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274320" y="365760"/>
            <a:ext cx="8595360" cy="3657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228600" y="477012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228600" y="440436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28600" y="5135880"/>
            <a:ext cx="1097280" cy="274320"/>
          </a:xfrm>
          <a:prstGeom prst="rect">
            <a:avLst/>
          </a:prstGeom>
          <a:noFill/>
        </p:spPr>
        <p:txBody>
          <a:bodyPr tIns="45720"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228600" y="550164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228600" y="586740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3200400" y="403860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44"/>
          </p:nvPr>
        </p:nvSpPr>
        <p:spPr>
          <a:xfrm>
            <a:off x="3200400" y="477012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45"/>
          </p:nvPr>
        </p:nvSpPr>
        <p:spPr>
          <a:xfrm>
            <a:off x="3200400" y="440436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8" name="Text Placeholder 5"/>
          <p:cNvSpPr>
            <a:spLocks noGrp="1"/>
          </p:cNvSpPr>
          <p:nvPr>
            <p:ph type="body" sz="quarter" idx="46"/>
          </p:nvPr>
        </p:nvSpPr>
        <p:spPr>
          <a:xfrm>
            <a:off x="3200400" y="5135880"/>
            <a:ext cx="1097280" cy="274320"/>
          </a:xfrm>
          <a:prstGeom prst="rect">
            <a:avLst/>
          </a:prstGeom>
          <a:noFill/>
        </p:spPr>
        <p:txBody>
          <a:bodyPr tIns="45720"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9" name="Text Placeholder 5"/>
          <p:cNvSpPr>
            <a:spLocks noGrp="1"/>
          </p:cNvSpPr>
          <p:nvPr>
            <p:ph type="body" sz="quarter" idx="47"/>
          </p:nvPr>
        </p:nvSpPr>
        <p:spPr>
          <a:xfrm>
            <a:off x="3200400" y="550164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0" name="Text Placeholder 5"/>
          <p:cNvSpPr>
            <a:spLocks noGrp="1"/>
          </p:cNvSpPr>
          <p:nvPr>
            <p:ph type="body" sz="quarter" idx="48"/>
          </p:nvPr>
        </p:nvSpPr>
        <p:spPr>
          <a:xfrm>
            <a:off x="3200400" y="586740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49"/>
          </p:nvPr>
        </p:nvSpPr>
        <p:spPr>
          <a:xfrm>
            <a:off x="6172200" y="403860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2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6172200" y="477012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51"/>
          </p:nvPr>
        </p:nvSpPr>
        <p:spPr>
          <a:xfrm>
            <a:off x="6172200" y="440436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4" name="Text Placeholder 5"/>
          <p:cNvSpPr>
            <a:spLocks noGrp="1"/>
          </p:cNvSpPr>
          <p:nvPr>
            <p:ph type="body" sz="quarter" idx="52"/>
          </p:nvPr>
        </p:nvSpPr>
        <p:spPr>
          <a:xfrm>
            <a:off x="6172200" y="5135880"/>
            <a:ext cx="1097280" cy="274320"/>
          </a:xfrm>
          <a:prstGeom prst="rect">
            <a:avLst/>
          </a:prstGeom>
          <a:noFill/>
        </p:spPr>
        <p:txBody>
          <a:bodyPr tIns="45720"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5" name="Text Placeholder 5"/>
          <p:cNvSpPr>
            <a:spLocks noGrp="1"/>
          </p:cNvSpPr>
          <p:nvPr>
            <p:ph type="body" sz="quarter" idx="53"/>
          </p:nvPr>
        </p:nvSpPr>
        <p:spPr>
          <a:xfrm>
            <a:off x="6172200" y="550164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6" name="Text Placeholder 5"/>
          <p:cNvSpPr>
            <a:spLocks noGrp="1"/>
          </p:cNvSpPr>
          <p:nvPr>
            <p:ph type="body" sz="quarter" idx="54"/>
          </p:nvPr>
        </p:nvSpPr>
        <p:spPr>
          <a:xfrm>
            <a:off x="6172200" y="5867400"/>
            <a:ext cx="1097280" cy="274320"/>
          </a:xfrm>
          <a:prstGeom prst="rect">
            <a:avLst/>
          </a:prstGeom>
          <a:noFill/>
        </p:spPr>
        <p:txBody>
          <a:bodyPr rIns="0"/>
          <a:lstStyle>
            <a:lvl1pPr marL="0" indent="0" algn="r">
              <a:buNone/>
              <a:defRPr sz="1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0" name="Content Placeholder 2"/>
          <p:cNvSpPr>
            <a:spLocks noGrp="1"/>
          </p:cNvSpPr>
          <p:nvPr>
            <p:ph sz="quarter" idx="56"/>
          </p:nvPr>
        </p:nvSpPr>
        <p:spPr>
          <a:xfrm>
            <a:off x="619125" y="1752600"/>
            <a:ext cx="1895475" cy="20193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4" name="Content Placeholder 2"/>
          <p:cNvSpPr>
            <a:spLocks noGrp="1"/>
          </p:cNvSpPr>
          <p:nvPr>
            <p:ph sz="quarter" idx="57"/>
          </p:nvPr>
        </p:nvSpPr>
        <p:spPr>
          <a:xfrm>
            <a:off x="3619500" y="1752600"/>
            <a:ext cx="1895475" cy="20193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8" name="Content Placeholder 2"/>
          <p:cNvSpPr>
            <a:spLocks noGrp="1"/>
          </p:cNvSpPr>
          <p:nvPr>
            <p:ph sz="quarter" idx="58"/>
          </p:nvPr>
        </p:nvSpPr>
        <p:spPr>
          <a:xfrm>
            <a:off x="6572250" y="1752600"/>
            <a:ext cx="1895475" cy="20193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59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238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PD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3588"/>
            <a:ext cx="27305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763588"/>
            <a:ext cx="27305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762000"/>
            <a:ext cx="27305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3387725"/>
            <a:ext cx="27305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3387725"/>
            <a:ext cx="27305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3387725"/>
            <a:ext cx="27305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itle Placeholder 1"/>
          <p:cNvSpPr>
            <a:spLocks noGrp="1"/>
          </p:cNvSpPr>
          <p:nvPr>
            <p:ph type="title"/>
          </p:nvPr>
        </p:nvSpPr>
        <p:spPr>
          <a:xfrm>
            <a:off x="274320" y="361854"/>
            <a:ext cx="8595360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>
          <a:xfrm>
            <a:off x="417933" y="3000828"/>
            <a:ext cx="2477667" cy="4730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319272" y="3001940"/>
            <a:ext cx="2476321" cy="4635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309360" y="3002341"/>
            <a:ext cx="2438400" cy="4634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3319272" y="5638800"/>
            <a:ext cx="2476321" cy="4635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6304635" y="5638800"/>
            <a:ext cx="2438400" cy="4634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0624" y="5638800"/>
            <a:ext cx="2476321" cy="4635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56"/>
          </p:nvPr>
        </p:nvSpPr>
        <p:spPr>
          <a:xfrm>
            <a:off x="552451" y="1038225"/>
            <a:ext cx="2047874" cy="1724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57"/>
          </p:nvPr>
        </p:nvSpPr>
        <p:spPr>
          <a:xfrm>
            <a:off x="3495676" y="1038225"/>
            <a:ext cx="2047874" cy="1724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quarter" idx="58"/>
          </p:nvPr>
        </p:nvSpPr>
        <p:spPr>
          <a:xfrm>
            <a:off x="6457951" y="1038225"/>
            <a:ext cx="2047874" cy="1724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59"/>
          </p:nvPr>
        </p:nvSpPr>
        <p:spPr>
          <a:xfrm>
            <a:off x="552451" y="3676650"/>
            <a:ext cx="2047874" cy="1724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quarter" idx="60"/>
          </p:nvPr>
        </p:nvSpPr>
        <p:spPr>
          <a:xfrm>
            <a:off x="3495676" y="3676650"/>
            <a:ext cx="2047874" cy="1724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61"/>
          </p:nvPr>
        </p:nvSpPr>
        <p:spPr>
          <a:xfrm>
            <a:off x="6457951" y="3676650"/>
            <a:ext cx="2047874" cy="1724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576000" y="6537960"/>
            <a:ext cx="7128000" cy="22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10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03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ack Cover - on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2713"/>
            <a:ext cx="9144000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8125" y="6538913"/>
            <a:ext cx="3924300" cy="18256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274638" y="6400800"/>
            <a:ext cx="4449762" cy="4572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GB" sz="10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© 2020 Mintel Group Ltd. All Rights Reserved. Confidential to Mintel.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7864475" y="6537325"/>
            <a:ext cx="925513" cy="274638"/>
          </a:xfrm>
          <a:prstGeom prst="rect">
            <a:avLst/>
          </a:prstGeom>
        </p:spPr>
        <p:txBody>
          <a:bodyPr lIns="0" rIns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mintel.com  </a:t>
            </a:r>
          </a:p>
        </p:txBody>
      </p:sp>
      <p:pic>
        <p:nvPicPr>
          <p:cNvPr id="9" name="Picture 3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6670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hlinkClick r:id="rId5"/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6670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26670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6670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2670175"/>
            <a:ext cx="32369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65324" y="1005840"/>
            <a:ext cx="5194427" cy="1446375"/>
          </a:xfrm>
          <a:prstGeom prst="rect">
            <a:avLst/>
          </a:prstGeom>
        </p:spPr>
        <p:txBody>
          <a:bodyPr lIns="0" tIns="0" rIns="0" bIns="0"/>
          <a:lstStyle>
            <a:lvl1pPr marL="0" indent="0" eaLnBrk="1" hangingPunct="1">
              <a:lnSpc>
                <a:spcPct val="100000"/>
              </a:lnSpc>
              <a:buFont typeface="Arial" charset="0"/>
              <a:buNone/>
              <a:defRPr sz="14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320" y="365760"/>
            <a:ext cx="6096000" cy="3657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baseline="0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80988" y="1006475"/>
            <a:ext cx="1440000" cy="14457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7015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on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2713"/>
            <a:ext cx="9144000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238125" y="6538913"/>
            <a:ext cx="3924300" cy="18256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274638" y="6400800"/>
            <a:ext cx="4449762" cy="4572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GB" sz="10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© 2015 Mintel Group Ltd. All Rights Reserved. Confidential to Mintel.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864475" y="6537325"/>
            <a:ext cx="925513" cy="274638"/>
          </a:xfrm>
          <a:prstGeom prst="rect">
            <a:avLst/>
          </a:prstGeom>
        </p:spPr>
        <p:txBody>
          <a:bodyPr lIns="0" rIns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mintel.com  </a:t>
            </a:r>
          </a:p>
        </p:txBody>
      </p:sp>
      <p:pic>
        <p:nvPicPr>
          <p:cNvPr id="8" name="Picture 3" descr="C:\Users\Jay Soni\Documents\Concepts\PPT Template 2014\icon_0000_Layer 4.jpg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6670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Jay Soni\Documents\Concepts\PPT Template 2014\icon_0001_Layer 3.jpg">
            <a:hlinkClick r:id="rId5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6670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:\Users\Jay Soni\Documents\Concepts\PPT Template 2014\icon_0002_Layer 2.jpg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26670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Jay Soni\Documents\Concepts\PPT Template 2014\icon_0003_Layer 1.jpg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6670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2670175"/>
            <a:ext cx="32369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320" y="1005840"/>
            <a:ext cx="6885432" cy="15382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320" y="365760"/>
            <a:ext cx="6096000" cy="3657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baseline="0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84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two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2713"/>
            <a:ext cx="9144000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8125" y="6538913"/>
            <a:ext cx="3924300" cy="18256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7" name="Picture 3" descr="C:\Users\Jay Soni\Documents\Concepts\PPT Template 2014\icon_0000_Layer 4.jpg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6670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Users\Jay Soni\Documents\Concepts\PPT Template 2014\icon_0001_Layer 3.jpg">
            <a:hlinkClick r:id="rId5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6670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C:\Users\Jay Soni\Documents\Concepts\PPT Template 2014\icon_0002_Layer 2.jpg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26670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C:\Users\Jay Soni\Documents\Concepts\PPT Template 2014\icon_0003_Layer 1.jpg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6670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274638" y="6400800"/>
            <a:ext cx="4449762" cy="4572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GB" sz="10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© 2015 Mintel Group Ltd. All Rights Reserved. Confidential to Mintel.</a:t>
            </a:r>
          </a:p>
        </p:txBody>
      </p:sp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2670175"/>
            <a:ext cx="32369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7864475" y="6537325"/>
            <a:ext cx="925513" cy="274638"/>
          </a:xfrm>
          <a:prstGeom prst="rect">
            <a:avLst/>
          </a:prstGeom>
        </p:spPr>
        <p:txBody>
          <a:bodyPr lIns="0" rIns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mintel.com  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320" y="1005840"/>
            <a:ext cx="3154680" cy="15382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320" y="365760"/>
            <a:ext cx="6096000" cy="3657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baseline="0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70960" y="1005840"/>
            <a:ext cx="3063240" cy="15382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8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6218238"/>
            <a:ext cx="100488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0" y="38100"/>
            <a:ext cx="914400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0" y="76200"/>
            <a:ext cx="9144000" cy="6781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0" y="5517232"/>
            <a:ext cx="3352800" cy="83099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74320" tIns="91440" bIns="91440" rtlCol="0">
            <a:noAutofit/>
          </a:bodyPr>
          <a:lstStyle>
            <a:lvl1pPr marL="0" indent="0">
              <a:buNone/>
              <a:defRPr lang="en-US" sz="1600" b="1" dirty="0" smtClean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191000" cy="648593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63840" y="6217920"/>
            <a:ext cx="1004400" cy="543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840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6218238"/>
            <a:ext cx="100488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74638" y="365125"/>
            <a:ext cx="8601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Title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274638" y="6477000"/>
            <a:ext cx="45402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9556C370-1858-48F4-8965-D74740A06314}" type="slidenum">
              <a:rPr lang="en-GB" sz="10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38100"/>
            <a:ext cx="914400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176" r:id="rId12"/>
    <p:sldLayoutId id="2147484177" r:id="rId13"/>
    <p:sldLayoutId id="2147484178" r:id="rId14"/>
    <p:sldLayoutId id="2147484179" r:id="rId15"/>
    <p:sldLayoutId id="2147484180" r:id="rId16"/>
    <p:sldLayoutId id="2147484181" r:id="rId17"/>
    <p:sldLayoutId id="2147484182" r:id="rId18"/>
    <p:sldLayoutId id="2147484183" r:id="rId19"/>
    <p:sldLayoutId id="2147484184" r:id="rId20"/>
    <p:sldLayoutId id="2147484185" r:id="rId21"/>
    <p:sldLayoutId id="2147484209" r:id="rId22"/>
    <p:sldLayoutId id="2147484210" r:id="rId23"/>
    <p:sldLayoutId id="2147484211" r:id="rId24"/>
    <p:sldLayoutId id="2147484212" r:id="rId25"/>
    <p:sldLayoutId id="2147484213" r:id="rId26"/>
    <p:sldLayoutId id="2147484214" r:id="rId27"/>
    <p:sldLayoutId id="2147484215" r:id="rId28"/>
    <p:sldLayoutId id="2147484216" r:id="rId29"/>
    <p:sldLayoutId id="2147484186" r:id="rId30"/>
    <p:sldLayoutId id="2147484187" r:id="rId31"/>
    <p:sldLayoutId id="2147484217" r:id="rId32"/>
    <p:sldLayoutId id="2147484218" r:id="rId33"/>
    <p:sldLayoutId id="2147484188" r:id="rId34"/>
    <p:sldLayoutId id="2147484189" r:id="rId35"/>
    <p:sldLayoutId id="2147484219" r:id="rId36"/>
    <p:sldLayoutId id="2147484190" r:id="rId37"/>
    <p:sldLayoutId id="2147484220" r:id="rId38"/>
    <p:sldLayoutId id="2147484221" r:id="rId39"/>
    <p:sldLayoutId id="2147484222" r:id="rId40"/>
    <p:sldLayoutId id="2147484223" r:id="rId41"/>
    <p:sldLayoutId id="2147484224" r:id="rId42"/>
    <p:sldLayoutId id="2147484191" r:id="rId43"/>
    <p:sldLayoutId id="2147484192" r:id="rId44"/>
    <p:sldLayoutId id="2147484225" r:id="rId45"/>
    <p:sldLayoutId id="2147484226" r:id="rId46"/>
    <p:sldLayoutId id="2147484227" r:id="rId47"/>
    <p:sldLayoutId id="2147484228" r:id="rId48"/>
    <p:sldLayoutId id="2147484229" r:id="rId49"/>
    <p:sldLayoutId id="2147484230" r:id="rId50"/>
    <p:sldLayoutId id="2147484231" r:id="rId51"/>
    <p:sldLayoutId id="2147484193" r:id="rId52"/>
    <p:sldLayoutId id="2147484194" r:id="rId53"/>
    <p:sldLayoutId id="2147484195" r:id="rId54"/>
    <p:sldLayoutId id="2147484196" r:id="rId55"/>
    <p:sldLayoutId id="2147484197" r:id="rId56"/>
    <p:sldLayoutId id="2147484232" r:id="rId57"/>
    <p:sldLayoutId id="2147484233" r:id="rId58"/>
    <p:sldLayoutId id="2147484234" r:id="rId59"/>
    <p:sldLayoutId id="2147484235" r:id="rId60"/>
    <p:sldLayoutId id="2147484236" r:id="rId61"/>
    <p:sldLayoutId id="2147484237" r:id="rId62"/>
    <p:sldLayoutId id="2147484238" r:id="rId63"/>
    <p:sldLayoutId id="2147484239" r:id="rId64"/>
    <p:sldLayoutId id="2147484240" r:id="rId65"/>
    <p:sldLayoutId id="2147484241" r:id="rId6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096963" y="3276600"/>
            <a:ext cx="7589837" cy="5635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Sustainability in Food and Drink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1096963" y="4022725"/>
            <a:ext cx="3475037" cy="1463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UK,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4638" y="1006475"/>
            <a:ext cx="8458200" cy="477838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cap="small" dirty="0" err="1" smtClean="0"/>
              <a:t>Behaviours</a:t>
            </a:r>
            <a:r>
              <a:rPr lang="en-US" b="1" cap="small" dirty="0" smtClean="0"/>
              <a:t> related to sustainability in food, 2022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“Do the following statements apply to you?"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1203" name="Title 6"/>
          <p:cNvSpPr>
            <a:spLocks noGrp="1"/>
          </p:cNvSpPr>
          <p:nvPr>
            <p:ph type="title"/>
          </p:nvPr>
        </p:nvSpPr>
        <p:spPr>
          <a:xfrm>
            <a:off x="274638" y="361950"/>
            <a:ext cx="8601075" cy="365125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Arial" charset="0"/>
                <a:cs typeface="Arial" charset="0"/>
              </a:rPr>
              <a:t>Behaviours</a:t>
            </a:r>
            <a:r>
              <a:rPr lang="en-US" altLang="en-US" dirty="0" smtClean="0">
                <a:latin typeface="Arial" charset="0"/>
                <a:cs typeface="Arial" charset="0"/>
              </a:rPr>
              <a:t> Related to Sustainability in Food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576263" y="6381750"/>
            <a:ext cx="7127875" cy="384175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Base: 1,564 internet users aged </a:t>
            </a:r>
            <a:r>
              <a:rPr lang="en-GB" dirty="0"/>
              <a:t>16+ who choose food/drink products with sustainability claims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Source</a:t>
            </a:r>
            <a:r>
              <a:rPr lang="en-US" dirty="0"/>
              <a:t>: Kantar Profiles/Mintel, August 2022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944727"/>
              </p:ext>
            </p:extLst>
          </p:nvPr>
        </p:nvGraphicFramePr>
        <p:xfrm>
          <a:off x="395536" y="1524000"/>
          <a:ext cx="8064896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7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4638" y="1006475"/>
            <a:ext cx="8458200" cy="477838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cap="small" dirty="0" smtClean="0"/>
              <a:t>Attitudes towards sustainability in food, 2022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“Do you agree or disagree with the following statements?"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1203" name="Title 6"/>
          <p:cNvSpPr>
            <a:spLocks noGrp="1"/>
          </p:cNvSpPr>
          <p:nvPr>
            <p:ph type="title"/>
          </p:nvPr>
        </p:nvSpPr>
        <p:spPr>
          <a:xfrm>
            <a:off x="274638" y="361950"/>
            <a:ext cx="8601075" cy="3651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Attitudes towards Sustainability in Food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576263" y="6381750"/>
            <a:ext cx="7127875" cy="384175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Base: 2,000 internet users aged 16+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Source: Kantar Profiles/Mintel, August 2022</a:t>
            </a:r>
          </a:p>
        </p:txBody>
      </p:sp>
      <p:sp>
        <p:nvSpPr>
          <p:cNvPr id="51205" name="Picture Placeholder 2"/>
          <p:cNvSpPr txBox="1">
            <a:spLocks/>
          </p:cNvSpPr>
          <p:nvPr/>
        </p:nvSpPr>
        <p:spPr bwMode="auto">
          <a:xfrm>
            <a:off x="2844800" y="1052513"/>
            <a:ext cx="143986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altLang="en-US" sz="3200"/>
              <a:t>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402248"/>
              </p:ext>
            </p:extLst>
          </p:nvPr>
        </p:nvGraphicFramePr>
        <p:xfrm>
          <a:off x="576263" y="1501552"/>
          <a:ext cx="7452121" cy="488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42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4638" y="1006475"/>
            <a:ext cx="8458200" cy="477838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cap="small" dirty="0" smtClean="0"/>
              <a:t>Consumer priorities when buying food and drink products, 2022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“Which of the following are most important to you when buying food and drink products? Please select up to 5."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1203" name="Title 6"/>
          <p:cNvSpPr>
            <a:spLocks noGrp="1"/>
          </p:cNvSpPr>
          <p:nvPr>
            <p:ph type="title"/>
          </p:nvPr>
        </p:nvSpPr>
        <p:spPr>
          <a:xfrm>
            <a:off x="274638" y="361950"/>
            <a:ext cx="8601075" cy="3651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Consumer Priorities When Buying Food and Drink Products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576263" y="6381750"/>
            <a:ext cx="7127875" cy="384175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Base: 2,000 internet users aged 16+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Source: Kantar Profiles/Mintel, August 2022</a:t>
            </a:r>
            <a:endParaRPr lang="en-US" dirty="0"/>
          </a:p>
        </p:txBody>
      </p:sp>
      <p:sp>
        <p:nvSpPr>
          <p:cNvPr id="51205" name="Picture Placeholder 2"/>
          <p:cNvSpPr txBox="1">
            <a:spLocks/>
          </p:cNvSpPr>
          <p:nvPr/>
        </p:nvSpPr>
        <p:spPr bwMode="auto">
          <a:xfrm>
            <a:off x="2844800" y="1052513"/>
            <a:ext cx="143986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altLang="en-US" sz="3200"/>
              <a:t> 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43148"/>
              </p:ext>
            </p:extLst>
          </p:nvPr>
        </p:nvGraphicFramePr>
        <p:xfrm>
          <a:off x="899592" y="1844824"/>
          <a:ext cx="6912768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67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096963" y="2209800"/>
            <a:ext cx="7772400" cy="563563"/>
          </a:xfrm>
        </p:spPr>
        <p:txBody>
          <a:bodyPr/>
          <a:lstStyle/>
          <a:p>
            <a:pPr eaLnBrk="1" hangingPunct="1"/>
            <a:r>
              <a:rPr lang="en-GB" altLang="en-US" smtClean="0">
                <a:latin typeface="Arial" charset="0"/>
                <a:cs typeface="Arial" charset="0"/>
              </a:rPr>
              <a:t>COMPANIES AND BRANDS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4638" y="1006475"/>
            <a:ext cx="8458200" cy="261938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cap="small" dirty="0" smtClean="0"/>
              <a:t>Share of UK food and drink product launches with an environmentally-friendly product claim, 2017-22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2227" name="Title 6"/>
          <p:cNvSpPr>
            <a:spLocks noGrp="1"/>
          </p:cNvSpPr>
          <p:nvPr>
            <p:ph type="title"/>
          </p:nvPr>
        </p:nvSpPr>
        <p:spPr>
          <a:xfrm>
            <a:off x="274638" y="361950"/>
            <a:ext cx="8601075" cy="3651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Food and Drink Products with Sustainability-related Claims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576263" y="6524625"/>
            <a:ext cx="7127875" cy="24130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Source: Mintel GNPD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255919"/>
              </p:ext>
            </p:extLst>
          </p:nvPr>
        </p:nvGraphicFramePr>
        <p:xfrm>
          <a:off x="683568" y="2132856"/>
          <a:ext cx="734481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67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4638" y="1006475"/>
            <a:ext cx="8458200" cy="261938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cap="small" dirty="0" smtClean="0"/>
              <a:t>Share of UK food and drink product launches with sustainable resource-related claims, 2017-22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2227" name="Title 6"/>
          <p:cNvSpPr>
            <a:spLocks noGrp="1"/>
          </p:cNvSpPr>
          <p:nvPr>
            <p:ph type="title"/>
          </p:nvPr>
        </p:nvSpPr>
        <p:spPr>
          <a:xfrm>
            <a:off x="274638" y="361950"/>
            <a:ext cx="8601075" cy="3651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Food and Drink Launches with Sustainable Resource-related Claims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576263" y="6524625"/>
            <a:ext cx="7127875" cy="24130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Source: Mintel GNPD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647241"/>
              </p:ext>
            </p:extLst>
          </p:nvPr>
        </p:nvGraphicFramePr>
        <p:xfrm>
          <a:off x="1475656" y="1268413"/>
          <a:ext cx="5112568" cy="5174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62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" r="220"/>
          <a:stretch>
            <a:fillRect/>
          </a:stretch>
        </p:blipFill>
        <p:spPr bwMode="auto">
          <a:xfrm>
            <a:off x="280988" y="1006475"/>
            <a:ext cx="1439862" cy="1446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2124075" y="1006475"/>
            <a:ext cx="5194300" cy="153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>
                <a:latin typeface="Arial" charset="0"/>
                <a:cs typeface="Arial" charset="0"/>
              </a:rPr>
              <a:t>Angharad Goode</a:t>
            </a:r>
          </a:p>
          <a:p>
            <a:r>
              <a:rPr lang="en-GB" altLang="en-US" b="0" dirty="0" smtClean="0">
                <a:latin typeface="Arial" charset="0"/>
                <a:cs typeface="Arial" charset="0"/>
              </a:rPr>
              <a:t>Research Analyst</a:t>
            </a:r>
          </a:p>
          <a:p>
            <a:r>
              <a:rPr lang="en-GB" altLang="en-US" b="0" dirty="0" smtClean="0">
                <a:latin typeface="Arial" charset="0"/>
                <a:cs typeface="Arial" charset="0"/>
              </a:rPr>
              <a:t>info@mintel.com</a:t>
            </a:r>
          </a:p>
          <a:p>
            <a:r>
              <a:rPr lang="en-GB" altLang="en-US" b="0" dirty="0" smtClean="0">
                <a:latin typeface="Arial" charset="0"/>
                <a:cs typeface="Arial" charset="0"/>
              </a:rPr>
              <a:t>mintel.com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096963" y="2209800"/>
            <a:ext cx="7772400" cy="563563"/>
          </a:xfrm>
        </p:spPr>
        <p:txBody>
          <a:bodyPr/>
          <a:lstStyle/>
          <a:p>
            <a:pPr eaLnBrk="1" hangingPunct="1"/>
            <a:r>
              <a:rPr lang="en-GB" altLang="en-US" smtClean="0">
                <a:latin typeface="Arial" charset="0"/>
                <a:cs typeface="Arial" charset="0"/>
              </a:rPr>
              <a:t>THE 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4638" y="1006475"/>
            <a:ext cx="8458200" cy="261938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cap="small" dirty="0" smtClean="0"/>
              <a:t>Outlook for interest in sustainability in food and drink, 2023-27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2227" name="Title 6"/>
          <p:cNvSpPr>
            <a:spLocks noGrp="1"/>
          </p:cNvSpPr>
          <p:nvPr>
            <p:ph type="title"/>
          </p:nvPr>
        </p:nvSpPr>
        <p:spPr>
          <a:xfrm>
            <a:off x="274638" y="361950"/>
            <a:ext cx="8601075" cy="3651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Five-Year Outlook for Sustainable Food and Drink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576263" y="6524625"/>
            <a:ext cx="7127875" cy="24130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Source: Mintel, prepared in January 2023</a:t>
            </a:r>
            <a:endParaRPr lang="en-US" dirty="0"/>
          </a:p>
        </p:txBody>
      </p:sp>
      <p:sp>
        <p:nvSpPr>
          <p:cNvPr id="52229" name="Picture Placeholder 2"/>
          <p:cNvSpPr txBox="1">
            <a:spLocks/>
          </p:cNvSpPr>
          <p:nvPr/>
        </p:nvSpPr>
        <p:spPr bwMode="auto">
          <a:xfrm>
            <a:off x="3563938" y="2587625"/>
            <a:ext cx="143986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altLang="en-US" sz="320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3648" y="2060848"/>
            <a:ext cx="5832648" cy="30963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TRAFFIC LIGHT TABLE TO BE ADDED HERE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4" y="1700808"/>
            <a:ext cx="7236296" cy="40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4638" y="1006475"/>
            <a:ext cx="8458200" cy="477838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cap="small" dirty="0" smtClean="0"/>
              <a:t>Household financial wellbeing index, 2016-2022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1203" name="Title 6"/>
          <p:cNvSpPr>
            <a:spLocks noGrp="1"/>
          </p:cNvSpPr>
          <p:nvPr>
            <p:ph type="title"/>
          </p:nvPr>
        </p:nvSpPr>
        <p:spPr>
          <a:xfrm>
            <a:off x="274638" y="361950"/>
            <a:ext cx="8601075" cy="3651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Household Financial Wellbeing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576263" y="6381750"/>
            <a:ext cx="7127875" cy="384175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Base: 2,000 internet users aged 16+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Source: Kantar Profiles/Mintel, January 2016-November 2022</a:t>
            </a:r>
            <a:endParaRPr lang="en-US" dirty="0"/>
          </a:p>
        </p:txBody>
      </p:sp>
      <p:sp>
        <p:nvSpPr>
          <p:cNvPr id="51205" name="Picture Placeholder 2"/>
          <p:cNvSpPr txBox="1">
            <a:spLocks/>
          </p:cNvSpPr>
          <p:nvPr/>
        </p:nvSpPr>
        <p:spPr bwMode="auto">
          <a:xfrm>
            <a:off x="2844800" y="1052513"/>
            <a:ext cx="143986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altLang="en-US" sz="320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11" y="2173047"/>
            <a:ext cx="825160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65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4638" y="1006475"/>
            <a:ext cx="8458200" cy="477838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cap="small" dirty="0" smtClean="0"/>
              <a:t>Agreement that rising cost living will make the sustainability of food and drink products less important, 2022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“Do the following statements apply to you?"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1203" name="Title 6"/>
          <p:cNvSpPr>
            <a:spLocks noGrp="1"/>
          </p:cNvSpPr>
          <p:nvPr>
            <p:ph type="title"/>
          </p:nvPr>
        </p:nvSpPr>
        <p:spPr>
          <a:xfrm>
            <a:off x="274638" y="361950"/>
            <a:ext cx="8601075" cy="3651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Impact of Rising Cost Living on Sustainable Food and Drink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576263" y="6381750"/>
            <a:ext cx="7127875" cy="384175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Base: 1,564 internet users aged </a:t>
            </a:r>
            <a:r>
              <a:rPr lang="en-GB" dirty="0"/>
              <a:t>16+ who choose food/drink products with sustainability claims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Source: Kantar Profiles/Mintel, August 2022</a:t>
            </a:r>
          </a:p>
        </p:txBody>
      </p:sp>
      <p:sp>
        <p:nvSpPr>
          <p:cNvPr id="51205" name="Picture Placeholder 2"/>
          <p:cNvSpPr txBox="1">
            <a:spLocks/>
          </p:cNvSpPr>
          <p:nvPr/>
        </p:nvSpPr>
        <p:spPr bwMode="auto">
          <a:xfrm>
            <a:off x="2844800" y="1052513"/>
            <a:ext cx="143986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altLang="en-US" sz="3200"/>
              <a:t> </a:t>
            </a:r>
          </a:p>
        </p:txBody>
      </p:sp>
      <p:graphicFrame>
        <p:nvGraphicFramePr>
          <p:cNvPr id="10" name="Char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102060"/>
              </p:ext>
            </p:extLst>
          </p:nvPr>
        </p:nvGraphicFramePr>
        <p:xfrm>
          <a:off x="899592" y="2492896"/>
          <a:ext cx="7103143" cy="2339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35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096963" y="2209800"/>
            <a:ext cx="7772400" cy="563563"/>
          </a:xfrm>
        </p:spPr>
        <p:txBody>
          <a:bodyPr/>
          <a:lstStyle/>
          <a:p>
            <a:pPr eaLnBrk="1" hangingPunct="1"/>
            <a:r>
              <a:rPr lang="en-GB" altLang="en-US" smtClean="0">
                <a:latin typeface="Arial" charset="0"/>
                <a:cs typeface="Arial" charset="0"/>
              </a:rPr>
              <a:t>THE CONSUMER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4638" y="1006475"/>
            <a:ext cx="8458200" cy="477838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cap="small" dirty="0" smtClean="0"/>
              <a:t>Frequency of choosing sustainable food and drink products, by age and financial situation, 2022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“I intentionally choose food and drink products with sustainability related claims over others for…"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1203" name="Title 6"/>
          <p:cNvSpPr>
            <a:spLocks noGrp="1"/>
          </p:cNvSpPr>
          <p:nvPr>
            <p:ph type="title"/>
          </p:nvPr>
        </p:nvSpPr>
        <p:spPr>
          <a:xfrm>
            <a:off x="274638" y="361950"/>
            <a:ext cx="8601075" cy="3651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Frequency of Choosing Sustainable Food and Drink Products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576263" y="6381750"/>
            <a:ext cx="7127875" cy="384175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Base: </a:t>
            </a:r>
            <a:r>
              <a:rPr lang="en-GB" dirty="0"/>
              <a:t>1,984 internet users aged 16+ who buy food and drink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Source</a:t>
            </a:r>
            <a:r>
              <a:rPr lang="en-US" dirty="0"/>
              <a:t>: Kantar Profiles/Mintel, August </a:t>
            </a:r>
            <a:r>
              <a:rPr lang="en-US" dirty="0" smtClean="0"/>
              <a:t>2022</a:t>
            </a:r>
            <a:endParaRPr lang="en-US" dirty="0"/>
          </a:p>
        </p:txBody>
      </p:sp>
      <p:sp>
        <p:nvSpPr>
          <p:cNvPr id="51205" name="Picture Placeholder 2"/>
          <p:cNvSpPr txBox="1">
            <a:spLocks/>
          </p:cNvSpPr>
          <p:nvPr/>
        </p:nvSpPr>
        <p:spPr bwMode="auto">
          <a:xfrm>
            <a:off x="2844800" y="1052513"/>
            <a:ext cx="143986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altLang="en-US" sz="3200"/>
              <a:t>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828771"/>
              </p:ext>
            </p:extLst>
          </p:nvPr>
        </p:nvGraphicFramePr>
        <p:xfrm>
          <a:off x="899592" y="1763713"/>
          <a:ext cx="6984776" cy="40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37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4638" y="1006475"/>
            <a:ext cx="8458200" cy="477838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cap="small" dirty="0" smtClean="0"/>
              <a:t>Barriers to choosing food/drink products with sustainability claims over others more often, 2022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“Why don’t you choose food and drink products with sustainability claims over others/choose them more often? Please select all that apply."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1203" name="Title 6"/>
          <p:cNvSpPr>
            <a:spLocks noGrp="1"/>
          </p:cNvSpPr>
          <p:nvPr>
            <p:ph type="title"/>
          </p:nvPr>
        </p:nvSpPr>
        <p:spPr>
          <a:xfrm>
            <a:off x="274638" y="361950"/>
            <a:ext cx="8601075" cy="3651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Barriers to Choosing Food/Drink Products with Sustainability Claims Over Others More Often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323528" y="6237312"/>
            <a:ext cx="7380611" cy="528613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Base: </a:t>
            </a:r>
            <a:r>
              <a:rPr lang="en-GB" dirty="0"/>
              <a:t>1,831 internet users aged 16+ who don’t choose food/drink products with sustainability claims for all the products they buy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Source</a:t>
            </a:r>
            <a:r>
              <a:rPr lang="en-US" dirty="0"/>
              <a:t>: Kantar Profiles/Mintel, August </a:t>
            </a:r>
            <a:r>
              <a:rPr lang="en-US" dirty="0" smtClean="0"/>
              <a:t>2022</a:t>
            </a:r>
            <a:endParaRPr lang="en-US" dirty="0"/>
          </a:p>
        </p:txBody>
      </p:sp>
      <p:sp>
        <p:nvSpPr>
          <p:cNvPr id="51205" name="Picture Placeholder 2"/>
          <p:cNvSpPr txBox="1">
            <a:spLocks/>
          </p:cNvSpPr>
          <p:nvPr/>
        </p:nvSpPr>
        <p:spPr bwMode="auto">
          <a:xfrm>
            <a:off x="2844800" y="1052513"/>
            <a:ext cx="143986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altLang="en-US" sz="3200"/>
              <a:t>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129531"/>
              </p:ext>
            </p:extLst>
          </p:nvPr>
        </p:nvGraphicFramePr>
        <p:xfrm>
          <a:off x="1785175" y="1889148"/>
          <a:ext cx="5580000" cy="4210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86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4638" y="1006475"/>
            <a:ext cx="8458200" cy="477838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cap="small" dirty="0" smtClean="0"/>
              <a:t>Most appealing sustainability-related claims when choosing food/drink, 2022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“Which of the following claims would most encourage you to choose one food or drink product over another? Please select up to 3."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1203" name="Title 6"/>
          <p:cNvSpPr>
            <a:spLocks noGrp="1"/>
          </p:cNvSpPr>
          <p:nvPr>
            <p:ph type="title"/>
          </p:nvPr>
        </p:nvSpPr>
        <p:spPr>
          <a:xfrm>
            <a:off x="274638" y="361950"/>
            <a:ext cx="8601075" cy="3651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Most Appealing Sustainability-related Claims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576263" y="6381750"/>
            <a:ext cx="7127875" cy="384175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Base: 1,564 internet users aged </a:t>
            </a:r>
            <a:r>
              <a:rPr lang="en-GB" dirty="0"/>
              <a:t>16+ who choose food/drink products with sustainability claims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Source: Kantar Profiles/Mintel, August 2022</a:t>
            </a:r>
          </a:p>
        </p:txBody>
      </p:sp>
      <p:sp>
        <p:nvSpPr>
          <p:cNvPr id="51205" name="Picture Placeholder 2"/>
          <p:cNvSpPr txBox="1">
            <a:spLocks/>
          </p:cNvSpPr>
          <p:nvPr/>
        </p:nvSpPr>
        <p:spPr bwMode="auto">
          <a:xfrm>
            <a:off x="2844800" y="1052513"/>
            <a:ext cx="143986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altLang="en-US" sz="3200"/>
              <a:t>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855563"/>
              </p:ext>
            </p:extLst>
          </p:nvPr>
        </p:nvGraphicFramePr>
        <p:xfrm>
          <a:off x="755576" y="1880392"/>
          <a:ext cx="7344816" cy="4428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02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Mintel 201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E358B"/>
      </a:accent1>
      <a:accent2>
        <a:srgbClr val="047934"/>
      </a:accent2>
      <a:accent3>
        <a:srgbClr val="F8971D"/>
      </a:accent3>
      <a:accent4>
        <a:srgbClr val="1EA8E1"/>
      </a:accent4>
      <a:accent5>
        <a:srgbClr val="983E97"/>
      </a:accent5>
      <a:accent6>
        <a:srgbClr val="FFE502"/>
      </a:accent6>
      <a:hlink>
        <a:srgbClr val="000000"/>
      </a:hlink>
      <a:folHlink>
        <a:srgbClr val="000000"/>
      </a:folHlink>
    </a:clrScheme>
    <a:fontScheme name="Mintel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ntel_2020">
    <a:dk1>
      <a:srgbClr val="000000"/>
    </a:dk1>
    <a:lt1>
      <a:srgbClr val="FFFFFF"/>
    </a:lt1>
    <a:dk2>
      <a:srgbClr val="000000"/>
    </a:dk2>
    <a:lt2>
      <a:srgbClr val="FFFFFF"/>
    </a:lt2>
    <a:accent1>
      <a:srgbClr val="1C355D"/>
    </a:accent1>
    <a:accent2>
      <a:srgbClr val="569AD4"/>
    </a:accent2>
    <a:accent3>
      <a:srgbClr val="7DBD93"/>
    </a:accent3>
    <a:accent4>
      <a:srgbClr val="A4388C"/>
    </a:accent4>
    <a:accent5>
      <a:srgbClr val="E66623"/>
    </a:accent5>
    <a:accent6>
      <a:srgbClr val="4E4F8C"/>
    </a:accent6>
    <a:hlink>
      <a:srgbClr val="7F7F7F"/>
    </a:hlink>
    <a:folHlink>
      <a:srgbClr val="7F7F7F"/>
    </a:folHlink>
  </a:clrScheme>
  <a:fontScheme name="Mintel_2020">
    <a:majorFont>
      <a:latin typeface="Trebuchet MS"/>
      <a:ea typeface=""/>
      <a:cs typeface=""/>
    </a:majorFont>
    <a:minorFont>
      <a:latin typeface="Trebuchet MS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intel_2020">
    <a:dk1>
      <a:srgbClr val="000000"/>
    </a:dk1>
    <a:lt1>
      <a:srgbClr val="FFFFFF"/>
    </a:lt1>
    <a:dk2>
      <a:srgbClr val="000000"/>
    </a:dk2>
    <a:lt2>
      <a:srgbClr val="FFFFFF"/>
    </a:lt2>
    <a:accent1>
      <a:srgbClr val="1C355D"/>
    </a:accent1>
    <a:accent2>
      <a:srgbClr val="569AD4"/>
    </a:accent2>
    <a:accent3>
      <a:srgbClr val="7DBD93"/>
    </a:accent3>
    <a:accent4>
      <a:srgbClr val="A4388C"/>
    </a:accent4>
    <a:accent5>
      <a:srgbClr val="E66623"/>
    </a:accent5>
    <a:accent6>
      <a:srgbClr val="4E4F8C"/>
    </a:accent6>
    <a:hlink>
      <a:srgbClr val="7F7F7F"/>
    </a:hlink>
    <a:folHlink>
      <a:srgbClr val="7F7F7F"/>
    </a:folHlink>
  </a:clrScheme>
  <a:fontScheme name="Mintel_2020">
    <a:majorFont>
      <a:latin typeface="Trebuchet MS"/>
      <a:ea typeface=""/>
      <a:cs typeface=""/>
    </a:majorFont>
    <a:minorFont>
      <a:latin typeface="Trebuchet MS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Mintel_2020">
    <a:dk1>
      <a:srgbClr val="000000"/>
    </a:dk1>
    <a:lt1>
      <a:srgbClr val="FFFFFF"/>
    </a:lt1>
    <a:dk2>
      <a:srgbClr val="000000"/>
    </a:dk2>
    <a:lt2>
      <a:srgbClr val="FFFFFF"/>
    </a:lt2>
    <a:accent1>
      <a:srgbClr val="1C355D"/>
    </a:accent1>
    <a:accent2>
      <a:srgbClr val="569AD4"/>
    </a:accent2>
    <a:accent3>
      <a:srgbClr val="7DBD93"/>
    </a:accent3>
    <a:accent4>
      <a:srgbClr val="A4388C"/>
    </a:accent4>
    <a:accent5>
      <a:srgbClr val="E66623"/>
    </a:accent5>
    <a:accent6>
      <a:srgbClr val="4E4F8C"/>
    </a:accent6>
    <a:hlink>
      <a:srgbClr val="7F7F7F"/>
    </a:hlink>
    <a:folHlink>
      <a:srgbClr val="7F7F7F"/>
    </a:folHlink>
  </a:clrScheme>
  <a:fontScheme name="Mintel_2020">
    <a:majorFont>
      <a:latin typeface="Trebuchet MS"/>
      <a:ea typeface=""/>
      <a:cs typeface=""/>
    </a:majorFont>
    <a:minorFont>
      <a:latin typeface="Trebuchet MS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Mintel_2020">
    <a:dk1>
      <a:srgbClr val="000000"/>
    </a:dk1>
    <a:lt1>
      <a:srgbClr val="FFFFFF"/>
    </a:lt1>
    <a:dk2>
      <a:srgbClr val="000000"/>
    </a:dk2>
    <a:lt2>
      <a:srgbClr val="FFFFFF"/>
    </a:lt2>
    <a:accent1>
      <a:srgbClr val="1C355D"/>
    </a:accent1>
    <a:accent2>
      <a:srgbClr val="569AD4"/>
    </a:accent2>
    <a:accent3>
      <a:srgbClr val="7DBD93"/>
    </a:accent3>
    <a:accent4>
      <a:srgbClr val="A4388C"/>
    </a:accent4>
    <a:accent5>
      <a:srgbClr val="E66623"/>
    </a:accent5>
    <a:accent6>
      <a:srgbClr val="4E4F8C"/>
    </a:accent6>
    <a:hlink>
      <a:srgbClr val="7F7F7F"/>
    </a:hlink>
    <a:folHlink>
      <a:srgbClr val="7F7F7F"/>
    </a:folHlink>
  </a:clrScheme>
  <a:fontScheme name="Mintel_2020">
    <a:majorFont>
      <a:latin typeface="Trebuchet MS"/>
      <a:ea typeface=""/>
      <a:cs typeface=""/>
    </a:majorFont>
    <a:minorFont>
      <a:latin typeface="Trebuchet MS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Mintel_2020">
    <a:dk1>
      <a:srgbClr val="000000"/>
    </a:dk1>
    <a:lt1>
      <a:srgbClr val="FFFFFF"/>
    </a:lt1>
    <a:dk2>
      <a:srgbClr val="000000"/>
    </a:dk2>
    <a:lt2>
      <a:srgbClr val="FFFFFF"/>
    </a:lt2>
    <a:accent1>
      <a:srgbClr val="1C355D"/>
    </a:accent1>
    <a:accent2>
      <a:srgbClr val="569AD4"/>
    </a:accent2>
    <a:accent3>
      <a:srgbClr val="7DBD93"/>
    </a:accent3>
    <a:accent4>
      <a:srgbClr val="A4388C"/>
    </a:accent4>
    <a:accent5>
      <a:srgbClr val="E66623"/>
    </a:accent5>
    <a:accent6>
      <a:srgbClr val="4E4F8C"/>
    </a:accent6>
    <a:hlink>
      <a:srgbClr val="7F7F7F"/>
    </a:hlink>
    <a:folHlink>
      <a:srgbClr val="7F7F7F"/>
    </a:folHlink>
  </a:clrScheme>
  <a:fontScheme name="Mintel_2020">
    <a:majorFont>
      <a:latin typeface="Trebuchet MS"/>
      <a:ea typeface=""/>
      <a:cs typeface=""/>
    </a:majorFont>
    <a:minorFont>
      <a:latin typeface="Trebuchet MS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Mintel_2020">
    <a:dk1>
      <a:srgbClr val="000000"/>
    </a:dk1>
    <a:lt1>
      <a:srgbClr val="FFFFFF"/>
    </a:lt1>
    <a:dk2>
      <a:srgbClr val="000000"/>
    </a:dk2>
    <a:lt2>
      <a:srgbClr val="FFFFFF"/>
    </a:lt2>
    <a:accent1>
      <a:srgbClr val="1C355D"/>
    </a:accent1>
    <a:accent2>
      <a:srgbClr val="569AD4"/>
    </a:accent2>
    <a:accent3>
      <a:srgbClr val="7DBD93"/>
    </a:accent3>
    <a:accent4>
      <a:srgbClr val="A4388C"/>
    </a:accent4>
    <a:accent5>
      <a:srgbClr val="E66623"/>
    </a:accent5>
    <a:accent6>
      <a:srgbClr val="4E4F8C"/>
    </a:accent6>
    <a:hlink>
      <a:srgbClr val="7F7F7F"/>
    </a:hlink>
    <a:folHlink>
      <a:srgbClr val="7F7F7F"/>
    </a:folHlink>
  </a:clrScheme>
  <a:fontScheme name="Mintel_2020">
    <a:majorFont>
      <a:latin typeface="Trebuchet MS"/>
      <a:ea typeface=""/>
      <a:cs typeface=""/>
    </a:majorFont>
    <a:minorFont>
      <a:latin typeface="Trebuchet MS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Mintel_2020">
    <a:dk1>
      <a:srgbClr val="000000"/>
    </a:dk1>
    <a:lt1>
      <a:srgbClr val="FFFFFF"/>
    </a:lt1>
    <a:dk2>
      <a:srgbClr val="000000"/>
    </a:dk2>
    <a:lt2>
      <a:srgbClr val="FFFFFF"/>
    </a:lt2>
    <a:accent1>
      <a:srgbClr val="1C355D"/>
    </a:accent1>
    <a:accent2>
      <a:srgbClr val="569AD4"/>
    </a:accent2>
    <a:accent3>
      <a:srgbClr val="7DBD93"/>
    </a:accent3>
    <a:accent4>
      <a:srgbClr val="A4388C"/>
    </a:accent4>
    <a:accent5>
      <a:srgbClr val="E66623"/>
    </a:accent5>
    <a:accent6>
      <a:srgbClr val="4E4F8C"/>
    </a:accent6>
    <a:hlink>
      <a:srgbClr val="7F7F7F"/>
    </a:hlink>
    <a:folHlink>
      <a:srgbClr val="7F7F7F"/>
    </a:folHlink>
  </a:clrScheme>
  <a:fontScheme name="Mintel_2020">
    <a:majorFont>
      <a:latin typeface="Trebuchet MS"/>
      <a:ea typeface=""/>
      <a:cs typeface=""/>
    </a:majorFont>
    <a:minorFont>
      <a:latin typeface="Trebuchet MS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Mintel_2020">
    <a:dk1>
      <a:srgbClr val="000000"/>
    </a:dk1>
    <a:lt1>
      <a:srgbClr val="FFFFFF"/>
    </a:lt1>
    <a:dk2>
      <a:srgbClr val="000000"/>
    </a:dk2>
    <a:lt2>
      <a:srgbClr val="FFFFFF"/>
    </a:lt2>
    <a:accent1>
      <a:srgbClr val="1C355D"/>
    </a:accent1>
    <a:accent2>
      <a:srgbClr val="569AD4"/>
    </a:accent2>
    <a:accent3>
      <a:srgbClr val="7DBD93"/>
    </a:accent3>
    <a:accent4>
      <a:srgbClr val="A4388C"/>
    </a:accent4>
    <a:accent5>
      <a:srgbClr val="E66623"/>
    </a:accent5>
    <a:accent6>
      <a:srgbClr val="4E4F8C"/>
    </a:accent6>
    <a:hlink>
      <a:srgbClr val="7F7F7F"/>
    </a:hlink>
    <a:folHlink>
      <a:srgbClr val="7F7F7F"/>
    </a:folHlink>
  </a:clrScheme>
  <a:fontScheme name="Mintel_2020">
    <a:majorFont>
      <a:latin typeface="Trebuchet MS"/>
      <a:ea typeface=""/>
      <a:cs typeface=""/>
    </a:majorFont>
    <a:minorFont>
      <a:latin typeface="Trebuchet MS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Mintel_2020">
    <a:dk1>
      <a:srgbClr val="000000"/>
    </a:dk1>
    <a:lt1>
      <a:srgbClr val="FFFFFF"/>
    </a:lt1>
    <a:dk2>
      <a:srgbClr val="000000"/>
    </a:dk2>
    <a:lt2>
      <a:srgbClr val="FFFFFF"/>
    </a:lt2>
    <a:accent1>
      <a:srgbClr val="1C355D"/>
    </a:accent1>
    <a:accent2>
      <a:srgbClr val="569AD4"/>
    </a:accent2>
    <a:accent3>
      <a:srgbClr val="7DBD93"/>
    </a:accent3>
    <a:accent4>
      <a:srgbClr val="A4388C"/>
    </a:accent4>
    <a:accent5>
      <a:srgbClr val="E66623"/>
    </a:accent5>
    <a:accent6>
      <a:srgbClr val="4E4F8C"/>
    </a:accent6>
    <a:hlink>
      <a:srgbClr val="7F7F7F"/>
    </a:hlink>
    <a:folHlink>
      <a:srgbClr val="7F7F7F"/>
    </a:folHlink>
  </a:clrScheme>
  <a:fontScheme name="Mintel_2020">
    <a:majorFont>
      <a:latin typeface="Trebuchet MS"/>
      <a:ea typeface=""/>
      <a:cs typeface=""/>
    </a:majorFont>
    <a:minorFont>
      <a:latin typeface="Trebuchet MS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</TotalTime>
  <Words>546</Words>
  <Application>Microsoft Office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Verdana</vt:lpstr>
      <vt:lpstr>Blank</vt:lpstr>
      <vt:lpstr>Sustainability in Food and Drink</vt:lpstr>
      <vt:lpstr>THE MARKET</vt:lpstr>
      <vt:lpstr>The Five-Year Outlook for Sustainable Food and Drink</vt:lpstr>
      <vt:lpstr>Household Financial Wellbeing</vt:lpstr>
      <vt:lpstr>Impact of Rising Cost Living on Sustainable Food and Drink</vt:lpstr>
      <vt:lpstr>THE CONSUMER</vt:lpstr>
      <vt:lpstr>Frequency of Choosing Sustainable Food and Drink Products</vt:lpstr>
      <vt:lpstr>Barriers to Choosing Food/Drink Products with Sustainability Claims Over Others More Often</vt:lpstr>
      <vt:lpstr>Most Appealing Sustainability-related Claims</vt:lpstr>
      <vt:lpstr>Behaviours Related to Sustainability in Food</vt:lpstr>
      <vt:lpstr>Attitudes towards Sustainability in Food</vt:lpstr>
      <vt:lpstr>Consumer Priorities When Buying Food and Drink Products</vt:lpstr>
      <vt:lpstr>COMPANIES AND BRANDS</vt:lpstr>
      <vt:lpstr>Food and Drink Products with Sustainability-related Claims</vt:lpstr>
      <vt:lpstr>Food and Drink Launches with Sustainable Resource-related Claims</vt:lpstr>
      <vt:lpstr>PowerPoint Presentation</vt:lpstr>
    </vt:vector>
  </TitlesOfParts>
  <Company>Mintel International Group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title</dc:title>
  <dc:creator>Itziar Caceres</dc:creator>
  <cp:lastModifiedBy>Patrick Dahn</cp:lastModifiedBy>
  <cp:revision>21</cp:revision>
  <dcterms:created xsi:type="dcterms:W3CDTF">2015-02-24T09:51:30Z</dcterms:created>
  <dcterms:modified xsi:type="dcterms:W3CDTF">2023-02-07T13:13:17Z</dcterms:modified>
</cp:coreProperties>
</file>