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8" r:id="rId3"/>
    <p:sldId id="259" r:id="rId4"/>
    <p:sldId id="260" r:id="rId5"/>
    <p:sldId id="261" r:id="rId6"/>
    <p:sldId id="263" r:id="rId7"/>
    <p:sldId id="266" r:id="rId8"/>
    <p:sldId id="262" r:id="rId9"/>
    <p:sldId id="264" r:id="rId10"/>
    <p:sldId id="265" r:id="rId11"/>
    <p:sldId id="273" r:id="rId12"/>
    <p:sldId id="267" r:id="rId13"/>
    <p:sldId id="268" r:id="rId14"/>
    <p:sldId id="271" r:id="rId15"/>
    <p:sldId id="27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241095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190628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129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286562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9273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2753020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2311420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342013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100929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018A8-7E11-46F4-B58C-DFFDA09F1952}"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127710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018A8-7E11-46F4-B58C-DFFDA09F1952}"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115994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018A8-7E11-46F4-B58C-DFFDA09F1952}" type="datetimeFigureOut">
              <a:rPr lang="en-IN" smtClean="0"/>
              <a:t>13-07-2023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326921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018A8-7E11-46F4-B58C-DFFDA09F1952}"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258889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018A8-7E11-46F4-B58C-DFFDA09F1952}" type="datetimeFigureOut">
              <a:rPr lang="en-IN" smtClean="0"/>
              <a:t>13-07-2023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384123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018A8-7E11-46F4-B58C-DFFDA09F1952}"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344972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018A8-7E11-46F4-B58C-DFFDA09F1952}"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28A50-60BD-40B2-A305-069ABF1C5751}" type="slidenum">
              <a:rPr lang="en-IN" smtClean="0"/>
              <a:t>‹#›</a:t>
            </a:fld>
            <a:endParaRPr lang="en-IN"/>
          </a:p>
        </p:txBody>
      </p:sp>
    </p:spTree>
    <p:extLst>
      <p:ext uri="{BB962C8B-B14F-4D97-AF65-F5344CB8AC3E}">
        <p14:creationId xmlns:p14="http://schemas.microsoft.com/office/powerpoint/2010/main" val="290742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4018A8-7E11-46F4-B58C-DFFDA09F1952}" type="datetimeFigureOut">
              <a:rPr lang="en-IN" smtClean="0"/>
              <a:t>13-07-2023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528A50-60BD-40B2-A305-069ABF1C5751}" type="slidenum">
              <a:rPr lang="en-IN" smtClean="0"/>
              <a:t>‹#›</a:t>
            </a:fld>
            <a:endParaRPr lang="en-IN"/>
          </a:p>
        </p:txBody>
      </p:sp>
    </p:spTree>
    <p:extLst>
      <p:ext uri="{BB962C8B-B14F-4D97-AF65-F5344CB8AC3E}">
        <p14:creationId xmlns:p14="http://schemas.microsoft.com/office/powerpoint/2010/main" val="211116580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1278429"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allpapersafari.com/beautiful-wallpapers-for-home/"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35BB-87BF-A3A4-AF70-BF3D86E9605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3A63424-6ADA-8546-4E21-3ADB3BF469F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F77C02D-B8ED-8D61-82AD-8D944E9AF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1070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885574-077D-24AE-BD35-E1154973A4FB}"/>
              </a:ext>
            </a:extLst>
          </p:cNvPr>
          <p:cNvSpPr>
            <a:spLocks noGrp="1"/>
          </p:cNvSpPr>
          <p:nvPr>
            <p:ph type="title"/>
          </p:nvPr>
        </p:nvSpPr>
        <p:spPr>
          <a:xfrm>
            <a:off x="791634" y="514924"/>
            <a:ext cx="3854528" cy="1792847"/>
          </a:xfrm>
        </p:spPr>
        <p:txBody>
          <a:bodyPr>
            <a:noAutofit/>
          </a:bodyPr>
          <a:lstStyle/>
          <a:p>
            <a:pPr algn="ctr"/>
            <a:br>
              <a:rPr lang="en-IN" sz="3200" dirty="0">
                <a:solidFill>
                  <a:schemeClr val="accent2">
                    <a:lumMod val="75000"/>
                  </a:schemeClr>
                </a:solidFill>
              </a:rPr>
            </a:br>
            <a:br>
              <a:rPr lang="en-IN" sz="3200" dirty="0">
                <a:solidFill>
                  <a:schemeClr val="accent2">
                    <a:lumMod val="75000"/>
                  </a:schemeClr>
                </a:solidFill>
              </a:rPr>
            </a:br>
            <a:r>
              <a:rPr lang="en-IN" sz="3200" dirty="0">
                <a:solidFill>
                  <a:schemeClr val="accent2">
                    <a:lumMod val="75000"/>
                  </a:schemeClr>
                </a:solidFill>
              </a:rPr>
              <a:t>Price Variation w.r.t Neighbourhood Group</a:t>
            </a:r>
            <a:br>
              <a:rPr lang="en-IN" sz="3200" dirty="0">
                <a:solidFill>
                  <a:schemeClr val="accent2">
                    <a:lumMod val="75000"/>
                  </a:schemeClr>
                </a:solidFill>
              </a:rPr>
            </a:br>
            <a:endParaRPr lang="en-IN" sz="3200" dirty="0">
              <a:solidFill>
                <a:schemeClr val="accent2">
                  <a:lumMod val="75000"/>
                </a:schemeClr>
              </a:solidFill>
            </a:endParaRPr>
          </a:p>
        </p:txBody>
      </p:sp>
      <p:sp>
        <p:nvSpPr>
          <p:cNvPr id="6" name="Text Placeholder 5">
            <a:extLst>
              <a:ext uri="{FF2B5EF4-FFF2-40B4-BE49-F238E27FC236}">
                <a16:creationId xmlns:a16="http://schemas.microsoft.com/office/drawing/2014/main" id="{A02394FE-50D5-2701-D14C-09574E2E2460}"/>
              </a:ext>
            </a:extLst>
          </p:cNvPr>
          <p:cNvSpPr>
            <a:spLocks noGrp="1"/>
          </p:cNvSpPr>
          <p:nvPr>
            <p:ph type="body" sz="half" idx="2"/>
          </p:nvPr>
        </p:nvSpPr>
        <p:spPr>
          <a:xfrm>
            <a:off x="791633" y="2102155"/>
            <a:ext cx="3854528" cy="3656388"/>
          </a:xfrm>
        </p:spPr>
        <p:txBody>
          <a:bodyPr>
            <a:normAutofit fontScale="92500"/>
          </a:bodyPr>
          <a:lstStyle/>
          <a:p>
            <a:pPr marL="342900" indent="-342900">
              <a:buFont typeface="Courier New" panose="02070309020205020404" pitchFamily="49" charset="0"/>
              <a:buChar char="o"/>
            </a:pPr>
            <a:r>
              <a:rPr lang="en-IN" sz="2000" dirty="0">
                <a:solidFill>
                  <a:schemeClr val="accent2">
                    <a:lumMod val="75000"/>
                  </a:schemeClr>
                </a:solidFill>
              </a:rPr>
              <a:t>Entire home/apt in </a:t>
            </a:r>
            <a:r>
              <a:rPr lang="en-IN" sz="2400" dirty="0">
                <a:solidFill>
                  <a:schemeClr val="accent2">
                    <a:lumMod val="75000"/>
                  </a:schemeClr>
                </a:solidFill>
              </a:rPr>
              <a:t>Manhattan</a:t>
            </a:r>
            <a:r>
              <a:rPr lang="en-IN" sz="2000" dirty="0">
                <a:solidFill>
                  <a:schemeClr val="accent2">
                    <a:lumMod val="75000"/>
                  </a:schemeClr>
                </a:solidFill>
              </a:rPr>
              <a:t> and </a:t>
            </a:r>
            <a:r>
              <a:rPr lang="en-IN" sz="2400" dirty="0">
                <a:solidFill>
                  <a:schemeClr val="accent2">
                    <a:lumMod val="75000"/>
                  </a:schemeClr>
                </a:solidFill>
              </a:rPr>
              <a:t>Brooklyn</a:t>
            </a:r>
            <a:r>
              <a:rPr lang="en-IN" sz="2000" dirty="0">
                <a:solidFill>
                  <a:schemeClr val="accent2">
                    <a:lumMod val="75000"/>
                  </a:schemeClr>
                </a:solidFill>
              </a:rPr>
              <a:t> is most </a:t>
            </a:r>
            <a:r>
              <a:rPr lang="en-IN" sz="2400" dirty="0">
                <a:solidFill>
                  <a:schemeClr val="accent2">
                    <a:lumMod val="75000"/>
                  </a:schemeClr>
                </a:solidFill>
              </a:rPr>
              <a:t>expensive</a:t>
            </a:r>
            <a:r>
              <a:rPr lang="en-IN" sz="2000" dirty="0">
                <a:solidFill>
                  <a:schemeClr val="accent2">
                    <a:lumMod val="75000"/>
                  </a:schemeClr>
                </a:solidFill>
              </a:rPr>
              <a:t> of the available listing.</a:t>
            </a:r>
          </a:p>
          <a:p>
            <a:pPr marL="342900" indent="-342900">
              <a:buFont typeface="Courier New" panose="02070309020205020404" pitchFamily="49" charset="0"/>
              <a:buChar char="o"/>
            </a:pPr>
            <a:r>
              <a:rPr lang="en-IN" sz="2000" dirty="0">
                <a:solidFill>
                  <a:schemeClr val="accent2">
                    <a:lumMod val="75000"/>
                  </a:schemeClr>
                </a:solidFill>
              </a:rPr>
              <a:t>The </a:t>
            </a:r>
            <a:r>
              <a:rPr lang="en-IN" sz="2400" dirty="0">
                <a:solidFill>
                  <a:schemeClr val="accent2">
                    <a:lumMod val="75000"/>
                  </a:schemeClr>
                </a:solidFill>
              </a:rPr>
              <a:t>Avg price </a:t>
            </a:r>
            <a:r>
              <a:rPr lang="en-IN" sz="2000" dirty="0">
                <a:solidFill>
                  <a:schemeClr val="accent2">
                    <a:lumMod val="75000"/>
                  </a:schemeClr>
                </a:solidFill>
              </a:rPr>
              <a:t>of Entire home/apt in </a:t>
            </a:r>
            <a:r>
              <a:rPr lang="en-IN" sz="2400" dirty="0">
                <a:solidFill>
                  <a:schemeClr val="accent2">
                    <a:lumMod val="75000"/>
                  </a:schemeClr>
                </a:solidFill>
              </a:rPr>
              <a:t>Queens</a:t>
            </a:r>
            <a:r>
              <a:rPr lang="en-IN" sz="2000" dirty="0">
                <a:solidFill>
                  <a:schemeClr val="accent2">
                    <a:lumMod val="75000"/>
                  </a:schemeClr>
                </a:solidFill>
              </a:rPr>
              <a:t> and </a:t>
            </a:r>
            <a:r>
              <a:rPr lang="en-IN" sz="2400" dirty="0">
                <a:solidFill>
                  <a:schemeClr val="accent2">
                    <a:lumMod val="75000"/>
                  </a:schemeClr>
                </a:solidFill>
              </a:rPr>
              <a:t>Bronx</a:t>
            </a:r>
            <a:r>
              <a:rPr lang="en-IN" sz="2000" dirty="0">
                <a:solidFill>
                  <a:schemeClr val="accent2">
                    <a:lumMod val="75000"/>
                  </a:schemeClr>
                </a:solidFill>
              </a:rPr>
              <a:t> of </a:t>
            </a:r>
            <a:r>
              <a:rPr lang="en-IN" sz="2400" dirty="0">
                <a:solidFill>
                  <a:schemeClr val="accent2">
                    <a:lumMod val="75000"/>
                  </a:schemeClr>
                </a:solidFill>
              </a:rPr>
              <a:t>$130.</a:t>
            </a:r>
          </a:p>
          <a:p>
            <a:pPr marL="342900" indent="-342900">
              <a:buFont typeface="Courier New" panose="02070309020205020404" pitchFamily="49" charset="0"/>
              <a:buChar char="o"/>
            </a:pPr>
            <a:r>
              <a:rPr lang="en-IN" sz="2400" dirty="0">
                <a:solidFill>
                  <a:schemeClr val="accent2">
                    <a:lumMod val="75000"/>
                  </a:schemeClr>
                </a:solidFill>
              </a:rPr>
              <a:t>Brooklyn</a:t>
            </a:r>
            <a:r>
              <a:rPr lang="en-IN" sz="2000" dirty="0">
                <a:solidFill>
                  <a:schemeClr val="accent2">
                    <a:lumMod val="75000"/>
                  </a:schemeClr>
                </a:solidFill>
              </a:rPr>
              <a:t> has the </a:t>
            </a:r>
            <a:r>
              <a:rPr lang="en-IN" sz="2400" dirty="0">
                <a:solidFill>
                  <a:schemeClr val="accent2">
                    <a:lumMod val="75000"/>
                  </a:schemeClr>
                </a:solidFill>
              </a:rPr>
              <a:t>cheapest</a:t>
            </a:r>
            <a:r>
              <a:rPr lang="en-IN" sz="2000" dirty="0">
                <a:solidFill>
                  <a:schemeClr val="accent2">
                    <a:lumMod val="75000"/>
                  </a:schemeClr>
                </a:solidFill>
              </a:rPr>
              <a:t> </a:t>
            </a:r>
            <a:r>
              <a:rPr lang="en-IN" sz="2400" dirty="0">
                <a:solidFill>
                  <a:schemeClr val="accent2">
                    <a:lumMod val="75000"/>
                  </a:schemeClr>
                </a:solidFill>
              </a:rPr>
              <a:t>Shared room </a:t>
            </a:r>
            <a:r>
              <a:rPr lang="en-IN" sz="2000" dirty="0">
                <a:solidFill>
                  <a:schemeClr val="accent2">
                    <a:lumMod val="75000"/>
                  </a:schemeClr>
                </a:solidFill>
              </a:rPr>
              <a:t>with Avg price of </a:t>
            </a:r>
            <a:r>
              <a:rPr lang="en-IN" sz="2400" dirty="0">
                <a:solidFill>
                  <a:schemeClr val="accent2">
                    <a:lumMod val="75000"/>
                  </a:schemeClr>
                </a:solidFill>
              </a:rPr>
              <a:t>$45.5 </a:t>
            </a:r>
            <a:r>
              <a:rPr lang="en-IN" sz="2000" dirty="0">
                <a:solidFill>
                  <a:schemeClr val="accent2">
                    <a:lumMod val="75000"/>
                  </a:schemeClr>
                </a:solidFill>
              </a:rPr>
              <a:t>in available listing.</a:t>
            </a:r>
          </a:p>
          <a:p>
            <a:endParaRPr lang="en-IN" sz="2000" dirty="0">
              <a:solidFill>
                <a:schemeClr val="accent2">
                  <a:lumMod val="75000"/>
                </a:schemeClr>
              </a:solidFill>
            </a:endParaRPr>
          </a:p>
          <a:p>
            <a:endParaRPr lang="en-IN" sz="2000" dirty="0">
              <a:solidFill>
                <a:schemeClr val="accent2">
                  <a:lumMod val="75000"/>
                </a:schemeClr>
              </a:solidFill>
            </a:endParaRPr>
          </a:p>
        </p:txBody>
      </p:sp>
      <p:sp>
        <p:nvSpPr>
          <p:cNvPr id="10" name="Content Placeholder 9">
            <a:extLst>
              <a:ext uri="{FF2B5EF4-FFF2-40B4-BE49-F238E27FC236}">
                <a16:creationId xmlns:a16="http://schemas.microsoft.com/office/drawing/2014/main" id="{DA7F59EF-B7BC-8DF1-D74D-930EF0560D18}"/>
              </a:ext>
            </a:extLst>
          </p:cNvPr>
          <p:cNvSpPr>
            <a:spLocks noGrp="1"/>
          </p:cNvSpPr>
          <p:nvPr>
            <p:ph idx="1"/>
          </p:nvPr>
        </p:nvSpPr>
        <p:spPr/>
        <p:txBody>
          <a:bodyPr/>
          <a:lstStyle/>
          <a:p>
            <a:endParaRPr lang="en-IN" dirty="0"/>
          </a:p>
        </p:txBody>
      </p:sp>
      <p:pic>
        <p:nvPicPr>
          <p:cNvPr id="20" name="Picture 19">
            <a:extLst>
              <a:ext uri="{FF2B5EF4-FFF2-40B4-BE49-F238E27FC236}">
                <a16:creationId xmlns:a16="http://schemas.microsoft.com/office/drawing/2014/main" id="{03F9F35D-634E-152A-4DC3-77A0A294944A}"/>
              </a:ext>
            </a:extLst>
          </p:cNvPr>
          <p:cNvPicPr>
            <a:picLocks noChangeAspect="1"/>
          </p:cNvPicPr>
          <p:nvPr/>
        </p:nvPicPr>
        <p:blipFill rotWithShape="1">
          <a:blip r:embed="rId2"/>
          <a:srcRect b="7508"/>
          <a:stretch/>
        </p:blipFill>
        <p:spPr>
          <a:xfrm>
            <a:off x="4760460" y="0"/>
            <a:ext cx="7431539" cy="6858000"/>
          </a:xfrm>
          <a:prstGeom prst="rect">
            <a:avLst/>
          </a:prstGeom>
        </p:spPr>
      </p:pic>
    </p:spTree>
    <p:extLst>
      <p:ext uri="{BB962C8B-B14F-4D97-AF65-F5344CB8AC3E}">
        <p14:creationId xmlns:p14="http://schemas.microsoft.com/office/powerpoint/2010/main" val="186740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E180-8223-5A0B-CA13-354D4437F256}"/>
              </a:ext>
            </a:extLst>
          </p:cNvPr>
          <p:cNvSpPr>
            <a:spLocks noGrp="1"/>
          </p:cNvSpPr>
          <p:nvPr>
            <p:ph type="title"/>
          </p:nvPr>
        </p:nvSpPr>
        <p:spPr>
          <a:xfrm>
            <a:off x="677334" y="509177"/>
            <a:ext cx="3426580" cy="1167224"/>
          </a:xfrm>
        </p:spPr>
        <p:txBody>
          <a:bodyPr anchor="t">
            <a:noAutofit/>
          </a:bodyPr>
          <a:lstStyle/>
          <a:p>
            <a:pPr algn="ctr"/>
            <a:r>
              <a:rPr lang="en-US" sz="2400" dirty="0">
                <a:solidFill>
                  <a:schemeClr val="accent2">
                    <a:lumMod val="75000"/>
                  </a:schemeClr>
                </a:solidFill>
              </a:rPr>
              <a:t>Price Range Preferred By Customer Based on Neighborhood group</a:t>
            </a:r>
            <a:endParaRPr lang="en-IN" sz="2400" dirty="0">
              <a:solidFill>
                <a:schemeClr val="accent2">
                  <a:lumMod val="75000"/>
                </a:schemeClr>
              </a:solidFill>
            </a:endParaRPr>
          </a:p>
        </p:txBody>
      </p:sp>
      <p:sp>
        <p:nvSpPr>
          <p:cNvPr id="3" name="Content Placeholder 2">
            <a:extLst>
              <a:ext uri="{FF2B5EF4-FFF2-40B4-BE49-F238E27FC236}">
                <a16:creationId xmlns:a16="http://schemas.microsoft.com/office/drawing/2014/main" id="{D05EC7EA-6AC8-1D38-75C1-7E2D5F71E2F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37FC6C4-48FB-98E7-ED2A-3C3D21DE61F8}"/>
              </a:ext>
            </a:extLst>
          </p:cNvPr>
          <p:cNvSpPr>
            <a:spLocks noGrp="1"/>
          </p:cNvSpPr>
          <p:nvPr>
            <p:ph type="body" sz="half" idx="2"/>
          </p:nvPr>
        </p:nvSpPr>
        <p:spPr>
          <a:xfrm>
            <a:off x="261257" y="1927983"/>
            <a:ext cx="3668486" cy="4505474"/>
          </a:xfrm>
        </p:spPr>
        <p:txBody>
          <a:bodyPr>
            <a:normAutofit lnSpcReduction="10000"/>
          </a:bodyPr>
          <a:lstStyle/>
          <a:p>
            <a:pPr marL="285750" indent="-285750">
              <a:buFont typeface="Courier New" panose="02070309020205020404" pitchFamily="49" charset="0"/>
              <a:buChar char="o"/>
            </a:pPr>
            <a:r>
              <a:rPr lang="en-US" sz="1800" dirty="0">
                <a:solidFill>
                  <a:schemeClr val="accent2">
                    <a:lumMod val="75000"/>
                  </a:schemeClr>
                </a:solidFill>
              </a:rPr>
              <a:t>The Most Preferred </a:t>
            </a:r>
            <a:r>
              <a:rPr lang="en-US" sz="2400" dirty="0">
                <a:solidFill>
                  <a:schemeClr val="accent2">
                    <a:lumMod val="75000"/>
                  </a:schemeClr>
                </a:solidFill>
              </a:rPr>
              <a:t>Price Range </a:t>
            </a:r>
            <a:r>
              <a:rPr lang="en-US" sz="1800" dirty="0">
                <a:solidFill>
                  <a:schemeClr val="accent2">
                    <a:lumMod val="75000"/>
                  </a:schemeClr>
                </a:solidFill>
              </a:rPr>
              <a:t>of Customer is from </a:t>
            </a:r>
            <a:r>
              <a:rPr lang="en-US" sz="2400" dirty="0">
                <a:solidFill>
                  <a:schemeClr val="accent2">
                    <a:lumMod val="75000"/>
                  </a:schemeClr>
                </a:solidFill>
              </a:rPr>
              <a:t>$50-$200 </a:t>
            </a:r>
            <a:r>
              <a:rPr lang="en-US" sz="1800" dirty="0">
                <a:solidFill>
                  <a:schemeClr val="accent2">
                    <a:lumMod val="75000"/>
                  </a:schemeClr>
                </a:solidFill>
              </a:rPr>
              <a:t>based on Neighborhood Group and Booking volume.</a:t>
            </a:r>
          </a:p>
          <a:p>
            <a:pPr marL="285750" indent="-285750">
              <a:buFont typeface="Courier New" panose="02070309020205020404" pitchFamily="49" charset="0"/>
              <a:buChar char="o"/>
            </a:pPr>
            <a:r>
              <a:rPr lang="en-US" sz="1800" dirty="0">
                <a:solidFill>
                  <a:schemeClr val="accent2">
                    <a:lumMod val="75000"/>
                  </a:schemeClr>
                </a:solidFill>
              </a:rPr>
              <a:t>The price range of </a:t>
            </a:r>
            <a:r>
              <a:rPr lang="en-US" sz="2400" dirty="0">
                <a:solidFill>
                  <a:schemeClr val="accent2">
                    <a:lumMod val="75000"/>
                  </a:schemeClr>
                </a:solidFill>
              </a:rPr>
              <a:t>$50-$100 </a:t>
            </a:r>
            <a:r>
              <a:rPr lang="en-US" sz="1800" dirty="0">
                <a:solidFill>
                  <a:schemeClr val="accent2">
                    <a:lumMod val="75000"/>
                  </a:schemeClr>
                </a:solidFill>
              </a:rPr>
              <a:t>is preferred most in </a:t>
            </a:r>
            <a:r>
              <a:rPr lang="en-US" sz="2400" dirty="0">
                <a:solidFill>
                  <a:schemeClr val="accent2">
                    <a:lumMod val="75000"/>
                  </a:schemeClr>
                </a:solidFill>
              </a:rPr>
              <a:t>Brooklyn.</a:t>
            </a:r>
            <a:endParaRPr lang="en-US" sz="1800" dirty="0">
              <a:solidFill>
                <a:schemeClr val="accent2">
                  <a:lumMod val="75000"/>
                </a:schemeClr>
              </a:solidFill>
            </a:endParaRPr>
          </a:p>
          <a:p>
            <a:pPr marL="285750" indent="-285750">
              <a:buFont typeface="Courier New" panose="02070309020205020404" pitchFamily="49" charset="0"/>
              <a:buChar char="o"/>
            </a:pPr>
            <a:r>
              <a:rPr lang="en-US" sz="1800" dirty="0">
                <a:solidFill>
                  <a:schemeClr val="accent2">
                    <a:lumMod val="75000"/>
                  </a:schemeClr>
                </a:solidFill>
              </a:rPr>
              <a:t>The price range </a:t>
            </a:r>
            <a:r>
              <a:rPr lang="en-US" sz="2000" dirty="0">
                <a:solidFill>
                  <a:schemeClr val="accent2">
                    <a:lumMod val="75000"/>
                  </a:schemeClr>
                </a:solidFill>
              </a:rPr>
              <a:t>of </a:t>
            </a:r>
            <a:r>
              <a:rPr lang="en-US" sz="2400" dirty="0">
                <a:solidFill>
                  <a:schemeClr val="accent2">
                    <a:lumMod val="75000"/>
                  </a:schemeClr>
                </a:solidFill>
              </a:rPr>
              <a:t>$50-$200 </a:t>
            </a:r>
            <a:r>
              <a:rPr lang="en-US" sz="1800" dirty="0">
                <a:solidFill>
                  <a:schemeClr val="accent2">
                    <a:lumMod val="75000"/>
                  </a:schemeClr>
                </a:solidFill>
              </a:rPr>
              <a:t>is preferred most  in Manhattan this is because the as </a:t>
            </a:r>
            <a:r>
              <a:rPr lang="en-US" sz="2400" dirty="0">
                <a:solidFill>
                  <a:schemeClr val="accent2">
                    <a:lumMod val="75000"/>
                  </a:schemeClr>
                </a:solidFill>
              </a:rPr>
              <a:t>Manhattan</a:t>
            </a:r>
            <a:r>
              <a:rPr lang="en-US" sz="1800" dirty="0">
                <a:solidFill>
                  <a:schemeClr val="accent2">
                    <a:lumMod val="75000"/>
                  </a:schemeClr>
                </a:solidFill>
              </a:rPr>
              <a:t> is major attraction people are likely to spend more.</a:t>
            </a:r>
            <a:endParaRPr lang="en-IN" sz="1800" dirty="0">
              <a:solidFill>
                <a:schemeClr val="accent2">
                  <a:lumMod val="75000"/>
                </a:schemeClr>
              </a:solidFill>
            </a:endParaRPr>
          </a:p>
        </p:txBody>
      </p:sp>
      <p:pic>
        <p:nvPicPr>
          <p:cNvPr id="8" name="Picture 7">
            <a:extLst>
              <a:ext uri="{FF2B5EF4-FFF2-40B4-BE49-F238E27FC236}">
                <a16:creationId xmlns:a16="http://schemas.microsoft.com/office/drawing/2014/main" id="{6777DD20-7AD3-CE91-99BB-46D7001AA0A5}"/>
              </a:ext>
            </a:extLst>
          </p:cNvPr>
          <p:cNvPicPr>
            <a:picLocks noChangeAspect="1"/>
          </p:cNvPicPr>
          <p:nvPr/>
        </p:nvPicPr>
        <p:blipFill>
          <a:blip r:embed="rId2"/>
          <a:stretch>
            <a:fillRect/>
          </a:stretch>
        </p:blipFill>
        <p:spPr>
          <a:xfrm>
            <a:off x="4278086" y="0"/>
            <a:ext cx="7913914" cy="6858000"/>
          </a:xfrm>
          <a:prstGeom prst="rect">
            <a:avLst/>
          </a:prstGeom>
        </p:spPr>
      </p:pic>
    </p:spTree>
    <p:extLst>
      <p:ext uri="{BB962C8B-B14F-4D97-AF65-F5344CB8AC3E}">
        <p14:creationId xmlns:p14="http://schemas.microsoft.com/office/powerpoint/2010/main" val="109195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6E6E-CA24-0D75-A04D-726D214E9836}"/>
              </a:ext>
            </a:extLst>
          </p:cNvPr>
          <p:cNvSpPr>
            <a:spLocks noGrp="1"/>
          </p:cNvSpPr>
          <p:nvPr>
            <p:ph type="title"/>
          </p:nvPr>
        </p:nvSpPr>
        <p:spPr>
          <a:xfrm>
            <a:off x="829734" y="304800"/>
            <a:ext cx="9914466" cy="707571"/>
          </a:xfrm>
        </p:spPr>
        <p:txBody>
          <a:bodyPr>
            <a:normAutofit fontScale="90000"/>
          </a:bodyPr>
          <a:lstStyle/>
          <a:p>
            <a:pPr algn="ctr"/>
            <a:r>
              <a:rPr lang="en-IN" sz="4000" dirty="0"/>
              <a:t>Recommendation</a:t>
            </a:r>
            <a:br>
              <a:rPr lang="en-IN" dirty="0"/>
            </a:br>
            <a:endParaRPr lang="en-IN" dirty="0"/>
          </a:p>
        </p:txBody>
      </p:sp>
      <p:sp>
        <p:nvSpPr>
          <p:cNvPr id="3" name="Content Placeholder 2">
            <a:extLst>
              <a:ext uri="{FF2B5EF4-FFF2-40B4-BE49-F238E27FC236}">
                <a16:creationId xmlns:a16="http://schemas.microsoft.com/office/drawing/2014/main" id="{40134D13-36ED-AFA1-BC71-D57CE70E4642}"/>
              </a:ext>
            </a:extLst>
          </p:cNvPr>
          <p:cNvSpPr>
            <a:spLocks noGrp="1"/>
          </p:cNvSpPr>
          <p:nvPr>
            <p:ph idx="1"/>
          </p:nvPr>
        </p:nvSpPr>
        <p:spPr>
          <a:xfrm>
            <a:off x="677334" y="1273630"/>
            <a:ext cx="9261323" cy="4201884"/>
          </a:xfrm>
        </p:spPr>
        <p:txBody>
          <a:bodyPr>
            <a:normAutofit lnSpcReduction="10000"/>
          </a:bodyPr>
          <a:lstStyle/>
          <a:p>
            <a:pPr algn="just">
              <a:buFont typeface="Courier New" panose="02070309020205020404" pitchFamily="49" charset="0"/>
              <a:buChar char="o"/>
            </a:pPr>
            <a:r>
              <a:rPr lang="en-IN" sz="2000" dirty="0"/>
              <a:t>Increased the no of Entire Home/apt in Bronx , Queens &amp; Staten Island as they are preferred most by customers.</a:t>
            </a:r>
          </a:p>
          <a:p>
            <a:pPr algn="just">
              <a:buFont typeface="Courier New" panose="02070309020205020404" pitchFamily="49" charset="0"/>
              <a:buChar char="o"/>
            </a:pPr>
            <a:r>
              <a:rPr lang="en-IN" sz="2000" dirty="0"/>
              <a:t>The Cost of Entire Home/apt in Manhattan should be reduced and cost of shared rooms to be increased to reduce the price gap between shared rooms and private rooms so that shared room customer will attract toward private rooms.</a:t>
            </a:r>
          </a:p>
          <a:p>
            <a:pPr algn="just">
              <a:buFont typeface="Courier New" panose="02070309020205020404" pitchFamily="49" charset="0"/>
              <a:buChar char="o"/>
            </a:pPr>
            <a:r>
              <a:rPr lang="en-IN" sz="2000" dirty="0"/>
              <a:t>Provide discounts for shared rooms and run promotion campaign to increased there booking percentage.</a:t>
            </a:r>
          </a:p>
          <a:p>
            <a:pPr algn="just">
              <a:buFont typeface="Courier New" panose="02070309020205020404" pitchFamily="49" charset="0"/>
              <a:buChar char="o"/>
            </a:pPr>
            <a:r>
              <a:rPr lang="en-IN" sz="2000" dirty="0"/>
              <a:t>Acquire host in Bronx and Staten Island city having both Entire home/apt and Private rooms as both are preferred most.</a:t>
            </a:r>
          </a:p>
          <a:p>
            <a:pPr algn="just">
              <a:buFont typeface="Courier New" panose="02070309020205020404" pitchFamily="49" charset="0"/>
              <a:buChar char="o"/>
            </a:pPr>
            <a:r>
              <a:rPr lang="en-IN" sz="2000" dirty="0"/>
              <a:t>Acquire the listing in price range of $50-$200 to increase the booking volume.</a:t>
            </a:r>
          </a:p>
          <a:p>
            <a:pPr algn="just"/>
            <a:endParaRPr lang="en-IN" sz="2000" dirty="0"/>
          </a:p>
        </p:txBody>
      </p:sp>
    </p:spTree>
    <p:extLst>
      <p:ext uri="{BB962C8B-B14F-4D97-AF65-F5344CB8AC3E}">
        <p14:creationId xmlns:p14="http://schemas.microsoft.com/office/powerpoint/2010/main" val="192067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9FDA-ECBA-A124-6724-46E6F2674CA0}"/>
              </a:ext>
            </a:extLst>
          </p:cNvPr>
          <p:cNvSpPr>
            <a:spLocks noGrp="1"/>
          </p:cNvSpPr>
          <p:nvPr>
            <p:ph type="title"/>
          </p:nvPr>
        </p:nvSpPr>
        <p:spPr/>
        <p:txBody>
          <a:bodyPr/>
          <a:lstStyle/>
          <a:p>
            <a:pPr algn="ctr"/>
            <a:r>
              <a:rPr lang="en-IN" dirty="0"/>
              <a:t>Appendix</a:t>
            </a:r>
            <a:br>
              <a:rPr lang="en-IN" dirty="0"/>
            </a:br>
            <a:r>
              <a:rPr lang="en-IN" dirty="0"/>
              <a:t>Data Methodology</a:t>
            </a:r>
          </a:p>
        </p:txBody>
      </p:sp>
      <p:sp>
        <p:nvSpPr>
          <p:cNvPr id="3" name="Content Placeholder 2">
            <a:extLst>
              <a:ext uri="{FF2B5EF4-FFF2-40B4-BE49-F238E27FC236}">
                <a16:creationId xmlns:a16="http://schemas.microsoft.com/office/drawing/2014/main" id="{DADB2A6F-EF8F-EDAD-6D66-9D12F27AB3D2}"/>
              </a:ext>
            </a:extLst>
          </p:cNvPr>
          <p:cNvSpPr>
            <a:spLocks noGrp="1"/>
          </p:cNvSpPr>
          <p:nvPr>
            <p:ph idx="1"/>
          </p:nvPr>
        </p:nvSpPr>
        <p:spPr>
          <a:xfrm>
            <a:off x="677334" y="2160589"/>
            <a:ext cx="8596668" cy="2182811"/>
          </a:xfrm>
        </p:spPr>
        <p:txBody>
          <a:bodyPr>
            <a:normAutofit/>
          </a:bodyPr>
          <a:lstStyle/>
          <a:p>
            <a:pPr algn="just">
              <a:buFont typeface="Wingdings" panose="05000000000000000000" pitchFamily="2" charset="2"/>
              <a:buChar char="v"/>
            </a:pPr>
            <a:r>
              <a:rPr lang="en-IN" dirty="0"/>
              <a:t>Conducted Detailed Analysis on Airbnb New York dataset the process included:</a:t>
            </a:r>
          </a:p>
          <a:p>
            <a:pPr algn="just">
              <a:buFont typeface="Courier New" panose="02070309020205020404" pitchFamily="49" charset="0"/>
              <a:buChar char="o"/>
            </a:pPr>
            <a:r>
              <a:rPr lang="en-IN" dirty="0"/>
              <a:t>  Data Cleaning and handling outliers.</a:t>
            </a:r>
          </a:p>
          <a:p>
            <a:pPr algn="just">
              <a:buFont typeface="Courier New" panose="02070309020205020404" pitchFamily="49" charset="0"/>
              <a:buChar char="o"/>
            </a:pPr>
            <a:r>
              <a:rPr lang="en-IN" dirty="0"/>
              <a:t>  Creating pivot table to compare various segments such as room type etc.</a:t>
            </a:r>
          </a:p>
          <a:p>
            <a:pPr algn="just">
              <a:buFont typeface="Courier New" panose="02070309020205020404" pitchFamily="49" charset="0"/>
              <a:buChar char="o"/>
            </a:pPr>
            <a:r>
              <a:rPr lang="en-IN" dirty="0"/>
              <a:t>  Performing EDA to identifying top neigh hood area and groups , Top Host .</a:t>
            </a:r>
          </a:p>
          <a:p>
            <a:pPr algn="just">
              <a:buFont typeface="Courier New" panose="02070309020205020404" pitchFamily="49" charset="0"/>
              <a:buChar char="o"/>
            </a:pPr>
            <a:r>
              <a:rPr lang="en-IN" dirty="0"/>
              <a:t>  Deriving insights using visualization tool Tableau Tool.</a:t>
            </a:r>
          </a:p>
          <a:p>
            <a:pPr algn="just"/>
            <a:endParaRPr lang="en-IN" dirty="0"/>
          </a:p>
          <a:p>
            <a:pPr algn="just"/>
            <a:endParaRPr lang="en-IN" dirty="0"/>
          </a:p>
        </p:txBody>
      </p:sp>
    </p:spTree>
    <p:extLst>
      <p:ext uri="{BB962C8B-B14F-4D97-AF65-F5344CB8AC3E}">
        <p14:creationId xmlns:p14="http://schemas.microsoft.com/office/powerpoint/2010/main" val="3284506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9FDA-ECBA-A124-6724-46E6F2674CA0}"/>
              </a:ext>
            </a:extLst>
          </p:cNvPr>
          <p:cNvSpPr>
            <a:spLocks noGrp="1"/>
          </p:cNvSpPr>
          <p:nvPr>
            <p:ph type="title"/>
          </p:nvPr>
        </p:nvSpPr>
        <p:spPr/>
        <p:txBody>
          <a:bodyPr/>
          <a:lstStyle/>
          <a:p>
            <a:pPr algn="ctr"/>
            <a:r>
              <a:rPr lang="en-IN" dirty="0"/>
              <a:t>Appendix</a:t>
            </a:r>
            <a:br>
              <a:rPr lang="en-IN" dirty="0"/>
            </a:br>
            <a:r>
              <a:rPr lang="en-IN" dirty="0"/>
              <a:t>Data Assumption</a:t>
            </a:r>
          </a:p>
        </p:txBody>
      </p:sp>
      <p:sp>
        <p:nvSpPr>
          <p:cNvPr id="3" name="Content Placeholder 2">
            <a:extLst>
              <a:ext uri="{FF2B5EF4-FFF2-40B4-BE49-F238E27FC236}">
                <a16:creationId xmlns:a16="http://schemas.microsoft.com/office/drawing/2014/main" id="{DADB2A6F-EF8F-EDAD-6D66-9D12F27AB3D2}"/>
              </a:ext>
            </a:extLst>
          </p:cNvPr>
          <p:cNvSpPr>
            <a:spLocks noGrp="1"/>
          </p:cNvSpPr>
          <p:nvPr>
            <p:ph idx="1"/>
          </p:nvPr>
        </p:nvSpPr>
        <p:spPr>
          <a:xfrm>
            <a:off x="677334" y="2160590"/>
            <a:ext cx="8596668" cy="1094240"/>
          </a:xfrm>
        </p:spPr>
        <p:txBody>
          <a:bodyPr>
            <a:normAutofit lnSpcReduction="10000"/>
          </a:bodyPr>
          <a:lstStyle/>
          <a:p>
            <a:pPr algn="just">
              <a:buFont typeface="Courier New" panose="02070309020205020404" pitchFamily="49" charset="0"/>
              <a:buChar char="o"/>
            </a:pPr>
            <a:r>
              <a:rPr lang="en-IN" sz="2000" dirty="0">
                <a:solidFill>
                  <a:schemeClr val="accent1">
                    <a:lumMod val="75000"/>
                  </a:schemeClr>
                </a:solidFill>
              </a:rPr>
              <a:t>The Null Values assume to be of No impact on data in analysis</a:t>
            </a:r>
          </a:p>
          <a:p>
            <a:pPr algn="just">
              <a:buFont typeface="Courier New" panose="02070309020205020404" pitchFamily="49" charset="0"/>
              <a:buChar char="o"/>
            </a:pPr>
            <a:r>
              <a:rPr lang="en-IN" sz="2000" dirty="0">
                <a:solidFill>
                  <a:schemeClr val="accent1">
                    <a:lumMod val="75000"/>
                  </a:schemeClr>
                </a:solidFill>
              </a:rPr>
              <a:t>No of review are assume for best measure for the customer preferences</a:t>
            </a:r>
          </a:p>
          <a:p>
            <a:pPr algn="just">
              <a:buFont typeface="Wingdings" panose="05000000000000000000" pitchFamily="2" charset="2"/>
              <a:buChar char="Ø"/>
            </a:pPr>
            <a:endParaRPr lang="en-IN" sz="2000" dirty="0">
              <a:solidFill>
                <a:schemeClr val="accent1">
                  <a:lumMod val="75000"/>
                </a:schemeClr>
              </a:solidFill>
            </a:endParaRPr>
          </a:p>
          <a:p>
            <a:pPr marL="0" indent="0" algn="just">
              <a:buNone/>
            </a:pPr>
            <a:endParaRPr lang="en-IN" dirty="0"/>
          </a:p>
          <a:p>
            <a:pPr algn="just"/>
            <a:endParaRPr lang="en-IN" dirty="0"/>
          </a:p>
        </p:txBody>
      </p:sp>
    </p:spTree>
    <p:extLst>
      <p:ext uri="{BB962C8B-B14F-4D97-AF65-F5344CB8AC3E}">
        <p14:creationId xmlns:p14="http://schemas.microsoft.com/office/powerpoint/2010/main" val="286106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9FDA-ECBA-A124-6724-46E6F2674CA0}"/>
              </a:ext>
            </a:extLst>
          </p:cNvPr>
          <p:cNvSpPr>
            <a:spLocks noGrp="1"/>
          </p:cNvSpPr>
          <p:nvPr>
            <p:ph type="title"/>
          </p:nvPr>
        </p:nvSpPr>
        <p:spPr/>
        <p:txBody>
          <a:bodyPr/>
          <a:lstStyle/>
          <a:p>
            <a:pPr algn="ctr"/>
            <a:r>
              <a:rPr lang="en-IN" dirty="0"/>
              <a:t>Appendix</a:t>
            </a:r>
            <a:br>
              <a:rPr lang="en-IN" dirty="0"/>
            </a:br>
            <a:r>
              <a:rPr lang="en-IN" dirty="0"/>
              <a:t>Data Sources</a:t>
            </a:r>
          </a:p>
        </p:txBody>
      </p:sp>
      <p:sp>
        <p:nvSpPr>
          <p:cNvPr id="3" name="Content Placeholder 2">
            <a:extLst>
              <a:ext uri="{FF2B5EF4-FFF2-40B4-BE49-F238E27FC236}">
                <a16:creationId xmlns:a16="http://schemas.microsoft.com/office/drawing/2014/main" id="{DADB2A6F-EF8F-EDAD-6D66-9D12F27AB3D2}"/>
              </a:ext>
            </a:extLst>
          </p:cNvPr>
          <p:cNvSpPr>
            <a:spLocks noGrp="1"/>
          </p:cNvSpPr>
          <p:nvPr>
            <p:ph idx="1"/>
          </p:nvPr>
        </p:nvSpPr>
        <p:spPr>
          <a:xfrm>
            <a:off x="677334" y="2160589"/>
            <a:ext cx="8596668" cy="2767011"/>
          </a:xfrm>
        </p:spPr>
        <p:txBody>
          <a:bodyPr>
            <a:normAutofit lnSpcReduction="10000"/>
          </a:bodyPr>
          <a:lstStyle/>
          <a:p>
            <a:pPr marL="0" indent="0" algn="just">
              <a:buNone/>
            </a:pPr>
            <a:endParaRPr lang="en-IN" dirty="0"/>
          </a:p>
          <a:p>
            <a:pPr algn="just">
              <a:buFont typeface="Wingdings" panose="05000000000000000000" pitchFamily="2" charset="2"/>
              <a:buChar char="v"/>
            </a:pPr>
            <a:r>
              <a:rPr lang="en-IN" sz="2400" dirty="0"/>
              <a:t>Here is the snapshot of the data set</a:t>
            </a:r>
            <a:r>
              <a:rPr lang="en-IN" sz="2000" dirty="0"/>
              <a:t>.</a:t>
            </a:r>
          </a:p>
          <a:p>
            <a:pPr algn="just">
              <a:buFont typeface="Wingdings" panose="05000000000000000000" pitchFamily="2" charset="2"/>
              <a:buChar char="Ø"/>
            </a:pPr>
            <a:r>
              <a:rPr lang="en-IN" sz="2000" dirty="0"/>
              <a:t>Host listing information like Host ID, Neighbourhood  area  and city information, Pricing and room type.</a:t>
            </a:r>
          </a:p>
          <a:p>
            <a:pPr algn="just">
              <a:buFont typeface="Wingdings" panose="05000000000000000000" pitchFamily="2" charset="2"/>
              <a:buChar char="Ø"/>
            </a:pPr>
            <a:r>
              <a:rPr lang="en-IN" sz="2000" dirty="0"/>
              <a:t>Airbnb listing geolocation like longitude and latitude </a:t>
            </a:r>
          </a:p>
          <a:p>
            <a:pPr algn="just">
              <a:buFont typeface="Wingdings" panose="05000000000000000000" pitchFamily="2" charset="2"/>
              <a:buChar char="Ø"/>
            </a:pPr>
            <a:r>
              <a:rPr lang="en-IN" sz="2000" dirty="0"/>
              <a:t>Customer preferences information like no of review and last review     </a:t>
            </a:r>
          </a:p>
          <a:p>
            <a:pPr marL="0" indent="0" algn="just">
              <a:buNone/>
            </a:pPr>
            <a:r>
              <a:rPr lang="en-IN" sz="2200" dirty="0"/>
              <a:t>   </a:t>
            </a:r>
          </a:p>
        </p:txBody>
      </p:sp>
    </p:spTree>
    <p:extLst>
      <p:ext uri="{BB962C8B-B14F-4D97-AF65-F5344CB8AC3E}">
        <p14:creationId xmlns:p14="http://schemas.microsoft.com/office/powerpoint/2010/main" val="294249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BF177-51CE-0472-7FC2-544A4B92FE47}"/>
              </a:ext>
            </a:extLst>
          </p:cNvPr>
          <p:cNvSpPr>
            <a:spLocks noGrp="1"/>
          </p:cNvSpPr>
          <p:nvPr>
            <p:ph type="title"/>
          </p:nvPr>
        </p:nvSpPr>
        <p:spPr/>
        <p:txBody>
          <a:bodyPr>
            <a:normAutofit/>
          </a:bodyPr>
          <a:lstStyle/>
          <a:p>
            <a:pPr algn="ctr"/>
            <a:r>
              <a:rPr lang="en-IN" sz="8000" dirty="0"/>
              <a:t>Thankyou</a:t>
            </a:r>
          </a:p>
        </p:txBody>
      </p:sp>
      <p:sp>
        <p:nvSpPr>
          <p:cNvPr id="5" name="Text Placeholder 4">
            <a:extLst>
              <a:ext uri="{FF2B5EF4-FFF2-40B4-BE49-F238E27FC236}">
                <a16:creationId xmlns:a16="http://schemas.microsoft.com/office/drawing/2014/main" id="{3307565C-7ADE-02D1-6F0F-2F9DE9200DD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6283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DE33-C15A-96F0-C9B0-F43746C06B75}"/>
              </a:ext>
            </a:extLst>
          </p:cNvPr>
          <p:cNvSpPr>
            <a:spLocks noGrp="1"/>
          </p:cNvSpPr>
          <p:nvPr>
            <p:ph type="title"/>
          </p:nvPr>
        </p:nvSpPr>
        <p:spPr>
          <a:xfrm>
            <a:off x="677334" y="609600"/>
            <a:ext cx="8596668" cy="631371"/>
          </a:xfrm>
        </p:spPr>
        <p:txBody>
          <a:bodyPr>
            <a:normAutofit fontScale="90000"/>
          </a:bodyPr>
          <a:lstStyle/>
          <a:p>
            <a:pPr algn="ctr"/>
            <a:r>
              <a:rPr lang="en-IN" dirty="0"/>
              <a:t>AGENDA </a:t>
            </a:r>
          </a:p>
        </p:txBody>
      </p:sp>
      <p:sp>
        <p:nvSpPr>
          <p:cNvPr id="3" name="Content Placeholder 2">
            <a:extLst>
              <a:ext uri="{FF2B5EF4-FFF2-40B4-BE49-F238E27FC236}">
                <a16:creationId xmlns:a16="http://schemas.microsoft.com/office/drawing/2014/main" id="{D440918C-7ABE-21BD-95E5-54C7111681E4}"/>
              </a:ext>
            </a:extLst>
          </p:cNvPr>
          <p:cNvSpPr>
            <a:spLocks noGrp="1"/>
          </p:cNvSpPr>
          <p:nvPr>
            <p:ph idx="1"/>
          </p:nvPr>
        </p:nvSpPr>
        <p:spPr>
          <a:xfrm>
            <a:off x="3668485" y="1143000"/>
            <a:ext cx="4528458" cy="3668486"/>
          </a:xfrm>
        </p:spPr>
        <p:txBody>
          <a:bodyPr>
            <a:normAutofit/>
          </a:bodyPr>
          <a:lstStyle/>
          <a:p>
            <a:pPr>
              <a:buFont typeface="Wingdings" panose="05000000000000000000" pitchFamily="2" charset="2"/>
              <a:buChar char="q"/>
            </a:pPr>
            <a:r>
              <a:rPr lang="en-IN" dirty="0"/>
              <a:t> OBJECTIVE</a:t>
            </a:r>
          </a:p>
          <a:p>
            <a:pPr>
              <a:buFont typeface="Wingdings" panose="05000000000000000000" pitchFamily="2" charset="2"/>
              <a:buChar char="q"/>
            </a:pPr>
            <a:r>
              <a:rPr lang="en-IN" dirty="0"/>
              <a:t>BACKGROUND</a:t>
            </a:r>
          </a:p>
          <a:p>
            <a:pPr>
              <a:buFont typeface="Wingdings" panose="05000000000000000000" pitchFamily="2" charset="2"/>
              <a:buChar char="q"/>
            </a:pPr>
            <a:r>
              <a:rPr lang="en-IN" dirty="0"/>
              <a:t>KEY FINDINGS</a:t>
            </a:r>
          </a:p>
          <a:p>
            <a:pPr>
              <a:buFont typeface="Wingdings" panose="05000000000000000000" pitchFamily="2" charset="2"/>
              <a:buChar char="q"/>
            </a:pPr>
            <a:r>
              <a:rPr lang="en-IN" dirty="0"/>
              <a:t>RECOMMENDATION</a:t>
            </a:r>
          </a:p>
          <a:p>
            <a:pPr>
              <a:buFont typeface="Wingdings" panose="05000000000000000000" pitchFamily="2" charset="2"/>
              <a:buChar char="q"/>
            </a:pPr>
            <a:r>
              <a:rPr lang="en-IN" dirty="0"/>
              <a:t>APPRENDIX</a:t>
            </a:r>
          </a:p>
          <a:p>
            <a:pPr>
              <a:buFont typeface="Courier New" panose="02070309020205020404" pitchFamily="49" charset="0"/>
              <a:buChar char="o"/>
            </a:pPr>
            <a:r>
              <a:rPr lang="en-IN" dirty="0"/>
              <a:t>DATA </a:t>
            </a:r>
            <a:r>
              <a:rPr lang="en-US" dirty="0"/>
              <a:t>METHODOLOGY</a:t>
            </a:r>
          </a:p>
          <a:p>
            <a:pPr>
              <a:buFont typeface="Courier New" panose="02070309020205020404" pitchFamily="49" charset="0"/>
              <a:buChar char="o"/>
            </a:pPr>
            <a:r>
              <a:rPr lang="en-US" sz="1800" dirty="0">
                <a:solidFill>
                  <a:schemeClr val="tx1"/>
                </a:solidFill>
                <a:latin typeface="Lato`"/>
              </a:rPr>
              <a:t>DATA MODEL ASSUMPTION</a:t>
            </a:r>
          </a:p>
          <a:p>
            <a:pPr>
              <a:buFont typeface="Courier New" panose="02070309020205020404" pitchFamily="49" charset="0"/>
              <a:buChar char="o"/>
            </a:pPr>
            <a:r>
              <a:rPr lang="en-IN" dirty="0"/>
              <a:t>DATA SOURCES</a:t>
            </a:r>
          </a:p>
          <a:p>
            <a:pPr marL="0" indent="0">
              <a:buNone/>
            </a:pPr>
            <a:endParaRPr lang="en-US" sz="1800" dirty="0">
              <a:solidFill>
                <a:schemeClr val="tx1"/>
              </a:solidFill>
              <a:latin typeface="Lato`"/>
            </a:endParaRPr>
          </a:p>
          <a:p>
            <a:pPr marL="0" indent="0">
              <a:buNone/>
            </a:pPr>
            <a:endParaRPr lang="en-IN" dirty="0"/>
          </a:p>
        </p:txBody>
      </p:sp>
    </p:spTree>
    <p:extLst>
      <p:ext uri="{BB962C8B-B14F-4D97-AF65-F5344CB8AC3E}">
        <p14:creationId xmlns:p14="http://schemas.microsoft.com/office/powerpoint/2010/main" val="33746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8A50-2F73-9082-7EBC-7DB39BBC4371}"/>
              </a:ext>
            </a:extLst>
          </p:cNvPr>
          <p:cNvSpPr>
            <a:spLocks noGrp="1"/>
          </p:cNvSpPr>
          <p:nvPr>
            <p:ph type="title"/>
          </p:nvPr>
        </p:nvSpPr>
        <p:spPr>
          <a:xfrm>
            <a:off x="677334" y="609600"/>
            <a:ext cx="8596668" cy="685800"/>
          </a:xfrm>
        </p:spPr>
        <p:txBody>
          <a:bodyPr>
            <a:normAutofit/>
          </a:bodyPr>
          <a:lstStyle/>
          <a:p>
            <a:pPr algn="ctr"/>
            <a:r>
              <a:rPr lang="en-IN" dirty="0"/>
              <a:t>OBJECTIVE</a:t>
            </a:r>
          </a:p>
        </p:txBody>
      </p:sp>
      <p:sp>
        <p:nvSpPr>
          <p:cNvPr id="3" name="Content Placeholder 2">
            <a:extLst>
              <a:ext uri="{FF2B5EF4-FFF2-40B4-BE49-F238E27FC236}">
                <a16:creationId xmlns:a16="http://schemas.microsoft.com/office/drawing/2014/main" id="{CD1682E4-A7EE-9F32-F342-E4B661B1591C}"/>
              </a:ext>
            </a:extLst>
          </p:cNvPr>
          <p:cNvSpPr>
            <a:spLocks noGrp="1"/>
          </p:cNvSpPr>
          <p:nvPr>
            <p:ph idx="1"/>
          </p:nvPr>
        </p:nvSpPr>
        <p:spPr>
          <a:xfrm>
            <a:off x="677333" y="2160589"/>
            <a:ext cx="9968895" cy="3880773"/>
          </a:xfrm>
        </p:spPr>
        <p:txBody>
          <a:bodyPr>
            <a:normAutofit/>
          </a:bodyPr>
          <a:lstStyle/>
          <a:p>
            <a:pPr>
              <a:buClr>
                <a:schemeClr val="tx2"/>
              </a:buClr>
              <a:buFont typeface="Wingdings" panose="05000000000000000000" pitchFamily="2" charset="2"/>
              <a:buChar char="Ø"/>
            </a:pPr>
            <a:r>
              <a:rPr lang="en-IN" sz="2000" dirty="0"/>
              <a:t>Improve our shared understanding about customer preferences.</a:t>
            </a:r>
          </a:p>
          <a:p>
            <a:pPr>
              <a:buClr>
                <a:schemeClr val="tx1"/>
              </a:buClr>
              <a:buFont typeface="Wingdings" panose="05000000000000000000" pitchFamily="2" charset="2"/>
              <a:buChar char="Ø"/>
            </a:pPr>
            <a:r>
              <a:rPr lang="en-IN" sz="2000" dirty="0"/>
              <a:t>Provide recommendation to our operational and marketing team .</a:t>
            </a:r>
          </a:p>
          <a:p>
            <a:pPr>
              <a:buClr>
                <a:schemeClr val="tx1"/>
              </a:buClr>
              <a:buFont typeface="Wingdings" panose="05000000000000000000" pitchFamily="2" charset="2"/>
              <a:buChar char="Ø"/>
            </a:pPr>
            <a:r>
              <a:rPr lang="en-IN" sz="2000" dirty="0"/>
              <a:t>Improve understanding of customer behaviour.</a:t>
            </a:r>
          </a:p>
        </p:txBody>
      </p:sp>
      <p:pic>
        <p:nvPicPr>
          <p:cNvPr id="5" name="Picture 4">
            <a:extLst>
              <a:ext uri="{FF2B5EF4-FFF2-40B4-BE49-F238E27FC236}">
                <a16:creationId xmlns:a16="http://schemas.microsoft.com/office/drawing/2014/main" id="{7943B36C-B3F2-9449-C8D4-09530A2B8DC4}"/>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4051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E6B2-12E1-47A9-17AB-923E4ACB98BD}"/>
              </a:ext>
            </a:extLst>
          </p:cNvPr>
          <p:cNvSpPr>
            <a:spLocks noGrp="1"/>
          </p:cNvSpPr>
          <p:nvPr>
            <p:ph type="title"/>
          </p:nvPr>
        </p:nvSpPr>
        <p:spPr>
          <a:xfrm>
            <a:off x="677334" y="609600"/>
            <a:ext cx="8596668" cy="566057"/>
          </a:xfrm>
        </p:spPr>
        <p:txBody>
          <a:bodyPr>
            <a:normAutofit fontScale="90000"/>
          </a:bodyPr>
          <a:lstStyle/>
          <a:p>
            <a:pPr algn="ctr"/>
            <a:r>
              <a:rPr lang="en-IN" dirty="0"/>
              <a:t>BACKGROUND</a:t>
            </a:r>
          </a:p>
        </p:txBody>
      </p:sp>
      <p:sp>
        <p:nvSpPr>
          <p:cNvPr id="3" name="Content Placeholder 2">
            <a:extLst>
              <a:ext uri="{FF2B5EF4-FFF2-40B4-BE49-F238E27FC236}">
                <a16:creationId xmlns:a16="http://schemas.microsoft.com/office/drawing/2014/main" id="{F80C18CC-FC3A-1E28-FBF8-8A2E0A5EF897}"/>
              </a:ext>
            </a:extLst>
          </p:cNvPr>
          <p:cNvSpPr>
            <a:spLocks noGrp="1"/>
          </p:cNvSpPr>
          <p:nvPr>
            <p:ph idx="1"/>
          </p:nvPr>
        </p:nvSpPr>
        <p:spPr>
          <a:xfrm>
            <a:off x="677333" y="2160589"/>
            <a:ext cx="10001553" cy="2596468"/>
          </a:xfrm>
        </p:spPr>
        <p:txBody>
          <a:bodyPr>
            <a:normAutofit/>
          </a:bodyPr>
          <a:lstStyle/>
          <a:p>
            <a:pPr>
              <a:buClr>
                <a:schemeClr val="tx1"/>
              </a:buClr>
              <a:buFont typeface="Wingdings" panose="05000000000000000000" pitchFamily="2" charset="2"/>
              <a:buChar char="Ø"/>
            </a:pPr>
            <a:r>
              <a:rPr lang="en-US" sz="2000" dirty="0"/>
              <a:t>Airbnb has seen a major decline in revenue </a:t>
            </a:r>
            <a:r>
              <a:rPr lang="en-IN" sz="2000" dirty="0"/>
              <a:t>in past few months.</a:t>
            </a:r>
          </a:p>
          <a:p>
            <a:pPr>
              <a:buClr>
                <a:schemeClr val="tx1"/>
              </a:buClr>
              <a:buFont typeface="Wingdings" panose="05000000000000000000" pitchFamily="2" charset="2"/>
              <a:buChar char="Ø"/>
            </a:pPr>
            <a:r>
              <a:rPr lang="en-IN" sz="2000" dirty="0"/>
              <a:t>Globally the restriction has been imposed due to pandemic.</a:t>
            </a:r>
          </a:p>
          <a:p>
            <a:pPr>
              <a:lnSpc>
                <a:spcPct val="170000"/>
              </a:lnSpc>
              <a:buClr>
                <a:schemeClr val="tx1"/>
              </a:buClr>
              <a:buFont typeface="Wingdings" panose="05000000000000000000" pitchFamily="2" charset="2"/>
              <a:buChar char="Ø"/>
            </a:pPr>
            <a:r>
              <a:rPr lang="en-US" sz="2000" dirty="0"/>
              <a:t>Now that the restrictions have started lifting ,people have started to travel, Airbnb wants to make sure that it is fully prepared for this change.</a:t>
            </a:r>
            <a:endParaRPr lang="en-IN" sz="2000" dirty="0"/>
          </a:p>
          <a:p>
            <a:pPr>
              <a:buFont typeface="Wingdings" panose="05000000000000000000" pitchFamily="2" charset="2"/>
              <a:buChar char="Ø"/>
            </a:pPr>
            <a:endParaRPr lang="en-IN" sz="2000" dirty="0"/>
          </a:p>
          <a:p>
            <a:endParaRPr lang="en-IN" dirty="0"/>
          </a:p>
        </p:txBody>
      </p:sp>
      <p:pic>
        <p:nvPicPr>
          <p:cNvPr id="5" name="Picture 4">
            <a:extLst>
              <a:ext uri="{FF2B5EF4-FFF2-40B4-BE49-F238E27FC236}">
                <a16:creationId xmlns:a16="http://schemas.microsoft.com/office/drawing/2014/main" id="{18C4A49F-A956-B02C-A7E4-8E8CF32A399C}"/>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246610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20D163-34DC-A264-1DB4-DB9405EFFE6B}"/>
              </a:ext>
            </a:extLst>
          </p:cNvPr>
          <p:cNvSpPr>
            <a:spLocks noGrp="1"/>
          </p:cNvSpPr>
          <p:nvPr>
            <p:ph type="title"/>
          </p:nvPr>
        </p:nvSpPr>
        <p:spPr>
          <a:xfrm>
            <a:off x="677334" y="530949"/>
            <a:ext cx="3854528" cy="1101908"/>
          </a:xfrm>
        </p:spPr>
        <p:txBody>
          <a:bodyPr>
            <a:noAutofit/>
          </a:bodyPr>
          <a:lstStyle/>
          <a:p>
            <a:r>
              <a:rPr lang="en-IN" sz="3000" dirty="0">
                <a:solidFill>
                  <a:schemeClr val="accent2">
                    <a:lumMod val="50000"/>
                  </a:schemeClr>
                </a:solidFill>
              </a:rPr>
              <a:t>Most Preferred Neighbourhood Group</a:t>
            </a:r>
          </a:p>
        </p:txBody>
      </p:sp>
      <p:sp>
        <p:nvSpPr>
          <p:cNvPr id="7" name="Text Placeholder 6">
            <a:extLst>
              <a:ext uri="{FF2B5EF4-FFF2-40B4-BE49-F238E27FC236}">
                <a16:creationId xmlns:a16="http://schemas.microsoft.com/office/drawing/2014/main" id="{280A9786-EAA9-DEFC-0DA4-7EFF859101FE}"/>
              </a:ext>
            </a:extLst>
          </p:cNvPr>
          <p:cNvSpPr>
            <a:spLocks noGrp="1"/>
          </p:cNvSpPr>
          <p:nvPr>
            <p:ph type="body" sz="half" idx="2"/>
          </p:nvPr>
        </p:nvSpPr>
        <p:spPr>
          <a:xfrm>
            <a:off x="677333" y="1632858"/>
            <a:ext cx="4700209" cy="5007428"/>
          </a:xfrm>
        </p:spPr>
        <p:txBody>
          <a:bodyPr>
            <a:normAutofit fontScale="92500" lnSpcReduction="10000"/>
          </a:bodyPr>
          <a:lstStyle/>
          <a:p>
            <a:r>
              <a:rPr lang="en-IN" sz="2000" dirty="0">
                <a:solidFill>
                  <a:schemeClr val="accent1"/>
                </a:solidFill>
              </a:rPr>
              <a:t>The Most Neighbourhood Group in New York is </a:t>
            </a:r>
            <a:r>
              <a:rPr lang="en-IN" sz="2400" b="1" dirty="0">
                <a:solidFill>
                  <a:schemeClr val="accent1"/>
                </a:solidFill>
              </a:rPr>
              <a:t>Manhattan</a:t>
            </a:r>
            <a:r>
              <a:rPr lang="en-IN" sz="2000" dirty="0">
                <a:solidFill>
                  <a:schemeClr val="accent1"/>
                </a:solidFill>
              </a:rPr>
              <a:t> followed by </a:t>
            </a:r>
            <a:r>
              <a:rPr lang="en-IN" sz="2400" b="1" dirty="0">
                <a:solidFill>
                  <a:schemeClr val="accent1"/>
                </a:solidFill>
              </a:rPr>
              <a:t>Brooklyn</a:t>
            </a:r>
            <a:r>
              <a:rPr lang="en-IN" sz="2000" b="1" dirty="0">
                <a:solidFill>
                  <a:schemeClr val="accent1"/>
                </a:solidFill>
              </a:rPr>
              <a:t>.</a:t>
            </a:r>
          </a:p>
          <a:p>
            <a:r>
              <a:rPr lang="en-US" sz="2000" dirty="0">
                <a:solidFill>
                  <a:schemeClr val="accent1"/>
                </a:solidFill>
              </a:rPr>
              <a:t>	The Booking  of the Manhattan is high as compared to other Tho people preferred it due to it famous attraction and  scenic view.</a:t>
            </a:r>
          </a:p>
          <a:p>
            <a:r>
              <a:rPr lang="en-US" sz="2000" dirty="0">
                <a:solidFill>
                  <a:schemeClr val="accent1"/>
                </a:solidFill>
              </a:rPr>
              <a:t>	About </a:t>
            </a:r>
            <a:r>
              <a:rPr lang="en-US" sz="2400" b="1" dirty="0">
                <a:solidFill>
                  <a:schemeClr val="accent1"/>
                </a:solidFill>
              </a:rPr>
              <a:t>44.3%</a:t>
            </a:r>
            <a:r>
              <a:rPr lang="en-US" sz="2000" dirty="0">
                <a:solidFill>
                  <a:schemeClr val="accent1"/>
                </a:solidFill>
              </a:rPr>
              <a:t> of booking from total listing is only in </a:t>
            </a:r>
            <a:r>
              <a:rPr lang="en-US" sz="2400" b="1" dirty="0">
                <a:solidFill>
                  <a:schemeClr val="accent1"/>
                </a:solidFill>
              </a:rPr>
              <a:t>Manhattan ,</a:t>
            </a:r>
            <a:r>
              <a:rPr lang="en-US" sz="2000" dirty="0">
                <a:solidFill>
                  <a:schemeClr val="accent1"/>
                </a:solidFill>
              </a:rPr>
              <a:t> </a:t>
            </a:r>
            <a:r>
              <a:rPr lang="en-US" sz="2400" b="1" dirty="0">
                <a:solidFill>
                  <a:schemeClr val="accent1"/>
                </a:solidFill>
              </a:rPr>
              <a:t>41.12%</a:t>
            </a:r>
            <a:r>
              <a:rPr lang="en-US" sz="2000" dirty="0">
                <a:solidFill>
                  <a:schemeClr val="accent1"/>
                </a:solidFill>
              </a:rPr>
              <a:t> in </a:t>
            </a:r>
            <a:r>
              <a:rPr lang="en-US" sz="2400" b="1" dirty="0">
                <a:solidFill>
                  <a:schemeClr val="accent1"/>
                </a:solidFill>
              </a:rPr>
              <a:t>Brooklyn</a:t>
            </a:r>
            <a:r>
              <a:rPr lang="en-US" sz="2400" dirty="0">
                <a:solidFill>
                  <a:schemeClr val="accent1"/>
                </a:solidFill>
              </a:rPr>
              <a:t> </a:t>
            </a:r>
            <a:r>
              <a:rPr lang="en-US" sz="2000" dirty="0">
                <a:solidFill>
                  <a:schemeClr val="accent1"/>
                </a:solidFill>
              </a:rPr>
              <a:t>&amp; </a:t>
            </a:r>
            <a:r>
              <a:rPr lang="en-US" sz="2400" b="1" dirty="0">
                <a:solidFill>
                  <a:schemeClr val="accent1"/>
                </a:solidFill>
              </a:rPr>
              <a:t>11.59%</a:t>
            </a:r>
            <a:r>
              <a:rPr lang="en-US" sz="2000" dirty="0">
                <a:solidFill>
                  <a:schemeClr val="accent1"/>
                </a:solidFill>
              </a:rPr>
              <a:t> in </a:t>
            </a:r>
            <a:r>
              <a:rPr lang="en-US" sz="2400" b="1" dirty="0">
                <a:solidFill>
                  <a:schemeClr val="accent1"/>
                </a:solidFill>
              </a:rPr>
              <a:t>Queens</a:t>
            </a:r>
            <a:endParaRPr lang="en-US" sz="2000" b="1" dirty="0">
              <a:solidFill>
                <a:schemeClr val="accent1"/>
              </a:solidFill>
            </a:endParaRPr>
          </a:p>
          <a:p>
            <a:r>
              <a:rPr lang="en-US" sz="2000" dirty="0">
                <a:solidFill>
                  <a:schemeClr val="accent1"/>
                </a:solidFill>
              </a:rPr>
              <a:t>	Staten Island and Bronx are the least preferences of customer due to its few tourist attraction points only </a:t>
            </a:r>
            <a:r>
              <a:rPr lang="en-US" sz="2400" b="1" dirty="0">
                <a:solidFill>
                  <a:schemeClr val="accent1"/>
                </a:solidFill>
              </a:rPr>
              <a:t>0.76%</a:t>
            </a:r>
            <a:r>
              <a:rPr lang="en-US" sz="2000" dirty="0">
                <a:solidFill>
                  <a:schemeClr val="accent1"/>
                </a:solidFill>
              </a:rPr>
              <a:t> of total listing is of </a:t>
            </a:r>
            <a:r>
              <a:rPr lang="en-US" sz="2400" b="1" dirty="0">
                <a:solidFill>
                  <a:schemeClr val="accent1"/>
                </a:solidFill>
              </a:rPr>
              <a:t>Staten Island</a:t>
            </a:r>
            <a:r>
              <a:rPr lang="en-US" sz="2000" b="1" dirty="0">
                <a:solidFill>
                  <a:schemeClr val="accent1"/>
                </a:solidFill>
              </a:rPr>
              <a:t> </a:t>
            </a:r>
            <a:r>
              <a:rPr lang="en-US" sz="2000" dirty="0">
                <a:solidFill>
                  <a:schemeClr val="accent1"/>
                </a:solidFill>
              </a:rPr>
              <a:t>and </a:t>
            </a:r>
            <a:r>
              <a:rPr lang="en-US" sz="2400" b="1" dirty="0">
                <a:solidFill>
                  <a:schemeClr val="accent1"/>
                </a:solidFill>
              </a:rPr>
              <a:t>Bronx</a:t>
            </a:r>
            <a:r>
              <a:rPr lang="en-US" sz="2000" dirty="0">
                <a:solidFill>
                  <a:schemeClr val="accent1"/>
                </a:solidFill>
              </a:rPr>
              <a:t> has </a:t>
            </a:r>
            <a:r>
              <a:rPr lang="en-US" sz="2600" b="1" dirty="0">
                <a:solidFill>
                  <a:schemeClr val="accent1"/>
                </a:solidFill>
              </a:rPr>
              <a:t>2.23%</a:t>
            </a:r>
            <a:r>
              <a:rPr lang="en-US" sz="2000" dirty="0">
                <a:solidFill>
                  <a:schemeClr val="accent1"/>
                </a:solidFill>
              </a:rPr>
              <a:t> of booking.</a:t>
            </a:r>
          </a:p>
        </p:txBody>
      </p:sp>
      <p:sp>
        <p:nvSpPr>
          <p:cNvPr id="9" name="Content Placeholder 8">
            <a:extLst>
              <a:ext uri="{FF2B5EF4-FFF2-40B4-BE49-F238E27FC236}">
                <a16:creationId xmlns:a16="http://schemas.microsoft.com/office/drawing/2014/main" id="{F2C1103A-55CC-118C-FF6B-C4878D672C21}"/>
              </a:ext>
            </a:extLst>
          </p:cNvPr>
          <p:cNvSpPr>
            <a:spLocks noGrp="1"/>
          </p:cNvSpPr>
          <p:nvPr>
            <p:ph idx="1"/>
          </p:nvPr>
        </p:nvSpPr>
        <p:spPr>
          <a:xfrm>
            <a:off x="7815943" y="514924"/>
            <a:ext cx="1458059" cy="5526437"/>
          </a:xfrm>
        </p:spPr>
        <p:txBody>
          <a:bodyPr/>
          <a:lstStyle/>
          <a:p>
            <a:endParaRPr lang="en-IN" dirty="0"/>
          </a:p>
        </p:txBody>
      </p:sp>
      <p:pic>
        <p:nvPicPr>
          <p:cNvPr id="5" name="Picture 4">
            <a:extLst>
              <a:ext uri="{FF2B5EF4-FFF2-40B4-BE49-F238E27FC236}">
                <a16:creationId xmlns:a16="http://schemas.microsoft.com/office/drawing/2014/main" id="{85D689AD-31EE-F6BA-3E15-FD94B19101DE}"/>
              </a:ext>
            </a:extLst>
          </p:cNvPr>
          <p:cNvPicPr>
            <a:picLocks noChangeAspect="1"/>
          </p:cNvPicPr>
          <p:nvPr/>
        </p:nvPicPr>
        <p:blipFill>
          <a:blip r:embed="rId2"/>
          <a:stretch>
            <a:fillRect/>
          </a:stretch>
        </p:blipFill>
        <p:spPr>
          <a:xfrm>
            <a:off x="5475514" y="1"/>
            <a:ext cx="6716486" cy="6858000"/>
          </a:xfrm>
          <a:prstGeom prst="rect">
            <a:avLst/>
          </a:prstGeom>
        </p:spPr>
      </p:pic>
    </p:spTree>
    <p:extLst>
      <p:ext uri="{BB962C8B-B14F-4D97-AF65-F5344CB8AC3E}">
        <p14:creationId xmlns:p14="http://schemas.microsoft.com/office/powerpoint/2010/main" val="134352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D0AD-9B05-A297-4F93-3822CFABB672}"/>
              </a:ext>
            </a:extLst>
          </p:cNvPr>
          <p:cNvSpPr>
            <a:spLocks noGrp="1"/>
          </p:cNvSpPr>
          <p:nvPr>
            <p:ph type="title"/>
          </p:nvPr>
        </p:nvSpPr>
        <p:spPr>
          <a:xfrm>
            <a:off x="677334" y="514924"/>
            <a:ext cx="3854528" cy="1092196"/>
          </a:xfrm>
        </p:spPr>
        <p:txBody>
          <a:bodyPr>
            <a:normAutofit fontScale="90000"/>
          </a:bodyPr>
          <a:lstStyle/>
          <a:p>
            <a:pPr algn="ctr"/>
            <a:r>
              <a:rPr lang="en-IN" sz="3600" dirty="0">
                <a:solidFill>
                  <a:schemeClr val="accent2">
                    <a:lumMod val="50000"/>
                  </a:schemeClr>
                </a:solidFill>
              </a:rPr>
              <a:t>Most Preferred Stay</a:t>
            </a:r>
          </a:p>
        </p:txBody>
      </p:sp>
      <p:sp>
        <p:nvSpPr>
          <p:cNvPr id="4" name="Text Placeholder 3">
            <a:extLst>
              <a:ext uri="{FF2B5EF4-FFF2-40B4-BE49-F238E27FC236}">
                <a16:creationId xmlns:a16="http://schemas.microsoft.com/office/drawing/2014/main" id="{1D7D49B3-911C-5B3A-DBD0-085E23C1A7C3}"/>
              </a:ext>
            </a:extLst>
          </p:cNvPr>
          <p:cNvSpPr>
            <a:spLocks noGrp="1"/>
          </p:cNvSpPr>
          <p:nvPr>
            <p:ph type="body" sz="half" idx="2"/>
          </p:nvPr>
        </p:nvSpPr>
        <p:spPr>
          <a:xfrm>
            <a:off x="677334" y="1607119"/>
            <a:ext cx="3854528" cy="3922823"/>
          </a:xfrm>
        </p:spPr>
        <p:txBody>
          <a:bodyPr>
            <a:normAutofit fontScale="92500" lnSpcReduction="10000"/>
          </a:bodyPr>
          <a:lstStyle/>
          <a:p>
            <a:pPr marL="342900" indent="-342900">
              <a:buFont typeface="Courier New" panose="02070309020205020404" pitchFamily="49" charset="0"/>
              <a:buChar char="o"/>
            </a:pPr>
            <a:r>
              <a:rPr lang="en-IN" sz="2400" dirty="0">
                <a:solidFill>
                  <a:schemeClr val="accent2"/>
                </a:solidFill>
              </a:rPr>
              <a:t>51.97% </a:t>
            </a:r>
            <a:r>
              <a:rPr lang="en-IN" sz="2000" dirty="0">
                <a:solidFill>
                  <a:schemeClr val="accent2"/>
                </a:solidFill>
              </a:rPr>
              <a:t>of people prefer to stay in </a:t>
            </a:r>
            <a:r>
              <a:rPr lang="en-IN" sz="2400" b="1" dirty="0">
                <a:solidFill>
                  <a:schemeClr val="accent2"/>
                </a:solidFill>
              </a:rPr>
              <a:t>Entire home/Apartment </a:t>
            </a:r>
            <a:r>
              <a:rPr lang="en-IN" sz="2000" dirty="0">
                <a:solidFill>
                  <a:schemeClr val="accent2"/>
                </a:solidFill>
              </a:rPr>
              <a:t>and </a:t>
            </a:r>
            <a:r>
              <a:rPr lang="en-IN" sz="2400" dirty="0">
                <a:solidFill>
                  <a:schemeClr val="accent2"/>
                </a:solidFill>
              </a:rPr>
              <a:t>45.66% </a:t>
            </a:r>
            <a:r>
              <a:rPr lang="en-IN" sz="2000" dirty="0">
                <a:solidFill>
                  <a:schemeClr val="accent2"/>
                </a:solidFill>
              </a:rPr>
              <a:t>prefer to in </a:t>
            </a:r>
            <a:r>
              <a:rPr lang="en-IN" sz="2400" b="1" dirty="0">
                <a:solidFill>
                  <a:schemeClr val="accent2"/>
                </a:solidFill>
              </a:rPr>
              <a:t>Private Room.</a:t>
            </a:r>
            <a:endParaRPr lang="en-IN" sz="2000" b="1" dirty="0">
              <a:solidFill>
                <a:schemeClr val="accent2"/>
              </a:solidFill>
            </a:endParaRPr>
          </a:p>
          <a:p>
            <a:pPr marL="342900" indent="-342900">
              <a:buFont typeface="Courier New" panose="02070309020205020404" pitchFamily="49" charset="0"/>
              <a:buChar char="o"/>
            </a:pPr>
            <a:r>
              <a:rPr lang="en-US" sz="2000" dirty="0">
                <a:solidFill>
                  <a:schemeClr val="accent2"/>
                </a:solidFill>
              </a:rPr>
              <a:t>	Only </a:t>
            </a:r>
            <a:r>
              <a:rPr lang="en-US" sz="2400" b="1" dirty="0">
                <a:solidFill>
                  <a:schemeClr val="accent2"/>
                </a:solidFill>
              </a:rPr>
              <a:t>2.37% </a:t>
            </a:r>
            <a:r>
              <a:rPr lang="en-US" sz="2000" dirty="0">
                <a:solidFill>
                  <a:schemeClr val="accent2"/>
                </a:solidFill>
              </a:rPr>
              <a:t>of people like to stay in </a:t>
            </a:r>
            <a:r>
              <a:rPr lang="en-US" sz="2400" b="1" dirty="0">
                <a:solidFill>
                  <a:schemeClr val="accent2"/>
                </a:solidFill>
              </a:rPr>
              <a:t>Shared rooms</a:t>
            </a:r>
            <a:r>
              <a:rPr lang="en-US" sz="2000" dirty="0">
                <a:solidFill>
                  <a:schemeClr val="accent2"/>
                </a:solidFill>
              </a:rPr>
              <a:t>. This is due to most people like to stay in their private space and don’t want any kind of disturbance during there stay.</a:t>
            </a:r>
            <a:endParaRPr lang="en-IN" sz="2000" dirty="0">
              <a:solidFill>
                <a:schemeClr val="accent2"/>
              </a:solidFill>
            </a:endParaRPr>
          </a:p>
          <a:p>
            <a:endParaRPr lang="en-IN" sz="2400" dirty="0">
              <a:solidFill>
                <a:schemeClr val="accent2"/>
              </a:solidFill>
            </a:endParaRPr>
          </a:p>
        </p:txBody>
      </p:sp>
      <p:sp>
        <p:nvSpPr>
          <p:cNvPr id="12" name="Content Placeholder 11">
            <a:extLst>
              <a:ext uri="{FF2B5EF4-FFF2-40B4-BE49-F238E27FC236}">
                <a16:creationId xmlns:a16="http://schemas.microsoft.com/office/drawing/2014/main" id="{0C2BD046-93E1-EDFF-FF3A-D6BA00092DDC}"/>
              </a:ext>
            </a:extLst>
          </p:cNvPr>
          <p:cNvSpPr>
            <a:spLocks noGrp="1"/>
          </p:cNvSpPr>
          <p:nvPr>
            <p:ph idx="1"/>
          </p:nvPr>
        </p:nvSpPr>
        <p:spPr/>
        <p:txBody>
          <a:bodyPr/>
          <a:lstStyle/>
          <a:p>
            <a:endParaRPr lang="en-IN"/>
          </a:p>
        </p:txBody>
      </p:sp>
      <p:pic>
        <p:nvPicPr>
          <p:cNvPr id="14" name="Picture 13">
            <a:extLst>
              <a:ext uri="{FF2B5EF4-FFF2-40B4-BE49-F238E27FC236}">
                <a16:creationId xmlns:a16="http://schemas.microsoft.com/office/drawing/2014/main" id="{D397468D-6AD0-37ED-40D8-16B4AD22AE1C}"/>
              </a:ext>
            </a:extLst>
          </p:cNvPr>
          <p:cNvPicPr>
            <a:picLocks noChangeAspect="1"/>
          </p:cNvPicPr>
          <p:nvPr/>
        </p:nvPicPr>
        <p:blipFill rotWithShape="1">
          <a:blip r:embed="rId2"/>
          <a:srcRect b="11908"/>
          <a:stretch/>
        </p:blipFill>
        <p:spPr>
          <a:xfrm>
            <a:off x="4760460" y="0"/>
            <a:ext cx="7431539" cy="6858000"/>
          </a:xfrm>
          <a:prstGeom prst="rect">
            <a:avLst/>
          </a:prstGeom>
        </p:spPr>
      </p:pic>
    </p:spTree>
    <p:extLst>
      <p:ext uri="{BB962C8B-B14F-4D97-AF65-F5344CB8AC3E}">
        <p14:creationId xmlns:p14="http://schemas.microsoft.com/office/powerpoint/2010/main" val="287951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CD16-CEF4-171A-6866-4DF08B9EA14D}"/>
              </a:ext>
            </a:extLst>
          </p:cNvPr>
          <p:cNvSpPr>
            <a:spLocks noGrp="1"/>
          </p:cNvSpPr>
          <p:nvPr>
            <p:ph type="title"/>
          </p:nvPr>
        </p:nvSpPr>
        <p:spPr>
          <a:xfrm>
            <a:off x="677334" y="660404"/>
            <a:ext cx="3854528" cy="439053"/>
          </a:xfrm>
        </p:spPr>
        <p:txBody>
          <a:bodyPr>
            <a:noAutofit/>
          </a:bodyPr>
          <a:lstStyle/>
          <a:p>
            <a:pPr algn="ctr"/>
            <a:r>
              <a:rPr lang="en-IN" sz="3200" dirty="0">
                <a:solidFill>
                  <a:schemeClr val="accent2">
                    <a:lumMod val="75000"/>
                  </a:schemeClr>
                </a:solidFill>
              </a:rPr>
              <a:t>Top 10 Host </a:t>
            </a:r>
          </a:p>
        </p:txBody>
      </p:sp>
      <p:sp>
        <p:nvSpPr>
          <p:cNvPr id="4" name="Text Placeholder 3">
            <a:extLst>
              <a:ext uri="{FF2B5EF4-FFF2-40B4-BE49-F238E27FC236}">
                <a16:creationId xmlns:a16="http://schemas.microsoft.com/office/drawing/2014/main" id="{34260991-64C4-C3D4-81EE-3546521ECB36}"/>
              </a:ext>
            </a:extLst>
          </p:cNvPr>
          <p:cNvSpPr>
            <a:spLocks noGrp="1"/>
          </p:cNvSpPr>
          <p:nvPr>
            <p:ph type="body" sz="half" idx="2"/>
          </p:nvPr>
        </p:nvSpPr>
        <p:spPr>
          <a:xfrm>
            <a:off x="677334" y="2013857"/>
            <a:ext cx="3854528" cy="2585661"/>
          </a:xfrm>
        </p:spPr>
        <p:txBody>
          <a:bodyPr>
            <a:normAutofit/>
          </a:bodyPr>
          <a:lstStyle/>
          <a:p>
            <a:r>
              <a:rPr lang="en-IN" sz="2000" dirty="0">
                <a:solidFill>
                  <a:schemeClr val="accent2"/>
                </a:solidFill>
              </a:rPr>
              <a:t>The property of host </a:t>
            </a:r>
            <a:r>
              <a:rPr lang="en-IN" sz="2400" dirty="0">
                <a:solidFill>
                  <a:schemeClr val="accent2"/>
                </a:solidFill>
              </a:rPr>
              <a:t>Sonder(NYC) </a:t>
            </a:r>
            <a:r>
              <a:rPr lang="en-IN" sz="2000" dirty="0">
                <a:solidFill>
                  <a:schemeClr val="accent2"/>
                </a:solidFill>
              </a:rPr>
              <a:t> has booked maximum times about </a:t>
            </a:r>
            <a:r>
              <a:rPr lang="en-IN" sz="2400" dirty="0">
                <a:solidFill>
                  <a:schemeClr val="accent2"/>
                </a:solidFill>
              </a:rPr>
              <a:t>207 </a:t>
            </a:r>
            <a:r>
              <a:rPr lang="en-IN" sz="2000" dirty="0">
                <a:solidFill>
                  <a:schemeClr val="accent2"/>
                </a:solidFill>
              </a:rPr>
              <a:t>times by the people.</a:t>
            </a:r>
          </a:p>
          <a:p>
            <a:r>
              <a:rPr lang="en-IN" sz="2000" dirty="0">
                <a:solidFill>
                  <a:schemeClr val="accent2"/>
                </a:solidFill>
              </a:rPr>
              <a:t>The host </a:t>
            </a:r>
            <a:r>
              <a:rPr lang="en-IN" sz="2400" dirty="0">
                <a:solidFill>
                  <a:schemeClr val="accent2"/>
                </a:solidFill>
              </a:rPr>
              <a:t>Corporate Housing</a:t>
            </a:r>
            <a:r>
              <a:rPr lang="en-IN" sz="2000" dirty="0">
                <a:solidFill>
                  <a:schemeClr val="accent2"/>
                </a:solidFill>
              </a:rPr>
              <a:t> is at  second place with booked count of 79</a:t>
            </a:r>
          </a:p>
        </p:txBody>
      </p:sp>
      <p:pic>
        <p:nvPicPr>
          <p:cNvPr id="8" name="Content Placeholder 7">
            <a:extLst>
              <a:ext uri="{FF2B5EF4-FFF2-40B4-BE49-F238E27FC236}">
                <a16:creationId xmlns:a16="http://schemas.microsoft.com/office/drawing/2014/main" id="{23FE89E5-D793-6AEF-CA9A-59E92D80C9DC}"/>
              </a:ext>
            </a:extLst>
          </p:cNvPr>
          <p:cNvPicPr>
            <a:picLocks noGrp="1" noChangeAspect="1"/>
          </p:cNvPicPr>
          <p:nvPr>
            <p:ph idx="1"/>
          </p:nvPr>
        </p:nvPicPr>
        <p:blipFill rotWithShape="1">
          <a:blip r:embed="rId2"/>
          <a:srcRect b="7619"/>
          <a:stretch/>
        </p:blipFill>
        <p:spPr>
          <a:xfrm>
            <a:off x="4760912" y="0"/>
            <a:ext cx="7431087" cy="6858000"/>
          </a:xfrm>
        </p:spPr>
      </p:pic>
    </p:spTree>
    <p:extLst>
      <p:ext uri="{BB962C8B-B14F-4D97-AF65-F5344CB8AC3E}">
        <p14:creationId xmlns:p14="http://schemas.microsoft.com/office/powerpoint/2010/main" val="56373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EE449B-E9D5-141E-A372-9EB4E8085C2E}"/>
              </a:ext>
            </a:extLst>
          </p:cNvPr>
          <p:cNvSpPr>
            <a:spLocks noGrp="1"/>
          </p:cNvSpPr>
          <p:nvPr>
            <p:ph type="title"/>
          </p:nvPr>
        </p:nvSpPr>
        <p:spPr>
          <a:xfrm>
            <a:off x="720965" y="514924"/>
            <a:ext cx="3611637" cy="1698172"/>
          </a:xfrm>
        </p:spPr>
        <p:txBody>
          <a:bodyPr>
            <a:normAutofit fontScale="90000"/>
          </a:bodyPr>
          <a:lstStyle/>
          <a:p>
            <a:r>
              <a:rPr lang="en-IN" sz="3600" dirty="0">
                <a:solidFill>
                  <a:schemeClr val="accent2">
                    <a:lumMod val="75000"/>
                  </a:schemeClr>
                </a:solidFill>
              </a:rPr>
              <a:t>Neighbourhood Group Availability Data</a:t>
            </a:r>
            <a:br>
              <a:rPr lang="en-IN" dirty="0"/>
            </a:br>
            <a:endParaRPr lang="en-IN" dirty="0"/>
          </a:p>
        </p:txBody>
      </p:sp>
      <p:sp>
        <p:nvSpPr>
          <p:cNvPr id="6" name="Text Placeholder 5">
            <a:extLst>
              <a:ext uri="{FF2B5EF4-FFF2-40B4-BE49-F238E27FC236}">
                <a16:creationId xmlns:a16="http://schemas.microsoft.com/office/drawing/2014/main" id="{D7FF2F0B-F162-D223-F968-18FD5BD63B4D}"/>
              </a:ext>
            </a:extLst>
          </p:cNvPr>
          <p:cNvSpPr>
            <a:spLocks noGrp="1"/>
          </p:cNvSpPr>
          <p:nvPr>
            <p:ph type="body" sz="half" idx="2"/>
          </p:nvPr>
        </p:nvSpPr>
        <p:spPr>
          <a:xfrm>
            <a:off x="459799" y="2296886"/>
            <a:ext cx="4133971" cy="4147457"/>
          </a:xfrm>
        </p:spPr>
        <p:txBody>
          <a:bodyPr>
            <a:normAutofit/>
          </a:bodyPr>
          <a:lstStyle/>
          <a:p>
            <a:pPr marL="342900" indent="-342900">
              <a:buFont typeface="Courier New" panose="02070309020205020404" pitchFamily="49" charset="0"/>
              <a:buChar char="o"/>
            </a:pPr>
            <a:r>
              <a:rPr lang="en-IN" sz="2400" dirty="0">
                <a:solidFill>
                  <a:schemeClr val="accent2"/>
                </a:solidFill>
              </a:rPr>
              <a:t>Manhattan</a:t>
            </a:r>
            <a:r>
              <a:rPr lang="en-IN" sz="2000" dirty="0">
                <a:solidFill>
                  <a:schemeClr val="accent2"/>
                </a:solidFill>
              </a:rPr>
              <a:t> city has </a:t>
            </a:r>
            <a:r>
              <a:rPr lang="en-IN" sz="2400" dirty="0">
                <a:solidFill>
                  <a:schemeClr val="accent2"/>
                </a:solidFill>
              </a:rPr>
              <a:t>maximum available rooms</a:t>
            </a:r>
            <a:r>
              <a:rPr lang="en-IN" sz="2000" dirty="0">
                <a:solidFill>
                  <a:schemeClr val="accent2"/>
                </a:solidFill>
              </a:rPr>
              <a:t> followed by </a:t>
            </a:r>
            <a:r>
              <a:rPr lang="en-IN" sz="2400" dirty="0">
                <a:solidFill>
                  <a:schemeClr val="accent2"/>
                </a:solidFill>
              </a:rPr>
              <a:t>Brooklyn</a:t>
            </a:r>
            <a:r>
              <a:rPr lang="en-IN" sz="2000" dirty="0">
                <a:solidFill>
                  <a:schemeClr val="accent2"/>
                </a:solidFill>
              </a:rPr>
              <a:t> City</a:t>
            </a:r>
          </a:p>
          <a:p>
            <a:pPr marL="342900" indent="-342900">
              <a:buFont typeface="Courier New" panose="02070309020205020404" pitchFamily="49" charset="0"/>
              <a:buChar char="o"/>
            </a:pPr>
            <a:endParaRPr lang="en-IN" sz="2400" dirty="0">
              <a:solidFill>
                <a:schemeClr val="accent2"/>
              </a:solidFill>
            </a:endParaRPr>
          </a:p>
          <a:p>
            <a:pPr marL="342900" indent="-342900">
              <a:buFont typeface="Courier New" panose="02070309020205020404" pitchFamily="49" charset="0"/>
              <a:buChar char="o"/>
            </a:pPr>
            <a:r>
              <a:rPr lang="en-IN" sz="2000" dirty="0">
                <a:solidFill>
                  <a:schemeClr val="accent2"/>
                </a:solidFill>
              </a:rPr>
              <a:t>The </a:t>
            </a:r>
            <a:r>
              <a:rPr lang="en-IN" sz="2400" dirty="0">
                <a:solidFill>
                  <a:schemeClr val="accent2"/>
                </a:solidFill>
              </a:rPr>
              <a:t>Bronx</a:t>
            </a:r>
            <a:r>
              <a:rPr lang="en-IN" sz="2000" dirty="0">
                <a:solidFill>
                  <a:schemeClr val="accent2"/>
                </a:solidFill>
              </a:rPr>
              <a:t> and </a:t>
            </a:r>
            <a:r>
              <a:rPr lang="en-IN" sz="2400" dirty="0">
                <a:solidFill>
                  <a:schemeClr val="accent2"/>
                </a:solidFill>
              </a:rPr>
              <a:t>Staten</a:t>
            </a:r>
            <a:r>
              <a:rPr lang="en-IN" sz="2000" dirty="0">
                <a:solidFill>
                  <a:schemeClr val="accent2"/>
                </a:solidFill>
              </a:rPr>
              <a:t> Island has very </a:t>
            </a:r>
            <a:r>
              <a:rPr lang="en-IN" sz="2400" dirty="0">
                <a:solidFill>
                  <a:schemeClr val="accent2"/>
                </a:solidFill>
              </a:rPr>
              <a:t>less availability </a:t>
            </a:r>
            <a:r>
              <a:rPr lang="en-IN" sz="2000" dirty="0">
                <a:solidFill>
                  <a:schemeClr val="accent2"/>
                </a:solidFill>
              </a:rPr>
              <a:t>so we have to increase the availability in these cities.</a:t>
            </a:r>
          </a:p>
        </p:txBody>
      </p:sp>
      <p:sp>
        <p:nvSpPr>
          <p:cNvPr id="9" name="Content Placeholder 8">
            <a:extLst>
              <a:ext uri="{FF2B5EF4-FFF2-40B4-BE49-F238E27FC236}">
                <a16:creationId xmlns:a16="http://schemas.microsoft.com/office/drawing/2014/main" id="{18BC64BB-E6F5-9B03-EA8E-403D927D9589}"/>
              </a:ext>
            </a:extLst>
          </p:cNvPr>
          <p:cNvSpPr>
            <a:spLocks noGrp="1"/>
          </p:cNvSpPr>
          <p:nvPr>
            <p:ph idx="1"/>
          </p:nvPr>
        </p:nvSpPr>
        <p:spPr/>
        <p:txBody>
          <a:bodyPr/>
          <a:lstStyle/>
          <a:p>
            <a:endParaRPr lang="en-IN"/>
          </a:p>
        </p:txBody>
      </p:sp>
      <p:pic>
        <p:nvPicPr>
          <p:cNvPr id="13" name="Picture 12">
            <a:extLst>
              <a:ext uri="{FF2B5EF4-FFF2-40B4-BE49-F238E27FC236}">
                <a16:creationId xmlns:a16="http://schemas.microsoft.com/office/drawing/2014/main" id="{4327C2DA-0782-D50F-2A4C-618E60BAF1E0}"/>
              </a:ext>
            </a:extLst>
          </p:cNvPr>
          <p:cNvPicPr>
            <a:picLocks noChangeAspect="1"/>
          </p:cNvPicPr>
          <p:nvPr/>
        </p:nvPicPr>
        <p:blipFill rotWithShape="1">
          <a:blip r:embed="rId2"/>
          <a:srcRect b="5238"/>
          <a:stretch/>
        </p:blipFill>
        <p:spPr>
          <a:xfrm>
            <a:off x="4782236" y="0"/>
            <a:ext cx="7409764" cy="6858000"/>
          </a:xfrm>
          <a:prstGeom prst="rect">
            <a:avLst/>
          </a:prstGeom>
        </p:spPr>
      </p:pic>
    </p:spTree>
    <p:extLst>
      <p:ext uri="{BB962C8B-B14F-4D97-AF65-F5344CB8AC3E}">
        <p14:creationId xmlns:p14="http://schemas.microsoft.com/office/powerpoint/2010/main" val="28353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D48C0-51D3-D27F-E0C5-1784361C6D90}"/>
              </a:ext>
            </a:extLst>
          </p:cNvPr>
          <p:cNvSpPr>
            <a:spLocks noGrp="1"/>
          </p:cNvSpPr>
          <p:nvPr>
            <p:ph type="title"/>
          </p:nvPr>
        </p:nvSpPr>
        <p:spPr/>
        <p:txBody>
          <a:bodyPr/>
          <a:lstStyle/>
          <a:p>
            <a:pPr algn="ctr"/>
            <a:r>
              <a:rPr lang="en-IN" dirty="0">
                <a:solidFill>
                  <a:schemeClr val="accent2">
                    <a:lumMod val="75000"/>
                  </a:schemeClr>
                </a:solidFill>
              </a:rPr>
              <a:t>Top 10 Neighbourhood Area w.r.t Minimum Nights</a:t>
            </a:r>
          </a:p>
        </p:txBody>
      </p:sp>
      <p:sp>
        <p:nvSpPr>
          <p:cNvPr id="6" name="Text Placeholder 5">
            <a:extLst>
              <a:ext uri="{FF2B5EF4-FFF2-40B4-BE49-F238E27FC236}">
                <a16:creationId xmlns:a16="http://schemas.microsoft.com/office/drawing/2014/main" id="{54F57A36-C278-0559-1F16-99E43E87444C}"/>
              </a:ext>
            </a:extLst>
          </p:cNvPr>
          <p:cNvSpPr>
            <a:spLocks noGrp="1"/>
          </p:cNvSpPr>
          <p:nvPr>
            <p:ph type="body" sz="half" idx="2"/>
          </p:nvPr>
        </p:nvSpPr>
        <p:spPr>
          <a:xfrm>
            <a:off x="677334" y="5367338"/>
            <a:ext cx="10262809" cy="1490662"/>
          </a:xfrm>
        </p:spPr>
        <p:txBody>
          <a:bodyPr>
            <a:normAutofit/>
          </a:bodyPr>
          <a:lstStyle/>
          <a:p>
            <a:pPr marL="342900" indent="-342900">
              <a:buFont typeface="Courier New" panose="02070309020205020404" pitchFamily="49" charset="0"/>
              <a:buChar char="o"/>
            </a:pPr>
            <a:r>
              <a:rPr lang="en-IN" sz="2000" dirty="0">
                <a:solidFill>
                  <a:schemeClr val="accent2">
                    <a:lumMod val="75000"/>
                  </a:schemeClr>
                </a:solidFill>
              </a:rPr>
              <a:t>The Williamsburg &amp; Bedford area are most preferred location to stay by people in Brooklyn City.</a:t>
            </a:r>
          </a:p>
          <a:p>
            <a:pPr marL="342900" indent="-342900">
              <a:buFont typeface="Courier New" panose="02070309020205020404" pitchFamily="49" charset="0"/>
              <a:buChar char="o"/>
            </a:pPr>
            <a:r>
              <a:rPr lang="en-IN" sz="2000" dirty="0">
                <a:solidFill>
                  <a:schemeClr val="accent2">
                    <a:lumMod val="75000"/>
                  </a:schemeClr>
                </a:solidFill>
              </a:rPr>
              <a:t>The Upper-West Side, Harlem &amp; East-West Side areas preferred by people to stay in Manhattan City.</a:t>
            </a:r>
          </a:p>
        </p:txBody>
      </p:sp>
      <p:sp>
        <p:nvSpPr>
          <p:cNvPr id="10" name="Picture Placeholder 9">
            <a:extLst>
              <a:ext uri="{FF2B5EF4-FFF2-40B4-BE49-F238E27FC236}">
                <a16:creationId xmlns:a16="http://schemas.microsoft.com/office/drawing/2014/main" id="{FC8434FA-1AB9-9705-878C-476FB8CDC861}"/>
              </a:ext>
            </a:extLst>
          </p:cNvPr>
          <p:cNvSpPr>
            <a:spLocks noGrp="1"/>
          </p:cNvSpPr>
          <p:nvPr>
            <p:ph type="pic" idx="1"/>
          </p:nvPr>
        </p:nvSpPr>
        <p:spPr/>
      </p:sp>
      <p:pic>
        <p:nvPicPr>
          <p:cNvPr id="12" name="Picture 11">
            <a:extLst>
              <a:ext uri="{FF2B5EF4-FFF2-40B4-BE49-F238E27FC236}">
                <a16:creationId xmlns:a16="http://schemas.microsoft.com/office/drawing/2014/main" id="{F068DA53-F038-94B9-A6C7-B6A087CFC7C3}"/>
              </a:ext>
            </a:extLst>
          </p:cNvPr>
          <p:cNvPicPr>
            <a:picLocks noChangeAspect="1"/>
          </p:cNvPicPr>
          <p:nvPr/>
        </p:nvPicPr>
        <p:blipFill rotWithShape="1">
          <a:blip r:embed="rId2"/>
          <a:srcRect b="9527"/>
          <a:stretch/>
        </p:blipFill>
        <p:spPr>
          <a:xfrm>
            <a:off x="-10886" y="-1"/>
            <a:ext cx="12202887" cy="4604657"/>
          </a:xfrm>
          <a:prstGeom prst="rect">
            <a:avLst/>
          </a:prstGeom>
        </p:spPr>
      </p:pic>
    </p:spTree>
    <p:extLst>
      <p:ext uri="{BB962C8B-B14F-4D97-AF65-F5344CB8AC3E}">
        <p14:creationId xmlns:p14="http://schemas.microsoft.com/office/powerpoint/2010/main" val="3921830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973</TotalTime>
  <Words>768</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Courier New</vt:lpstr>
      <vt:lpstr>Lato`</vt:lpstr>
      <vt:lpstr>Trebuchet MS</vt:lpstr>
      <vt:lpstr>Wingdings</vt:lpstr>
      <vt:lpstr>Wingdings 3</vt:lpstr>
      <vt:lpstr>Facet</vt:lpstr>
      <vt:lpstr>PowerPoint Presentation</vt:lpstr>
      <vt:lpstr>AGENDA </vt:lpstr>
      <vt:lpstr>OBJECTIVE</vt:lpstr>
      <vt:lpstr>BACKGROUND</vt:lpstr>
      <vt:lpstr>Most Preferred Neighbourhood Group</vt:lpstr>
      <vt:lpstr>Most Preferred Stay</vt:lpstr>
      <vt:lpstr>Top 10 Host </vt:lpstr>
      <vt:lpstr>Neighbourhood Group Availability Data </vt:lpstr>
      <vt:lpstr>Top 10 Neighbourhood Area w.r.t Minimum Nights</vt:lpstr>
      <vt:lpstr>  Price Variation w.r.t Neighbourhood Group </vt:lpstr>
      <vt:lpstr>Price Range Preferred By Customer Based on Neighborhood group</vt:lpstr>
      <vt:lpstr>Recommendation </vt:lpstr>
      <vt:lpstr>Appendix Data Methodology</vt:lpstr>
      <vt:lpstr>Appendix Data Assumption</vt:lpstr>
      <vt:lpstr>Appendix Data Sources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dc:creator>
  <cp:lastModifiedBy>Kartik</cp:lastModifiedBy>
  <cp:revision>17</cp:revision>
  <dcterms:created xsi:type="dcterms:W3CDTF">2023-07-07T16:14:22Z</dcterms:created>
  <dcterms:modified xsi:type="dcterms:W3CDTF">2023-07-13T06:20:00Z</dcterms:modified>
</cp:coreProperties>
</file>