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4362" y="668215"/>
            <a:ext cx="4914900" cy="830997"/>
          </a:xfrm>
          <a:prstGeom prst="rect">
            <a:avLst/>
          </a:prstGeom>
          <a:noFill/>
        </p:spPr>
        <p:txBody>
          <a:bodyPr wrap="square" rtlCol="0">
            <a:spAutoFit/>
          </a:bodyPr>
          <a:lstStyle/>
          <a:p>
            <a:r>
              <a:rPr lang="en-IN" sz="4800" dirty="0" smtClean="0">
                <a:solidFill>
                  <a:schemeClr val="tx1">
                    <a:lumMod val="75000"/>
                  </a:schemeClr>
                </a:solidFill>
                <a:latin typeface="Algerian" panose="04020705040A02060702" pitchFamily="82" charset="0"/>
              </a:rPr>
              <a:t>Welcome </a:t>
            </a:r>
            <a:endParaRPr lang="en-IN" dirty="0">
              <a:solidFill>
                <a:schemeClr val="tx1">
                  <a:lumMod val="75000"/>
                </a:schemeClr>
              </a:solidFill>
              <a:latin typeface="Algerian" panose="04020705040A02060702" pitchFamily="82" charset="0"/>
            </a:endParaRPr>
          </a:p>
        </p:txBody>
      </p:sp>
      <p:sp>
        <p:nvSpPr>
          <p:cNvPr id="5" name="TextBox 4"/>
          <p:cNvSpPr txBox="1"/>
          <p:nvPr/>
        </p:nvSpPr>
        <p:spPr>
          <a:xfrm>
            <a:off x="2505807" y="2250830"/>
            <a:ext cx="3068516" cy="923330"/>
          </a:xfrm>
          <a:prstGeom prst="rect">
            <a:avLst/>
          </a:prstGeom>
          <a:noFill/>
        </p:spPr>
        <p:txBody>
          <a:bodyPr wrap="square" rtlCol="0">
            <a:spAutoFit/>
          </a:bodyPr>
          <a:lstStyle/>
          <a:p>
            <a:r>
              <a:rPr lang="en-IN" dirty="0" smtClean="0">
                <a:latin typeface="Algerian" panose="04020705040A02060702" pitchFamily="82" charset="0"/>
              </a:rPr>
              <a:t>Project  Batch : 178</a:t>
            </a:r>
          </a:p>
          <a:p>
            <a:endParaRPr lang="en-IN" dirty="0">
              <a:latin typeface="Algerian" panose="04020705040A02060702" pitchFamily="82" charset="0"/>
            </a:endParaRPr>
          </a:p>
          <a:p>
            <a:r>
              <a:rPr lang="en-IN" dirty="0" smtClean="0">
                <a:latin typeface="Algerian" panose="04020705040A02060702" pitchFamily="82" charset="0"/>
              </a:rPr>
              <a:t>Group : 2</a:t>
            </a:r>
          </a:p>
        </p:txBody>
      </p:sp>
      <p:sp>
        <p:nvSpPr>
          <p:cNvPr id="6" name="TextBox 5"/>
          <p:cNvSpPr txBox="1"/>
          <p:nvPr/>
        </p:nvSpPr>
        <p:spPr>
          <a:xfrm>
            <a:off x="2505806" y="3675185"/>
            <a:ext cx="4070840" cy="2031325"/>
          </a:xfrm>
          <a:prstGeom prst="rect">
            <a:avLst/>
          </a:prstGeom>
          <a:noFill/>
        </p:spPr>
        <p:txBody>
          <a:bodyPr wrap="square" rtlCol="0">
            <a:spAutoFit/>
          </a:bodyPr>
          <a:lstStyle/>
          <a:p>
            <a:r>
              <a:rPr lang="en-IN" dirty="0" smtClean="0">
                <a:latin typeface="Algerian" panose="04020705040A02060702" pitchFamily="82" charset="0"/>
              </a:rPr>
              <a:t>Team Members :</a:t>
            </a:r>
          </a:p>
          <a:p>
            <a:endParaRPr lang="en-IN" dirty="0" smtClean="0">
              <a:latin typeface="Algerian" panose="04020705040A02060702" pitchFamily="82" charset="0"/>
            </a:endParaRPr>
          </a:p>
          <a:p>
            <a:pPr marL="342900" indent="-342900">
              <a:buAutoNum type="arabicPeriod"/>
            </a:pPr>
            <a:r>
              <a:rPr lang="en-IN" dirty="0" err="1" smtClean="0">
                <a:latin typeface="Algerian" panose="04020705040A02060702" pitchFamily="82" charset="0"/>
              </a:rPr>
              <a:t>Karthik</a:t>
            </a:r>
            <a:r>
              <a:rPr lang="en-IN" dirty="0" smtClean="0">
                <a:latin typeface="Algerian" panose="04020705040A02060702" pitchFamily="82" charset="0"/>
              </a:rPr>
              <a:t> A S</a:t>
            </a:r>
          </a:p>
          <a:p>
            <a:pPr marL="342900" indent="-342900">
              <a:buAutoNum type="arabicPeriod"/>
            </a:pPr>
            <a:r>
              <a:rPr lang="en-IN" dirty="0" err="1" smtClean="0">
                <a:latin typeface="Algerian" panose="04020705040A02060702" pitchFamily="82" charset="0"/>
              </a:rPr>
              <a:t>Esha</a:t>
            </a:r>
            <a:r>
              <a:rPr lang="en-IN" dirty="0" smtClean="0">
                <a:latin typeface="Algerian" panose="04020705040A02060702" pitchFamily="82" charset="0"/>
              </a:rPr>
              <a:t>  </a:t>
            </a:r>
            <a:r>
              <a:rPr lang="en-IN" dirty="0" err="1" smtClean="0">
                <a:latin typeface="Algerian" panose="04020705040A02060702" pitchFamily="82" charset="0"/>
              </a:rPr>
              <a:t>Panse</a:t>
            </a:r>
            <a:endParaRPr lang="en-IN" dirty="0" smtClean="0">
              <a:latin typeface="Algerian" panose="04020705040A02060702" pitchFamily="82" charset="0"/>
            </a:endParaRPr>
          </a:p>
          <a:p>
            <a:pPr marL="342900" indent="-342900">
              <a:buAutoNum type="arabicPeriod"/>
            </a:pPr>
            <a:r>
              <a:rPr lang="en-IN" dirty="0" err="1">
                <a:latin typeface="Algerian" panose="04020705040A02060702" pitchFamily="82" charset="0"/>
              </a:rPr>
              <a:t>Ashwini</a:t>
            </a:r>
            <a:r>
              <a:rPr lang="en-IN" dirty="0">
                <a:latin typeface="Algerian" panose="04020705040A02060702" pitchFamily="82" charset="0"/>
              </a:rPr>
              <a:t> Roshan </a:t>
            </a:r>
            <a:r>
              <a:rPr lang="en-IN" dirty="0" err="1" smtClean="0">
                <a:latin typeface="Algerian" panose="04020705040A02060702" pitchFamily="82" charset="0"/>
              </a:rPr>
              <a:t>khandait</a:t>
            </a:r>
            <a:endParaRPr lang="en-IN" dirty="0" smtClean="0">
              <a:latin typeface="Algerian" panose="04020705040A02060702" pitchFamily="82" charset="0"/>
            </a:endParaRPr>
          </a:p>
          <a:p>
            <a:pPr marL="342900" indent="-342900">
              <a:buAutoNum type="arabicPeriod"/>
            </a:pPr>
            <a:r>
              <a:rPr lang="en-IN" dirty="0" err="1" smtClean="0">
                <a:latin typeface="Algerian" panose="04020705040A02060702" pitchFamily="82" charset="0"/>
              </a:rPr>
              <a:t>Akash</a:t>
            </a:r>
            <a:r>
              <a:rPr lang="en-IN" dirty="0" smtClean="0">
                <a:latin typeface="Algerian" panose="04020705040A02060702" pitchFamily="82" charset="0"/>
              </a:rPr>
              <a:t> </a:t>
            </a:r>
            <a:r>
              <a:rPr lang="en-IN" dirty="0" err="1" smtClean="0">
                <a:latin typeface="Algerian" panose="04020705040A02060702" pitchFamily="82" charset="0"/>
              </a:rPr>
              <a:t>neman</a:t>
            </a:r>
            <a:endParaRPr lang="en-IN" dirty="0" smtClean="0">
              <a:latin typeface="Algerian" panose="04020705040A02060702" pitchFamily="82" charset="0"/>
            </a:endParaRPr>
          </a:p>
          <a:p>
            <a:pPr marL="342900" indent="-342900">
              <a:buAutoNum type="arabicPeriod"/>
            </a:pPr>
            <a:r>
              <a:rPr lang="en-IN" dirty="0" err="1" smtClean="0">
                <a:latin typeface="Algerian" panose="04020705040A02060702" pitchFamily="82" charset="0"/>
              </a:rPr>
              <a:t>karthik</a:t>
            </a:r>
            <a:r>
              <a:rPr lang="en-IN" dirty="0" smtClean="0">
                <a:latin typeface="Algerian" panose="04020705040A02060702" pitchFamily="82" charset="0"/>
              </a:rPr>
              <a:t> </a:t>
            </a:r>
            <a:r>
              <a:rPr lang="en-IN" dirty="0" err="1" smtClean="0">
                <a:latin typeface="Algerian" panose="04020705040A02060702" pitchFamily="82" charset="0"/>
              </a:rPr>
              <a:t>sonawane</a:t>
            </a:r>
            <a:endParaRPr lang="en-IN" dirty="0">
              <a:latin typeface="Algerian" panose="04020705040A02060702" pitchFamily="82" charset="0"/>
            </a:endParaRPr>
          </a:p>
        </p:txBody>
      </p:sp>
    </p:spTree>
    <p:extLst>
      <p:ext uri="{BB962C8B-B14F-4D97-AF65-F5344CB8AC3E}">
        <p14:creationId xmlns:p14="http://schemas.microsoft.com/office/powerpoint/2010/main" val="2809756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69023" y="1341560"/>
            <a:ext cx="5328139" cy="1200329"/>
          </a:xfrm>
          <a:prstGeom prst="rect">
            <a:avLst/>
          </a:prstGeom>
          <a:noFill/>
        </p:spPr>
        <p:txBody>
          <a:bodyPr wrap="square" rtlCol="0">
            <a:spAutoFit/>
          </a:bodyPr>
          <a:lstStyle/>
          <a:p>
            <a:r>
              <a:rPr lang="en-IN" sz="7200" dirty="0" smtClean="0">
                <a:solidFill>
                  <a:schemeClr val="tx1">
                    <a:lumMod val="65000"/>
                  </a:schemeClr>
                </a:solidFill>
                <a:latin typeface="Algerian" panose="04020705040A02060702" pitchFamily="82" charset="0"/>
              </a:rPr>
              <a:t>Thank You</a:t>
            </a:r>
            <a:endParaRPr lang="en-IN" dirty="0">
              <a:solidFill>
                <a:schemeClr val="tx1">
                  <a:lumMod val="65000"/>
                </a:schemeClr>
              </a:solidFill>
              <a:latin typeface="Algerian" panose="04020705040A02060702" pitchFamily="8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623" y="3409950"/>
            <a:ext cx="5084152" cy="2924756"/>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139" y="114881"/>
            <a:ext cx="4311407" cy="28939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p:cNvPicPr>
            <a:picLocks noChangeAspect="1"/>
          </p:cNvPicPr>
          <p:nvPr/>
        </p:nvPicPr>
        <p:blipFill>
          <a:blip r:embed="rId4">
            <a:extLst>
              <a:ext uri="{BEBA8EAE-BF5A-486C-A8C5-ECC9F3942E4B}">
                <a14:imgProps xmlns:a14="http://schemas.microsoft.com/office/drawing/2010/main">
                  <a14:imgLayer r:embed="rId5">
                    <a14:imgEffect>
                      <a14:saturation sat="96000"/>
                    </a14:imgEffect>
                  </a14:imgLayer>
                </a14:imgProps>
              </a:ext>
              <a:ext uri="{28A0092B-C50C-407E-A947-70E740481C1C}">
                <a14:useLocalDpi xmlns:a14="http://schemas.microsoft.com/office/drawing/2010/main" val="0"/>
              </a:ext>
            </a:extLst>
          </a:blip>
          <a:stretch>
            <a:fillRect/>
          </a:stretch>
        </p:blipFill>
        <p:spPr>
          <a:xfrm>
            <a:off x="570282" y="3435842"/>
            <a:ext cx="5926867" cy="2872972"/>
          </a:xfrm>
          <a:prstGeom prst="rect">
            <a:avLst/>
          </a:prstGeom>
          <a:ln>
            <a:noFill/>
          </a:ln>
          <a:effectLst>
            <a:outerShdw blurRad="190500" algn="tl" rotWithShape="0">
              <a:srgbClr val="000000">
                <a:alpha val="70000"/>
              </a:srgbClr>
            </a:outerShdw>
          </a:effectLst>
          <a:scene3d>
            <a:camera prst="orthographicFront">
              <a:rot lat="0" lon="21599981" rev="0"/>
            </a:camera>
            <a:lightRig rig="threePt" dir="t"/>
          </a:scene3d>
        </p:spPr>
      </p:pic>
    </p:spTree>
    <p:extLst>
      <p:ext uri="{BB962C8B-B14F-4D97-AF65-F5344CB8AC3E}">
        <p14:creationId xmlns:p14="http://schemas.microsoft.com/office/powerpoint/2010/main" val="232868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872"/>
          <a:stretch/>
        </p:blipFill>
        <p:spPr>
          <a:xfrm>
            <a:off x="1485898" y="2110153"/>
            <a:ext cx="9812217" cy="4501661"/>
          </a:xfrm>
          <a:prstGeom prst="rect">
            <a:avLst/>
          </a:prstGeom>
        </p:spPr>
      </p:pic>
      <p:sp>
        <p:nvSpPr>
          <p:cNvPr id="5" name="TextBox 4"/>
          <p:cNvSpPr txBox="1"/>
          <p:nvPr/>
        </p:nvSpPr>
        <p:spPr>
          <a:xfrm>
            <a:off x="1397974" y="140677"/>
            <a:ext cx="9838594" cy="2031325"/>
          </a:xfrm>
          <a:prstGeom prst="rect">
            <a:avLst/>
          </a:prstGeom>
          <a:noFill/>
        </p:spPr>
        <p:txBody>
          <a:bodyPr wrap="square" rtlCol="0">
            <a:spAutoFit/>
          </a:bodyPr>
          <a:lstStyle/>
          <a:p>
            <a:r>
              <a:rPr lang="en-IN" dirty="0" smtClean="0">
                <a:latin typeface="Algerian" panose="04020705040A02060702" pitchFamily="82" charset="0"/>
              </a:rPr>
              <a:t>Excel Dashboard 1 :</a:t>
            </a:r>
          </a:p>
          <a:p>
            <a:endParaRPr lang="en-IN" dirty="0" smtClean="0">
              <a:latin typeface="Algerian" panose="04020705040A02060702" pitchFamily="82" charset="0"/>
            </a:endParaRPr>
          </a:p>
          <a:p>
            <a:r>
              <a:rPr lang="en-IN" dirty="0" smtClean="0">
                <a:latin typeface="Algerian" panose="04020705040A02060702" pitchFamily="82" charset="0"/>
              </a:rPr>
              <a:t>           </a:t>
            </a:r>
            <a:r>
              <a:rPr lang="en-IN" dirty="0" smtClean="0">
                <a:latin typeface="Trebuchet MS" panose="020B0603020202020204" pitchFamily="34" charset="0"/>
              </a:rPr>
              <a:t> </a:t>
            </a:r>
            <a:r>
              <a:rPr lang="en-IN" dirty="0" smtClean="0">
                <a:latin typeface="Comic Sans MS" panose="030F0702030302020204" pitchFamily="66" charset="0"/>
              </a:rPr>
              <a:t>We have  analysed the given data and have built this interactive dashboard to present the in sites of the data to understand the attrition rate and cause for it. And help the board to make data driven decision to improve work experience of there employees. And build a strong family. </a:t>
            </a:r>
            <a:endParaRPr lang="en-IN" dirty="0">
              <a:latin typeface="Comic Sans MS" panose="030F0702030302020204" pitchFamily="66" charset="0"/>
            </a:endParaRPr>
          </a:p>
          <a:p>
            <a:endParaRPr lang="en-IN" dirty="0">
              <a:latin typeface="Algerian" panose="04020705040A02060702" pitchFamily="82" charset="0"/>
            </a:endParaRPr>
          </a:p>
        </p:txBody>
      </p:sp>
    </p:spTree>
    <p:extLst>
      <p:ext uri="{BB962C8B-B14F-4D97-AF65-F5344CB8AC3E}">
        <p14:creationId xmlns:p14="http://schemas.microsoft.com/office/powerpoint/2010/main" val="3392652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15" y="719634"/>
            <a:ext cx="10058400" cy="4078757"/>
          </a:xfrm>
          <a:prstGeom prst="rect">
            <a:avLst/>
          </a:prstGeom>
        </p:spPr>
      </p:pic>
      <p:sp>
        <p:nvSpPr>
          <p:cNvPr id="5" name="TextBox 4"/>
          <p:cNvSpPr txBox="1"/>
          <p:nvPr/>
        </p:nvSpPr>
        <p:spPr>
          <a:xfrm>
            <a:off x="1635369" y="184638"/>
            <a:ext cx="2901462" cy="369332"/>
          </a:xfrm>
          <a:prstGeom prst="rect">
            <a:avLst/>
          </a:prstGeom>
          <a:noFill/>
        </p:spPr>
        <p:txBody>
          <a:bodyPr wrap="square" rtlCol="0">
            <a:spAutoFit/>
          </a:bodyPr>
          <a:lstStyle/>
          <a:p>
            <a:r>
              <a:rPr lang="en-IN" dirty="0" smtClean="0">
                <a:latin typeface="Algerian" panose="04020705040A02060702" pitchFamily="82" charset="0"/>
              </a:rPr>
              <a:t>Excel dashboard 2 :</a:t>
            </a:r>
            <a:endParaRPr lang="en-IN" dirty="0">
              <a:latin typeface="Algerian" panose="04020705040A02060702" pitchFamily="82" charset="0"/>
            </a:endParaRPr>
          </a:p>
        </p:txBody>
      </p:sp>
      <p:sp>
        <p:nvSpPr>
          <p:cNvPr id="6" name="TextBox 5"/>
          <p:cNvSpPr txBox="1"/>
          <p:nvPr/>
        </p:nvSpPr>
        <p:spPr>
          <a:xfrm>
            <a:off x="1529861" y="4964055"/>
            <a:ext cx="4281854" cy="2031325"/>
          </a:xfrm>
          <a:prstGeom prst="rect">
            <a:avLst/>
          </a:prstGeom>
          <a:noFill/>
        </p:spPr>
        <p:txBody>
          <a:bodyPr wrap="square" rtlCol="0">
            <a:spAutoFit/>
          </a:bodyPr>
          <a:lstStyle/>
          <a:p>
            <a:r>
              <a:rPr lang="en-IN" dirty="0" smtClean="0">
                <a:latin typeface="Algerian" panose="04020705040A02060702" pitchFamily="82" charset="0"/>
              </a:rPr>
              <a:t>Formulas :</a:t>
            </a:r>
          </a:p>
          <a:p>
            <a:pPr marL="342900" indent="-342900">
              <a:buAutoNum type="arabicPeriod"/>
            </a:pPr>
            <a:r>
              <a:rPr lang="en-IN" dirty="0" smtClean="0">
                <a:latin typeface="Algerian" panose="04020705040A02060702" pitchFamily="82" charset="0"/>
              </a:rPr>
              <a:t>Pivot tables</a:t>
            </a:r>
          </a:p>
          <a:p>
            <a:pPr marL="342900" indent="-342900">
              <a:buAutoNum type="arabicPeriod"/>
            </a:pPr>
            <a:r>
              <a:rPr lang="en-IN" dirty="0" smtClean="0">
                <a:latin typeface="Algerian" panose="04020705040A02060702" pitchFamily="82" charset="0"/>
              </a:rPr>
              <a:t>Pivot charts</a:t>
            </a:r>
          </a:p>
          <a:p>
            <a:pPr marL="342900" indent="-342900">
              <a:buAutoNum type="arabicPeriod"/>
            </a:pPr>
            <a:r>
              <a:rPr lang="en-IN" dirty="0" err="1" smtClean="0">
                <a:latin typeface="Algerian" panose="04020705040A02060702" pitchFamily="82" charset="0"/>
              </a:rPr>
              <a:t>Vlookup</a:t>
            </a:r>
            <a:endParaRPr lang="en-IN" dirty="0" smtClean="0">
              <a:latin typeface="Algerian" panose="04020705040A02060702" pitchFamily="82" charset="0"/>
            </a:endParaRPr>
          </a:p>
          <a:p>
            <a:pPr marL="342900" indent="-342900">
              <a:buAutoNum type="arabicPeriod"/>
            </a:pPr>
            <a:r>
              <a:rPr lang="en-IN" dirty="0" smtClean="0">
                <a:latin typeface="Algerian" panose="04020705040A02060702" pitchFamily="82" charset="0"/>
              </a:rPr>
              <a:t>Nested if functions</a:t>
            </a:r>
          </a:p>
          <a:p>
            <a:r>
              <a:rPr lang="en-IN" dirty="0" smtClean="0">
                <a:latin typeface="Algerian" panose="04020705040A02060702" pitchFamily="82" charset="0"/>
              </a:rPr>
              <a:t>5.   Buttons </a:t>
            </a:r>
          </a:p>
          <a:p>
            <a:r>
              <a:rPr lang="en-IN" dirty="0" smtClean="0">
                <a:latin typeface="Algerian" panose="04020705040A02060702" pitchFamily="82" charset="0"/>
              </a:rPr>
              <a:t> </a:t>
            </a:r>
            <a:endParaRPr lang="en-IN" dirty="0">
              <a:latin typeface="Algerian" panose="04020705040A02060702" pitchFamily="82" charset="0"/>
            </a:endParaRPr>
          </a:p>
        </p:txBody>
      </p:sp>
    </p:spTree>
    <p:extLst>
      <p:ext uri="{BB962C8B-B14F-4D97-AF65-F5344CB8AC3E}">
        <p14:creationId xmlns:p14="http://schemas.microsoft.com/office/powerpoint/2010/main" val="3869010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8992" y="439615"/>
            <a:ext cx="3042139" cy="369332"/>
          </a:xfrm>
          <a:prstGeom prst="rect">
            <a:avLst/>
          </a:prstGeom>
          <a:noFill/>
        </p:spPr>
        <p:txBody>
          <a:bodyPr wrap="square" rtlCol="0">
            <a:spAutoFit/>
          </a:bodyPr>
          <a:lstStyle/>
          <a:p>
            <a:endParaRPr lang="en-IN" dirty="0">
              <a:latin typeface="Algerian" panose="04020705040A02060702" pitchFamily="82" charset="0"/>
            </a:endParaRPr>
          </a:p>
        </p:txBody>
      </p:sp>
      <p:sp>
        <p:nvSpPr>
          <p:cNvPr id="5" name="TextBox 4"/>
          <p:cNvSpPr txBox="1"/>
          <p:nvPr/>
        </p:nvSpPr>
        <p:spPr>
          <a:xfrm>
            <a:off x="1551841" y="175846"/>
            <a:ext cx="3156439" cy="369332"/>
          </a:xfrm>
          <a:prstGeom prst="rect">
            <a:avLst/>
          </a:prstGeom>
          <a:noFill/>
        </p:spPr>
        <p:txBody>
          <a:bodyPr wrap="square" rtlCol="0">
            <a:spAutoFit/>
          </a:bodyPr>
          <a:lstStyle/>
          <a:p>
            <a:r>
              <a:rPr lang="en-IN" dirty="0" smtClean="0">
                <a:latin typeface="Algerian" panose="04020705040A02060702" pitchFamily="82" charset="0"/>
              </a:rPr>
              <a:t>Power bi dashboard 1 :</a:t>
            </a:r>
            <a:endParaRPr lang="en-IN" dirty="0">
              <a:latin typeface="Algerian" panose="04020705040A02060702" pitchFamily="8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584" y="808947"/>
            <a:ext cx="10269415" cy="5452466"/>
          </a:xfrm>
          <a:prstGeom prst="rect">
            <a:avLst/>
          </a:prstGeom>
        </p:spPr>
      </p:pic>
    </p:spTree>
    <p:extLst>
      <p:ext uri="{BB962C8B-B14F-4D97-AF65-F5344CB8AC3E}">
        <p14:creationId xmlns:p14="http://schemas.microsoft.com/office/powerpoint/2010/main" val="2677468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546" y="870438"/>
            <a:ext cx="10190286" cy="5644662"/>
          </a:xfrm>
          <a:prstGeom prst="rect">
            <a:avLst/>
          </a:prstGeom>
        </p:spPr>
      </p:pic>
      <p:sp>
        <p:nvSpPr>
          <p:cNvPr id="5" name="TextBox 4"/>
          <p:cNvSpPr txBox="1"/>
          <p:nvPr/>
        </p:nvSpPr>
        <p:spPr>
          <a:xfrm>
            <a:off x="1494692" y="237392"/>
            <a:ext cx="3385039" cy="369332"/>
          </a:xfrm>
          <a:prstGeom prst="rect">
            <a:avLst/>
          </a:prstGeom>
          <a:noFill/>
        </p:spPr>
        <p:txBody>
          <a:bodyPr wrap="square" rtlCol="0">
            <a:spAutoFit/>
          </a:bodyPr>
          <a:lstStyle/>
          <a:p>
            <a:r>
              <a:rPr lang="en-IN" dirty="0" smtClean="0">
                <a:latin typeface="Algerian" panose="04020705040A02060702" pitchFamily="82" charset="0"/>
              </a:rPr>
              <a:t>Power Bi dashboard 2 :</a:t>
            </a:r>
            <a:endParaRPr lang="en-IN" dirty="0">
              <a:latin typeface="Algerian" panose="04020705040A02060702" pitchFamily="82" charset="0"/>
            </a:endParaRPr>
          </a:p>
        </p:txBody>
      </p:sp>
    </p:spTree>
    <p:extLst>
      <p:ext uri="{BB962C8B-B14F-4D97-AF65-F5344CB8AC3E}">
        <p14:creationId xmlns:p14="http://schemas.microsoft.com/office/powerpoint/2010/main" val="3580083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89184" y="404446"/>
            <a:ext cx="3481754" cy="369332"/>
          </a:xfrm>
          <a:prstGeom prst="rect">
            <a:avLst/>
          </a:prstGeom>
          <a:noFill/>
        </p:spPr>
        <p:txBody>
          <a:bodyPr wrap="square" rtlCol="0">
            <a:spAutoFit/>
          </a:bodyPr>
          <a:lstStyle/>
          <a:p>
            <a:r>
              <a:rPr lang="en-IN" dirty="0" smtClean="0">
                <a:latin typeface="Algerian" panose="04020705040A02060702" pitchFamily="82" charset="0"/>
              </a:rPr>
              <a:t>Tableau dashboard  1 :</a:t>
            </a:r>
            <a:endParaRPr lang="en-IN" dirty="0">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 y="1081454"/>
            <a:ext cx="10058400" cy="4862146"/>
          </a:xfrm>
          <a:prstGeom prst="rect">
            <a:avLst/>
          </a:prstGeom>
        </p:spPr>
      </p:pic>
    </p:spTree>
    <p:extLst>
      <p:ext uri="{BB962C8B-B14F-4D97-AF65-F5344CB8AC3E}">
        <p14:creationId xmlns:p14="http://schemas.microsoft.com/office/powerpoint/2010/main" val="3286558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0730" y="369277"/>
            <a:ext cx="3033346" cy="369332"/>
          </a:xfrm>
          <a:prstGeom prst="rect">
            <a:avLst/>
          </a:prstGeom>
          <a:noFill/>
        </p:spPr>
        <p:txBody>
          <a:bodyPr wrap="square" rtlCol="0">
            <a:spAutoFit/>
          </a:bodyPr>
          <a:lstStyle/>
          <a:p>
            <a:r>
              <a:rPr lang="en-IN" dirty="0" smtClean="0">
                <a:latin typeface="Algerian" panose="04020705040A02060702" pitchFamily="82" charset="0"/>
              </a:rPr>
              <a:t>Tableau dashboard 2 :</a:t>
            </a:r>
            <a:endParaRPr lang="en-IN" dirty="0">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715" y="1023204"/>
            <a:ext cx="10058400" cy="5115639"/>
          </a:xfrm>
          <a:prstGeom prst="rect">
            <a:avLst/>
          </a:prstGeom>
        </p:spPr>
      </p:pic>
    </p:spTree>
    <p:extLst>
      <p:ext uri="{BB962C8B-B14F-4D97-AF65-F5344CB8AC3E}">
        <p14:creationId xmlns:p14="http://schemas.microsoft.com/office/powerpoint/2010/main" val="118687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5369" y="369277"/>
            <a:ext cx="2391508" cy="369332"/>
          </a:xfrm>
          <a:prstGeom prst="rect">
            <a:avLst/>
          </a:prstGeom>
          <a:noFill/>
        </p:spPr>
        <p:txBody>
          <a:bodyPr wrap="square" rtlCol="0">
            <a:spAutoFit/>
          </a:bodyPr>
          <a:lstStyle/>
          <a:p>
            <a:r>
              <a:rPr lang="en-IN" dirty="0" smtClean="0">
                <a:latin typeface="Algerian" panose="04020705040A02060702" pitchFamily="82" charset="0"/>
              </a:rPr>
              <a:t>SQL queries :</a:t>
            </a:r>
            <a:endParaRPr lang="en-IN" dirty="0">
              <a:latin typeface="Algerian" panose="04020705040A02060702" pitchFamily="82" charset="0"/>
            </a:endParaRPr>
          </a:p>
        </p:txBody>
      </p:sp>
      <p:sp>
        <p:nvSpPr>
          <p:cNvPr id="7" name="TextBox 6"/>
          <p:cNvSpPr txBox="1"/>
          <p:nvPr/>
        </p:nvSpPr>
        <p:spPr>
          <a:xfrm>
            <a:off x="1635369" y="892447"/>
            <a:ext cx="5583117" cy="1754326"/>
          </a:xfrm>
          <a:prstGeom prst="rect">
            <a:avLst/>
          </a:prstGeom>
          <a:noFill/>
        </p:spPr>
        <p:txBody>
          <a:bodyPr wrap="square" rtlCol="0">
            <a:spAutoFit/>
          </a:bodyPr>
          <a:lstStyle/>
          <a:p>
            <a:pPr marL="342900" indent="-342900">
              <a:buAutoNum type="arabicPeriod"/>
            </a:pPr>
            <a:r>
              <a:rPr lang="en-US" dirty="0" err="1" smtClean="0"/>
              <a:t>Attration</a:t>
            </a:r>
            <a:r>
              <a:rPr lang="en-US" dirty="0" smtClean="0"/>
              <a:t> </a:t>
            </a:r>
            <a:r>
              <a:rPr lang="en-US" dirty="0"/>
              <a:t>By </a:t>
            </a:r>
            <a:r>
              <a:rPr lang="en-US" dirty="0" smtClean="0"/>
              <a:t>Department</a:t>
            </a:r>
          </a:p>
          <a:p>
            <a:endParaRPr lang="en-US" dirty="0" smtClean="0"/>
          </a:p>
          <a:p>
            <a:r>
              <a:rPr lang="en-US" dirty="0" smtClean="0"/>
              <a:t>SELECT </a:t>
            </a:r>
            <a:r>
              <a:rPr lang="en-US" dirty="0" err="1"/>
              <a:t>Department,COUNT</a:t>
            </a:r>
            <a:r>
              <a:rPr lang="en-US" dirty="0"/>
              <a:t>(*) AS COUNT FROM </a:t>
            </a:r>
            <a:r>
              <a:rPr lang="en-US" dirty="0" smtClean="0"/>
              <a:t>hr_1</a:t>
            </a:r>
          </a:p>
          <a:p>
            <a:r>
              <a:rPr lang="en-US" dirty="0" smtClean="0"/>
              <a:t>WHERE </a:t>
            </a:r>
            <a:r>
              <a:rPr lang="en-US" dirty="0"/>
              <a:t>Attrition = 'Yes' </a:t>
            </a:r>
            <a:endParaRPr lang="en-US" dirty="0" smtClean="0"/>
          </a:p>
          <a:p>
            <a:r>
              <a:rPr lang="en-US" dirty="0" smtClean="0"/>
              <a:t>GROUP </a:t>
            </a:r>
            <a:r>
              <a:rPr lang="en-US" dirty="0"/>
              <a:t>BY </a:t>
            </a:r>
            <a:r>
              <a:rPr lang="en-US" dirty="0" smtClean="0"/>
              <a:t>Department</a:t>
            </a:r>
          </a:p>
          <a:p>
            <a:r>
              <a:rPr lang="en-US" dirty="0" smtClean="0"/>
              <a:t>ORDER </a:t>
            </a:r>
            <a:r>
              <a:rPr lang="en-US" dirty="0"/>
              <a:t>BY COUNT DESC; </a:t>
            </a:r>
            <a:endParaRPr lang="en-IN" dirty="0"/>
          </a:p>
        </p:txBody>
      </p:sp>
      <p:sp>
        <p:nvSpPr>
          <p:cNvPr id="8" name="TextBox 7"/>
          <p:cNvSpPr txBox="1"/>
          <p:nvPr/>
        </p:nvSpPr>
        <p:spPr>
          <a:xfrm>
            <a:off x="1635369" y="2817962"/>
            <a:ext cx="5583117" cy="1754326"/>
          </a:xfrm>
          <a:prstGeom prst="rect">
            <a:avLst/>
          </a:prstGeom>
          <a:noFill/>
        </p:spPr>
        <p:txBody>
          <a:bodyPr wrap="square" rtlCol="0">
            <a:spAutoFit/>
          </a:bodyPr>
          <a:lstStyle/>
          <a:p>
            <a:r>
              <a:rPr lang="en-US" dirty="0" smtClean="0"/>
              <a:t>2.Attrayion By Gender.</a:t>
            </a:r>
          </a:p>
          <a:p>
            <a:endParaRPr lang="en-US" dirty="0"/>
          </a:p>
          <a:p>
            <a:r>
              <a:rPr lang="en-US" dirty="0" smtClean="0"/>
              <a:t>SELECT </a:t>
            </a:r>
            <a:r>
              <a:rPr lang="en-US" dirty="0"/>
              <a:t>Gender, COUNT(*) AS COUNT FROM </a:t>
            </a:r>
            <a:r>
              <a:rPr lang="en-US" dirty="0" smtClean="0"/>
              <a:t>hr_1</a:t>
            </a:r>
          </a:p>
          <a:p>
            <a:r>
              <a:rPr lang="en-US" dirty="0" smtClean="0"/>
              <a:t>WHERE </a:t>
            </a:r>
            <a:r>
              <a:rPr lang="en-US" dirty="0"/>
              <a:t>Attrition = </a:t>
            </a:r>
            <a:r>
              <a:rPr lang="en-US" dirty="0" smtClean="0"/>
              <a:t>'Yes‘</a:t>
            </a:r>
          </a:p>
          <a:p>
            <a:r>
              <a:rPr lang="en-US" dirty="0" smtClean="0"/>
              <a:t>GROUP </a:t>
            </a:r>
            <a:r>
              <a:rPr lang="en-US" dirty="0"/>
              <a:t>BY </a:t>
            </a:r>
            <a:r>
              <a:rPr lang="en-US" dirty="0" smtClean="0"/>
              <a:t>Gender</a:t>
            </a:r>
          </a:p>
          <a:p>
            <a:r>
              <a:rPr lang="en-US" dirty="0" smtClean="0"/>
              <a:t>ORDER </a:t>
            </a:r>
            <a:r>
              <a:rPr lang="en-US" dirty="0"/>
              <a:t>BY COUNT DESC;</a:t>
            </a:r>
            <a:endParaRPr lang="en-IN" dirty="0"/>
          </a:p>
        </p:txBody>
      </p:sp>
      <p:sp>
        <p:nvSpPr>
          <p:cNvPr id="9" name="TextBox 8"/>
          <p:cNvSpPr txBox="1"/>
          <p:nvPr/>
        </p:nvSpPr>
        <p:spPr>
          <a:xfrm>
            <a:off x="1635369" y="4677508"/>
            <a:ext cx="5495193" cy="1754326"/>
          </a:xfrm>
          <a:prstGeom prst="rect">
            <a:avLst/>
          </a:prstGeom>
          <a:noFill/>
        </p:spPr>
        <p:txBody>
          <a:bodyPr wrap="square" rtlCol="0">
            <a:spAutoFit/>
          </a:bodyPr>
          <a:lstStyle/>
          <a:p>
            <a:r>
              <a:rPr lang="en-US" dirty="0" smtClean="0"/>
              <a:t>3. </a:t>
            </a:r>
            <a:r>
              <a:rPr lang="en-US" dirty="0" err="1" smtClean="0"/>
              <a:t>Attration</a:t>
            </a:r>
            <a:r>
              <a:rPr lang="en-US" dirty="0" smtClean="0"/>
              <a:t> </a:t>
            </a:r>
            <a:r>
              <a:rPr lang="en-US" dirty="0"/>
              <a:t>RATE ON  </a:t>
            </a:r>
            <a:r>
              <a:rPr lang="en-US" dirty="0" err="1" smtClean="0"/>
              <a:t>jobsatisification</a:t>
            </a:r>
            <a:endParaRPr lang="en-US" dirty="0" smtClean="0"/>
          </a:p>
          <a:p>
            <a:endParaRPr lang="en-US" dirty="0"/>
          </a:p>
          <a:p>
            <a:r>
              <a:rPr lang="en-US" dirty="0" smtClean="0"/>
              <a:t>SELECT </a:t>
            </a:r>
            <a:r>
              <a:rPr lang="en-US" dirty="0" err="1"/>
              <a:t>JobSatisfaction</a:t>
            </a:r>
            <a:r>
              <a:rPr lang="en-US" dirty="0"/>
              <a:t>, COUNT(*) AS COUNT FROM </a:t>
            </a:r>
            <a:r>
              <a:rPr lang="en-US" dirty="0" smtClean="0"/>
              <a:t>hr_1</a:t>
            </a:r>
          </a:p>
          <a:p>
            <a:r>
              <a:rPr lang="en-US" dirty="0" smtClean="0"/>
              <a:t>WHERE </a:t>
            </a:r>
            <a:r>
              <a:rPr lang="en-US" dirty="0"/>
              <a:t>Attrition = </a:t>
            </a:r>
            <a:r>
              <a:rPr lang="en-US" dirty="0" smtClean="0"/>
              <a:t>'Yes‘</a:t>
            </a:r>
          </a:p>
          <a:p>
            <a:r>
              <a:rPr lang="en-US" dirty="0" smtClean="0"/>
              <a:t>GROUP </a:t>
            </a:r>
            <a:r>
              <a:rPr lang="en-US" dirty="0"/>
              <a:t>BY  </a:t>
            </a:r>
            <a:r>
              <a:rPr lang="en-US" dirty="0" err="1" smtClean="0"/>
              <a:t>JobSatisfaction</a:t>
            </a:r>
            <a:endParaRPr lang="en-US" dirty="0" smtClean="0"/>
          </a:p>
          <a:p>
            <a:r>
              <a:rPr lang="en-US" dirty="0" smtClean="0"/>
              <a:t>ORDER </a:t>
            </a:r>
            <a:r>
              <a:rPr lang="en-US" dirty="0"/>
              <a:t>BY COUNT DESC;</a:t>
            </a:r>
            <a:endParaRPr lang="en-IN" dirty="0"/>
          </a:p>
        </p:txBody>
      </p:sp>
    </p:spTree>
    <p:extLst>
      <p:ext uri="{BB962C8B-B14F-4D97-AF65-F5344CB8AC3E}">
        <p14:creationId xmlns:p14="http://schemas.microsoft.com/office/powerpoint/2010/main" val="844165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2614" y="558571"/>
            <a:ext cx="6768735" cy="2031325"/>
          </a:xfrm>
          <a:prstGeom prst="rect">
            <a:avLst/>
          </a:prstGeom>
          <a:noFill/>
        </p:spPr>
        <p:txBody>
          <a:bodyPr wrap="square" rtlCol="0">
            <a:spAutoFit/>
          </a:bodyPr>
          <a:lstStyle/>
          <a:p>
            <a:r>
              <a:rPr lang="en-US" dirty="0" smtClean="0"/>
              <a:t>6. EMPLOYEE </a:t>
            </a:r>
            <a:r>
              <a:rPr lang="en-US" dirty="0"/>
              <a:t>COUNT ON BY YEAR OF </a:t>
            </a:r>
            <a:r>
              <a:rPr lang="en-US" dirty="0" smtClean="0"/>
              <a:t>JOINING</a:t>
            </a:r>
          </a:p>
          <a:p>
            <a:endParaRPr lang="en-US" dirty="0"/>
          </a:p>
          <a:p>
            <a:r>
              <a:rPr lang="en-US" dirty="0" smtClean="0"/>
              <a:t>SELECT </a:t>
            </a:r>
            <a:r>
              <a:rPr lang="en-US" dirty="0"/>
              <a:t>COUNT(*) AS COUNT , </a:t>
            </a:r>
            <a:r>
              <a:rPr lang="en-US" dirty="0" err="1"/>
              <a:t>Year_of_Joining</a:t>
            </a:r>
            <a:r>
              <a:rPr lang="en-US" dirty="0"/>
              <a:t> FROM </a:t>
            </a:r>
            <a:r>
              <a:rPr lang="en-US" dirty="0" smtClean="0"/>
              <a:t>hr_2</a:t>
            </a:r>
          </a:p>
          <a:p>
            <a:r>
              <a:rPr lang="en-US" dirty="0" smtClean="0"/>
              <a:t>INNER </a:t>
            </a:r>
            <a:r>
              <a:rPr lang="en-US" dirty="0"/>
              <a:t>JOIN hr_1ON hr_1.EmployeeNumber = </a:t>
            </a:r>
            <a:r>
              <a:rPr lang="en-US" dirty="0" smtClean="0"/>
              <a:t>hr_2.Employee_ID</a:t>
            </a:r>
          </a:p>
          <a:p>
            <a:r>
              <a:rPr lang="en-US" dirty="0" smtClean="0"/>
              <a:t>GROUP </a:t>
            </a:r>
            <a:r>
              <a:rPr lang="en-US" dirty="0"/>
              <a:t>BY </a:t>
            </a:r>
            <a:r>
              <a:rPr lang="en-US" dirty="0" err="1" smtClean="0"/>
              <a:t>Year_of_Joining</a:t>
            </a:r>
            <a:endParaRPr lang="en-US" dirty="0" smtClean="0"/>
          </a:p>
          <a:p>
            <a:r>
              <a:rPr lang="en-US" dirty="0" smtClean="0"/>
              <a:t>ORDER </a:t>
            </a:r>
            <a:r>
              <a:rPr lang="en-US" dirty="0"/>
              <a:t>BY COUNT </a:t>
            </a:r>
            <a:r>
              <a:rPr lang="en-US" dirty="0" smtClean="0"/>
              <a:t>DESC</a:t>
            </a:r>
          </a:p>
          <a:p>
            <a:r>
              <a:rPr lang="en-US" dirty="0" smtClean="0"/>
              <a:t>LIMIT </a:t>
            </a:r>
            <a:r>
              <a:rPr lang="en-US" dirty="0"/>
              <a:t>5;</a:t>
            </a:r>
            <a:endParaRPr lang="en-IN" dirty="0"/>
          </a:p>
        </p:txBody>
      </p:sp>
      <p:sp>
        <p:nvSpPr>
          <p:cNvPr id="5" name="TextBox 4"/>
          <p:cNvSpPr txBox="1"/>
          <p:nvPr/>
        </p:nvSpPr>
        <p:spPr>
          <a:xfrm>
            <a:off x="1582614" y="2866292"/>
            <a:ext cx="8528540" cy="1754326"/>
          </a:xfrm>
          <a:prstGeom prst="rect">
            <a:avLst/>
          </a:prstGeom>
          <a:noFill/>
        </p:spPr>
        <p:txBody>
          <a:bodyPr wrap="square" rtlCol="0">
            <a:spAutoFit/>
          </a:bodyPr>
          <a:lstStyle/>
          <a:p>
            <a:r>
              <a:rPr lang="en-US" dirty="0"/>
              <a:t>5</a:t>
            </a:r>
            <a:r>
              <a:rPr lang="en-US" dirty="0" smtClean="0"/>
              <a:t>. </a:t>
            </a:r>
            <a:r>
              <a:rPr lang="en-US" dirty="0" err="1" smtClean="0"/>
              <a:t>Attration</a:t>
            </a:r>
            <a:r>
              <a:rPr lang="en-US" dirty="0" smtClean="0"/>
              <a:t> </a:t>
            </a:r>
            <a:r>
              <a:rPr lang="en-US" dirty="0"/>
              <a:t>RATE ON  Department </a:t>
            </a:r>
            <a:r>
              <a:rPr lang="en-US" dirty="0" smtClean="0"/>
              <a:t>WITH SALARY</a:t>
            </a:r>
          </a:p>
          <a:p>
            <a:endParaRPr lang="en-US" dirty="0" smtClean="0"/>
          </a:p>
          <a:p>
            <a:r>
              <a:rPr lang="en-US" dirty="0" smtClean="0"/>
              <a:t>SELECT </a:t>
            </a:r>
            <a:r>
              <a:rPr lang="en-US" dirty="0"/>
              <a:t>COUNT(*),</a:t>
            </a:r>
            <a:r>
              <a:rPr lang="en-US" dirty="0" err="1"/>
              <a:t>Department,SUM</a:t>
            </a:r>
            <a:r>
              <a:rPr lang="en-US" dirty="0"/>
              <a:t>(</a:t>
            </a:r>
            <a:r>
              <a:rPr lang="en-US" dirty="0" err="1"/>
              <a:t>MonthlyIncome</a:t>
            </a:r>
            <a:r>
              <a:rPr lang="en-US" dirty="0"/>
              <a:t>) AS SUM FROM </a:t>
            </a:r>
            <a:r>
              <a:rPr lang="en-US" dirty="0" smtClean="0"/>
              <a:t>hr_1</a:t>
            </a:r>
          </a:p>
          <a:p>
            <a:r>
              <a:rPr lang="en-US" dirty="0" smtClean="0"/>
              <a:t>INNER </a:t>
            </a:r>
            <a:r>
              <a:rPr lang="en-US" dirty="0"/>
              <a:t>JOIN hr_2ON hr_1.EmployeeNumber = </a:t>
            </a:r>
            <a:r>
              <a:rPr lang="en-US" dirty="0" smtClean="0"/>
              <a:t>hr_2.Employee_ID</a:t>
            </a:r>
          </a:p>
          <a:p>
            <a:r>
              <a:rPr lang="en-US" dirty="0" smtClean="0"/>
              <a:t>WHERE </a:t>
            </a:r>
            <a:r>
              <a:rPr lang="en-US" dirty="0"/>
              <a:t>Attrition = </a:t>
            </a:r>
            <a:r>
              <a:rPr lang="en-US" dirty="0" smtClean="0"/>
              <a:t>'Yes‘</a:t>
            </a:r>
          </a:p>
          <a:p>
            <a:r>
              <a:rPr lang="en-US" dirty="0" smtClean="0"/>
              <a:t>GROUP </a:t>
            </a:r>
            <a:r>
              <a:rPr lang="en-US" dirty="0"/>
              <a:t>BY Department;</a:t>
            </a:r>
            <a:endParaRPr lang="en-IN" dirty="0"/>
          </a:p>
        </p:txBody>
      </p:sp>
      <p:sp>
        <p:nvSpPr>
          <p:cNvPr id="6" name="TextBox 5"/>
          <p:cNvSpPr txBox="1"/>
          <p:nvPr/>
        </p:nvSpPr>
        <p:spPr>
          <a:xfrm>
            <a:off x="1582614" y="4721469"/>
            <a:ext cx="6699740" cy="1754326"/>
          </a:xfrm>
          <a:prstGeom prst="rect">
            <a:avLst/>
          </a:prstGeom>
          <a:noFill/>
        </p:spPr>
        <p:txBody>
          <a:bodyPr wrap="square" rtlCol="0">
            <a:spAutoFit/>
          </a:bodyPr>
          <a:lstStyle/>
          <a:p>
            <a:r>
              <a:rPr lang="en-US" dirty="0" smtClean="0"/>
              <a:t>6. EMPLOYEE </a:t>
            </a:r>
            <a:r>
              <a:rPr lang="en-US" dirty="0"/>
              <a:t>COUNT ON BY YEAR OF </a:t>
            </a:r>
            <a:r>
              <a:rPr lang="en-US" dirty="0" smtClean="0"/>
              <a:t>JOINING</a:t>
            </a:r>
          </a:p>
          <a:p>
            <a:endParaRPr lang="en-US" dirty="0"/>
          </a:p>
          <a:p>
            <a:r>
              <a:rPr lang="en-US" dirty="0" smtClean="0"/>
              <a:t>SELECT </a:t>
            </a:r>
            <a:r>
              <a:rPr lang="en-US" dirty="0" err="1"/>
              <a:t>avg</a:t>
            </a:r>
            <a:r>
              <a:rPr lang="en-US" dirty="0"/>
              <a:t>(</a:t>
            </a:r>
            <a:r>
              <a:rPr lang="en-US" dirty="0" err="1"/>
              <a:t>MonthlyIncome</a:t>
            </a:r>
            <a:r>
              <a:rPr lang="en-US" dirty="0"/>
              <a:t>) AS salary , Department FROM </a:t>
            </a:r>
            <a:r>
              <a:rPr lang="en-US" dirty="0" smtClean="0"/>
              <a:t>hr_2</a:t>
            </a:r>
          </a:p>
          <a:p>
            <a:r>
              <a:rPr lang="en-US" dirty="0" smtClean="0"/>
              <a:t>INNER </a:t>
            </a:r>
            <a:r>
              <a:rPr lang="en-US" dirty="0"/>
              <a:t>JOIN hr_1ON hr_1.EmployeeNumber = </a:t>
            </a:r>
            <a:r>
              <a:rPr lang="en-US" dirty="0" smtClean="0"/>
              <a:t>hr_2.Employee_ID</a:t>
            </a:r>
          </a:p>
          <a:p>
            <a:r>
              <a:rPr lang="en-US" dirty="0" smtClean="0"/>
              <a:t>GROUP </a:t>
            </a:r>
            <a:r>
              <a:rPr lang="en-US" dirty="0"/>
              <a:t>BY </a:t>
            </a:r>
            <a:r>
              <a:rPr lang="en-US" dirty="0" smtClean="0"/>
              <a:t>Department</a:t>
            </a:r>
          </a:p>
          <a:p>
            <a:r>
              <a:rPr lang="en-US" dirty="0" smtClean="0"/>
              <a:t>ORDER </a:t>
            </a:r>
            <a:r>
              <a:rPr lang="en-US" dirty="0"/>
              <a:t>BY salary DESCLIMIT 5;</a:t>
            </a:r>
            <a:endParaRPr lang="en-IN" dirty="0"/>
          </a:p>
        </p:txBody>
      </p:sp>
    </p:spTree>
    <p:extLst>
      <p:ext uri="{BB962C8B-B14F-4D97-AF65-F5344CB8AC3E}">
        <p14:creationId xmlns:p14="http://schemas.microsoft.com/office/powerpoint/2010/main" val="574156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159</TotalTime>
  <Words>298</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Comic Sans MS</vt:lpstr>
      <vt:lpstr>Trebuchet MS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dc:creator>
  <cp:lastModifiedBy>karth</cp:lastModifiedBy>
  <cp:revision>15</cp:revision>
  <dcterms:created xsi:type="dcterms:W3CDTF">2023-08-01T05:06:14Z</dcterms:created>
  <dcterms:modified xsi:type="dcterms:W3CDTF">2023-08-01T07:53:12Z</dcterms:modified>
</cp:coreProperties>
</file>