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5"/>
  </p:notesMasterIdLst>
  <p:sldIdLst>
    <p:sldId id="256" r:id="rId3"/>
    <p:sldId id="257" r:id="rId4"/>
    <p:sldId id="258" r:id="rId5"/>
    <p:sldId id="259" r:id="rId6"/>
    <p:sldId id="260" r:id="rId7"/>
    <p:sldId id="261" r:id="rId8"/>
    <p:sldId id="262" r:id="rId9"/>
    <p:sldId id="272" r:id="rId10"/>
    <p:sldId id="263" r:id="rId11"/>
    <p:sldId id="273" r:id="rId12"/>
    <p:sldId id="275" r:id="rId13"/>
    <p:sldId id="276" r:id="rId14"/>
    <p:sldId id="278" r:id="rId15"/>
    <p:sldId id="279" r:id="rId16"/>
    <p:sldId id="280" r:id="rId17"/>
    <p:sldId id="282" r:id="rId18"/>
    <p:sldId id="283" r:id="rId19"/>
    <p:sldId id="286" r:id="rId20"/>
    <p:sldId id="287" r:id="rId21"/>
    <p:sldId id="288" r:id="rId22"/>
    <p:sldId id="289" r:id="rId23"/>
    <p:sldId id="271" r:id="rId24"/>
  </p:sldIdLst>
  <p:sldSz cx="9144000" cy="6858000" type="screen4x3"/>
  <p:notesSz cx="6858000" cy="9144000"/>
  <p:embeddedFontLst>
    <p:embeddedFont>
      <p:font typeface="Verdana" panose="020B060403050404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Arial Black" panose="020B0A04020102020204" pitchFamily="34" charset="0"/>
      <p:bold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2/Dhbx773W/iBTT7/g/PzfW+h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6" autoAdjust="0"/>
    <p:restoredTop sz="94660"/>
  </p:normalViewPr>
  <p:slideViewPr>
    <p:cSldViewPr snapToGrid="0">
      <p:cViewPr varScale="1">
        <p:scale>
          <a:sx n="83" d="100"/>
          <a:sy n="83" d="100"/>
        </p:scale>
        <p:origin x="193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8E10A-FD21-4ED7-84DA-1F906799810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C7A693C-BE18-413C-8F34-55B37F72CEEC}">
      <dgm:prSet phldrT="[Text]"/>
      <dgm:spPr>
        <a:solidFill>
          <a:schemeClr val="accent5">
            <a:lumMod val="50000"/>
          </a:schemeClr>
        </a:solidFill>
      </dgm:spPr>
      <dgm:t>
        <a:bodyPr/>
        <a:lstStyle/>
        <a:p>
          <a:pPr algn="ctr"/>
          <a:r>
            <a:rPr lang="en-US" dirty="0" smtClean="0"/>
            <a:t>Business Understanding</a:t>
          </a:r>
          <a:endParaRPr lang="en-US" dirty="0"/>
        </a:p>
      </dgm:t>
    </dgm:pt>
    <dgm:pt modelId="{E6DAC408-8181-4EEA-BB51-618149F26067}" type="parTrans" cxnId="{6AB10E88-7527-4A82-83E6-DDF8A5C225F9}">
      <dgm:prSet/>
      <dgm:spPr/>
      <dgm:t>
        <a:bodyPr/>
        <a:lstStyle/>
        <a:p>
          <a:pPr algn="ctr"/>
          <a:endParaRPr lang="en-US"/>
        </a:p>
      </dgm:t>
    </dgm:pt>
    <dgm:pt modelId="{E9377FE9-373F-49C7-BCDC-4C004B6B55C9}" type="sibTrans" cxnId="{6AB10E88-7527-4A82-83E6-DDF8A5C225F9}">
      <dgm:prSet/>
      <dgm:spPr/>
      <dgm:t>
        <a:bodyPr/>
        <a:lstStyle/>
        <a:p>
          <a:pPr algn="ctr"/>
          <a:endParaRPr lang="en-US"/>
        </a:p>
      </dgm:t>
    </dgm:pt>
    <dgm:pt modelId="{697930B3-E690-446D-B472-212DE1880252}">
      <dgm:prSet phldrT="[Text]"/>
      <dgm:spPr>
        <a:solidFill>
          <a:schemeClr val="accent5">
            <a:lumMod val="50000"/>
          </a:schemeClr>
        </a:solidFill>
      </dgm:spPr>
      <dgm:t>
        <a:bodyPr/>
        <a:lstStyle/>
        <a:p>
          <a:pPr algn="ctr"/>
          <a:r>
            <a:rPr lang="en-US" dirty="0" smtClean="0"/>
            <a:t>Data Collection</a:t>
          </a:r>
          <a:endParaRPr lang="en-US" dirty="0"/>
        </a:p>
      </dgm:t>
    </dgm:pt>
    <dgm:pt modelId="{DA80CF78-8D18-470C-9847-7AA347DA03D1}" type="parTrans" cxnId="{8573819B-A114-4636-B814-99C61CB2F571}">
      <dgm:prSet/>
      <dgm:spPr/>
      <dgm:t>
        <a:bodyPr/>
        <a:lstStyle/>
        <a:p>
          <a:pPr algn="ctr"/>
          <a:endParaRPr lang="en-US"/>
        </a:p>
      </dgm:t>
    </dgm:pt>
    <dgm:pt modelId="{7D6D2B08-4AF2-4D6C-B64D-3AE776598534}" type="sibTrans" cxnId="{8573819B-A114-4636-B814-99C61CB2F571}">
      <dgm:prSet/>
      <dgm:spPr/>
      <dgm:t>
        <a:bodyPr/>
        <a:lstStyle/>
        <a:p>
          <a:pPr algn="ctr"/>
          <a:endParaRPr lang="en-US"/>
        </a:p>
      </dgm:t>
    </dgm:pt>
    <dgm:pt modelId="{329EB8A5-137E-4B4F-80B8-7F6001639C18}">
      <dgm:prSet phldrT="[Text]"/>
      <dgm:spPr>
        <a:solidFill>
          <a:schemeClr val="accent5">
            <a:lumMod val="50000"/>
          </a:schemeClr>
        </a:solidFill>
      </dgm:spPr>
      <dgm:t>
        <a:bodyPr/>
        <a:lstStyle/>
        <a:p>
          <a:pPr algn="ctr"/>
          <a:r>
            <a:rPr lang="en-US" dirty="0" smtClean="0"/>
            <a:t>Data Preparation</a:t>
          </a:r>
          <a:endParaRPr lang="en-US" dirty="0"/>
        </a:p>
      </dgm:t>
    </dgm:pt>
    <dgm:pt modelId="{45DAEAFC-1129-4D2C-B18F-6ABEC7B41BB3}" type="parTrans" cxnId="{3F58C5F6-8409-4C56-87D2-8164671F1EF4}">
      <dgm:prSet/>
      <dgm:spPr/>
      <dgm:t>
        <a:bodyPr/>
        <a:lstStyle/>
        <a:p>
          <a:pPr algn="ctr"/>
          <a:endParaRPr lang="en-US"/>
        </a:p>
      </dgm:t>
    </dgm:pt>
    <dgm:pt modelId="{5AAD88A3-A9A3-4F61-9305-1A033C29885E}" type="sibTrans" cxnId="{3F58C5F6-8409-4C56-87D2-8164671F1EF4}">
      <dgm:prSet/>
      <dgm:spPr/>
      <dgm:t>
        <a:bodyPr/>
        <a:lstStyle/>
        <a:p>
          <a:pPr algn="ctr"/>
          <a:endParaRPr lang="en-US"/>
        </a:p>
      </dgm:t>
    </dgm:pt>
    <dgm:pt modelId="{F20167E4-CC0B-4FAE-8DB9-2DD7F419D9AF}">
      <dgm:prSet phldrT="[Text]"/>
      <dgm:spPr>
        <a:solidFill>
          <a:schemeClr val="accent5">
            <a:lumMod val="50000"/>
          </a:schemeClr>
        </a:solidFill>
      </dgm:spPr>
      <dgm:t>
        <a:bodyPr/>
        <a:lstStyle/>
        <a:p>
          <a:pPr algn="ctr"/>
          <a:r>
            <a:rPr lang="en-US" dirty="0" smtClean="0"/>
            <a:t>Exploratory Data Analysis</a:t>
          </a:r>
          <a:endParaRPr lang="en-US" dirty="0"/>
        </a:p>
      </dgm:t>
    </dgm:pt>
    <dgm:pt modelId="{ADE942B9-E95A-41B3-BEC0-E0C131D86442}" type="parTrans" cxnId="{814CDAC8-963A-46DF-9FC3-02B48D1E64C5}">
      <dgm:prSet/>
      <dgm:spPr/>
      <dgm:t>
        <a:bodyPr/>
        <a:lstStyle/>
        <a:p>
          <a:pPr algn="ctr"/>
          <a:endParaRPr lang="en-US"/>
        </a:p>
      </dgm:t>
    </dgm:pt>
    <dgm:pt modelId="{CC4664AD-D496-4D98-AEC5-67C60BCA0623}" type="sibTrans" cxnId="{814CDAC8-963A-46DF-9FC3-02B48D1E64C5}">
      <dgm:prSet/>
      <dgm:spPr/>
      <dgm:t>
        <a:bodyPr/>
        <a:lstStyle/>
        <a:p>
          <a:pPr algn="ctr"/>
          <a:endParaRPr lang="en-US"/>
        </a:p>
      </dgm:t>
    </dgm:pt>
    <dgm:pt modelId="{4DB1CDA7-1279-4D0F-843A-00752CEF2CBD}">
      <dgm:prSet phldrT="[Text]"/>
      <dgm:spPr>
        <a:solidFill>
          <a:schemeClr val="accent5">
            <a:lumMod val="50000"/>
          </a:schemeClr>
        </a:solidFill>
      </dgm:spPr>
      <dgm:t>
        <a:bodyPr/>
        <a:lstStyle/>
        <a:p>
          <a:pPr algn="ctr"/>
          <a:r>
            <a:rPr lang="en-US" dirty="0" smtClean="0"/>
            <a:t>Data Visualization</a:t>
          </a:r>
          <a:endParaRPr lang="en-US" dirty="0"/>
        </a:p>
      </dgm:t>
    </dgm:pt>
    <dgm:pt modelId="{EDAE3C10-B616-462E-868D-9042BAF5D92F}" type="parTrans" cxnId="{F1C379CD-6F33-402E-9AA0-DE4E74ECA3D3}">
      <dgm:prSet/>
      <dgm:spPr/>
      <dgm:t>
        <a:bodyPr/>
        <a:lstStyle/>
        <a:p>
          <a:pPr algn="ctr"/>
          <a:endParaRPr lang="en-US"/>
        </a:p>
      </dgm:t>
    </dgm:pt>
    <dgm:pt modelId="{E21F6C1F-8263-493D-83FA-27242F376942}" type="sibTrans" cxnId="{F1C379CD-6F33-402E-9AA0-DE4E74ECA3D3}">
      <dgm:prSet/>
      <dgm:spPr/>
      <dgm:t>
        <a:bodyPr/>
        <a:lstStyle/>
        <a:p>
          <a:pPr algn="ctr"/>
          <a:endParaRPr lang="en-US"/>
        </a:p>
      </dgm:t>
    </dgm:pt>
    <dgm:pt modelId="{9E165276-20FE-483E-9B11-E437B846AD20}">
      <dgm:prSet phldrT="[Text]"/>
      <dgm:spPr>
        <a:solidFill>
          <a:schemeClr val="accent5">
            <a:lumMod val="50000"/>
          </a:schemeClr>
        </a:solidFill>
      </dgm:spPr>
      <dgm:t>
        <a:bodyPr/>
        <a:lstStyle/>
        <a:p>
          <a:pPr algn="ctr"/>
          <a:r>
            <a:rPr lang="en-US" dirty="0" smtClean="0"/>
            <a:t>Preprocessing</a:t>
          </a:r>
          <a:endParaRPr lang="en-US" dirty="0"/>
        </a:p>
      </dgm:t>
    </dgm:pt>
    <dgm:pt modelId="{49E71675-C947-40E4-A9E7-4E5E730DD02C}" type="parTrans" cxnId="{7EA63C46-A52B-48CB-B2B4-7577935E736B}">
      <dgm:prSet/>
      <dgm:spPr/>
      <dgm:t>
        <a:bodyPr/>
        <a:lstStyle/>
        <a:p>
          <a:pPr algn="ctr"/>
          <a:endParaRPr lang="en-US"/>
        </a:p>
      </dgm:t>
    </dgm:pt>
    <dgm:pt modelId="{E4192D5A-0E34-4796-871E-2C72602DB134}" type="sibTrans" cxnId="{7EA63C46-A52B-48CB-B2B4-7577935E736B}">
      <dgm:prSet/>
      <dgm:spPr/>
      <dgm:t>
        <a:bodyPr/>
        <a:lstStyle/>
        <a:p>
          <a:pPr algn="ctr"/>
          <a:endParaRPr lang="en-US"/>
        </a:p>
      </dgm:t>
    </dgm:pt>
    <dgm:pt modelId="{8F3A0D68-D20E-4DCA-95E5-63EF77715081}">
      <dgm:prSet phldrT="[Text]"/>
      <dgm:spPr>
        <a:solidFill>
          <a:schemeClr val="accent5">
            <a:lumMod val="50000"/>
          </a:schemeClr>
        </a:solidFill>
      </dgm:spPr>
      <dgm:t>
        <a:bodyPr/>
        <a:lstStyle/>
        <a:p>
          <a:pPr algn="ctr"/>
          <a:r>
            <a:rPr lang="en-US" dirty="0" smtClean="0"/>
            <a:t>Model Building</a:t>
          </a:r>
          <a:endParaRPr lang="en-US" dirty="0"/>
        </a:p>
      </dgm:t>
    </dgm:pt>
    <dgm:pt modelId="{72F0FA75-BAA5-4DC3-94BC-4C0EDAB29FE1}" type="parTrans" cxnId="{783A5526-674C-4B4C-9987-1213C0BE5475}">
      <dgm:prSet/>
      <dgm:spPr/>
      <dgm:t>
        <a:bodyPr/>
        <a:lstStyle/>
        <a:p>
          <a:pPr algn="ctr"/>
          <a:endParaRPr lang="en-US"/>
        </a:p>
      </dgm:t>
    </dgm:pt>
    <dgm:pt modelId="{70EB61E3-3B94-4733-BD4C-42F8810BCDB6}" type="sibTrans" cxnId="{783A5526-674C-4B4C-9987-1213C0BE5475}">
      <dgm:prSet/>
      <dgm:spPr/>
      <dgm:t>
        <a:bodyPr/>
        <a:lstStyle/>
        <a:p>
          <a:pPr algn="ctr"/>
          <a:endParaRPr lang="en-US"/>
        </a:p>
      </dgm:t>
    </dgm:pt>
    <dgm:pt modelId="{9409A05B-1A7C-4733-A16D-3DA858D38C09}">
      <dgm:prSet phldrT="[Text]"/>
      <dgm:spPr>
        <a:solidFill>
          <a:schemeClr val="accent5">
            <a:lumMod val="50000"/>
          </a:schemeClr>
        </a:solidFill>
      </dgm:spPr>
      <dgm:t>
        <a:bodyPr/>
        <a:lstStyle/>
        <a:p>
          <a:pPr algn="ctr"/>
          <a:r>
            <a:rPr lang="en-US" dirty="0" smtClean="0"/>
            <a:t>Model Evaluation</a:t>
          </a:r>
          <a:endParaRPr lang="en-US" dirty="0"/>
        </a:p>
      </dgm:t>
    </dgm:pt>
    <dgm:pt modelId="{8225F6CF-14C1-4327-9B64-BB760FA352E4}" type="parTrans" cxnId="{74D29CBB-6045-4A76-A0E2-EE48627EE5E6}">
      <dgm:prSet/>
      <dgm:spPr/>
      <dgm:t>
        <a:bodyPr/>
        <a:lstStyle/>
        <a:p>
          <a:pPr algn="ctr"/>
          <a:endParaRPr lang="en-US"/>
        </a:p>
      </dgm:t>
    </dgm:pt>
    <dgm:pt modelId="{AFEA4047-62F7-4AEF-8CCE-A1798200E81C}" type="sibTrans" cxnId="{74D29CBB-6045-4A76-A0E2-EE48627EE5E6}">
      <dgm:prSet/>
      <dgm:spPr/>
      <dgm:t>
        <a:bodyPr/>
        <a:lstStyle/>
        <a:p>
          <a:pPr algn="ctr"/>
          <a:endParaRPr lang="en-US"/>
        </a:p>
      </dgm:t>
    </dgm:pt>
    <dgm:pt modelId="{BE1382AB-B18C-4A9C-84C2-9E6BE56951D2}">
      <dgm:prSet phldrT="[Text]"/>
      <dgm:spPr>
        <a:solidFill>
          <a:schemeClr val="accent5">
            <a:lumMod val="50000"/>
          </a:schemeClr>
        </a:solidFill>
      </dgm:spPr>
      <dgm:t>
        <a:bodyPr/>
        <a:lstStyle/>
        <a:p>
          <a:pPr algn="ctr"/>
          <a:r>
            <a:rPr lang="en-US" dirty="0" smtClean="0"/>
            <a:t>Deployment</a:t>
          </a:r>
          <a:endParaRPr lang="en-US" dirty="0"/>
        </a:p>
      </dgm:t>
    </dgm:pt>
    <dgm:pt modelId="{93850D8D-E966-4060-B738-8F810B2C401F}" type="parTrans" cxnId="{CE59C1E2-7D6E-4124-97BF-FEE936FE7A46}">
      <dgm:prSet/>
      <dgm:spPr/>
      <dgm:t>
        <a:bodyPr/>
        <a:lstStyle/>
        <a:p>
          <a:pPr algn="ctr"/>
          <a:endParaRPr lang="en-US"/>
        </a:p>
      </dgm:t>
    </dgm:pt>
    <dgm:pt modelId="{8F51DF69-DD42-48F6-BB9C-F9733C63B566}" type="sibTrans" cxnId="{CE59C1E2-7D6E-4124-97BF-FEE936FE7A46}">
      <dgm:prSet/>
      <dgm:spPr/>
      <dgm:t>
        <a:bodyPr/>
        <a:lstStyle/>
        <a:p>
          <a:pPr algn="ctr"/>
          <a:endParaRPr lang="en-US"/>
        </a:p>
      </dgm:t>
    </dgm:pt>
    <dgm:pt modelId="{C86FCF95-F600-4201-947B-B18878D37CA5}" type="pres">
      <dgm:prSet presAssocID="{1328E10A-FD21-4ED7-84DA-1F906799810D}" presName="Name0" presStyleCnt="0">
        <dgm:presLayoutVars>
          <dgm:dir/>
          <dgm:resizeHandles val="exact"/>
        </dgm:presLayoutVars>
      </dgm:prSet>
      <dgm:spPr/>
      <dgm:t>
        <a:bodyPr/>
        <a:lstStyle/>
        <a:p>
          <a:endParaRPr lang="en-IN"/>
        </a:p>
      </dgm:t>
    </dgm:pt>
    <dgm:pt modelId="{7CF1355C-F638-4C8D-9E3D-52DDD0D9D2E3}" type="pres">
      <dgm:prSet presAssocID="{1328E10A-FD21-4ED7-84DA-1F906799810D}" presName="cycle" presStyleCnt="0"/>
      <dgm:spPr/>
    </dgm:pt>
    <dgm:pt modelId="{B268399C-79EA-4825-868B-7F2F507FE7C8}" type="pres">
      <dgm:prSet presAssocID="{8C7A693C-BE18-413C-8F34-55B37F72CEEC}" presName="nodeFirstNode" presStyleLbl="node1" presStyleIdx="0" presStyleCnt="9">
        <dgm:presLayoutVars>
          <dgm:bulletEnabled val="1"/>
        </dgm:presLayoutVars>
      </dgm:prSet>
      <dgm:spPr/>
      <dgm:t>
        <a:bodyPr/>
        <a:lstStyle/>
        <a:p>
          <a:endParaRPr lang="en-US"/>
        </a:p>
      </dgm:t>
    </dgm:pt>
    <dgm:pt modelId="{54EDDA42-EE65-4093-BA04-2C29B2C2A28F}" type="pres">
      <dgm:prSet presAssocID="{E9377FE9-373F-49C7-BCDC-4C004B6B55C9}" presName="sibTransFirstNode" presStyleLbl="bgShp" presStyleIdx="0" presStyleCnt="1"/>
      <dgm:spPr/>
      <dgm:t>
        <a:bodyPr/>
        <a:lstStyle/>
        <a:p>
          <a:endParaRPr lang="en-IN"/>
        </a:p>
      </dgm:t>
    </dgm:pt>
    <dgm:pt modelId="{456FB31B-409A-46E7-8F47-D842FDC47C3A}" type="pres">
      <dgm:prSet presAssocID="{697930B3-E690-446D-B472-212DE1880252}" presName="nodeFollowingNodes" presStyleLbl="node1" presStyleIdx="1" presStyleCnt="9">
        <dgm:presLayoutVars>
          <dgm:bulletEnabled val="1"/>
        </dgm:presLayoutVars>
      </dgm:prSet>
      <dgm:spPr/>
      <dgm:t>
        <a:bodyPr/>
        <a:lstStyle/>
        <a:p>
          <a:endParaRPr lang="en-IN"/>
        </a:p>
      </dgm:t>
    </dgm:pt>
    <dgm:pt modelId="{93E54444-5963-44A5-AF72-682D0D971C37}" type="pres">
      <dgm:prSet presAssocID="{329EB8A5-137E-4B4F-80B8-7F6001639C18}" presName="nodeFollowingNodes" presStyleLbl="node1" presStyleIdx="2" presStyleCnt="9">
        <dgm:presLayoutVars>
          <dgm:bulletEnabled val="1"/>
        </dgm:presLayoutVars>
      </dgm:prSet>
      <dgm:spPr/>
      <dgm:t>
        <a:bodyPr/>
        <a:lstStyle/>
        <a:p>
          <a:endParaRPr lang="en-US"/>
        </a:p>
      </dgm:t>
    </dgm:pt>
    <dgm:pt modelId="{31032870-A73D-4DC6-8E24-9E3B9BCB025A}" type="pres">
      <dgm:prSet presAssocID="{F20167E4-CC0B-4FAE-8DB9-2DD7F419D9AF}" presName="nodeFollowingNodes" presStyleLbl="node1" presStyleIdx="3" presStyleCnt="9">
        <dgm:presLayoutVars>
          <dgm:bulletEnabled val="1"/>
        </dgm:presLayoutVars>
      </dgm:prSet>
      <dgm:spPr/>
      <dgm:t>
        <a:bodyPr/>
        <a:lstStyle/>
        <a:p>
          <a:endParaRPr lang="en-US"/>
        </a:p>
      </dgm:t>
    </dgm:pt>
    <dgm:pt modelId="{06F49601-C6F3-4F03-A965-D25CDDEC56E5}" type="pres">
      <dgm:prSet presAssocID="{4DB1CDA7-1279-4D0F-843A-00752CEF2CBD}" presName="nodeFollowingNodes" presStyleLbl="node1" presStyleIdx="4" presStyleCnt="9">
        <dgm:presLayoutVars>
          <dgm:bulletEnabled val="1"/>
        </dgm:presLayoutVars>
      </dgm:prSet>
      <dgm:spPr/>
      <dgm:t>
        <a:bodyPr/>
        <a:lstStyle/>
        <a:p>
          <a:endParaRPr lang="en-US"/>
        </a:p>
      </dgm:t>
    </dgm:pt>
    <dgm:pt modelId="{6FFFD2A3-E35E-4D78-A222-AC81F63827B0}" type="pres">
      <dgm:prSet presAssocID="{9E165276-20FE-483E-9B11-E437B846AD20}" presName="nodeFollowingNodes" presStyleLbl="node1" presStyleIdx="5" presStyleCnt="9">
        <dgm:presLayoutVars>
          <dgm:bulletEnabled val="1"/>
        </dgm:presLayoutVars>
      </dgm:prSet>
      <dgm:spPr/>
      <dgm:t>
        <a:bodyPr/>
        <a:lstStyle/>
        <a:p>
          <a:endParaRPr lang="en-IN"/>
        </a:p>
      </dgm:t>
    </dgm:pt>
    <dgm:pt modelId="{ACB1B804-DAD8-4CE6-A19A-53377EDDD8ED}" type="pres">
      <dgm:prSet presAssocID="{8F3A0D68-D20E-4DCA-95E5-63EF77715081}" presName="nodeFollowingNodes" presStyleLbl="node1" presStyleIdx="6" presStyleCnt="9">
        <dgm:presLayoutVars>
          <dgm:bulletEnabled val="1"/>
        </dgm:presLayoutVars>
      </dgm:prSet>
      <dgm:spPr/>
      <dgm:t>
        <a:bodyPr/>
        <a:lstStyle/>
        <a:p>
          <a:endParaRPr lang="en-US"/>
        </a:p>
      </dgm:t>
    </dgm:pt>
    <dgm:pt modelId="{DB517490-5A73-4D9B-8926-5CA296B1AB0B}" type="pres">
      <dgm:prSet presAssocID="{9409A05B-1A7C-4733-A16D-3DA858D38C09}" presName="nodeFollowingNodes" presStyleLbl="node1" presStyleIdx="7" presStyleCnt="9">
        <dgm:presLayoutVars>
          <dgm:bulletEnabled val="1"/>
        </dgm:presLayoutVars>
      </dgm:prSet>
      <dgm:spPr/>
      <dgm:t>
        <a:bodyPr/>
        <a:lstStyle/>
        <a:p>
          <a:endParaRPr lang="en-US"/>
        </a:p>
      </dgm:t>
    </dgm:pt>
    <dgm:pt modelId="{8DB6041D-C3D5-4933-8571-2C03FCBCEE9C}" type="pres">
      <dgm:prSet presAssocID="{BE1382AB-B18C-4A9C-84C2-9E6BE56951D2}" presName="nodeFollowingNodes" presStyleLbl="node1" presStyleIdx="8" presStyleCnt="9">
        <dgm:presLayoutVars>
          <dgm:bulletEnabled val="1"/>
        </dgm:presLayoutVars>
      </dgm:prSet>
      <dgm:spPr/>
      <dgm:t>
        <a:bodyPr/>
        <a:lstStyle/>
        <a:p>
          <a:endParaRPr lang="en-US"/>
        </a:p>
      </dgm:t>
    </dgm:pt>
  </dgm:ptLst>
  <dgm:cxnLst>
    <dgm:cxn modelId="{783A5526-674C-4B4C-9987-1213C0BE5475}" srcId="{1328E10A-FD21-4ED7-84DA-1F906799810D}" destId="{8F3A0D68-D20E-4DCA-95E5-63EF77715081}" srcOrd="6" destOrd="0" parTransId="{72F0FA75-BAA5-4DC3-94BC-4C0EDAB29FE1}" sibTransId="{70EB61E3-3B94-4733-BD4C-42F8810BCDB6}"/>
    <dgm:cxn modelId="{9BA87DD8-57F5-4277-8486-97252CCBDF3B}" type="presOf" srcId="{1328E10A-FD21-4ED7-84DA-1F906799810D}" destId="{C86FCF95-F600-4201-947B-B18878D37CA5}" srcOrd="0" destOrd="0" presId="urn:microsoft.com/office/officeart/2005/8/layout/cycle3"/>
    <dgm:cxn modelId="{3F58C5F6-8409-4C56-87D2-8164671F1EF4}" srcId="{1328E10A-FD21-4ED7-84DA-1F906799810D}" destId="{329EB8A5-137E-4B4F-80B8-7F6001639C18}" srcOrd="2" destOrd="0" parTransId="{45DAEAFC-1129-4D2C-B18F-6ABEC7B41BB3}" sibTransId="{5AAD88A3-A9A3-4F61-9305-1A033C29885E}"/>
    <dgm:cxn modelId="{C226F806-B0F1-4951-B562-97BA3095FB43}" type="presOf" srcId="{4DB1CDA7-1279-4D0F-843A-00752CEF2CBD}" destId="{06F49601-C6F3-4F03-A965-D25CDDEC56E5}" srcOrd="0" destOrd="0" presId="urn:microsoft.com/office/officeart/2005/8/layout/cycle3"/>
    <dgm:cxn modelId="{74D29CBB-6045-4A76-A0E2-EE48627EE5E6}" srcId="{1328E10A-FD21-4ED7-84DA-1F906799810D}" destId="{9409A05B-1A7C-4733-A16D-3DA858D38C09}" srcOrd="7" destOrd="0" parTransId="{8225F6CF-14C1-4327-9B64-BB760FA352E4}" sibTransId="{AFEA4047-62F7-4AEF-8CCE-A1798200E81C}"/>
    <dgm:cxn modelId="{01F05A88-CE43-4F4C-BBF0-24A3FBC3EF98}" type="presOf" srcId="{329EB8A5-137E-4B4F-80B8-7F6001639C18}" destId="{93E54444-5963-44A5-AF72-682D0D971C37}" srcOrd="0" destOrd="0" presId="urn:microsoft.com/office/officeart/2005/8/layout/cycle3"/>
    <dgm:cxn modelId="{CE59C1E2-7D6E-4124-97BF-FEE936FE7A46}" srcId="{1328E10A-FD21-4ED7-84DA-1F906799810D}" destId="{BE1382AB-B18C-4A9C-84C2-9E6BE56951D2}" srcOrd="8" destOrd="0" parTransId="{93850D8D-E966-4060-B738-8F810B2C401F}" sibTransId="{8F51DF69-DD42-48F6-BB9C-F9733C63B566}"/>
    <dgm:cxn modelId="{6AB10E88-7527-4A82-83E6-DDF8A5C225F9}" srcId="{1328E10A-FD21-4ED7-84DA-1F906799810D}" destId="{8C7A693C-BE18-413C-8F34-55B37F72CEEC}" srcOrd="0" destOrd="0" parTransId="{E6DAC408-8181-4EEA-BB51-618149F26067}" sibTransId="{E9377FE9-373F-49C7-BCDC-4C004B6B55C9}"/>
    <dgm:cxn modelId="{F1C379CD-6F33-402E-9AA0-DE4E74ECA3D3}" srcId="{1328E10A-FD21-4ED7-84DA-1F906799810D}" destId="{4DB1CDA7-1279-4D0F-843A-00752CEF2CBD}" srcOrd="4" destOrd="0" parTransId="{EDAE3C10-B616-462E-868D-9042BAF5D92F}" sibTransId="{E21F6C1F-8263-493D-83FA-27242F376942}"/>
    <dgm:cxn modelId="{A0AB4BCE-86D4-4D59-A62C-2A3B2D73B1A7}" type="presOf" srcId="{9409A05B-1A7C-4733-A16D-3DA858D38C09}" destId="{DB517490-5A73-4D9B-8926-5CA296B1AB0B}" srcOrd="0" destOrd="0" presId="urn:microsoft.com/office/officeart/2005/8/layout/cycle3"/>
    <dgm:cxn modelId="{8573819B-A114-4636-B814-99C61CB2F571}" srcId="{1328E10A-FD21-4ED7-84DA-1F906799810D}" destId="{697930B3-E690-446D-B472-212DE1880252}" srcOrd="1" destOrd="0" parTransId="{DA80CF78-8D18-470C-9847-7AA347DA03D1}" sibTransId="{7D6D2B08-4AF2-4D6C-B64D-3AE776598534}"/>
    <dgm:cxn modelId="{380CEF56-B75D-4F50-83F3-189F9D9AD198}" type="presOf" srcId="{9E165276-20FE-483E-9B11-E437B846AD20}" destId="{6FFFD2A3-E35E-4D78-A222-AC81F63827B0}" srcOrd="0" destOrd="0" presId="urn:microsoft.com/office/officeart/2005/8/layout/cycle3"/>
    <dgm:cxn modelId="{814CDAC8-963A-46DF-9FC3-02B48D1E64C5}" srcId="{1328E10A-FD21-4ED7-84DA-1F906799810D}" destId="{F20167E4-CC0B-4FAE-8DB9-2DD7F419D9AF}" srcOrd="3" destOrd="0" parTransId="{ADE942B9-E95A-41B3-BEC0-E0C131D86442}" sibTransId="{CC4664AD-D496-4D98-AEC5-67C60BCA0623}"/>
    <dgm:cxn modelId="{9BDD2AA7-A483-4DCC-9DB1-8F3500875D1E}" type="presOf" srcId="{8F3A0D68-D20E-4DCA-95E5-63EF77715081}" destId="{ACB1B804-DAD8-4CE6-A19A-53377EDDD8ED}" srcOrd="0" destOrd="0" presId="urn:microsoft.com/office/officeart/2005/8/layout/cycle3"/>
    <dgm:cxn modelId="{C03FD1E3-8D3B-4B4C-BBAA-15FE2FE37318}" type="presOf" srcId="{BE1382AB-B18C-4A9C-84C2-9E6BE56951D2}" destId="{8DB6041D-C3D5-4933-8571-2C03FCBCEE9C}" srcOrd="0" destOrd="0" presId="urn:microsoft.com/office/officeart/2005/8/layout/cycle3"/>
    <dgm:cxn modelId="{CF2956EB-9442-4C05-AC54-F170103AE87B}" type="presOf" srcId="{697930B3-E690-446D-B472-212DE1880252}" destId="{456FB31B-409A-46E7-8F47-D842FDC47C3A}" srcOrd="0" destOrd="0" presId="urn:microsoft.com/office/officeart/2005/8/layout/cycle3"/>
    <dgm:cxn modelId="{BE074C57-F3F7-4ECB-9309-EA403893B18E}" type="presOf" srcId="{E9377FE9-373F-49C7-BCDC-4C004B6B55C9}" destId="{54EDDA42-EE65-4093-BA04-2C29B2C2A28F}" srcOrd="0" destOrd="0" presId="urn:microsoft.com/office/officeart/2005/8/layout/cycle3"/>
    <dgm:cxn modelId="{B8A050D3-DEA5-486E-A92B-30A6A3EE4ADB}" type="presOf" srcId="{8C7A693C-BE18-413C-8F34-55B37F72CEEC}" destId="{B268399C-79EA-4825-868B-7F2F507FE7C8}" srcOrd="0" destOrd="0" presId="urn:microsoft.com/office/officeart/2005/8/layout/cycle3"/>
    <dgm:cxn modelId="{7EA63C46-A52B-48CB-B2B4-7577935E736B}" srcId="{1328E10A-FD21-4ED7-84DA-1F906799810D}" destId="{9E165276-20FE-483E-9B11-E437B846AD20}" srcOrd="5" destOrd="0" parTransId="{49E71675-C947-40E4-A9E7-4E5E730DD02C}" sibTransId="{E4192D5A-0E34-4796-871E-2C72602DB134}"/>
    <dgm:cxn modelId="{470A9A38-1A7E-41E9-8163-CDD0A87E98C3}" type="presOf" srcId="{F20167E4-CC0B-4FAE-8DB9-2DD7F419D9AF}" destId="{31032870-A73D-4DC6-8E24-9E3B9BCB025A}" srcOrd="0" destOrd="0" presId="urn:microsoft.com/office/officeart/2005/8/layout/cycle3"/>
    <dgm:cxn modelId="{63A4C32A-14FF-4778-A1A7-3985A071EEBB}" type="presParOf" srcId="{C86FCF95-F600-4201-947B-B18878D37CA5}" destId="{7CF1355C-F638-4C8D-9E3D-52DDD0D9D2E3}" srcOrd="0" destOrd="0" presId="urn:microsoft.com/office/officeart/2005/8/layout/cycle3"/>
    <dgm:cxn modelId="{3658C099-8D89-41E1-8C96-2342C3427D01}" type="presParOf" srcId="{7CF1355C-F638-4C8D-9E3D-52DDD0D9D2E3}" destId="{B268399C-79EA-4825-868B-7F2F507FE7C8}" srcOrd="0" destOrd="0" presId="urn:microsoft.com/office/officeart/2005/8/layout/cycle3"/>
    <dgm:cxn modelId="{C0B3E524-C9F9-44B3-BF8D-40745A293907}" type="presParOf" srcId="{7CF1355C-F638-4C8D-9E3D-52DDD0D9D2E3}" destId="{54EDDA42-EE65-4093-BA04-2C29B2C2A28F}" srcOrd="1" destOrd="0" presId="urn:microsoft.com/office/officeart/2005/8/layout/cycle3"/>
    <dgm:cxn modelId="{D2623C41-C6EB-480D-BA58-40271D21C50A}" type="presParOf" srcId="{7CF1355C-F638-4C8D-9E3D-52DDD0D9D2E3}" destId="{456FB31B-409A-46E7-8F47-D842FDC47C3A}" srcOrd="2" destOrd="0" presId="urn:microsoft.com/office/officeart/2005/8/layout/cycle3"/>
    <dgm:cxn modelId="{865D4CE2-2278-4CAE-BEB2-D796908B5170}" type="presParOf" srcId="{7CF1355C-F638-4C8D-9E3D-52DDD0D9D2E3}" destId="{93E54444-5963-44A5-AF72-682D0D971C37}" srcOrd="3" destOrd="0" presId="urn:microsoft.com/office/officeart/2005/8/layout/cycle3"/>
    <dgm:cxn modelId="{86FA6F59-0B2D-4A62-95DC-0A03C2551B60}" type="presParOf" srcId="{7CF1355C-F638-4C8D-9E3D-52DDD0D9D2E3}" destId="{31032870-A73D-4DC6-8E24-9E3B9BCB025A}" srcOrd="4" destOrd="0" presId="urn:microsoft.com/office/officeart/2005/8/layout/cycle3"/>
    <dgm:cxn modelId="{E4E0CC9F-9F20-4BA8-BC38-5802FD1E0F86}" type="presParOf" srcId="{7CF1355C-F638-4C8D-9E3D-52DDD0D9D2E3}" destId="{06F49601-C6F3-4F03-A965-D25CDDEC56E5}" srcOrd="5" destOrd="0" presId="urn:microsoft.com/office/officeart/2005/8/layout/cycle3"/>
    <dgm:cxn modelId="{EC6D4CED-2DA4-4DB2-A9B6-73618B3BE5A7}" type="presParOf" srcId="{7CF1355C-F638-4C8D-9E3D-52DDD0D9D2E3}" destId="{6FFFD2A3-E35E-4D78-A222-AC81F63827B0}" srcOrd="6" destOrd="0" presId="urn:microsoft.com/office/officeart/2005/8/layout/cycle3"/>
    <dgm:cxn modelId="{5C9C8953-189E-415B-879D-A9D492961BC8}" type="presParOf" srcId="{7CF1355C-F638-4C8D-9E3D-52DDD0D9D2E3}" destId="{ACB1B804-DAD8-4CE6-A19A-53377EDDD8ED}" srcOrd="7" destOrd="0" presId="urn:microsoft.com/office/officeart/2005/8/layout/cycle3"/>
    <dgm:cxn modelId="{AA6FB7D8-3752-448F-873A-FA1ABE152847}" type="presParOf" srcId="{7CF1355C-F638-4C8D-9E3D-52DDD0D9D2E3}" destId="{DB517490-5A73-4D9B-8926-5CA296B1AB0B}" srcOrd="8" destOrd="0" presId="urn:microsoft.com/office/officeart/2005/8/layout/cycle3"/>
    <dgm:cxn modelId="{4A4B395A-35A5-4E8C-BCC2-60F53D1D0544}" type="presParOf" srcId="{7CF1355C-F638-4C8D-9E3D-52DDD0D9D2E3}" destId="{8DB6041D-C3D5-4933-8571-2C03FCBCEE9C}" srcOrd="9"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DDA42-EE65-4093-BA04-2C29B2C2A28F}">
      <dsp:nvSpPr>
        <dsp:cNvPr id="0" name=""/>
        <dsp:cNvSpPr/>
      </dsp:nvSpPr>
      <dsp:spPr>
        <a:xfrm>
          <a:off x="1370520" y="-63078"/>
          <a:ext cx="5809510" cy="5809510"/>
        </a:xfrm>
        <a:prstGeom prst="circularArrow">
          <a:avLst>
            <a:gd name="adj1" fmla="val 5544"/>
            <a:gd name="adj2" fmla="val 330680"/>
            <a:gd name="adj3" fmla="val 14751534"/>
            <a:gd name="adj4" fmla="val 1681642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8399C-79EA-4825-868B-7F2F507FE7C8}">
      <dsp:nvSpPr>
        <dsp:cNvPr id="0" name=""/>
        <dsp:cNvSpPr/>
      </dsp:nvSpPr>
      <dsp:spPr>
        <a:xfrm>
          <a:off x="3523762" y="1457"/>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3560448" y="38143"/>
        <a:ext cx="1429654" cy="678141"/>
      </dsp:txXfrm>
    </dsp:sp>
    <dsp:sp modelId="{456FB31B-409A-46E7-8F47-D842FDC47C3A}">
      <dsp:nvSpPr>
        <dsp:cNvPr id="0" name=""/>
        <dsp:cNvSpPr/>
      </dsp:nvSpPr>
      <dsp:spPr>
        <a:xfrm>
          <a:off x="5116206" y="581059"/>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Collection</a:t>
          </a:r>
          <a:endParaRPr lang="en-US" sz="1500" kern="1200" dirty="0"/>
        </a:p>
      </dsp:txBody>
      <dsp:txXfrm>
        <a:off x="5152892" y="617745"/>
        <a:ext cx="1429654" cy="678141"/>
      </dsp:txXfrm>
    </dsp:sp>
    <dsp:sp modelId="{93E54444-5963-44A5-AF72-682D0D971C37}">
      <dsp:nvSpPr>
        <dsp:cNvPr id="0" name=""/>
        <dsp:cNvSpPr/>
      </dsp:nvSpPr>
      <dsp:spPr>
        <a:xfrm>
          <a:off x="5963528" y="2048664"/>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6000214" y="2085350"/>
        <a:ext cx="1429654" cy="678141"/>
      </dsp:txXfrm>
    </dsp:sp>
    <dsp:sp modelId="{31032870-A73D-4DC6-8E24-9E3B9BCB025A}">
      <dsp:nvSpPr>
        <dsp:cNvPr id="0" name=""/>
        <dsp:cNvSpPr/>
      </dsp:nvSpPr>
      <dsp:spPr>
        <a:xfrm>
          <a:off x="5669256" y="3717562"/>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Exploratory Data Analysis</a:t>
          </a:r>
          <a:endParaRPr lang="en-US" sz="1500" kern="1200" dirty="0"/>
        </a:p>
      </dsp:txBody>
      <dsp:txXfrm>
        <a:off x="5705942" y="3754248"/>
        <a:ext cx="1429654" cy="678141"/>
      </dsp:txXfrm>
    </dsp:sp>
    <dsp:sp modelId="{06F49601-C6F3-4F03-A965-D25CDDEC56E5}">
      <dsp:nvSpPr>
        <dsp:cNvPr id="0" name=""/>
        <dsp:cNvSpPr/>
      </dsp:nvSpPr>
      <dsp:spPr>
        <a:xfrm>
          <a:off x="4371084" y="4806858"/>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Visualization</a:t>
          </a:r>
          <a:endParaRPr lang="en-US" sz="1500" kern="1200" dirty="0"/>
        </a:p>
      </dsp:txBody>
      <dsp:txXfrm>
        <a:off x="4407770" y="4843544"/>
        <a:ext cx="1429654" cy="678141"/>
      </dsp:txXfrm>
    </dsp:sp>
    <dsp:sp modelId="{6FFFD2A3-E35E-4D78-A222-AC81F63827B0}">
      <dsp:nvSpPr>
        <dsp:cNvPr id="0" name=""/>
        <dsp:cNvSpPr/>
      </dsp:nvSpPr>
      <dsp:spPr>
        <a:xfrm>
          <a:off x="2676440" y="4806858"/>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Preprocessing</a:t>
          </a:r>
          <a:endParaRPr lang="en-US" sz="1500" kern="1200" dirty="0"/>
        </a:p>
      </dsp:txBody>
      <dsp:txXfrm>
        <a:off x="2713126" y="4843544"/>
        <a:ext cx="1429654" cy="678141"/>
      </dsp:txXfrm>
    </dsp:sp>
    <dsp:sp modelId="{ACB1B804-DAD8-4CE6-A19A-53377EDDD8ED}">
      <dsp:nvSpPr>
        <dsp:cNvPr id="0" name=""/>
        <dsp:cNvSpPr/>
      </dsp:nvSpPr>
      <dsp:spPr>
        <a:xfrm>
          <a:off x="1378268" y="3717562"/>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Model Building</a:t>
          </a:r>
          <a:endParaRPr lang="en-US" sz="1500" kern="1200" dirty="0"/>
        </a:p>
      </dsp:txBody>
      <dsp:txXfrm>
        <a:off x="1414954" y="3754248"/>
        <a:ext cx="1429654" cy="678141"/>
      </dsp:txXfrm>
    </dsp:sp>
    <dsp:sp modelId="{DB517490-5A73-4D9B-8926-5CA296B1AB0B}">
      <dsp:nvSpPr>
        <dsp:cNvPr id="0" name=""/>
        <dsp:cNvSpPr/>
      </dsp:nvSpPr>
      <dsp:spPr>
        <a:xfrm>
          <a:off x="1083996" y="2048664"/>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Model Evaluation</a:t>
          </a:r>
          <a:endParaRPr lang="en-US" sz="1500" kern="1200" dirty="0"/>
        </a:p>
      </dsp:txBody>
      <dsp:txXfrm>
        <a:off x="1120682" y="2085350"/>
        <a:ext cx="1429654" cy="678141"/>
      </dsp:txXfrm>
    </dsp:sp>
    <dsp:sp modelId="{8DB6041D-C3D5-4933-8571-2C03FCBCEE9C}">
      <dsp:nvSpPr>
        <dsp:cNvPr id="0" name=""/>
        <dsp:cNvSpPr/>
      </dsp:nvSpPr>
      <dsp:spPr>
        <a:xfrm>
          <a:off x="1931318" y="581059"/>
          <a:ext cx="1503026" cy="75151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1968004" y="617745"/>
        <a:ext cx="1429654" cy="67814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48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76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895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116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extLst>
      <p:ext uri="{BB962C8B-B14F-4D97-AF65-F5344CB8AC3E}">
        <p14:creationId xmlns:p14="http://schemas.microsoft.com/office/powerpoint/2010/main" val="355747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975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279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809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931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3777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237085" y="982980"/>
            <a:ext cx="5438036" cy="5029199"/>
          </a:xfrm>
          <a:prstGeom prst="rect">
            <a:avLst/>
          </a:prstGeom>
          <a:noFill/>
          <a:ln>
            <a:noFill/>
          </a:ln>
        </p:spPr>
        <p:txBody>
          <a:bodyPr spcFirstLastPara="1" wrap="square" lIns="0" tIns="0" rIns="0" bIns="0" anchor="t" anchorCtr="0">
            <a:noAutofit/>
          </a:bodyPr>
          <a:lstStyle/>
          <a:p>
            <a:pPr lvl="0" algn="ctr">
              <a:buClr>
                <a:srgbClr val="002776"/>
              </a:buClr>
              <a:buSzPts val="3600"/>
            </a:pPr>
            <a:endParaRPr lang="en-IN" u="sng" dirty="0" smtClean="0"/>
          </a:p>
          <a:p>
            <a:pPr lvl="0" algn="ctr">
              <a:buClr>
                <a:srgbClr val="002776"/>
              </a:buClr>
              <a:buSzPts val="3600"/>
            </a:pPr>
            <a:r>
              <a:rPr lang="en-IN" sz="2400" u="sng" dirty="0" smtClean="0">
                <a:latin typeface="Arial Black" panose="020B0A04020102020204" pitchFamily="34" charset="0"/>
              </a:rPr>
              <a:t>Twitter </a:t>
            </a:r>
            <a:r>
              <a:rPr lang="en-IN" sz="2400" u="sng" dirty="0">
                <a:latin typeface="Arial Black" panose="020B0A04020102020204" pitchFamily="34" charset="0"/>
              </a:rPr>
              <a:t>Semantic </a:t>
            </a:r>
            <a:r>
              <a:rPr lang="en-IN" sz="2400" u="sng" dirty="0" smtClean="0">
                <a:latin typeface="Arial Black" panose="020B0A04020102020204" pitchFamily="34" charset="0"/>
              </a:rPr>
              <a:t>Analysis</a:t>
            </a:r>
          </a:p>
          <a:p>
            <a:pPr lvl="0" algn="ctr">
              <a:buClr>
                <a:srgbClr val="002776"/>
              </a:buClr>
              <a:buSzPts val="3600"/>
            </a:pPr>
            <a:r>
              <a:rPr lang="en-IN" u="sng" dirty="0"/>
              <a:t> </a:t>
            </a:r>
            <a:r>
              <a:rPr lang="en-IN" dirty="0"/>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3600"/>
              <a:buFont typeface="Verdana"/>
              <a:buNone/>
            </a:pPr>
            <a:r>
              <a:rPr lang="en-US" sz="2400" b="1" dirty="0" smtClean="0">
                <a:solidFill>
                  <a:srgbClr val="FF0000"/>
                </a:solidFill>
                <a:latin typeface="Verdana"/>
                <a:ea typeface="Verdana"/>
                <a:cs typeface="Verdana"/>
                <a:sym typeface="Verdana"/>
              </a:rPr>
              <a:t>Group: 6</a:t>
            </a:r>
          </a:p>
          <a:p>
            <a:pPr marL="0" marR="0" lvl="0" indent="0" algn="ctr" rtl="0">
              <a:lnSpc>
                <a:spcPct val="100000"/>
              </a:lnSpc>
              <a:spcBef>
                <a:spcPts val="0"/>
              </a:spcBef>
              <a:spcAft>
                <a:spcPts val="0"/>
              </a:spcAft>
              <a:buClr>
                <a:srgbClr val="002776"/>
              </a:buClr>
              <a:buSzPts val="3600"/>
              <a:buFont typeface="Verdana"/>
              <a:buNone/>
            </a:pPr>
            <a:endParaRPr sz="1400" b="0" i="0" u="none" strike="noStrike" cap="none" dirty="0">
              <a:solidFill>
                <a:srgbClr val="FF0000"/>
              </a:solidFill>
              <a:sym typeface="Arial"/>
            </a:endParaRPr>
          </a:p>
          <a:p>
            <a:pPr marL="0" marR="0" lvl="0" indent="0" algn="ctr" rtl="0">
              <a:lnSpc>
                <a:spcPct val="100000"/>
              </a:lnSpc>
              <a:spcBef>
                <a:spcPts val="0"/>
              </a:spcBef>
              <a:spcAft>
                <a:spcPts val="0"/>
              </a:spcAft>
              <a:buClr>
                <a:srgbClr val="002776"/>
              </a:buClr>
              <a:buSzPts val="2400"/>
              <a:buFont typeface="Verdana"/>
              <a:buNone/>
            </a:pPr>
            <a:r>
              <a:rPr lang="en-US" sz="2400" b="1" dirty="0" err="1" smtClean="0">
                <a:solidFill>
                  <a:srgbClr val="002776"/>
                </a:solidFill>
                <a:latin typeface="Verdana"/>
                <a:ea typeface="Verdana"/>
                <a:cs typeface="Verdana"/>
                <a:sym typeface="Verdana"/>
              </a:rPr>
              <a:t>Sumedh</a:t>
            </a:r>
            <a:r>
              <a:rPr lang="en-US" sz="2400" b="1" dirty="0" smtClean="0">
                <a:solidFill>
                  <a:srgbClr val="002776"/>
                </a:solidFill>
                <a:latin typeface="Verdana"/>
                <a:ea typeface="Verdana"/>
                <a:cs typeface="Verdana"/>
                <a:sym typeface="Verdana"/>
              </a:rPr>
              <a:t> </a:t>
            </a:r>
            <a:r>
              <a:rPr lang="en-US" sz="2400" b="1" dirty="0" err="1" smtClean="0">
                <a:solidFill>
                  <a:srgbClr val="002776"/>
                </a:solidFill>
                <a:latin typeface="Verdana"/>
                <a:ea typeface="Verdana"/>
                <a:cs typeface="Verdana"/>
                <a:sym typeface="Verdana"/>
              </a:rPr>
              <a:t>Likhar</a:t>
            </a:r>
            <a:endParaRPr lang="en-US" sz="2400" b="1" dirty="0" smtClean="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smtClean="0">
                <a:solidFill>
                  <a:srgbClr val="002776"/>
                </a:solidFill>
                <a:latin typeface="Verdana"/>
                <a:ea typeface="Verdana"/>
                <a:sym typeface="Verdana"/>
              </a:rPr>
              <a:t>Kartik </a:t>
            </a:r>
            <a:r>
              <a:rPr lang="en-US" sz="2400" b="1" i="0" u="none" strike="noStrike" cap="none" dirty="0" err="1" smtClean="0">
                <a:solidFill>
                  <a:srgbClr val="002776"/>
                </a:solidFill>
                <a:latin typeface="Verdana"/>
                <a:ea typeface="Verdana"/>
                <a:sym typeface="Verdana"/>
              </a:rPr>
              <a:t>Sonawane</a:t>
            </a:r>
            <a:endParaRPr lang="en-US" sz="2400" b="1" i="0" u="none" strike="noStrike" cap="none"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dirty="0" err="1" smtClean="0">
                <a:solidFill>
                  <a:srgbClr val="002776"/>
                </a:solidFill>
                <a:latin typeface="Verdana"/>
                <a:ea typeface="Verdana"/>
                <a:sym typeface="Verdana"/>
              </a:rPr>
              <a:t>Vaishnavi</a:t>
            </a:r>
            <a:r>
              <a:rPr lang="en-US" sz="2400" b="1" dirty="0" smtClean="0">
                <a:solidFill>
                  <a:srgbClr val="002776"/>
                </a:solidFill>
                <a:latin typeface="Verdana"/>
                <a:ea typeface="Verdana"/>
                <a:sym typeface="Verdana"/>
              </a:rPr>
              <a:t> </a:t>
            </a:r>
            <a:r>
              <a:rPr lang="en-US" sz="2400" b="1" dirty="0" err="1" smtClean="0">
                <a:solidFill>
                  <a:srgbClr val="002776"/>
                </a:solidFill>
                <a:latin typeface="Verdana"/>
                <a:ea typeface="Verdana"/>
                <a:sym typeface="Verdana"/>
              </a:rPr>
              <a:t>Pawar</a:t>
            </a:r>
            <a:endParaRPr lang="en-US" sz="2400" b="1"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err="1" smtClean="0">
                <a:solidFill>
                  <a:srgbClr val="002776"/>
                </a:solidFill>
                <a:latin typeface="Verdana"/>
                <a:ea typeface="Verdana"/>
                <a:sym typeface="Verdana"/>
              </a:rPr>
              <a:t>Pritam</a:t>
            </a:r>
            <a:r>
              <a:rPr lang="en-US" sz="2400" b="1" i="0" u="none" strike="noStrike" cap="none" dirty="0" smtClean="0">
                <a:solidFill>
                  <a:srgbClr val="002776"/>
                </a:solidFill>
                <a:latin typeface="Verdana"/>
                <a:ea typeface="Verdana"/>
                <a:sym typeface="Verdana"/>
              </a:rPr>
              <a:t> </a:t>
            </a:r>
            <a:r>
              <a:rPr lang="en-US" sz="2400" b="1" i="0" u="none" strike="noStrike" cap="none" dirty="0" err="1" smtClean="0">
                <a:solidFill>
                  <a:srgbClr val="002776"/>
                </a:solidFill>
                <a:latin typeface="Verdana"/>
                <a:ea typeface="Verdana"/>
                <a:sym typeface="Verdana"/>
              </a:rPr>
              <a:t>Anekar</a:t>
            </a:r>
            <a:endParaRPr lang="en-US" sz="2400" b="1" i="0" u="none" strike="noStrike" cap="none"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dirty="0" smtClean="0">
                <a:solidFill>
                  <a:srgbClr val="002776"/>
                </a:solidFill>
                <a:latin typeface="Verdana"/>
                <a:ea typeface="Verdana"/>
                <a:sym typeface="Verdana"/>
              </a:rPr>
              <a:t>Pooja </a:t>
            </a:r>
            <a:r>
              <a:rPr lang="en-US" sz="2400" b="1" dirty="0" err="1" smtClean="0">
                <a:solidFill>
                  <a:srgbClr val="002776"/>
                </a:solidFill>
                <a:latin typeface="Verdana"/>
                <a:ea typeface="Verdana"/>
                <a:sym typeface="Verdana"/>
              </a:rPr>
              <a:t>Patil</a:t>
            </a:r>
            <a:endParaRPr lang="en-US" sz="2400" b="1"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dirty="0" err="1" smtClean="0">
                <a:solidFill>
                  <a:srgbClr val="002776"/>
                </a:solidFill>
                <a:latin typeface="Verdana"/>
                <a:ea typeface="Verdana"/>
                <a:sym typeface="Verdana"/>
              </a:rPr>
              <a:t>Sakshi</a:t>
            </a:r>
            <a:r>
              <a:rPr lang="en-US" sz="2400" b="1" dirty="0" smtClean="0">
                <a:solidFill>
                  <a:srgbClr val="002776"/>
                </a:solidFill>
                <a:latin typeface="Verdana"/>
                <a:ea typeface="Verdana"/>
                <a:sym typeface="Verdana"/>
              </a:rPr>
              <a:t> </a:t>
            </a:r>
            <a:r>
              <a:rPr lang="en-US" sz="2400" b="1" dirty="0" err="1" smtClean="0">
                <a:solidFill>
                  <a:srgbClr val="002776"/>
                </a:solidFill>
                <a:latin typeface="Verdana"/>
                <a:ea typeface="Verdana"/>
                <a:sym typeface="Verdana"/>
              </a:rPr>
              <a:t>Thote</a:t>
            </a:r>
            <a:endParaRPr lang="en-US" sz="2400" b="1"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lang="en-US" sz="2400" b="1"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dirty="0" smtClean="0">
                <a:solidFill>
                  <a:srgbClr val="FF0000"/>
                </a:solidFill>
                <a:latin typeface="Verdana"/>
                <a:ea typeface="Verdana"/>
                <a:sym typeface="Verdana"/>
              </a:rPr>
              <a:t>Mentor</a:t>
            </a:r>
            <a:r>
              <a:rPr lang="en-US" sz="2400" b="1" dirty="0" smtClean="0">
                <a:solidFill>
                  <a:srgbClr val="002776"/>
                </a:solidFill>
                <a:latin typeface="Verdana"/>
                <a:ea typeface="Verdana"/>
                <a:sym typeface="Verdana"/>
              </a:rPr>
              <a:t>: Neha Gupta</a:t>
            </a:r>
          </a:p>
          <a:p>
            <a:pPr marL="0" marR="0" lvl="0" indent="0" algn="ctr" rtl="0">
              <a:lnSpc>
                <a:spcPct val="100000"/>
              </a:lnSpc>
              <a:spcBef>
                <a:spcPts val="0"/>
              </a:spcBef>
              <a:spcAft>
                <a:spcPts val="0"/>
              </a:spcAft>
              <a:buClr>
                <a:srgbClr val="002776"/>
              </a:buClr>
              <a:buSzPts val="2400"/>
              <a:buFont typeface="Verdana"/>
              <a:buNone/>
            </a:pPr>
            <a:endParaRPr lang="en-US" sz="2400" b="1" i="0" u="none" strike="noStrike" cap="none" dirty="0" smtClean="0">
              <a:solidFill>
                <a:srgbClr val="002776"/>
              </a:solidFill>
              <a:latin typeface="Verdana"/>
              <a:ea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i="0" u="none" strike="noStrike" cap="none" dirty="0" smtClean="0">
                <a:solidFill>
                  <a:srgbClr val="FF0000"/>
                </a:solidFill>
                <a:latin typeface="Verdana"/>
                <a:ea typeface="Verdana"/>
                <a:cs typeface="Verdana"/>
                <a:sym typeface="Verdana"/>
              </a:rPr>
              <a:t>Date</a:t>
            </a:r>
            <a:r>
              <a:rPr lang="en-US" sz="2400" b="1" i="0" u="none" strike="noStrike" cap="none" dirty="0" smtClean="0">
                <a:solidFill>
                  <a:srgbClr val="002776"/>
                </a:solidFill>
                <a:latin typeface="Verdana"/>
                <a:ea typeface="Verdana"/>
                <a:cs typeface="Verdana"/>
                <a:sym typeface="Verdana"/>
              </a:rPr>
              <a:t>: </a:t>
            </a:r>
            <a:r>
              <a:rPr lang="en-US" sz="2400" b="1" dirty="0" smtClean="0">
                <a:solidFill>
                  <a:srgbClr val="002776"/>
                </a:solidFill>
                <a:latin typeface="Verdana"/>
                <a:ea typeface="Verdana"/>
                <a:cs typeface="Verdana"/>
                <a:sym typeface="Verdana"/>
              </a:rPr>
              <a:t>05</a:t>
            </a:r>
            <a:r>
              <a:rPr lang="en-US" sz="2400" b="1" i="0" u="none" strike="noStrike" cap="none" dirty="0" smtClean="0">
                <a:solidFill>
                  <a:srgbClr val="002776"/>
                </a:solidFill>
                <a:latin typeface="Verdana"/>
                <a:ea typeface="Verdana"/>
                <a:cs typeface="Verdana"/>
                <a:sym typeface="Verdana"/>
              </a:rPr>
              <a:t>/06/2023</a:t>
            </a:r>
            <a:endParaRPr sz="1400" b="0" i="0" u="none" strike="noStrike" cap="none" dirty="0">
              <a:solidFill>
                <a:srgbClr val="000000"/>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6713" y="2355272"/>
            <a:ext cx="9945053" cy="4842525"/>
          </a:xfrm>
          <a:prstGeom prst="rect">
            <a:avLst/>
          </a:prstGeom>
        </p:spPr>
      </p:pic>
      <p:sp>
        <p:nvSpPr>
          <p:cNvPr id="4" name="TextBox 3"/>
          <p:cNvSpPr txBox="1"/>
          <p:nvPr/>
        </p:nvSpPr>
        <p:spPr>
          <a:xfrm rot="10800000" flipH="1" flipV="1">
            <a:off x="-1280160" y="-98879"/>
            <a:ext cx="9784079" cy="1846659"/>
          </a:xfrm>
          <a:prstGeom prst="rect">
            <a:avLst/>
          </a:prstGeom>
          <a:noFill/>
        </p:spPr>
        <p:txBody>
          <a:bodyPr wrap="square" rtlCol="0">
            <a:spAutoFit/>
          </a:bodyPr>
          <a:lstStyle/>
          <a:p>
            <a:r>
              <a:rPr lang="en-US" sz="2000" dirty="0" err="1"/>
              <a:t>plt.pie</a:t>
            </a:r>
            <a:r>
              <a:rPr lang="en-US" sz="2000" dirty="0"/>
              <a:t>(</a:t>
            </a:r>
            <a:r>
              <a:rPr lang="en-US" sz="2000" dirty="0" err="1"/>
              <a:t>class_counts</a:t>
            </a:r>
            <a:r>
              <a:rPr lang="en-US" sz="2000" dirty="0"/>
              <a:t>, labels=</a:t>
            </a:r>
            <a:r>
              <a:rPr lang="en-US" sz="2000" dirty="0" err="1"/>
              <a:t>class_counts.index,autopct</a:t>
            </a:r>
            <a:r>
              <a:rPr lang="en-US" sz="2000" dirty="0"/>
              <a:t>='%1.1f%%')</a:t>
            </a:r>
          </a:p>
          <a:p>
            <a:r>
              <a:rPr lang="en-US" sz="2000" dirty="0" err="1"/>
              <a:t>plt.title</a:t>
            </a:r>
            <a:r>
              <a:rPr lang="en-US" sz="2000" dirty="0"/>
              <a:t>('Class Distribution')</a:t>
            </a:r>
          </a:p>
          <a:p>
            <a:r>
              <a:rPr lang="en-US" sz="2000" dirty="0" err="1"/>
              <a:t>plt.show</a:t>
            </a:r>
            <a:r>
              <a:rPr lang="en-US" sz="2000" dirty="0" smtClean="0"/>
              <a:t>()</a:t>
            </a:r>
          </a:p>
          <a:p>
            <a:endParaRPr lang="en-US" sz="2000" dirty="0"/>
          </a:p>
          <a:p>
            <a:r>
              <a:rPr lang="en-US" sz="2000" dirty="0" smtClean="0"/>
              <a:t>The diagram shows the class distribution of each class in percentage.</a:t>
            </a:r>
            <a:endParaRPr lang="en-US" sz="2000" dirty="0"/>
          </a:p>
          <a:p>
            <a:endParaRPr lang="en-IN" dirty="0"/>
          </a:p>
        </p:txBody>
      </p:sp>
    </p:spTree>
    <p:extLst>
      <p:ext uri="{BB962C8B-B14F-4D97-AF65-F5344CB8AC3E}">
        <p14:creationId xmlns:p14="http://schemas.microsoft.com/office/powerpoint/2010/main" val="1222776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945698" y="235527"/>
            <a:ext cx="10515601"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smtClean="0">
                <a:latin typeface="+mn-lt"/>
              </a:rPr>
              <a:t>Here it </a:t>
            </a:r>
            <a:r>
              <a:rPr kumimoji="0" lang="en-US" altLang="en-US" sz="2000" b="0" i="0" u="none" strike="noStrike" cap="none" normalizeH="0" baseline="0" dirty="0" smtClean="0">
                <a:ln>
                  <a:noFill/>
                </a:ln>
                <a:effectLst/>
                <a:latin typeface="+mn-lt"/>
              </a:rPr>
              <a:t>defines a function called </a:t>
            </a:r>
            <a:r>
              <a:rPr kumimoji="0" lang="en-US" altLang="en-US" sz="2000" b="1" i="0" u="none" strike="noStrike" cap="none" normalizeH="0" baseline="0" dirty="0" err="1" smtClean="0">
                <a:ln>
                  <a:noFill/>
                </a:ln>
                <a:effectLst/>
                <a:latin typeface="+mn-lt"/>
              </a:rPr>
              <a:t>removal_stopwords</a:t>
            </a:r>
            <a:r>
              <a:rPr kumimoji="0" lang="en-US" altLang="en-US" sz="2000" b="0" i="0" u="none" strike="noStrike" cap="none" normalizeH="0" baseline="0" dirty="0" smtClean="0">
                <a:ln>
                  <a:noFill/>
                </a:ln>
                <a:effectLst/>
                <a:latin typeface="+mn-lt"/>
              </a:rPr>
              <a:t> that takes a text as input. It splits the text into individual words and returns a new string by joining only those words that are not present in the set of English </a:t>
            </a:r>
            <a:r>
              <a:rPr kumimoji="0" lang="en-US" altLang="en-US" sz="2000" b="0" i="0" u="none" strike="noStrike" cap="none" normalizeH="0" baseline="0" dirty="0" err="1" smtClean="0">
                <a:ln>
                  <a:noFill/>
                </a:ln>
                <a:effectLst/>
                <a:latin typeface="+mn-lt"/>
              </a:rPr>
              <a:t>stopwords</a:t>
            </a:r>
            <a:r>
              <a:rPr kumimoji="0" lang="en-US" altLang="en-US" sz="2000" b="0" i="0" u="none" strike="noStrike" cap="none" normalizeH="0" baseline="0" dirty="0" smtClean="0">
                <a:ln>
                  <a:noFill/>
                </a:ln>
                <a:effectLst/>
                <a:latin typeface="+mn-lt"/>
              </a:rPr>
              <a:t>. </a:t>
            </a:r>
          </a:p>
          <a:p>
            <a:pPr marL="342900" lvl="0" indent="-342900">
              <a:buClrTx/>
              <a:buFont typeface="Arial" panose="020B0604020202020204" pitchFamily="34" charset="0"/>
              <a:buChar char="•"/>
            </a:pPr>
            <a:r>
              <a:rPr lang="en-US" sz="2000" dirty="0"/>
              <a:t>We </a:t>
            </a:r>
            <a:r>
              <a:rPr lang="en-US" sz="2000" dirty="0" smtClean="0"/>
              <a:t>then also </a:t>
            </a:r>
            <a:r>
              <a:rPr lang="en-US" sz="2000" dirty="0"/>
              <a:t>remove Frequent words, rare words, URL’S, Special characters from the table</a:t>
            </a:r>
            <a:endParaRPr kumimoji="0" lang="en-US" altLang="en-US" sz="2000" b="0" i="0" u="none" strike="noStrike" cap="none" normalizeH="0" baseline="0" dirty="0" smtClean="0">
              <a:ln>
                <a:noFill/>
              </a:ln>
              <a:effectLst/>
              <a:latin typeface="+mn-lt"/>
            </a:endParaRPr>
          </a:p>
        </p:txBody>
      </p:sp>
      <p:pic>
        <p:nvPicPr>
          <p:cNvPr id="4" name="Picture 3"/>
          <p:cNvPicPr>
            <a:picLocks noChangeAspect="1"/>
          </p:cNvPicPr>
          <p:nvPr/>
        </p:nvPicPr>
        <p:blipFill>
          <a:blip r:embed="rId2"/>
          <a:stretch>
            <a:fillRect/>
          </a:stretch>
        </p:blipFill>
        <p:spPr>
          <a:xfrm>
            <a:off x="-1731818" y="2376054"/>
            <a:ext cx="12552218" cy="3983183"/>
          </a:xfrm>
          <a:prstGeom prst="rect">
            <a:avLst/>
          </a:prstGeom>
        </p:spPr>
      </p:pic>
      <p:pic>
        <p:nvPicPr>
          <p:cNvPr id="5" name="Picture 4"/>
          <p:cNvPicPr>
            <a:picLocks noChangeAspect="1"/>
          </p:cNvPicPr>
          <p:nvPr/>
        </p:nvPicPr>
        <p:blipFill>
          <a:blip r:embed="rId3"/>
          <a:stretch>
            <a:fillRect/>
          </a:stretch>
        </p:blipFill>
        <p:spPr>
          <a:xfrm>
            <a:off x="9851916" y="132154"/>
            <a:ext cx="1188823" cy="414564"/>
          </a:xfrm>
          <a:prstGeom prst="rect">
            <a:avLst/>
          </a:prstGeom>
        </p:spPr>
      </p:pic>
    </p:spTree>
    <p:extLst>
      <p:ext uri="{BB962C8B-B14F-4D97-AF65-F5344CB8AC3E}">
        <p14:creationId xmlns:p14="http://schemas.microsoft.com/office/powerpoint/2010/main" val="3265561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0254" y="235527"/>
            <a:ext cx="995492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Stemming, lemmatization, and tokenization involve reducing words to their base form, </a:t>
            </a:r>
            <a:r>
              <a:rPr lang="en-US" sz="2000" dirty="0" err="1"/>
              <a:t>canonicalizing</a:t>
            </a:r>
            <a:r>
              <a:rPr lang="en-US" sz="2000" dirty="0"/>
              <a:t> words to their dictionary form, and splitting text into individual units respectively</a:t>
            </a:r>
            <a:endParaRPr lang="en-US" sz="2000" dirty="0" smtClean="0"/>
          </a:p>
          <a:p>
            <a:pPr marL="285750" indent="-285750">
              <a:buFont typeface="Arial" panose="020B0604020202020204" pitchFamily="34" charset="0"/>
              <a:buChar char="•"/>
            </a:pPr>
            <a:r>
              <a:rPr lang="en-US" sz="2000" dirty="0" smtClean="0"/>
              <a:t>Now as we apply tokenization on tweets and after that </a:t>
            </a:r>
            <a:r>
              <a:rPr lang="en-US" sz="2000" dirty="0" err="1" smtClean="0"/>
              <a:t>steamming</a:t>
            </a:r>
            <a:r>
              <a:rPr lang="en-US" sz="2000" dirty="0" smtClean="0"/>
              <a:t> and </a:t>
            </a:r>
            <a:r>
              <a:rPr lang="en-US" sz="2000" dirty="0" err="1" smtClean="0"/>
              <a:t>lemmitazation</a:t>
            </a:r>
            <a:r>
              <a:rPr lang="en-US" sz="2000" dirty="0"/>
              <a:t> </a:t>
            </a:r>
            <a:r>
              <a:rPr lang="en-US" sz="2000" dirty="0" smtClean="0"/>
              <a:t>with tweets we get the tweets result as.  </a:t>
            </a:r>
            <a:endParaRPr lang="en-IN" sz="2000" dirty="0"/>
          </a:p>
        </p:txBody>
      </p:sp>
      <p:pic>
        <p:nvPicPr>
          <p:cNvPr id="3" name="Picture 2"/>
          <p:cNvPicPr>
            <a:picLocks noChangeAspect="1"/>
          </p:cNvPicPr>
          <p:nvPr/>
        </p:nvPicPr>
        <p:blipFill>
          <a:blip r:embed="rId2"/>
          <a:stretch>
            <a:fillRect/>
          </a:stretch>
        </p:blipFill>
        <p:spPr>
          <a:xfrm>
            <a:off x="-1856509" y="2372590"/>
            <a:ext cx="12843163" cy="4191000"/>
          </a:xfrm>
          <a:prstGeom prst="rect">
            <a:avLst/>
          </a:prstGeom>
        </p:spPr>
      </p:pic>
      <p:pic>
        <p:nvPicPr>
          <p:cNvPr id="4" name="Google Shape;394;p8"/>
          <p:cNvPicPr preferRelativeResize="0"/>
          <p:nvPr/>
        </p:nvPicPr>
        <p:blipFill rotWithShape="1">
          <a:blip r:embed="rId3">
            <a:alphaModFix/>
          </a:blip>
          <a:srcRect/>
          <a:stretch/>
        </p:blipFill>
        <p:spPr>
          <a:xfrm>
            <a:off x="9919208" y="127954"/>
            <a:ext cx="1187051" cy="411359"/>
          </a:xfrm>
          <a:prstGeom prst="rect">
            <a:avLst/>
          </a:prstGeom>
          <a:noFill/>
          <a:ln>
            <a:noFill/>
          </a:ln>
        </p:spPr>
      </p:pic>
    </p:spTree>
    <p:extLst>
      <p:ext uri="{BB962C8B-B14F-4D97-AF65-F5344CB8AC3E}">
        <p14:creationId xmlns:p14="http://schemas.microsoft.com/office/powerpoint/2010/main" val="2379895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5884" y="271463"/>
            <a:ext cx="6524624" cy="3178319"/>
          </a:xfrm>
          <a:prstGeom prst="rect">
            <a:avLst/>
          </a:prstGeom>
        </p:spPr>
      </p:pic>
      <p:sp>
        <p:nvSpPr>
          <p:cNvPr id="3" name="TextBox 2"/>
          <p:cNvSpPr txBox="1"/>
          <p:nvPr/>
        </p:nvSpPr>
        <p:spPr>
          <a:xfrm>
            <a:off x="-1163781" y="1629789"/>
            <a:ext cx="5492209" cy="461665"/>
          </a:xfrm>
          <a:prstGeom prst="rect">
            <a:avLst/>
          </a:prstGeom>
          <a:noFill/>
        </p:spPr>
        <p:txBody>
          <a:bodyPr wrap="none" rtlCol="0">
            <a:spAutoFit/>
          </a:bodyPr>
          <a:lstStyle/>
          <a:p>
            <a:r>
              <a:rPr lang="en-US" sz="2400" dirty="0" smtClean="0">
                <a:solidFill>
                  <a:schemeClr val="accent5">
                    <a:lumMod val="50000"/>
                  </a:schemeClr>
                </a:solidFill>
              </a:rPr>
              <a:t>1.Seperating Figurative classified data </a:t>
            </a:r>
            <a:endParaRPr lang="en-IN" sz="2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2008891" y="3707390"/>
            <a:ext cx="6622455" cy="3150610"/>
          </a:xfrm>
          <a:prstGeom prst="rect">
            <a:avLst/>
          </a:prstGeom>
        </p:spPr>
      </p:pic>
      <p:sp>
        <p:nvSpPr>
          <p:cNvPr id="5" name="TextBox 4"/>
          <p:cNvSpPr txBox="1"/>
          <p:nvPr/>
        </p:nvSpPr>
        <p:spPr>
          <a:xfrm>
            <a:off x="5486401" y="5051862"/>
            <a:ext cx="4738798" cy="461665"/>
          </a:xfrm>
          <a:prstGeom prst="rect">
            <a:avLst/>
          </a:prstGeom>
          <a:noFill/>
        </p:spPr>
        <p:txBody>
          <a:bodyPr wrap="none" rtlCol="0">
            <a:spAutoFit/>
          </a:bodyPr>
          <a:lstStyle/>
          <a:p>
            <a:r>
              <a:rPr lang="en-US" sz="2400" dirty="0" smtClean="0">
                <a:solidFill>
                  <a:srgbClr val="002060"/>
                </a:solidFill>
              </a:rPr>
              <a:t>2.Seperating Irony classified data</a:t>
            </a:r>
            <a:endParaRPr lang="en-IN" sz="2400" dirty="0">
              <a:solidFill>
                <a:srgbClr val="002060"/>
              </a:solidFill>
            </a:endParaRPr>
          </a:p>
        </p:txBody>
      </p:sp>
    </p:spTree>
    <p:extLst>
      <p:ext uri="{BB962C8B-B14F-4D97-AF65-F5344CB8AC3E}">
        <p14:creationId xmlns:p14="http://schemas.microsoft.com/office/powerpoint/2010/main" val="544675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2006" y="110836"/>
            <a:ext cx="6663169" cy="3415503"/>
          </a:xfrm>
          <a:prstGeom prst="rect">
            <a:avLst/>
          </a:prstGeom>
        </p:spPr>
      </p:pic>
      <p:sp>
        <p:nvSpPr>
          <p:cNvPr id="3" name="TextBox 2"/>
          <p:cNvSpPr txBox="1"/>
          <p:nvPr/>
        </p:nvSpPr>
        <p:spPr>
          <a:xfrm>
            <a:off x="5347855" y="1403088"/>
            <a:ext cx="5219699" cy="830997"/>
          </a:xfrm>
          <a:prstGeom prst="rect">
            <a:avLst/>
          </a:prstGeom>
          <a:noFill/>
        </p:spPr>
        <p:txBody>
          <a:bodyPr wrap="none" rtlCol="0">
            <a:spAutoFit/>
          </a:bodyPr>
          <a:lstStyle/>
          <a:p>
            <a:r>
              <a:rPr lang="en-US" sz="2400" dirty="0" smtClean="0">
                <a:solidFill>
                  <a:schemeClr val="accent5">
                    <a:lumMod val="50000"/>
                  </a:schemeClr>
                </a:solidFill>
              </a:rPr>
              <a:t>3.Seperating Regular classified </a:t>
            </a:r>
            <a:r>
              <a:rPr lang="en-US" sz="2400" dirty="0">
                <a:solidFill>
                  <a:schemeClr val="accent5">
                    <a:lumMod val="50000"/>
                  </a:schemeClr>
                </a:solidFill>
              </a:rPr>
              <a:t>data </a:t>
            </a:r>
            <a:endParaRPr lang="en-IN" sz="2400" dirty="0">
              <a:solidFill>
                <a:schemeClr val="accent5">
                  <a:lumMod val="50000"/>
                </a:schemeClr>
              </a:solidFill>
            </a:endParaRPr>
          </a:p>
          <a:p>
            <a:endParaRPr lang="en-IN" sz="2400" dirty="0"/>
          </a:p>
        </p:txBody>
      </p:sp>
      <p:pic>
        <p:nvPicPr>
          <p:cNvPr id="4" name="Picture 3"/>
          <p:cNvPicPr>
            <a:picLocks noChangeAspect="1"/>
          </p:cNvPicPr>
          <p:nvPr/>
        </p:nvPicPr>
        <p:blipFill>
          <a:blip r:embed="rId3"/>
          <a:stretch>
            <a:fillRect/>
          </a:stretch>
        </p:blipFill>
        <p:spPr>
          <a:xfrm>
            <a:off x="4461163" y="3526339"/>
            <a:ext cx="6663169" cy="3334056"/>
          </a:xfrm>
          <a:prstGeom prst="rect">
            <a:avLst/>
          </a:prstGeom>
        </p:spPr>
      </p:pic>
      <p:sp>
        <p:nvSpPr>
          <p:cNvPr id="5" name="TextBox 4"/>
          <p:cNvSpPr txBox="1"/>
          <p:nvPr/>
        </p:nvSpPr>
        <p:spPr>
          <a:xfrm>
            <a:off x="-886691" y="5624945"/>
            <a:ext cx="45719" cy="307777"/>
          </a:xfrm>
          <a:prstGeom prst="rect">
            <a:avLst/>
          </a:prstGeom>
          <a:noFill/>
        </p:spPr>
        <p:txBody>
          <a:bodyPr wrap="square" rtlCol="0">
            <a:spAutoFit/>
          </a:bodyPr>
          <a:lstStyle/>
          <a:p>
            <a:endParaRPr lang="en-IN" dirty="0"/>
          </a:p>
        </p:txBody>
      </p:sp>
      <p:sp>
        <p:nvSpPr>
          <p:cNvPr id="6" name="TextBox 5"/>
          <p:cNvSpPr txBox="1"/>
          <p:nvPr/>
        </p:nvSpPr>
        <p:spPr>
          <a:xfrm>
            <a:off x="-1246909" y="5101725"/>
            <a:ext cx="5354351" cy="830997"/>
          </a:xfrm>
          <a:prstGeom prst="rect">
            <a:avLst/>
          </a:prstGeom>
          <a:noFill/>
        </p:spPr>
        <p:txBody>
          <a:bodyPr wrap="none" rtlCol="0">
            <a:spAutoFit/>
          </a:bodyPr>
          <a:lstStyle/>
          <a:p>
            <a:r>
              <a:rPr lang="en-US" sz="2400" dirty="0" smtClean="0">
                <a:solidFill>
                  <a:schemeClr val="accent5">
                    <a:lumMod val="50000"/>
                  </a:schemeClr>
                </a:solidFill>
              </a:rPr>
              <a:t>4.Seperating Sarcasm </a:t>
            </a:r>
            <a:r>
              <a:rPr lang="en-US" sz="2400" dirty="0">
                <a:solidFill>
                  <a:schemeClr val="accent5">
                    <a:lumMod val="50000"/>
                  </a:schemeClr>
                </a:solidFill>
              </a:rPr>
              <a:t>classified data </a:t>
            </a:r>
            <a:endParaRPr lang="en-IN" sz="2400" dirty="0">
              <a:solidFill>
                <a:schemeClr val="accent5">
                  <a:lumMod val="50000"/>
                </a:schemeClr>
              </a:solidFill>
            </a:endParaRPr>
          </a:p>
          <a:p>
            <a:endParaRPr lang="en-IN" sz="2400" dirty="0"/>
          </a:p>
        </p:txBody>
      </p:sp>
    </p:spTree>
    <p:extLst>
      <p:ext uri="{BB962C8B-B14F-4D97-AF65-F5344CB8AC3E}">
        <p14:creationId xmlns:p14="http://schemas.microsoft.com/office/powerpoint/2010/main" val="3048900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2436" y="581891"/>
            <a:ext cx="9539791" cy="2308324"/>
          </a:xfrm>
          <a:prstGeom prst="rect">
            <a:avLst/>
          </a:prstGeom>
          <a:noFill/>
        </p:spPr>
        <p:txBody>
          <a:bodyPr wrap="none" rtlCol="0">
            <a:spAutoFit/>
          </a:bodyPr>
          <a:lstStyle/>
          <a:p>
            <a:pPr marL="285750" indent="-285750">
              <a:buFont typeface="Arial" panose="020B0604020202020204" pitchFamily="34" charset="0"/>
              <a:buChar char="•"/>
            </a:pPr>
            <a:r>
              <a:rPr lang="en-US" sz="1800" b="1" dirty="0"/>
              <a:t>Splitting our data into Train and Test </a:t>
            </a:r>
            <a:r>
              <a:rPr lang="en-US" sz="1800" b="1" dirty="0" smtClean="0"/>
              <a:t>sets.</a:t>
            </a:r>
          </a:p>
          <a:p>
            <a:r>
              <a:rPr lang="en-US" sz="1800" b="1" dirty="0" smtClean="0"/>
              <a:t>     </a:t>
            </a:r>
            <a:r>
              <a:rPr lang="en-US" sz="1800" dirty="0" smtClean="0"/>
              <a:t>Separating </a:t>
            </a:r>
            <a:r>
              <a:rPr lang="en-US" sz="1800" dirty="0"/>
              <a:t>the 80% data for training data and 20% for testing data</a:t>
            </a:r>
          </a:p>
          <a:p>
            <a:r>
              <a:rPr lang="en-US" sz="1800" dirty="0" smtClean="0"/>
              <a:t>     </a:t>
            </a:r>
            <a:r>
              <a:rPr lang="en-US" sz="1800" dirty="0" err="1" smtClean="0"/>
              <a:t>X_train</a:t>
            </a:r>
            <a:r>
              <a:rPr lang="en-US" sz="1800" dirty="0"/>
              <a:t>, </a:t>
            </a:r>
            <a:r>
              <a:rPr lang="en-US" sz="1800" dirty="0" err="1"/>
              <a:t>X_test</a:t>
            </a:r>
            <a:r>
              <a:rPr lang="en-US" sz="1800" dirty="0"/>
              <a:t>, </a:t>
            </a:r>
            <a:r>
              <a:rPr lang="en-US" sz="1800" dirty="0" err="1"/>
              <a:t>y_train</a:t>
            </a:r>
            <a:r>
              <a:rPr lang="en-US" sz="1800" dirty="0"/>
              <a:t>, </a:t>
            </a:r>
            <a:r>
              <a:rPr lang="en-US" sz="1800" dirty="0" err="1"/>
              <a:t>y_test</a:t>
            </a:r>
            <a:r>
              <a:rPr lang="en-US" sz="1800" dirty="0"/>
              <a:t> = </a:t>
            </a:r>
            <a:r>
              <a:rPr lang="en-US" sz="1800" dirty="0" err="1"/>
              <a:t>train_test_split</a:t>
            </a:r>
            <a:r>
              <a:rPr lang="en-US" sz="1800" dirty="0"/>
              <a:t>(</a:t>
            </a:r>
            <a:r>
              <a:rPr lang="en-US" sz="1800" dirty="0" err="1"/>
              <a:t>X,Y,test_size</a:t>
            </a:r>
            <a:r>
              <a:rPr lang="en-US" sz="1800" dirty="0"/>
              <a:t> = 0.20, </a:t>
            </a:r>
            <a:r>
              <a:rPr lang="en-US" sz="1800" dirty="0" err="1"/>
              <a:t>random_state</a:t>
            </a:r>
            <a:r>
              <a:rPr lang="en-US" sz="1800" dirty="0"/>
              <a:t> =26</a:t>
            </a:r>
            <a:r>
              <a:rPr lang="en-US" sz="1800" dirty="0" smtClean="0"/>
              <a:t>)</a:t>
            </a:r>
          </a:p>
          <a:p>
            <a:pPr marL="285750" indent="-285750">
              <a:buFont typeface="Arial" panose="020B0604020202020204" pitchFamily="34" charset="0"/>
              <a:buChar char="•"/>
            </a:pPr>
            <a:r>
              <a:rPr lang="en-US" sz="1800" b="1" dirty="0"/>
              <a:t>Create an instance of the TF-IDF </a:t>
            </a:r>
            <a:r>
              <a:rPr lang="en-US" sz="1800" b="1" dirty="0" err="1"/>
              <a:t>vectorizer</a:t>
            </a:r>
            <a:endParaRPr lang="en-US" sz="1800" b="1" dirty="0"/>
          </a:p>
          <a:p>
            <a:r>
              <a:rPr lang="en-US" sz="1800" dirty="0" smtClean="0"/>
              <a:t>     </a:t>
            </a:r>
            <a:r>
              <a:rPr lang="en-US" sz="1800" dirty="0" err="1" smtClean="0"/>
              <a:t>vectorizer</a:t>
            </a:r>
            <a:r>
              <a:rPr lang="en-US" sz="1800" dirty="0" smtClean="0"/>
              <a:t> </a:t>
            </a:r>
            <a:r>
              <a:rPr lang="en-US" sz="1800" dirty="0"/>
              <a:t>= </a:t>
            </a:r>
            <a:r>
              <a:rPr lang="en-US" sz="1800" dirty="0" err="1"/>
              <a:t>TfidfVectorizer</a:t>
            </a:r>
            <a:r>
              <a:rPr lang="en-US" sz="1800" dirty="0"/>
              <a:t>(</a:t>
            </a:r>
            <a:r>
              <a:rPr lang="en-US" sz="1800" dirty="0" err="1"/>
              <a:t>ngram_range</a:t>
            </a:r>
            <a:r>
              <a:rPr lang="en-US" sz="1800" dirty="0"/>
              <a:t>=(1, 3), </a:t>
            </a:r>
            <a:r>
              <a:rPr lang="en-US" sz="1800" dirty="0" err="1"/>
              <a:t>max_features</a:t>
            </a:r>
            <a:r>
              <a:rPr lang="en-US" sz="1800" dirty="0"/>
              <a:t>=300</a:t>
            </a:r>
            <a:r>
              <a:rPr lang="en-US" sz="1800" dirty="0" smtClean="0"/>
              <a:t>)</a:t>
            </a:r>
          </a:p>
          <a:p>
            <a:pPr marL="285750" indent="-285750">
              <a:buFont typeface="Arial" panose="020B0604020202020204" pitchFamily="34" charset="0"/>
              <a:buChar char="•"/>
            </a:pPr>
            <a:r>
              <a:rPr lang="en-US" sz="1800" dirty="0" smtClean="0"/>
              <a:t>Where we have max feature range of 300 and on </a:t>
            </a:r>
            <a:r>
              <a:rPr lang="en-US" sz="1800" dirty="0" err="1" smtClean="0"/>
              <a:t>procceding</a:t>
            </a:r>
            <a:r>
              <a:rPr lang="en-US" sz="1800" dirty="0" smtClean="0"/>
              <a:t> we get the feature names.</a:t>
            </a:r>
            <a:endParaRPr lang="en-US" sz="1800" dirty="0"/>
          </a:p>
          <a:p>
            <a:endParaRPr lang="en-US" sz="1800" dirty="0"/>
          </a:p>
          <a:p>
            <a:endParaRPr lang="en-IN" sz="1800" dirty="0"/>
          </a:p>
        </p:txBody>
      </p:sp>
      <p:pic>
        <p:nvPicPr>
          <p:cNvPr id="5" name="Picture 4"/>
          <p:cNvPicPr>
            <a:picLocks noChangeAspect="1"/>
          </p:cNvPicPr>
          <p:nvPr/>
        </p:nvPicPr>
        <p:blipFill>
          <a:blip r:embed="rId2"/>
          <a:stretch>
            <a:fillRect/>
          </a:stretch>
        </p:blipFill>
        <p:spPr>
          <a:xfrm>
            <a:off x="-530370" y="2890215"/>
            <a:ext cx="10200843" cy="3409950"/>
          </a:xfrm>
          <a:prstGeom prst="rect">
            <a:avLst/>
          </a:prstGeom>
        </p:spPr>
      </p:pic>
    </p:spTree>
    <p:extLst>
      <p:ext uri="{BB962C8B-B14F-4D97-AF65-F5344CB8AC3E}">
        <p14:creationId xmlns:p14="http://schemas.microsoft.com/office/powerpoint/2010/main" val="841316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219" y="595745"/>
            <a:ext cx="8659091"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smtClean="0"/>
              <a:t>Transform </a:t>
            </a:r>
            <a:r>
              <a:rPr lang="en-IN" sz="1800" dirty="0"/>
              <a:t>the data using TF-IDF </a:t>
            </a:r>
            <a:r>
              <a:rPr lang="en-IN" sz="1800" dirty="0" err="1" smtClean="0"/>
              <a:t>Vectorizer</a:t>
            </a:r>
            <a:r>
              <a:rPr lang="en-IN" sz="1800" dirty="0" smtClean="0"/>
              <a:t> on X-train and X-test.</a:t>
            </a:r>
          </a:p>
          <a:p>
            <a:pPr marL="285750" indent="-285750">
              <a:buFont typeface="Arial" panose="020B0604020202020204" pitchFamily="34" charset="0"/>
              <a:buChar char="•"/>
            </a:pPr>
            <a:r>
              <a:rPr lang="en-US" sz="1800" dirty="0" smtClean="0"/>
              <a:t>By initializing MNB model to get the accuracy, precision, f1, recall.</a:t>
            </a:r>
          </a:p>
          <a:p>
            <a:pPr marL="285750" indent="-285750">
              <a:buFont typeface="Arial" panose="020B0604020202020204" pitchFamily="34" charset="0"/>
              <a:buChar char="•"/>
            </a:pPr>
            <a:r>
              <a:rPr lang="en-US" sz="1800" dirty="0" smtClean="0"/>
              <a:t>MNB </a:t>
            </a:r>
            <a:r>
              <a:rPr lang="en-US" sz="1800" dirty="0"/>
              <a:t>stands for Multinomial Naive Bayes. It is a classification algorithm commonly used in machine learning and natural language processing tasks.</a:t>
            </a:r>
            <a:endParaRPr lang="en-IN" sz="1800" dirty="0"/>
          </a:p>
        </p:txBody>
      </p:sp>
      <p:pic>
        <p:nvPicPr>
          <p:cNvPr id="3" name="Picture 2"/>
          <p:cNvPicPr>
            <a:picLocks noChangeAspect="1"/>
          </p:cNvPicPr>
          <p:nvPr/>
        </p:nvPicPr>
        <p:blipFill>
          <a:blip r:embed="rId2"/>
          <a:stretch>
            <a:fillRect/>
          </a:stretch>
        </p:blipFill>
        <p:spPr>
          <a:xfrm>
            <a:off x="-2240973" y="3080038"/>
            <a:ext cx="6106391" cy="2711161"/>
          </a:xfrm>
          <a:prstGeom prst="rect">
            <a:avLst/>
          </a:prstGeom>
        </p:spPr>
      </p:pic>
      <p:pic>
        <p:nvPicPr>
          <p:cNvPr id="4" name="Picture 3"/>
          <p:cNvPicPr>
            <a:picLocks noChangeAspect="1"/>
          </p:cNvPicPr>
          <p:nvPr/>
        </p:nvPicPr>
        <p:blipFill>
          <a:blip r:embed="rId3"/>
          <a:stretch>
            <a:fillRect/>
          </a:stretch>
        </p:blipFill>
        <p:spPr>
          <a:xfrm>
            <a:off x="4481513" y="1796074"/>
            <a:ext cx="6020234" cy="5209985"/>
          </a:xfrm>
          <a:prstGeom prst="rect">
            <a:avLst/>
          </a:prstGeom>
        </p:spPr>
      </p:pic>
    </p:spTree>
    <p:extLst>
      <p:ext uri="{BB962C8B-B14F-4D97-AF65-F5344CB8AC3E}">
        <p14:creationId xmlns:p14="http://schemas.microsoft.com/office/powerpoint/2010/main" val="3634065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459" y="235527"/>
            <a:ext cx="11536332"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Here after calculating </a:t>
            </a:r>
            <a:r>
              <a:rPr lang="en-US" sz="1800" dirty="0"/>
              <a:t>the probabilities for each </a:t>
            </a:r>
            <a:r>
              <a:rPr lang="en-US" sz="1800" dirty="0" smtClean="0"/>
              <a:t>class by </a:t>
            </a:r>
            <a:r>
              <a:rPr lang="en-US" sz="1800" dirty="0" err="1" smtClean="0"/>
              <a:t>binarizing</a:t>
            </a:r>
            <a:r>
              <a:rPr lang="en-US" sz="1800" dirty="0" smtClean="0"/>
              <a:t> the labels to ROC curve.</a:t>
            </a:r>
          </a:p>
          <a:p>
            <a:pPr marL="285750" indent="-285750">
              <a:buFont typeface="Arial" panose="020B0604020202020204" pitchFamily="34" charset="0"/>
              <a:buChar char="•"/>
            </a:pPr>
            <a:r>
              <a:rPr lang="en-US" sz="1800" dirty="0"/>
              <a:t>The ROC (Receiver Operating Characteristic) curve shows the performance of a binary c</a:t>
            </a:r>
            <a:r>
              <a:rPr lang="en-US" sz="1800" dirty="0" smtClean="0"/>
              <a:t>lassification </a:t>
            </a:r>
            <a:r>
              <a:rPr lang="en-US" sz="1800" dirty="0"/>
              <a:t>model by plotting the true positive rate (TPR) against the false positive rate (FPR) at various classification thresholds.</a:t>
            </a:r>
            <a:r>
              <a:rPr lang="en-US" sz="1800" dirty="0" smtClean="0"/>
              <a:t> </a:t>
            </a:r>
          </a:p>
        </p:txBody>
      </p:sp>
      <p:pic>
        <p:nvPicPr>
          <p:cNvPr id="3" name="Picture 2"/>
          <p:cNvPicPr>
            <a:picLocks noChangeAspect="1"/>
          </p:cNvPicPr>
          <p:nvPr/>
        </p:nvPicPr>
        <p:blipFill>
          <a:blip r:embed="rId2"/>
          <a:stretch>
            <a:fillRect/>
          </a:stretch>
        </p:blipFill>
        <p:spPr>
          <a:xfrm>
            <a:off x="443433" y="1699092"/>
            <a:ext cx="7222549" cy="5191125"/>
          </a:xfrm>
          <a:prstGeom prst="rect">
            <a:avLst/>
          </a:prstGeom>
        </p:spPr>
      </p:pic>
    </p:spTree>
    <p:extLst>
      <p:ext uri="{BB962C8B-B14F-4D97-AF65-F5344CB8AC3E}">
        <p14:creationId xmlns:p14="http://schemas.microsoft.com/office/powerpoint/2010/main" val="1373231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46" y="374073"/>
            <a:ext cx="8937062" cy="369332"/>
          </a:xfrm>
          <a:prstGeom prst="rect">
            <a:avLst/>
          </a:prstGeom>
          <a:noFill/>
        </p:spPr>
        <p:txBody>
          <a:bodyPr wrap="none" rtlCol="0">
            <a:spAutoFit/>
          </a:bodyPr>
          <a:lstStyle/>
          <a:p>
            <a:pPr marL="285750" indent="-285750">
              <a:buFont typeface="Arial" panose="020B0604020202020204" pitchFamily="34" charset="0"/>
              <a:buChar char="•"/>
            </a:pPr>
            <a:r>
              <a:rPr lang="en-US" sz="1800" dirty="0"/>
              <a:t> </a:t>
            </a:r>
            <a:r>
              <a:rPr lang="en-US" sz="1800" dirty="0" smtClean="0"/>
              <a:t>Now Compute </a:t>
            </a:r>
            <a:r>
              <a:rPr lang="en-US" sz="1800" dirty="0"/>
              <a:t>ROC curve and AUC for each </a:t>
            </a:r>
            <a:r>
              <a:rPr lang="en-US" sz="1800" dirty="0" smtClean="0"/>
              <a:t>class we get the graphical plotting as</a:t>
            </a:r>
            <a:endParaRPr lang="en-IN" sz="1800" dirty="0"/>
          </a:p>
        </p:txBody>
      </p:sp>
      <p:pic>
        <p:nvPicPr>
          <p:cNvPr id="3" name="Picture 2"/>
          <p:cNvPicPr>
            <a:picLocks noChangeAspect="1"/>
          </p:cNvPicPr>
          <p:nvPr/>
        </p:nvPicPr>
        <p:blipFill>
          <a:blip r:embed="rId2"/>
          <a:stretch>
            <a:fillRect/>
          </a:stretch>
        </p:blipFill>
        <p:spPr>
          <a:xfrm>
            <a:off x="0" y="1456892"/>
            <a:ext cx="7374947" cy="5191125"/>
          </a:xfrm>
          <a:prstGeom prst="rect">
            <a:avLst/>
          </a:prstGeom>
        </p:spPr>
      </p:pic>
    </p:spTree>
    <p:extLst>
      <p:ext uri="{BB962C8B-B14F-4D97-AF65-F5344CB8AC3E}">
        <p14:creationId xmlns:p14="http://schemas.microsoft.com/office/powerpoint/2010/main" val="3803016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2545" y="221672"/>
            <a:ext cx="2757054" cy="461665"/>
          </a:xfrm>
          <a:prstGeom prst="rect">
            <a:avLst/>
          </a:prstGeom>
          <a:noFill/>
        </p:spPr>
        <p:txBody>
          <a:bodyPr wrap="square" rtlCol="0">
            <a:spAutoFit/>
          </a:bodyPr>
          <a:lstStyle/>
          <a:p>
            <a:r>
              <a:rPr lang="en-US" sz="2400" dirty="0" smtClean="0">
                <a:solidFill>
                  <a:schemeClr val="accent5">
                    <a:lumMod val="75000"/>
                  </a:schemeClr>
                </a:solidFill>
              </a:rPr>
              <a:t>DEPLOYMENT :</a:t>
            </a:r>
            <a:endParaRPr lang="en-IN" sz="2400" dirty="0">
              <a:solidFill>
                <a:schemeClr val="accent5">
                  <a:lumMod val="75000"/>
                </a:schemeClr>
              </a:solidFill>
            </a:endParaRPr>
          </a:p>
        </p:txBody>
      </p:sp>
      <p:sp>
        <p:nvSpPr>
          <p:cNvPr id="4" name="TextBox 3"/>
          <p:cNvSpPr txBox="1"/>
          <p:nvPr/>
        </p:nvSpPr>
        <p:spPr>
          <a:xfrm>
            <a:off x="-1662545" y="886691"/>
            <a:ext cx="11374582"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mn-lt"/>
              </a:rPr>
              <a:t>Now  getting result after the process by performing the operations like EDA, Data visualization, Data processing, TF-IDF </a:t>
            </a:r>
          </a:p>
          <a:p>
            <a:r>
              <a:rPr lang="en-US" sz="1800" dirty="0">
                <a:latin typeface="+mn-lt"/>
              </a:rPr>
              <a:t> </a:t>
            </a:r>
            <a:r>
              <a:rPr lang="en-US" sz="1800" dirty="0" smtClean="0">
                <a:latin typeface="+mn-lt"/>
              </a:rPr>
              <a:t>     and model building and evaluating. We have got the output as per the require result.</a:t>
            </a:r>
          </a:p>
          <a:p>
            <a:pPr marL="285750" indent="-285750">
              <a:buFont typeface="Arial" panose="020B0604020202020204" pitchFamily="34" charset="0"/>
              <a:buChar char="•"/>
            </a:pPr>
            <a:r>
              <a:rPr lang="en-US" sz="1800" dirty="0" smtClean="0">
                <a:latin typeface="+mn-lt"/>
              </a:rPr>
              <a:t>So after the completion of all processes the last step is to deploy the project in </a:t>
            </a:r>
            <a:r>
              <a:rPr lang="en-US" sz="1800" dirty="0" err="1" smtClean="0">
                <a:latin typeface="+mn-lt"/>
              </a:rPr>
              <a:t>Streamlit</a:t>
            </a:r>
            <a:r>
              <a:rPr lang="en-US" sz="1800" dirty="0" smtClean="0">
                <a:latin typeface="+mn-lt"/>
              </a:rPr>
              <a:t> to check the result of classes as</a:t>
            </a:r>
          </a:p>
          <a:p>
            <a:r>
              <a:rPr lang="en-US" sz="1800" dirty="0" smtClean="0">
                <a:latin typeface="+mn-lt"/>
              </a:rPr>
              <a:t>      we run them in Sentiment Analysis app.</a:t>
            </a:r>
          </a:p>
          <a:p>
            <a:pPr marL="285750" indent="-285750">
              <a:buFont typeface="Arial" panose="020B0604020202020204" pitchFamily="34" charset="0"/>
              <a:buChar char="•"/>
            </a:pPr>
            <a:r>
              <a:rPr lang="en-US" sz="1800" dirty="0" smtClean="0">
                <a:latin typeface="+mn-lt"/>
              </a:rPr>
              <a:t>Where we will find easily </a:t>
            </a:r>
            <a:r>
              <a:rPr lang="en-US" sz="1800" dirty="0" err="1" smtClean="0">
                <a:latin typeface="+mn-lt"/>
              </a:rPr>
              <a:t>wheather</a:t>
            </a:r>
            <a:r>
              <a:rPr lang="en-US" sz="1800" dirty="0" smtClean="0">
                <a:latin typeface="+mn-lt"/>
              </a:rPr>
              <a:t> the tweets come under  which classes like figurative, Irony, Regular or Sarcasm.</a:t>
            </a:r>
            <a:endParaRPr lang="en-IN" sz="1800" dirty="0">
              <a:latin typeface="+mn-lt"/>
            </a:endParaRPr>
          </a:p>
        </p:txBody>
      </p:sp>
    </p:spTree>
    <p:extLst>
      <p:ext uri="{BB962C8B-B14F-4D97-AF65-F5344CB8AC3E}">
        <p14:creationId xmlns:p14="http://schemas.microsoft.com/office/powerpoint/2010/main" val="329830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360218" y="112649"/>
            <a:ext cx="7112000" cy="5232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340" name="Google Shape;340;p2"/>
          <p:cNvSpPr txBox="1"/>
          <p:nvPr/>
        </p:nvSpPr>
        <p:spPr>
          <a:xfrm>
            <a:off x="360219" y="3561325"/>
            <a:ext cx="8618781" cy="3293169"/>
          </a:xfrm>
          <a:prstGeom prst="rect">
            <a:avLst/>
          </a:prstGeom>
          <a:noFill/>
          <a:ln>
            <a:noFill/>
          </a:ln>
        </p:spPr>
        <p:txBody>
          <a:bodyPr spcFirstLastPara="1" wrap="square" lIns="91425" tIns="45700" rIns="91425" bIns="45700" anchor="t" anchorCtr="0">
            <a:spAutoFit/>
          </a:bodyPr>
          <a:lstStyle/>
          <a:p>
            <a:r>
              <a:rPr lang="en-US" sz="1600" dirty="0"/>
              <a:t>The objective is to perform sentiment analysis and emotion mining on a dataset of tweets with the following goals:</a:t>
            </a:r>
          </a:p>
          <a:p>
            <a:r>
              <a:rPr lang="en-US" sz="1600" dirty="0"/>
              <a:t>Sentiment Analysis: Determine the sentiment (positive, negative, or neutral) expressed in each tweet.</a:t>
            </a:r>
          </a:p>
          <a:p>
            <a:r>
              <a:rPr lang="en-US" sz="1600" dirty="0"/>
              <a:t>Type Classification: Classify tweets into four categories: regular, sarcasm, figurative, and irony.</a:t>
            </a:r>
          </a:p>
          <a:p>
            <a:r>
              <a:rPr lang="en-US" sz="1600" dirty="0"/>
              <a:t>Impact Assessment: Analyze the sentiment and type to assess the impact of tweets and gain insights into public opinion and brand sentiment.</a:t>
            </a:r>
          </a:p>
          <a:p>
            <a:r>
              <a:rPr lang="en-US" sz="1600" dirty="0"/>
              <a:t>Data Visualization: Create charts and plots (e.g., histograms, density plots, bar plots, pie plots) to visually represent the sentiment and type distribution in the dataset.</a:t>
            </a:r>
          </a:p>
          <a:p>
            <a:r>
              <a:rPr lang="en-US" sz="1600" dirty="0"/>
              <a:t>Deployment: Implement the sentiment analysis and emotion mining model using R Shiny, Flask, or </a:t>
            </a:r>
            <a:r>
              <a:rPr lang="en-US" sz="1600" dirty="0" err="1"/>
              <a:t>Streamlit</a:t>
            </a:r>
            <a:r>
              <a:rPr lang="en-US" sz="1600" dirty="0"/>
              <a:t> to provide a user-friendly interface for interacting with the analysis results and visualizations.</a:t>
            </a:r>
          </a:p>
        </p:txBody>
      </p:sp>
      <p:sp>
        <p:nvSpPr>
          <p:cNvPr id="341" name="Google Shape;341;p2"/>
          <p:cNvSpPr txBox="1"/>
          <p:nvPr/>
        </p:nvSpPr>
        <p:spPr>
          <a:xfrm>
            <a:off x="360218" y="2986887"/>
            <a:ext cx="868443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rgbClr val="002060"/>
                </a:solidFill>
                <a:latin typeface="Century Gothic"/>
                <a:ea typeface="Century Gothic"/>
                <a:cs typeface="Century Gothic"/>
                <a:sym typeface="Century Gothic"/>
              </a:rPr>
              <a:t>Objective</a:t>
            </a:r>
            <a:r>
              <a:rPr lang="en-US" sz="2000" b="1" i="0" u="none" strike="noStrike" cap="none" dirty="0">
                <a:solidFill>
                  <a:schemeClr val="dk1"/>
                </a:solidFill>
                <a:latin typeface="Century Gothic"/>
                <a:ea typeface="Century Gothic"/>
                <a:cs typeface="Century Gothic"/>
                <a:sym typeface="Century Gothic"/>
              </a:rPr>
              <a:t>:</a:t>
            </a:r>
            <a:endParaRPr sz="2000" b="0" i="0" u="none" strike="noStrike" cap="none"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360219" y="922993"/>
            <a:ext cx="8515926" cy="2062063"/>
          </a:xfrm>
          <a:prstGeom prst="rect">
            <a:avLst/>
          </a:prstGeom>
          <a:noFill/>
          <a:ln>
            <a:noFill/>
          </a:ln>
        </p:spPr>
        <p:txBody>
          <a:bodyPr spcFirstLastPara="1" wrap="square" lIns="91425" tIns="45700" rIns="91425" bIns="45700" anchor="t" anchorCtr="0">
            <a:spAutoFit/>
          </a:bodyPr>
          <a:lstStyle/>
          <a:p>
            <a:pPr fontAlgn="base"/>
            <a:r>
              <a:rPr lang="en-US" sz="1600" dirty="0" smtClean="0"/>
              <a:t>The </a:t>
            </a:r>
            <a:r>
              <a:rPr lang="en-US" sz="1600" dirty="0"/>
              <a:t>business problem in this case is to analyze the sentiment and type of tweets in order to gauge their impact. By classifying the tweets into different categories such as regular, sarcasm, figurative, and irony, the goal is to gain insights into the emotions and sentiments expressed by Twitter users. This analysis can be valuable for various purposes, such as understanding public opinion, monitoring brand sentiment, or identifying trends in social media conversations. The deployment through R Shiny or Flask/</a:t>
            </a:r>
            <a:r>
              <a:rPr lang="en-US" sz="1600" dirty="0" err="1"/>
              <a:t>Streamlit</a:t>
            </a:r>
            <a:r>
              <a:rPr lang="en-US" sz="1600" dirty="0"/>
              <a:t> can provide a user-friendly interface to interact with the analysis results and visualize them through various charts and plots</a:t>
            </a:r>
            <a:r>
              <a:rPr lang="en-US" sz="1600" dirty="0" smtClean="0"/>
              <a:t>.</a:t>
            </a:r>
            <a:endParaRPr sz="1600" b="0" i="0" u="none" strike="noStrike" cap="none" dirty="0">
              <a:solidFill>
                <a:schemeClr val="dk1"/>
              </a:solidFil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0568" y="1368582"/>
            <a:ext cx="9524568" cy="5059927"/>
          </a:xfrm>
          <a:prstGeom prst="rect">
            <a:avLst/>
          </a:prstGeom>
        </p:spPr>
      </p:pic>
      <p:sp>
        <p:nvSpPr>
          <p:cNvPr id="3" name="TextBox 2"/>
          <p:cNvSpPr txBox="1"/>
          <p:nvPr/>
        </p:nvSpPr>
        <p:spPr>
          <a:xfrm>
            <a:off x="-1593272" y="443345"/>
            <a:ext cx="3672800" cy="369332"/>
          </a:xfrm>
          <a:prstGeom prst="rect">
            <a:avLst/>
          </a:prstGeom>
          <a:noFill/>
        </p:spPr>
        <p:txBody>
          <a:bodyPr wrap="none" rtlCol="0">
            <a:spAutoFit/>
          </a:bodyPr>
          <a:lstStyle/>
          <a:p>
            <a:r>
              <a:rPr lang="en-US" sz="1800" dirty="0" smtClean="0">
                <a:solidFill>
                  <a:srgbClr val="0070C0"/>
                </a:solidFill>
              </a:rPr>
              <a:t>Sentiment analysis App interface :</a:t>
            </a:r>
            <a:endParaRPr lang="en-IN" sz="1800" dirty="0">
              <a:solidFill>
                <a:srgbClr val="0070C0"/>
              </a:solidFill>
            </a:endParaRPr>
          </a:p>
        </p:txBody>
      </p:sp>
    </p:spTree>
    <p:extLst>
      <p:ext uri="{BB962C8B-B14F-4D97-AF65-F5344CB8AC3E}">
        <p14:creationId xmlns:p14="http://schemas.microsoft.com/office/powerpoint/2010/main" val="1730066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6612" y="1231728"/>
            <a:ext cx="10294793" cy="5469109"/>
          </a:xfrm>
          <a:prstGeom prst="rect">
            <a:avLst/>
          </a:prstGeom>
        </p:spPr>
      </p:pic>
      <p:sp>
        <p:nvSpPr>
          <p:cNvPr id="3" name="TextBox 2"/>
          <p:cNvSpPr txBox="1"/>
          <p:nvPr/>
        </p:nvSpPr>
        <p:spPr>
          <a:xfrm>
            <a:off x="-1925781" y="374073"/>
            <a:ext cx="7160935" cy="369332"/>
          </a:xfrm>
          <a:prstGeom prst="rect">
            <a:avLst/>
          </a:prstGeom>
          <a:noFill/>
        </p:spPr>
        <p:txBody>
          <a:bodyPr wrap="none" rtlCol="0">
            <a:spAutoFit/>
          </a:bodyPr>
          <a:lstStyle/>
          <a:p>
            <a:r>
              <a:rPr lang="en-US" sz="1800" dirty="0" smtClean="0">
                <a:solidFill>
                  <a:srgbClr val="0070C0"/>
                </a:solidFill>
              </a:rPr>
              <a:t>Sentiment app showing the output of tweets related  to their classes.</a:t>
            </a:r>
            <a:endParaRPr lang="en-IN" sz="1800" dirty="0">
              <a:solidFill>
                <a:srgbClr val="0070C0"/>
              </a:solidFill>
            </a:endParaRPr>
          </a:p>
        </p:txBody>
      </p:sp>
    </p:spTree>
    <p:extLst>
      <p:ext uri="{BB962C8B-B14F-4D97-AF65-F5344CB8AC3E}">
        <p14:creationId xmlns:p14="http://schemas.microsoft.com/office/powerpoint/2010/main" val="2109255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233230" y="177569"/>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t>
            </a:r>
            <a:r>
              <a:rPr lang="en-US" sz="2800" b="1" i="0" u="none" strike="noStrike" cap="none" dirty="0" smtClean="0">
                <a:solidFill>
                  <a:srgbClr val="002776"/>
                </a:solidFill>
                <a:latin typeface="Arial"/>
                <a:ea typeface="Arial"/>
                <a:cs typeface="Arial"/>
                <a:sym typeface="Arial"/>
              </a:rPr>
              <a:t>Architecture :</a:t>
            </a:r>
            <a:endParaRPr sz="1400" b="0" i="0" u="none" strike="noStrike" cap="none" dirty="0">
              <a:solidFill>
                <a:srgbClr val="000000"/>
              </a:solidFill>
              <a:latin typeface="Arial"/>
              <a:ea typeface="Arial"/>
              <a:cs typeface="Arial"/>
              <a:sym typeface="Arial"/>
            </a:endParaRPr>
          </a:p>
        </p:txBody>
      </p:sp>
      <p:graphicFrame>
        <p:nvGraphicFramePr>
          <p:cNvPr id="8" name="Diagram 7"/>
          <p:cNvGraphicFramePr/>
          <p:nvPr>
            <p:extLst>
              <p:ext uri="{D42A27DB-BD31-4B8C-83A1-F6EECF244321}">
                <p14:modId xmlns:p14="http://schemas.microsoft.com/office/powerpoint/2010/main" val="985390882"/>
              </p:ext>
            </p:extLst>
          </p:nvPr>
        </p:nvGraphicFramePr>
        <p:xfrm>
          <a:off x="233230" y="886691"/>
          <a:ext cx="8550552" cy="55598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110836" y="160020"/>
            <a:ext cx="8803064" cy="800100"/>
          </a:xfrm>
          <a:prstGeom prst="rect">
            <a:avLst/>
          </a:prstGeom>
          <a:noFill/>
          <a:ln>
            <a:noFill/>
          </a:ln>
        </p:spPr>
        <p:txBody>
          <a:bodyPr spcFirstLastPara="1" wrap="square" lIns="91425" tIns="45700" rIns="91425" bIns="45700" anchor="t" anchorCtr="0">
            <a:noAutofit/>
          </a:bodyPr>
          <a:lstStyle/>
          <a:p>
            <a:r>
              <a:rPr lang="en-US" sz="3200" b="1" dirty="0">
                <a:solidFill>
                  <a:srgbClr val="002776"/>
                </a:solidFill>
                <a:latin typeface="Arial"/>
                <a:ea typeface="Arial"/>
                <a:cs typeface="Arial"/>
                <a:sym typeface="Arial"/>
              </a:rPr>
              <a:t>Project</a:t>
            </a:r>
            <a:r>
              <a:rPr lang="en-US" b="1" dirty="0">
                <a:solidFill>
                  <a:srgbClr val="002776"/>
                </a:solidFill>
                <a:latin typeface="Arial"/>
                <a:ea typeface="Arial"/>
                <a:cs typeface="Arial"/>
                <a:sym typeface="Arial"/>
              </a:rPr>
              <a:t> </a:t>
            </a:r>
            <a:r>
              <a:rPr lang="en-US" b="1" dirty="0">
                <a:solidFill>
                  <a:srgbClr val="002776"/>
                </a:solidFill>
              </a:rPr>
              <a:t>Flow</a:t>
            </a:r>
            <a:r>
              <a:rPr lang="en-US" b="1" dirty="0">
                <a:solidFill>
                  <a:srgbClr val="002776"/>
                </a:solidFill>
                <a:latin typeface="Arial"/>
                <a:ea typeface="Arial"/>
                <a:cs typeface="Arial"/>
                <a:sym typeface="Arial"/>
              </a:rPr>
              <a:t> :</a:t>
            </a:r>
            <a:r>
              <a:rPr lang="en-US" sz="1800" dirty="0">
                <a:solidFill>
                  <a:srgbClr val="000000"/>
                </a:solidFill>
                <a:latin typeface="Arial"/>
                <a:ea typeface="Arial"/>
                <a:cs typeface="Arial"/>
                <a:sym typeface="Arial"/>
              </a:rPr>
              <a:t/>
            </a:r>
            <a:br>
              <a:rPr lang="en-US" sz="1800" dirty="0">
                <a:solidFill>
                  <a:srgbClr val="000000"/>
                </a:solidFill>
                <a:latin typeface="Arial"/>
                <a:ea typeface="Arial"/>
                <a:cs typeface="Arial"/>
                <a:sym typeface="Arial"/>
              </a:rPr>
            </a:br>
            <a:endParaRPr dirty="0"/>
          </a:p>
        </p:txBody>
      </p:sp>
      <p:sp>
        <p:nvSpPr>
          <p:cNvPr id="356" name="Google Shape;356;ge3bb489db2_4_0"/>
          <p:cNvSpPr txBox="1">
            <a:spLocks noGrp="1"/>
          </p:cNvSpPr>
          <p:nvPr>
            <p:ph type="body" idx="1"/>
          </p:nvPr>
        </p:nvSpPr>
        <p:spPr>
          <a:xfrm>
            <a:off x="222884" y="1406844"/>
            <a:ext cx="7610400" cy="3670800"/>
          </a:xfrm>
          <a:prstGeom prst="rect">
            <a:avLst/>
          </a:prstGeom>
          <a:noFill/>
          <a:ln>
            <a:noFill/>
          </a:ln>
        </p:spPr>
        <p:txBody>
          <a:bodyPr spcFirstLastPara="1" wrap="square" lIns="91425" tIns="45700" rIns="91425" bIns="45700" anchor="t" anchorCtr="0">
            <a:noAutofit/>
          </a:bodyPr>
          <a:lstStyle/>
          <a:p>
            <a:pPr lvl="0">
              <a:spcBef>
                <a:spcPts val="0"/>
              </a:spcBef>
              <a:buFont typeface="Century Gothic"/>
              <a:buChar char="●"/>
            </a:pPr>
            <a:endParaRPr lang="en-US" dirty="0" smtClean="0"/>
          </a:p>
          <a:p>
            <a:pPr lvl="0">
              <a:spcBef>
                <a:spcPts val="0"/>
              </a:spcBef>
              <a:buFont typeface="Century Gothic"/>
              <a:buChar char="●"/>
            </a:pPr>
            <a:r>
              <a:rPr lang="en-US" dirty="0" smtClean="0"/>
              <a:t>Understanding </a:t>
            </a:r>
            <a:r>
              <a:rPr lang="en-US" dirty="0"/>
              <a:t>the business problem.</a:t>
            </a:r>
          </a:p>
          <a:p>
            <a:pPr lvl="0">
              <a:spcBef>
                <a:spcPts val="0"/>
              </a:spcBef>
              <a:buFont typeface="Century Gothic"/>
              <a:buChar char="●"/>
            </a:pPr>
            <a:r>
              <a:rPr lang="en-US" dirty="0"/>
              <a:t>Data </a:t>
            </a:r>
            <a:r>
              <a:rPr lang="en-US" dirty="0" smtClean="0"/>
              <a:t>collection</a:t>
            </a:r>
            <a:endParaRPr lang="en-US" dirty="0"/>
          </a:p>
          <a:p>
            <a:pPr lvl="0">
              <a:spcBef>
                <a:spcPts val="0"/>
              </a:spcBef>
              <a:buFont typeface="Century Gothic"/>
              <a:buChar char="●"/>
            </a:pPr>
            <a:r>
              <a:rPr lang="en-US" dirty="0" smtClean="0"/>
              <a:t>EDA</a:t>
            </a:r>
          </a:p>
          <a:p>
            <a:pPr>
              <a:spcBef>
                <a:spcPts val="0"/>
              </a:spcBef>
              <a:buFont typeface="Century Gothic"/>
              <a:buChar char="●"/>
            </a:pPr>
            <a:r>
              <a:rPr lang="en-US" dirty="0"/>
              <a:t>Data </a:t>
            </a:r>
            <a:r>
              <a:rPr lang="en-US" dirty="0" smtClean="0"/>
              <a:t>preprocessing.</a:t>
            </a:r>
          </a:p>
          <a:p>
            <a:pPr>
              <a:spcBef>
                <a:spcPts val="0"/>
              </a:spcBef>
              <a:buFont typeface="Century Gothic"/>
              <a:buChar char="●"/>
            </a:pPr>
            <a:r>
              <a:rPr lang="en-US" dirty="0" smtClean="0"/>
              <a:t>Data Visualization</a:t>
            </a:r>
          </a:p>
          <a:p>
            <a:pPr>
              <a:spcBef>
                <a:spcPts val="0"/>
              </a:spcBef>
              <a:buFont typeface="Century Gothic"/>
              <a:buChar char="●"/>
            </a:pPr>
            <a:r>
              <a:rPr lang="en-US" dirty="0" smtClean="0"/>
              <a:t>Data transformation</a:t>
            </a:r>
            <a:endParaRPr lang="en-US" dirty="0"/>
          </a:p>
          <a:p>
            <a:pPr lvl="0">
              <a:spcBef>
                <a:spcPts val="0"/>
              </a:spcBef>
              <a:buFont typeface="Century Gothic"/>
              <a:buChar char="●"/>
            </a:pPr>
            <a:r>
              <a:rPr lang="en-US" dirty="0"/>
              <a:t>Model building</a:t>
            </a:r>
          </a:p>
          <a:p>
            <a:pPr lvl="0">
              <a:spcBef>
                <a:spcPts val="0"/>
              </a:spcBef>
              <a:buFont typeface="Century Gothic"/>
              <a:buChar char="●"/>
            </a:pPr>
            <a:r>
              <a:rPr lang="en-US" dirty="0"/>
              <a:t>Model training and evaluation</a:t>
            </a:r>
          </a:p>
          <a:p>
            <a:pPr lvl="0">
              <a:spcBef>
                <a:spcPts val="0"/>
              </a:spcBef>
              <a:buFont typeface="Century Gothic"/>
              <a:buChar char="●"/>
            </a:pPr>
            <a:r>
              <a:rPr lang="en-US" dirty="0"/>
              <a:t>Deployment</a:t>
            </a:r>
          </a:p>
          <a:p>
            <a:pPr marL="0" lvl="0" indent="0" algn="l" rtl="0">
              <a:lnSpc>
                <a:spcPct val="100000"/>
              </a:lnSpc>
              <a:spcBef>
                <a:spcPts val="2000"/>
              </a:spcBef>
              <a:spcAft>
                <a:spcPts val="0"/>
              </a:spcAft>
              <a:buSzPts val="200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0" y="249994"/>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set </a:t>
            </a:r>
            <a:r>
              <a:rPr lang="en-US" sz="2800" b="1" i="0" u="none" strike="noStrike" cap="none" dirty="0" smtClean="0">
                <a:solidFill>
                  <a:srgbClr val="002776"/>
                </a:solidFill>
                <a:latin typeface="Arial"/>
                <a:ea typeface="Arial"/>
                <a:cs typeface="Arial"/>
                <a:sym typeface="Arial"/>
              </a:rPr>
              <a:t>details :</a:t>
            </a:r>
            <a:endParaRPr sz="1400" b="0" i="0" u="none" strike="noStrike" cap="none" dirty="0">
              <a:solidFill>
                <a:srgbClr val="000000"/>
              </a:solidFill>
              <a:latin typeface="Arial"/>
              <a:ea typeface="Arial"/>
              <a:cs typeface="Arial"/>
              <a:sym typeface="Arial"/>
            </a:endParaRPr>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0" name="Google Shape;370;p5"/>
          <p:cNvSpPr txBox="1"/>
          <p:nvPr/>
        </p:nvSpPr>
        <p:spPr>
          <a:xfrm>
            <a:off x="0" y="883488"/>
            <a:ext cx="9144000" cy="1200288"/>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
            </a:pPr>
            <a:r>
              <a:rPr lang="en-US" sz="2400" dirty="0">
                <a:latin typeface="+mn-lt"/>
                <a:ea typeface="Century Gothic"/>
                <a:cs typeface="Century Gothic"/>
                <a:sym typeface="Century Gothic"/>
              </a:rPr>
              <a:t>The dataset has  </a:t>
            </a:r>
            <a:r>
              <a:rPr lang="en-US" sz="2400" dirty="0" smtClean="0">
                <a:latin typeface="+mn-lt"/>
                <a:ea typeface="Century Gothic"/>
                <a:cs typeface="Century Gothic"/>
                <a:sym typeface="Century Gothic"/>
              </a:rPr>
              <a:t>81408  </a:t>
            </a:r>
            <a:r>
              <a:rPr lang="en-US" sz="2400" dirty="0">
                <a:latin typeface="+mn-lt"/>
                <a:ea typeface="Century Gothic"/>
                <a:cs typeface="Century Gothic"/>
                <a:sym typeface="Century Gothic"/>
              </a:rPr>
              <a:t>records, 2 columns</a:t>
            </a:r>
            <a:r>
              <a:rPr lang="en-US" sz="2400" dirty="0" smtClean="0">
                <a:latin typeface="+mn-lt"/>
                <a:ea typeface="Century Gothic"/>
                <a:cs typeface="Century Gothic"/>
                <a:sym typeface="Century Gothic"/>
              </a:rPr>
              <a:t>. With ‘</a:t>
            </a:r>
            <a:r>
              <a:rPr lang="en-US" sz="2400" b="1" dirty="0" smtClean="0">
                <a:latin typeface="+mn-lt"/>
                <a:ea typeface="Century Gothic"/>
                <a:cs typeface="Century Gothic"/>
                <a:sym typeface="Century Gothic"/>
              </a:rPr>
              <a:t>tweets</a:t>
            </a:r>
            <a:r>
              <a:rPr lang="en-US" sz="2400" dirty="0" smtClean="0">
                <a:latin typeface="+mn-lt"/>
                <a:ea typeface="Century Gothic"/>
                <a:cs typeface="Century Gothic"/>
                <a:sym typeface="Century Gothic"/>
              </a:rPr>
              <a:t>’ and ‘</a:t>
            </a:r>
            <a:r>
              <a:rPr lang="en-US" sz="2400" b="1" dirty="0" smtClean="0">
                <a:latin typeface="+mn-lt"/>
                <a:ea typeface="Century Gothic"/>
                <a:cs typeface="Century Gothic"/>
                <a:sym typeface="Century Gothic"/>
              </a:rPr>
              <a:t>class</a:t>
            </a:r>
            <a:r>
              <a:rPr lang="en-US" sz="2400" dirty="0" smtClean="0">
                <a:latin typeface="+mn-lt"/>
                <a:ea typeface="Century Gothic"/>
                <a:cs typeface="Century Gothic"/>
                <a:sym typeface="Century Gothic"/>
              </a:rPr>
              <a:t>’.</a:t>
            </a:r>
            <a:endParaRPr lang="en-US" sz="2400" dirty="0">
              <a:latin typeface="+mn-lt"/>
              <a:ea typeface="Century Gothic"/>
              <a:cs typeface="Century Gothic"/>
              <a:sym typeface="Century Gothic"/>
            </a:endParaRPr>
          </a:p>
          <a:p>
            <a:pPr marL="285750" lvl="0" indent="-285750">
              <a:buFont typeface="Wingdings" panose="05000000000000000000" pitchFamily="2" charset="2"/>
              <a:buChar char="§"/>
            </a:pPr>
            <a:endParaRPr lang="en-US" sz="2400" b="1" dirty="0">
              <a:latin typeface="Century Gothic"/>
              <a:ea typeface="Century Gothic"/>
              <a:cs typeface="Century Gothic"/>
              <a:sym typeface="Century Gothic"/>
            </a:endParaRPr>
          </a:p>
        </p:txBody>
      </p:sp>
      <p:pic>
        <p:nvPicPr>
          <p:cNvPr id="2" name="Picture 1"/>
          <p:cNvPicPr>
            <a:picLocks noChangeAspect="1"/>
          </p:cNvPicPr>
          <p:nvPr/>
        </p:nvPicPr>
        <p:blipFill>
          <a:blip r:embed="rId4"/>
          <a:stretch>
            <a:fillRect/>
          </a:stretch>
        </p:blipFill>
        <p:spPr>
          <a:xfrm>
            <a:off x="449580" y="2455660"/>
            <a:ext cx="8231372" cy="35394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Rectangle 6"/>
          <p:cNvSpPr/>
          <p:nvPr/>
        </p:nvSpPr>
        <p:spPr>
          <a:xfrm>
            <a:off x="135679" y="1265984"/>
            <a:ext cx="8823126" cy="5016758"/>
          </a:xfrm>
          <a:prstGeom prst="rect">
            <a:avLst/>
          </a:prstGeom>
        </p:spPr>
        <p:txBody>
          <a:bodyPr wrap="square">
            <a:spAutoFit/>
          </a:bodyPr>
          <a:lstStyle/>
          <a:p>
            <a:pPr marL="285750" indent="-285750">
              <a:buFont typeface="Arial" panose="020B0604020202020204" pitchFamily="34" charset="0"/>
              <a:buChar char="•"/>
            </a:pPr>
            <a:r>
              <a:rPr lang="en-US" sz="2000" b="1" dirty="0"/>
              <a:t>print('length of data is', </a:t>
            </a:r>
            <a:r>
              <a:rPr lang="en-US" sz="2000" b="1" dirty="0" err="1"/>
              <a:t>len</a:t>
            </a:r>
            <a:r>
              <a:rPr lang="en-US" sz="2000" b="1" dirty="0"/>
              <a:t>(</a:t>
            </a:r>
            <a:r>
              <a:rPr lang="en-US" sz="2000" b="1" dirty="0" err="1"/>
              <a:t>df</a:t>
            </a:r>
            <a:r>
              <a:rPr lang="en-US" sz="2000" b="1" dirty="0"/>
              <a:t>))</a:t>
            </a:r>
          </a:p>
          <a:p>
            <a:r>
              <a:rPr lang="en-US" sz="2000" dirty="0" smtClean="0"/>
              <a:t>    length </a:t>
            </a:r>
            <a:r>
              <a:rPr lang="en-US" sz="2000" dirty="0"/>
              <a:t>of data is 81408</a:t>
            </a:r>
            <a:r>
              <a:rPr lang="en-US" sz="2000" dirty="0" smtClean="0"/>
              <a:t>.</a:t>
            </a:r>
          </a:p>
          <a:p>
            <a:endParaRPr lang="en-US" sz="2000" dirty="0"/>
          </a:p>
          <a:p>
            <a:pPr marL="285750" indent="-285750">
              <a:buFont typeface="Arial" panose="020B0604020202020204" pitchFamily="34" charset="0"/>
              <a:buChar char="•"/>
            </a:pPr>
            <a:r>
              <a:rPr lang="en-US" sz="2000" b="1" dirty="0" err="1"/>
              <a:t>df.shape</a:t>
            </a:r>
            <a:endParaRPr lang="en-US" sz="2000" b="1" dirty="0"/>
          </a:p>
          <a:p>
            <a:r>
              <a:rPr lang="en-US" sz="2000" dirty="0"/>
              <a:t> </a:t>
            </a:r>
            <a:r>
              <a:rPr lang="en-US" sz="2000" dirty="0" smtClean="0"/>
              <a:t>   (81408</a:t>
            </a:r>
            <a:r>
              <a:rPr lang="en-US" sz="2000" dirty="0"/>
              <a:t>, 2</a:t>
            </a:r>
            <a:r>
              <a:rPr lang="en-US" sz="2000" dirty="0" smtClean="0"/>
              <a:t>)</a:t>
            </a:r>
          </a:p>
          <a:p>
            <a:endParaRPr lang="en-US" sz="2000" dirty="0"/>
          </a:p>
          <a:p>
            <a:pPr marL="285750" indent="-285750">
              <a:buFont typeface="Arial" panose="020B0604020202020204" pitchFamily="34" charset="0"/>
              <a:buChar char="•"/>
            </a:pPr>
            <a:r>
              <a:rPr lang="en-US" sz="2000" b="1" dirty="0"/>
              <a:t>Checking null </a:t>
            </a:r>
            <a:r>
              <a:rPr lang="en-US" sz="2000" b="1" dirty="0" smtClean="0"/>
              <a:t>spaces    </a:t>
            </a:r>
          </a:p>
          <a:p>
            <a:r>
              <a:rPr lang="en-US" sz="2000" dirty="0" smtClean="0"/>
              <a:t>     tweets 0  class0</a:t>
            </a:r>
          </a:p>
          <a:p>
            <a:endParaRPr lang="en-US" sz="2000" dirty="0"/>
          </a:p>
          <a:p>
            <a:pPr marL="285750" indent="-285750">
              <a:buFont typeface="Arial" panose="020B0604020202020204" pitchFamily="34" charset="0"/>
              <a:buChar char="•"/>
            </a:pPr>
            <a:r>
              <a:rPr lang="en-IN" sz="2000" b="1" dirty="0" smtClean="0"/>
              <a:t>Check </a:t>
            </a:r>
            <a:r>
              <a:rPr lang="en-IN" sz="2000" b="1" dirty="0"/>
              <a:t>unique target values</a:t>
            </a:r>
          </a:p>
          <a:p>
            <a:r>
              <a:rPr lang="en-IN" sz="2000" b="1" dirty="0" smtClean="0"/>
              <a:t>     </a:t>
            </a:r>
            <a:r>
              <a:rPr lang="en-IN" sz="2000" b="1" dirty="0" err="1" smtClean="0"/>
              <a:t>df</a:t>
            </a:r>
            <a:r>
              <a:rPr lang="en-IN" sz="2000" b="1" dirty="0"/>
              <a:t>['class'].unique</a:t>
            </a:r>
            <a:r>
              <a:rPr lang="en-IN" sz="2000" b="1" dirty="0" smtClean="0"/>
              <a:t>() </a:t>
            </a:r>
          </a:p>
          <a:p>
            <a:r>
              <a:rPr lang="en-US" sz="2000" dirty="0" smtClean="0"/>
              <a:t>     array</a:t>
            </a:r>
            <a:r>
              <a:rPr lang="en-US" sz="2000" dirty="0"/>
              <a:t>(['figurative', 'irony', 'regular', 'sarcasm'], </a:t>
            </a:r>
            <a:r>
              <a:rPr lang="en-US" sz="2000" dirty="0" err="1"/>
              <a:t>dtype</a:t>
            </a:r>
            <a:r>
              <a:rPr lang="en-US" sz="2000" dirty="0"/>
              <a:t>=object)</a:t>
            </a:r>
            <a:endParaRPr lang="en-IN" sz="2000" dirty="0" smtClean="0"/>
          </a:p>
          <a:p>
            <a:r>
              <a:rPr lang="en-US" sz="2000" dirty="0" smtClean="0"/>
              <a:t>      </a:t>
            </a:r>
            <a:endParaRPr lang="en-IN" sz="2000" dirty="0" smtClean="0"/>
          </a:p>
          <a:p>
            <a:endParaRPr lang="en-US" sz="2000" dirty="0"/>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316"/>
            <a:ext cx="8913813" cy="914400"/>
          </a:xfrm>
        </p:spPr>
        <p:txBody>
          <a:bodyPr/>
          <a:lstStyle/>
          <a:p>
            <a:r>
              <a:rPr lang="en-US" dirty="0"/>
              <a:t> </a:t>
            </a:r>
            <a:r>
              <a:rPr lang="en-US" sz="3200" dirty="0" smtClean="0">
                <a:solidFill>
                  <a:srgbClr val="002060"/>
                </a:solidFill>
                <a:latin typeface="+mj-lt"/>
              </a:rPr>
              <a:t>Data Visualization :</a:t>
            </a:r>
            <a:r>
              <a:rPr lang="en-US" dirty="0" smtClean="0"/>
              <a:t>Variable</a:t>
            </a:r>
            <a:endParaRPr lang="en-IN" dirty="0"/>
          </a:p>
        </p:txBody>
      </p:sp>
      <p:sp>
        <p:nvSpPr>
          <p:cNvPr id="3" name="Text Placeholder 2"/>
          <p:cNvSpPr>
            <a:spLocks noGrp="1"/>
          </p:cNvSpPr>
          <p:nvPr>
            <p:ph type="body" idx="1"/>
          </p:nvPr>
        </p:nvSpPr>
        <p:spPr>
          <a:xfrm>
            <a:off x="245744" y="1146716"/>
            <a:ext cx="7610476" cy="3670766"/>
          </a:xfrm>
        </p:spPr>
        <p:txBody>
          <a:bodyPr/>
          <a:lstStyle/>
          <a:p>
            <a:pPr>
              <a:buFont typeface="Wingdings" panose="05000000000000000000" pitchFamily="2" charset="2"/>
              <a:buChar char="§"/>
            </a:pPr>
            <a:r>
              <a:rPr lang="en-IN" dirty="0">
                <a:latin typeface="+mn-lt"/>
              </a:rPr>
              <a:t>Plotting the distribution for </a:t>
            </a:r>
            <a:r>
              <a:rPr lang="en-IN" dirty="0" smtClean="0">
                <a:latin typeface="+mn-lt"/>
              </a:rPr>
              <a:t>dataset.ax </a:t>
            </a:r>
            <a:r>
              <a:rPr lang="en-IN" dirty="0">
                <a:latin typeface="+mn-lt"/>
              </a:rPr>
              <a:t>= </a:t>
            </a:r>
            <a:r>
              <a:rPr lang="en-IN" dirty="0" err="1">
                <a:latin typeface="+mn-lt"/>
              </a:rPr>
              <a:t>df.groupby</a:t>
            </a:r>
            <a:r>
              <a:rPr lang="en-IN" dirty="0">
                <a:latin typeface="+mn-lt"/>
              </a:rPr>
              <a:t>('class').count().plot(kind='bar', title='Distribution of </a:t>
            </a:r>
            <a:r>
              <a:rPr lang="en-IN" dirty="0" smtClean="0">
                <a:latin typeface="+mn-lt"/>
              </a:rPr>
              <a:t>data‘ ,legend=False </a:t>
            </a:r>
            <a:r>
              <a:rPr lang="en-IN" dirty="0" err="1" smtClean="0">
                <a:latin typeface="+mn-lt"/>
              </a:rPr>
              <a:t>ax.set_xticklabels</a:t>
            </a:r>
            <a:r>
              <a:rPr lang="en-IN" dirty="0">
                <a:latin typeface="+mn-lt"/>
              </a:rPr>
              <a:t>(['figurative', 'irony', 'regular', 'sarcasm'], rotation=0</a:t>
            </a:r>
            <a:r>
              <a:rPr lang="en-IN" dirty="0" smtClean="0">
                <a:latin typeface="+mn-lt"/>
              </a:rPr>
              <a:t>)</a:t>
            </a:r>
          </a:p>
          <a:p>
            <a:pPr>
              <a:buFont typeface="Wingdings" panose="05000000000000000000" pitchFamily="2" charset="2"/>
              <a:buChar char="§"/>
            </a:pPr>
            <a:r>
              <a:rPr lang="en-IN" dirty="0" smtClean="0">
                <a:latin typeface="+mn-lt"/>
              </a:rPr>
              <a:t># </a:t>
            </a:r>
            <a:r>
              <a:rPr lang="en-IN" dirty="0">
                <a:latin typeface="+mn-lt"/>
              </a:rPr>
              <a:t>Storing data in </a:t>
            </a:r>
            <a:r>
              <a:rPr lang="en-IN" dirty="0" err="1" smtClean="0">
                <a:latin typeface="+mn-lt"/>
              </a:rPr>
              <a:t>lists.tweets</a:t>
            </a:r>
            <a:r>
              <a:rPr lang="en-IN" dirty="0">
                <a:latin typeface="+mn-lt"/>
              </a:rPr>
              <a:t>, sentiment = list(</a:t>
            </a:r>
            <a:r>
              <a:rPr lang="en-IN" dirty="0" err="1">
                <a:latin typeface="+mn-lt"/>
              </a:rPr>
              <a:t>df</a:t>
            </a:r>
            <a:r>
              <a:rPr lang="en-IN" dirty="0">
                <a:latin typeface="+mn-lt"/>
              </a:rPr>
              <a:t>['tweets']), list(</a:t>
            </a:r>
            <a:r>
              <a:rPr lang="en-IN" dirty="0" err="1">
                <a:latin typeface="+mn-lt"/>
              </a:rPr>
              <a:t>df</a:t>
            </a:r>
            <a:r>
              <a:rPr lang="en-IN" dirty="0">
                <a:latin typeface="+mn-lt"/>
              </a:rPr>
              <a:t>['class'])</a:t>
            </a:r>
          </a:p>
          <a:p>
            <a:endParaRPr lang="en-IN" dirty="0">
              <a:latin typeface="+mn-lt"/>
            </a:endParaRPr>
          </a:p>
        </p:txBody>
      </p:sp>
    </p:spTree>
    <p:extLst>
      <p:ext uri="{BB962C8B-B14F-4D97-AF65-F5344CB8AC3E}">
        <p14:creationId xmlns:p14="http://schemas.microsoft.com/office/powerpoint/2010/main" val="376745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 name="Picture 1"/>
          <p:cNvPicPr>
            <a:picLocks noChangeAspect="1"/>
          </p:cNvPicPr>
          <p:nvPr/>
        </p:nvPicPr>
        <p:blipFill>
          <a:blip r:embed="rId4"/>
          <a:stretch>
            <a:fillRect/>
          </a:stretch>
        </p:blipFill>
        <p:spPr>
          <a:xfrm>
            <a:off x="-1" y="685800"/>
            <a:ext cx="8958805" cy="576588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910</Words>
  <Application>Microsoft Office PowerPoint</Application>
  <PresentationFormat>On-screen Show (4:3)</PresentationFormat>
  <Paragraphs>102</Paragraphs>
  <Slides>22</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Noto Sans Symbols</vt:lpstr>
      <vt:lpstr>Verdana</vt:lpstr>
      <vt:lpstr>Calibri</vt:lpstr>
      <vt:lpstr>Arial Black</vt:lpstr>
      <vt:lpstr>Wingdings</vt:lpstr>
      <vt:lpstr>Arial</vt:lpstr>
      <vt:lpstr>Century Gothic</vt:lpstr>
      <vt:lpstr>Perception</vt:lpstr>
      <vt:lpstr>Office Theme</vt:lpstr>
      <vt:lpstr>PowerPoint Presentation</vt:lpstr>
      <vt:lpstr>PowerPoint Presentation</vt:lpstr>
      <vt:lpstr>PowerPoint Presentation</vt:lpstr>
      <vt:lpstr>Project Flow : </vt:lpstr>
      <vt:lpstr>PowerPoint Presentation</vt:lpstr>
      <vt:lpstr>PowerPoint Presentation</vt:lpstr>
      <vt:lpstr>PowerPoint Presentation</vt:lpstr>
      <vt:lpstr> Data Visualization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Microsoft account</cp:lastModifiedBy>
  <cp:revision>27</cp:revision>
  <dcterms:created xsi:type="dcterms:W3CDTF">2012-08-17T07:00:49Z</dcterms:created>
  <dcterms:modified xsi:type="dcterms:W3CDTF">2023-06-05T14:10:54Z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