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52"/>
  </p:notesMasterIdLst>
  <p:sldIdLst>
    <p:sldId id="256" r:id="rId2"/>
    <p:sldId id="257" r:id="rId3"/>
    <p:sldId id="263" r:id="rId4"/>
    <p:sldId id="259" r:id="rId5"/>
    <p:sldId id="260" r:id="rId6"/>
    <p:sldId id="261" r:id="rId7"/>
    <p:sldId id="282" r:id="rId8"/>
    <p:sldId id="264" r:id="rId9"/>
    <p:sldId id="277" r:id="rId10"/>
    <p:sldId id="294" r:id="rId11"/>
    <p:sldId id="295" r:id="rId12"/>
    <p:sldId id="296" r:id="rId13"/>
    <p:sldId id="293" r:id="rId14"/>
    <p:sldId id="278" r:id="rId15"/>
    <p:sldId id="265" r:id="rId16"/>
    <p:sldId id="297" r:id="rId17"/>
    <p:sldId id="279" r:id="rId18"/>
    <p:sldId id="283" r:id="rId19"/>
    <p:sldId id="284" r:id="rId20"/>
    <p:sldId id="289" r:id="rId21"/>
    <p:sldId id="292" r:id="rId22"/>
    <p:sldId id="285" r:id="rId23"/>
    <p:sldId id="286" r:id="rId24"/>
    <p:sldId id="300" r:id="rId25"/>
    <p:sldId id="301" r:id="rId26"/>
    <p:sldId id="302" r:id="rId27"/>
    <p:sldId id="303" r:id="rId28"/>
    <p:sldId id="290" r:id="rId29"/>
    <p:sldId id="291" r:id="rId30"/>
    <p:sldId id="270" r:id="rId31"/>
    <p:sldId id="269" r:id="rId32"/>
    <p:sldId id="309" r:id="rId33"/>
    <p:sldId id="311" r:id="rId34"/>
    <p:sldId id="304" r:id="rId35"/>
    <p:sldId id="307" r:id="rId36"/>
    <p:sldId id="305" r:id="rId37"/>
    <p:sldId id="306" r:id="rId38"/>
    <p:sldId id="308" r:id="rId39"/>
    <p:sldId id="312" r:id="rId40"/>
    <p:sldId id="310" r:id="rId41"/>
    <p:sldId id="313" r:id="rId42"/>
    <p:sldId id="314" r:id="rId43"/>
    <p:sldId id="315" r:id="rId44"/>
    <p:sldId id="316" r:id="rId45"/>
    <p:sldId id="272" r:id="rId46"/>
    <p:sldId id="273" r:id="rId47"/>
    <p:sldId id="317" r:id="rId48"/>
    <p:sldId id="274" r:id="rId49"/>
    <p:sldId id="318" r:id="rId50"/>
    <p:sldId id="298" r:id="rId5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E5702-E4EB-4583-8DD7-0055716BA970}"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n-IN"/>
        </a:p>
      </dgm:t>
    </dgm:pt>
    <dgm:pt modelId="{A7764F3B-559C-4F72-90BF-765B79FB90CA}">
      <dgm:prSet phldrT="[Text]" custT="1"/>
      <dgm:spPr/>
      <dgm:t>
        <a:bodyPr/>
        <a:lstStyle/>
        <a:p>
          <a:r>
            <a:rPr lang="en-IN" sz="1600" b="0" i="0" dirty="0">
              <a:solidFill>
                <a:schemeClr val="tx1"/>
              </a:solidFill>
            </a:rPr>
            <a:t>Balancing the pre-processed data(SMOTE/Under sampling/Oversampling).</a:t>
          </a:r>
          <a:endParaRPr lang="en-IN" sz="1600" dirty="0">
            <a:solidFill>
              <a:schemeClr val="tx1"/>
            </a:solidFill>
          </a:endParaRPr>
        </a:p>
      </dgm:t>
    </dgm:pt>
    <dgm:pt modelId="{FA481790-7A24-40BD-B046-9ABF7E6646E1}">
      <dgm:prSet phldrT="[Text]" custT="1"/>
      <dgm:spPr/>
      <dgm:t>
        <a:bodyPr/>
        <a:lstStyle/>
        <a:p>
          <a:r>
            <a:rPr lang="en-IN" sz="2000" b="1" i="0" dirty="0">
              <a:solidFill>
                <a:schemeClr val="tx1"/>
              </a:solidFill>
            </a:rPr>
            <a:t>Data Balancing</a:t>
          </a:r>
          <a:endParaRPr lang="en-IN" sz="2000" b="1" dirty="0">
            <a:solidFill>
              <a:schemeClr val="tx1"/>
            </a:solidFill>
          </a:endParaRPr>
        </a:p>
      </dgm:t>
    </dgm:pt>
    <dgm:pt modelId="{A7BFF28F-C680-4D07-96DD-23BC6C212C7C}" type="sibTrans" cxnId="{0E30EFD2-3B6C-4BD2-A69D-11F71B91883D}">
      <dgm:prSet/>
      <dgm:spPr/>
      <dgm:t>
        <a:bodyPr/>
        <a:lstStyle/>
        <a:p>
          <a:endParaRPr lang="en-IN" sz="2800">
            <a:solidFill>
              <a:schemeClr val="tx1"/>
            </a:solidFill>
          </a:endParaRPr>
        </a:p>
      </dgm:t>
    </dgm:pt>
    <dgm:pt modelId="{3A7B30E9-CB5F-422E-A54C-76BA8EFB9067}" type="parTrans" cxnId="{0E30EFD2-3B6C-4BD2-A69D-11F71B91883D}">
      <dgm:prSet/>
      <dgm:spPr/>
      <dgm:t>
        <a:bodyPr/>
        <a:lstStyle/>
        <a:p>
          <a:endParaRPr lang="en-IN" sz="2800">
            <a:solidFill>
              <a:schemeClr val="tx1"/>
            </a:solidFill>
          </a:endParaRPr>
        </a:p>
      </dgm:t>
    </dgm:pt>
    <dgm:pt modelId="{695EE441-8478-426D-9C2A-7C970520B58E}" type="sibTrans" cxnId="{1BC52C36-78F3-4EB9-B821-2BD3E3A5E868}">
      <dgm:prSet/>
      <dgm:spPr/>
      <dgm:t>
        <a:bodyPr/>
        <a:lstStyle/>
        <a:p>
          <a:endParaRPr lang="en-IN" sz="2800">
            <a:solidFill>
              <a:schemeClr val="tx1"/>
            </a:solidFill>
          </a:endParaRPr>
        </a:p>
      </dgm:t>
    </dgm:pt>
    <dgm:pt modelId="{5765E39B-3D93-4628-99FF-5D810F7A521F}" type="parTrans" cxnId="{1BC52C36-78F3-4EB9-B821-2BD3E3A5E868}">
      <dgm:prSet/>
      <dgm:spPr/>
      <dgm:t>
        <a:bodyPr/>
        <a:lstStyle/>
        <a:p>
          <a:endParaRPr lang="en-IN" sz="2800">
            <a:solidFill>
              <a:schemeClr val="tx1"/>
            </a:solidFill>
          </a:endParaRPr>
        </a:p>
      </dgm:t>
    </dgm:pt>
    <dgm:pt modelId="{A56768C4-640D-4E9A-9351-BEC47DAE99FD}">
      <dgm:prSet phldrT="[Text]" custT="1"/>
      <dgm:spPr/>
      <dgm:t>
        <a:bodyPr/>
        <a:lstStyle/>
        <a:p>
          <a:r>
            <a:rPr lang="en-IN" sz="1600" b="0" i="0" dirty="0">
              <a:solidFill>
                <a:schemeClr val="tx1"/>
              </a:solidFill>
            </a:rPr>
            <a:t>Clean the collected data by Nulls , Duplicates etc.</a:t>
          </a:r>
          <a:endParaRPr lang="en-IN" sz="1600" dirty="0">
            <a:solidFill>
              <a:schemeClr val="tx1"/>
            </a:solidFill>
          </a:endParaRPr>
        </a:p>
      </dgm:t>
    </dgm:pt>
    <dgm:pt modelId="{EE3CCB88-58E2-40C0-BA16-3BC9AA7ABE6E}">
      <dgm:prSet phldrT="[Text]" custT="1"/>
      <dgm:spPr/>
      <dgm:t>
        <a:bodyPr/>
        <a:lstStyle/>
        <a:p>
          <a:r>
            <a:rPr lang="en-IN" sz="2000" b="1" i="0" dirty="0">
              <a:solidFill>
                <a:schemeClr val="tx1"/>
              </a:solidFill>
            </a:rPr>
            <a:t>Data Pre-processing</a:t>
          </a:r>
          <a:endParaRPr lang="en-IN" sz="2000" b="1" dirty="0">
            <a:solidFill>
              <a:schemeClr val="tx1"/>
            </a:solidFill>
          </a:endParaRPr>
        </a:p>
      </dgm:t>
    </dgm:pt>
    <dgm:pt modelId="{8A9B7FAD-C6D0-47E9-8BF7-3450B0DEAB75}" type="sibTrans" cxnId="{856BCC05-E13A-4BE0-B8FE-313E75396220}">
      <dgm:prSet/>
      <dgm:spPr/>
      <dgm:t>
        <a:bodyPr/>
        <a:lstStyle/>
        <a:p>
          <a:endParaRPr lang="en-IN" sz="2800">
            <a:solidFill>
              <a:schemeClr val="tx1"/>
            </a:solidFill>
          </a:endParaRPr>
        </a:p>
      </dgm:t>
    </dgm:pt>
    <dgm:pt modelId="{AC441786-B95C-4259-AEE6-41F60D984E23}" type="parTrans" cxnId="{856BCC05-E13A-4BE0-B8FE-313E75396220}">
      <dgm:prSet/>
      <dgm:spPr/>
      <dgm:t>
        <a:bodyPr/>
        <a:lstStyle/>
        <a:p>
          <a:endParaRPr lang="en-IN" sz="2800">
            <a:solidFill>
              <a:schemeClr val="tx1"/>
            </a:solidFill>
          </a:endParaRPr>
        </a:p>
      </dgm:t>
    </dgm:pt>
    <dgm:pt modelId="{F43B7D9A-255C-429B-AC6B-154048958179}" type="sibTrans" cxnId="{DE30D0B7-265D-4BC0-9A42-FD4791DEC38C}">
      <dgm:prSet/>
      <dgm:spPr/>
      <dgm:t>
        <a:bodyPr/>
        <a:lstStyle/>
        <a:p>
          <a:endParaRPr lang="en-IN" sz="2800">
            <a:solidFill>
              <a:schemeClr val="tx1"/>
            </a:solidFill>
          </a:endParaRPr>
        </a:p>
      </dgm:t>
    </dgm:pt>
    <dgm:pt modelId="{9CFB1778-A98F-49EA-9C52-33A206F46BEE}" type="parTrans" cxnId="{DE30D0B7-265D-4BC0-9A42-FD4791DEC38C}">
      <dgm:prSet/>
      <dgm:spPr/>
      <dgm:t>
        <a:bodyPr/>
        <a:lstStyle/>
        <a:p>
          <a:endParaRPr lang="en-IN" sz="2800">
            <a:solidFill>
              <a:schemeClr val="tx1"/>
            </a:solidFill>
          </a:endParaRPr>
        </a:p>
      </dgm:t>
    </dgm:pt>
    <dgm:pt modelId="{1D8B389B-62C5-4FD6-96DE-26059BCF0DB0}">
      <dgm:prSet phldrT="[Text]" custT="1"/>
      <dgm:spPr/>
      <dgm:t>
        <a:bodyPr/>
        <a:lstStyle/>
        <a:p>
          <a:r>
            <a:rPr lang="en-IN" sz="1600" b="0" i="0" dirty="0">
              <a:solidFill>
                <a:schemeClr val="tx1"/>
              </a:solidFill>
            </a:rPr>
            <a:t>Use the Churn.csv perform EDA.</a:t>
          </a:r>
          <a:endParaRPr lang="en-IN" sz="1600" dirty="0">
            <a:solidFill>
              <a:schemeClr val="tx1"/>
            </a:solidFill>
          </a:endParaRPr>
        </a:p>
      </dgm:t>
    </dgm:pt>
    <dgm:pt modelId="{DEB85036-837E-4622-B09A-43A8D7610958}">
      <dgm:prSet phldrT="[Text]" custT="1"/>
      <dgm:spPr/>
      <dgm:t>
        <a:bodyPr/>
        <a:lstStyle/>
        <a:p>
          <a:r>
            <a:rPr lang="en-IN" sz="2000" b="1" i="0" dirty="0">
              <a:solidFill>
                <a:schemeClr val="tx1"/>
              </a:solidFill>
            </a:rPr>
            <a:t>Data Collection and EDA</a:t>
          </a:r>
          <a:endParaRPr lang="en-IN" sz="2000" b="1" dirty="0">
            <a:solidFill>
              <a:schemeClr val="tx1"/>
            </a:solidFill>
          </a:endParaRPr>
        </a:p>
      </dgm:t>
    </dgm:pt>
    <dgm:pt modelId="{44B7A578-5006-4F11-8E5C-2731E5FFFF48}" type="sibTrans" cxnId="{0EABD315-8DDC-46B4-90E9-BBDB30239EE5}">
      <dgm:prSet/>
      <dgm:spPr/>
      <dgm:t>
        <a:bodyPr/>
        <a:lstStyle/>
        <a:p>
          <a:endParaRPr lang="en-IN" sz="2800">
            <a:solidFill>
              <a:schemeClr val="tx1"/>
            </a:solidFill>
          </a:endParaRPr>
        </a:p>
      </dgm:t>
    </dgm:pt>
    <dgm:pt modelId="{B6A5BC4E-A979-43EF-A186-6DFE4BFF4356}" type="parTrans" cxnId="{0EABD315-8DDC-46B4-90E9-BBDB30239EE5}">
      <dgm:prSet/>
      <dgm:spPr/>
      <dgm:t>
        <a:bodyPr/>
        <a:lstStyle/>
        <a:p>
          <a:endParaRPr lang="en-IN" sz="2800">
            <a:solidFill>
              <a:schemeClr val="tx1"/>
            </a:solidFill>
          </a:endParaRPr>
        </a:p>
      </dgm:t>
    </dgm:pt>
    <dgm:pt modelId="{73FF9CFE-70DE-490A-B1FD-C036FAC6A7EA}" type="sibTrans" cxnId="{8FE6AD2F-6BFD-45E1-8F15-B3307E5C7CE2}">
      <dgm:prSet/>
      <dgm:spPr/>
      <dgm:t>
        <a:bodyPr/>
        <a:lstStyle/>
        <a:p>
          <a:endParaRPr lang="en-IN" sz="2800">
            <a:solidFill>
              <a:schemeClr val="tx1"/>
            </a:solidFill>
          </a:endParaRPr>
        </a:p>
      </dgm:t>
    </dgm:pt>
    <dgm:pt modelId="{877FD06D-2905-41A7-80C8-400AB9A19A04}" type="parTrans" cxnId="{8FE6AD2F-6BFD-45E1-8F15-B3307E5C7CE2}">
      <dgm:prSet/>
      <dgm:spPr/>
      <dgm:t>
        <a:bodyPr/>
        <a:lstStyle/>
        <a:p>
          <a:endParaRPr lang="en-IN" sz="2800">
            <a:solidFill>
              <a:schemeClr val="tx1"/>
            </a:solidFill>
          </a:endParaRPr>
        </a:p>
      </dgm:t>
    </dgm:pt>
    <dgm:pt modelId="{246412B5-E840-4EAB-8002-934182B8C28A}">
      <dgm:prSet custT="1"/>
      <dgm:spPr/>
      <dgm:t>
        <a:bodyPr/>
        <a:lstStyle/>
        <a:p>
          <a:r>
            <a:rPr lang="en-IN" sz="2000" b="1" i="0" dirty="0">
              <a:solidFill>
                <a:schemeClr val="tx1"/>
              </a:solidFill>
            </a:rPr>
            <a:t>Model Building</a:t>
          </a:r>
          <a:endParaRPr lang="en-IN" sz="2000" b="1" dirty="0">
            <a:solidFill>
              <a:schemeClr val="tx1"/>
            </a:solidFill>
          </a:endParaRPr>
        </a:p>
      </dgm:t>
    </dgm:pt>
    <dgm:pt modelId="{3D167343-7142-4A4C-A0C3-CE9BE456B461}" type="parTrans" cxnId="{DA4840C5-E7DC-4C1A-900F-4D8053DD0CE9}">
      <dgm:prSet/>
      <dgm:spPr/>
      <dgm:t>
        <a:bodyPr/>
        <a:lstStyle/>
        <a:p>
          <a:endParaRPr lang="en-IN" sz="2800">
            <a:solidFill>
              <a:schemeClr val="tx1"/>
            </a:solidFill>
          </a:endParaRPr>
        </a:p>
      </dgm:t>
    </dgm:pt>
    <dgm:pt modelId="{5256FD0B-BAA2-43D8-B778-16BC8F2822E0}" type="sibTrans" cxnId="{DA4840C5-E7DC-4C1A-900F-4D8053DD0CE9}">
      <dgm:prSet/>
      <dgm:spPr/>
      <dgm:t>
        <a:bodyPr/>
        <a:lstStyle/>
        <a:p>
          <a:endParaRPr lang="en-IN" sz="2800">
            <a:solidFill>
              <a:schemeClr val="tx1"/>
            </a:solidFill>
          </a:endParaRPr>
        </a:p>
      </dgm:t>
    </dgm:pt>
    <dgm:pt modelId="{F8A88F2C-3F68-4600-A8D2-B5F5B48BF140}">
      <dgm:prSet phldrT="[Text]" custT="1"/>
      <dgm:spPr/>
      <dgm:t>
        <a:bodyPr/>
        <a:lstStyle/>
        <a:p>
          <a:r>
            <a:rPr lang="en-IN" sz="1600" b="0" i="0" dirty="0">
              <a:solidFill>
                <a:schemeClr val="tx1"/>
              </a:solidFill>
            </a:rPr>
            <a:t>Normalize the data to Numerical form(</a:t>
          </a:r>
          <a:r>
            <a:rPr lang="en-IN" sz="1600" b="1" i="0" dirty="0">
              <a:solidFill>
                <a:schemeClr val="tx1"/>
              </a:solidFill>
            </a:rPr>
            <a:t>Label Encoding/Hot Encoding)</a:t>
          </a:r>
          <a:r>
            <a:rPr lang="en-IN" sz="1600" b="0" i="0" dirty="0">
              <a:solidFill>
                <a:schemeClr val="tx1"/>
              </a:solidFill>
            </a:rPr>
            <a:t>.</a:t>
          </a:r>
          <a:endParaRPr lang="en-IN" sz="1600" dirty="0">
            <a:solidFill>
              <a:schemeClr val="tx1"/>
            </a:solidFill>
          </a:endParaRPr>
        </a:p>
      </dgm:t>
    </dgm:pt>
    <dgm:pt modelId="{17323240-913C-4210-9390-8FAF9E3D8710}" type="parTrans" cxnId="{49F1D378-8455-401B-9894-040285237829}">
      <dgm:prSet/>
      <dgm:spPr/>
      <dgm:t>
        <a:bodyPr/>
        <a:lstStyle/>
        <a:p>
          <a:endParaRPr lang="en-IN" sz="2800">
            <a:solidFill>
              <a:schemeClr val="tx1"/>
            </a:solidFill>
          </a:endParaRPr>
        </a:p>
      </dgm:t>
    </dgm:pt>
    <dgm:pt modelId="{6CAF3EB3-6D72-496B-AC64-40DC6235D539}" type="sibTrans" cxnId="{49F1D378-8455-401B-9894-040285237829}">
      <dgm:prSet/>
      <dgm:spPr/>
      <dgm:t>
        <a:bodyPr/>
        <a:lstStyle/>
        <a:p>
          <a:endParaRPr lang="en-IN" sz="2800">
            <a:solidFill>
              <a:schemeClr val="tx1"/>
            </a:solidFill>
          </a:endParaRPr>
        </a:p>
      </dgm:t>
    </dgm:pt>
    <dgm:pt modelId="{8219693D-94B8-4A4C-8755-8C636F6D58B0}">
      <dgm:prSet phldrT="[Text]" custT="1"/>
      <dgm:spPr/>
      <dgm:t>
        <a:bodyPr/>
        <a:lstStyle/>
        <a:p>
          <a:r>
            <a:rPr lang="en-IN" sz="1600" b="0" i="0" dirty="0">
              <a:solidFill>
                <a:schemeClr val="tx1"/>
              </a:solidFill>
            </a:rPr>
            <a:t>Generate plots or graphs to show trends of Dataset</a:t>
          </a:r>
          <a:endParaRPr lang="en-IN" sz="1600" dirty="0">
            <a:solidFill>
              <a:schemeClr val="tx1"/>
            </a:solidFill>
          </a:endParaRPr>
        </a:p>
      </dgm:t>
    </dgm:pt>
    <dgm:pt modelId="{318E93E0-482D-429F-BD13-A1A3FD0D22C8}" type="parTrans" cxnId="{43C141A5-7785-441A-ADFB-4EF0C5A9E3C1}">
      <dgm:prSet/>
      <dgm:spPr/>
      <dgm:t>
        <a:bodyPr/>
        <a:lstStyle/>
        <a:p>
          <a:endParaRPr lang="en-IN" sz="2800">
            <a:solidFill>
              <a:schemeClr val="tx1"/>
            </a:solidFill>
          </a:endParaRPr>
        </a:p>
      </dgm:t>
    </dgm:pt>
    <dgm:pt modelId="{2E0CA528-31CA-4791-86C2-44064D635ECD}" type="sibTrans" cxnId="{43C141A5-7785-441A-ADFB-4EF0C5A9E3C1}">
      <dgm:prSet/>
      <dgm:spPr/>
      <dgm:t>
        <a:bodyPr/>
        <a:lstStyle/>
        <a:p>
          <a:endParaRPr lang="en-IN" sz="2800">
            <a:solidFill>
              <a:schemeClr val="tx1"/>
            </a:solidFill>
          </a:endParaRPr>
        </a:p>
      </dgm:t>
    </dgm:pt>
    <dgm:pt modelId="{BDF69564-00DD-4AFE-AC25-83FA208309CA}">
      <dgm:prSet custT="1"/>
      <dgm:spPr/>
      <dgm:t>
        <a:bodyPr/>
        <a:lstStyle/>
        <a:p>
          <a:r>
            <a:rPr lang="en-IN" sz="1600" b="0" i="0" dirty="0">
              <a:solidFill>
                <a:schemeClr val="tx1"/>
              </a:solidFill>
            </a:rPr>
            <a:t>Build a custom model using machine learning.</a:t>
          </a:r>
          <a:endParaRPr lang="en-IN" sz="1600" dirty="0">
            <a:solidFill>
              <a:schemeClr val="tx1"/>
            </a:solidFill>
          </a:endParaRPr>
        </a:p>
      </dgm:t>
    </dgm:pt>
    <dgm:pt modelId="{067D4E54-3F1D-45B7-AE53-F637F21F10A9}" type="parTrans" cxnId="{F261160E-8CE9-427D-8FA4-D93F2C6887A7}">
      <dgm:prSet/>
      <dgm:spPr/>
      <dgm:t>
        <a:bodyPr/>
        <a:lstStyle/>
        <a:p>
          <a:endParaRPr lang="en-IN" sz="2800">
            <a:solidFill>
              <a:schemeClr val="tx1"/>
            </a:solidFill>
          </a:endParaRPr>
        </a:p>
      </dgm:t>
    </dgm:pt>
    <dgm:pt modelId="{DABBD52B-2E41-403B-BC8D-731E5817F354}" type="sibTrans" cxnId="{F261160E-8CE9-427D-8FA4-D93F2C6887A7}">
      <dgm:prSet/>
      <dgm:spPr/>
      <dgm:t>
        <a:bodyPr/>
        <a:lstStyle/>
        <a:p>
          <a:endParaRPr lang="en-IN" sz="2800">
            <a:solidFill>
              <a:schemeClr val="tx1"/>
            </a:solidFill>
          </a:endParaRPr>
        </a:p>
      </dgm:t>
    </dgm:pt>
    <dgm:pt modelId="{2CABD666-D19A-4CA7-92C0-5F5EB23C2880}">
      <dgm:prSet custT="1"/>
      <dgm:spPr/>
      <dgm:t>
        <a:bodyPr/>
        <a:lstStyle/>
        <a:p>
          <a:r>
            <a:rPr lang="en-IN" sz="1600" b="0" i="0" dirty="0">
              <a:solidFill>
                <a:schemeClr val="tx1"/>
              </a:solidFill>
            </a:rPr>
            <a:t>Visualize the sentiment analysis results to gain insights.</a:t>
          </a:r>
          <a:endParaRPr lang="en-IN" sz="1600" dirty="0">
            <a:solidFill>
              <a:schemeClr val="tx1"/>
            </a:solidFill>
          </a:endParaRPr>
        </a:p>
      </dgm:t>
    </dgm:pt>
    <dgm:pt modelId="{15615D92-6AB5-4A70-A0E4-C99D69680EAC}" type="parTrans" cxnId="{0B7778AF-DEF3-49D5-B9C5-3075DB63E430}">
      <dgm:prSet/>
      <dgm:spPr/>
      <dgm:t>
        <a:bodyPr/>
        <a:lstStyle/>
        <a:p>
          <a:endParaRPr lang="en-IN" sz="2800">
            <a:solidFill>
              <a:schemeClr val="tx1"/>
            </a:solidFill>
          </a:endParaRPr>
        </a:p>
      </dgm:t>
    </dgm:pt>
    <dgm:pt modelId="{72A39121-376E-4433-BB79-5D0DE572E620}" type="sibTrans" cxnId="{0B7778AF-DEF3-49D5-B9C5-3075DB63E430}">
      <dgm:prSet/>
      <dgm:spPr/>
      <dgm:t>
        <a:bodyPr/>
        <a:lstStyle/>
        <a:p>
          <a:endParaRPr lang="en-IN" sz="2800">
            <a:solidFill>
              <a:schemeClr val="tx1"/>
            </a:solidFill>
          </a:endParaRPr>
        </a:p>
      </dgm:t>
    </dgm:pt>
    <dgm:pt modelId="{B33FCAE5-B17F-43C8-A548-8FF3D51770B8}">
      <dgm:prSet custT="1"/>
      <dgm:spPr/>
      <dgm:t>
        <a:bodyPr/>
        <a:lstStyle/>
        <a:p>
          <a:r>
            <a:rPr lang="en-IN" sz="2000" b="1" i="0" dirty="0">
              <a:solidFill>
                <a:schemeClr val="tx1"/>
              </a:solidFill>
            </a:rPr>
            <a:t>Deployment</a:t>
          </a:r>
          <a:endParaRPr lang="en-IN" sz="2000" b="1" dirty="0">
            <a:solidFill>
              <a:schemeClr val="tx1"/>
            </a:solidFill>
          </a:endParaRPr>
        </a:p>
      </dgm:t>
    </dgm:pt>
    <dgm:pt modelId="{8B78B9C3-6867-459C-AC12-2831460A17D8}" type="parTrans" cxnId="{440DD442-93E9-447A-9777-56CFB3ACD7F5}">
      <dgm:prSet/>
      <dgm:spPr/>
      <dgm:t>
        <a:bodyPr/>
        <a:lstStyle/>
        <a:p>
          <a:endParaRPr lang="en-IN" sz="2800">
            <a:solidFill>
              <a:schemeClr val="tx1"/>
            </a:solidFill>
          </a:endParaRPr>
        </a:p>
      </dgm:t>
    </dgm:pt>
    <dgm:pt modelId="{874652CD-5330-4DD9-9C0D-6375C03A3D71}" type="sibTrans" cxnId="{440DD442-93E9-447A-9777-56CFB3ACD7F5}">
      <dgm:prSet/>
      <dgm:spPr/>
      <dgm:t>
        <a:bodyPr/>
        <a:lstStyle/>
        <a:p>
          <a:endParaRPr lang="en-IN" sz="2800">
            <a:solidFill>
              <a:schemeClr val="tx1"/>
            </a:solidFill>
          </a:endParaRPr>
        </a:p>
      </dgm:t>
    </dgm:pt>
    <dgm:pt modelId="{E1B0AB62-CA60-4FAC-ADD1-F8D144CF640C}">
      <dgm:prSet custT="1"/>
      <dgm:spPr/>
      <dgm:t>
        <a:bodyPr/>
        <a:lstStyle/>
        <a:p>
          <a:r>
            <a:rPr lang="en-IN" sz="1800" b="0" i="0" dirty="0">
              <a:solidFill>
                <a:schemeClr val="tx1"/>
              </a:solidFill>
            </a:rPr>
            <a:t>Develop a user-friendly interface to interact with the Customer Churning Prediction system</a:t>
          </a:r>
          <a:r>
            <a:rPr lang="en-IN" sz="800" b="0" i="0" dirty="0">
              <a:solidFill>
                <a:schemeClr val="tx1"/>
              </a:solidFill>
            </a:rPr>
            <a:t>.</a:t>
          </a:r>
          <a:endParaRPr lang="en-IN" sz="800" dirty="0">
            <a:solidFill>
              <a:schemeClr val="tx1"/>
            </a:solidFill>
          </a:endParaRPr>
        </a:p>
      </dgm:t>
    </dgm:pt>
    <dgm:pt modelId="{7FE777D4-34BD-4CF2-8214-27435F44EE85}" type="parTrans" cxnId="{D2A3EBB0-CAAA-48BA-A8CB-A0223213B4B5}">
      <dgm:prSet/>
      <dgm:spPr/>
      <dgm:t>
        <a:bodyPr/>
        <a:lstStyle/>
        <a:p>
          <a:endParaRPr lang="en-IN" sz="2800">
            <a:solidFill>
              <a:schemeClr val="tx1"/>
            </a:solidFill>
          </a:endParaRPr>
        </a:p>
      </dgm:t>
    </dgm:pt>
    <dgm:pt modelId="{3ED548F9-1FA4-4C2C-891A-D4B3D9F1D516}" type="sibTrans" cxnId="{D2A3EBB0-CAAA-48BA-A8CB-A0223213B4B5}">
      <dgm:prSet/>
      <dgm:spPr/>
      <dgm:t>
        <a:bodyPr/>
        <a:lstStyle/>
        <a:p>
          <a:endParaRPr lang="en-IN" sz="2800">
            <a:solidFill>
              <a:schemeClr val="tx1"/>
            </a:solidFill>
          </a:endParaRPr>
        </a:p>
      </dgm:t>
    </dgm:pt>
    <dgm:pt modelId="{636F6AD0-7F4B-4D2C-BE9D-4E92E93A9842}" type="pres">
      <dgm:prSet presAssocID="{144E5702-E4EB-4583-8DD7-0055716BA970}" presName="outerComposite" presStyleCnt="0">
        <dgm:presLayoutVars>
          <dgm:chMax val="5"/>
          <dgm:dir/>
          <dgm:resizeHandles val="exact"/>
        </dgm:presLayoutVars>
      </dgm:prSet>
      <dgm:spPr/>
    </dgm:pt>
    <dgm:pt modelId="{185BEDB0-F87A-4D62-B7C6-38B28D9F58D6}" type="pres">
      <dgm:prSet presAssocID="{144E5702-E4EB-4583-8DD7-0055716BA970}" presName="dummyMaxCanvas" presStyleCnt="0">
        <dgm:presLayoutVars/>
      </dgm:prSet>
      <dgm:spPr/>
    </dgm:pt>
    <dgm:pt modelId="{090D2795-FB20-4FAC-B2D3-5F81A0214DB5}" type="pres">
      <dgm:prSet presAssocID="{144E5702-E4EB-4583-8DD7-0055716BA970}" presName="FiveNodes_1" presStyleLbl="node1" presStyleIdx="0" presStyleCnt="5">
        <dgm:presLayoutVars>
          <dgm:bulletEnabled val="1"/>
        </dgm:presLayoutVars>
      </dgm:prSet>
      <dgm:spPr/>
    </dgm:pt>
    <dgm:pt modelId="{5B082382-31DA-49CE-A2C3-D89FB92BC0AB}" type="pres">
      <dgm:prSet presAssocID="{144E5702-E4EB-4583-8DD7-0055716BA970}" presName="FiveNodes_2" presStyleLbl="node1" presStyleIdx="1" presStyleCnt="5">
        <dgm:presLayoutVars>
          <dgm:bulletEnabled val="1"/>
        </dgm:presLayoutVars>
      </dgm:prSet>
      <dgm:spPr/>
    </dgm:pt>
    <dgm:pt modelId="{F2829B66-5747-4B18-8CCA-FE2DB7F5AC69}" type="pres">
      <dgm:prSet presAssocID="{144E5702-E4EB-4583-8DD7-0055716BA970}" presName="FiveNodes_3" presStyleLbl="node1" presStyleIdx="2" presStyleCnt="5">
        <dgm:presLayoutVars>
          <dgm:bulletEnabled val="1"/>
        </dgm:presLayoutVars>
      </dgm:prSet>
      <dgm:spPr/>
    </dgm:pt>
    <dgm:pt modelId="{4F8D9B25-7682-434D-B3DE-77A28204E89D}" type="pres">
      <dgm:prSet presAssocID="{144E5702-E4EB-4583-8DD7-0055716BA970}" presName="FiveNodes_4" presStyleLbl="node1" presStyleIdx="3" presStyleCnt="5">
        <dgm:presLayoutVars>
          <dgm:bulletEnabled val="1"/>
        </dgm:presLayoutVars>
      </dgm:prSet>
      <dgm:spPr/>
    </dgm:pt>
    <dgm:pt modelId="{AABCFA28-1AA5-45D7-82BE-E08B13D35261}" type="pres">
      <dgm:prSet presAssocID="{144E5702-E4EB-4583-8DD7-0055716BA970}" presName="FiveNodes_5" presStyleLbl="node1" presStyleIdx="4" presStyleCnt="5">
        <dgm:presLayoutVars>
          <dgm:bulletEnabled val="1"/>
        </dgm:presLayoutVars>
      </dgm:prSet>
      <dgm:spPr/>
    </dgm:pt>
    <dgm:pt modelId="{0A9F9A50-4A56-40FB-9078-385FBA8953AE}" type="pres">
      <dgm:prSet presAssocID="{144E5702-E4EB-4583-8DD7-0055716BA970}" presName="FiveConn_1-2" presStyleLbl="fgAccFollowNode1" presStyleIdx="0" presStyleCnt="4">
        <dgm:presLayoutVars>
          <dgm:bulletEnabled val="1"/>
        </dgm:presLayoutVars>
      </dgm:prSet>
      <dgm:spPr/>
    </dgm:pt>
    <dgm:pt modelId="{2125A7CF-F7D1-42A7-8DB8-23C7AA9D8FDE}" type="pres">
      <dgm:prSet presAssocID="{144E5702-E4EB-4583-8DD7-0055716BA970}" presName="FiveConn_2-3" presStyleLbl="fgAccFollowNode1" presStyleIdx="1" presStyleCnt="4">
        <dgm:presLayoutVars>
          <dgm:bulletEnabled val="1"/>
        </dgm:presLayoutVars>
      </dgm:prSet>
      <dgm:spPr/>
    </dgm:pt>
    <dgm:pt modelId="{A99009C8-A861-45DA-9AEC-6FD4C540606E}" type="pres">
      <dgm:prSet presAssocID="{144E5702-E4EB-4583-8DD7-0055716BA970}" presName="FiveConn_3-4" presStyleLbl="fgAccFollowNode1" presStyleIdx="2" presStyleCnt="4">
        <dgm:presLayoutVars>
          <dgm:bulletEnabled val="1"/>
        </dgm:presLayoutVars>
      </dgm:prSet>
      <dgm:spPr/>
    </dgm:pt>
    <dgm:pt modelId="{2A25786E-6B7F-499E-9A3D-1AEA1931541B}" type="pres">
      <dgm:prSet presAssocID="{144E5702-E4EB-4583-8DD7-0055716BA970}" presName="FiveConn_4-5" presStyleLbl="fgAccFollowNode1" presStyleIdx="3" presStyleCnt="4">
        <dgm:presLayoutVars>
          <dgm:bulletEnabled val="1"/>
        </dgm:presLayoutVars>
      </dgm:prSet>
      <dgm:spPr/>
    </dgm:pt>
    <dgm:pt modelId="{9A4382AC-B022-4EDA-8C99-80CAB8CBEA5B}" type="pres">
      <dgm:prSet presAssocID="{144E5702-E4EB-4583-8DD7-0055716BA970}" presName="FiveNodes_1_text" presStyleLbl="node1" presStyleIdx="4" presStyleCnt="5">
        <dgm:presLayoutVars>
          <dgm:bulletEnabled val="1"/>
        </dgm:presLayoutVars>
      </dgm:prSet>
      <dgm:spPr/>
    </dgm:pt>
    <dgm:pt modelId="{33FF16A8-AF20-4C65-AE53-E9088D57F71D}" type="pres">
      <dgm:prSet presAssocID="{144E5702-E4EB-4583-8DD7-0055716BA970}" presName="FiveNodes_2_text" presStyleLbl="node1" presStyleIdx="4" presStyleCnt="5">
        <dgm:presLayoutVars>
          <dgm:bulletEnabled val="1"/>
        </dgm:presLayoutVars>
      </dgm:prSet>
      <dgm:spPr/>
    </dgm:pt>
    <dgm:pt modelId="{FC1EC2F9-CCD7-4EAD-81C5-3F9E0913E24A}" type="pres">
      <dgm:prSet presAssocID="{144E5702-E4EB-4583-8DD7-0055716BA970}" presName="FiveNodes_3_text" presStyleLbl="node1" presStyleIdx="4" presStyleCnt="5">
        <dgm:presLayoutVars>
          <dgm:bulletEnabled val="1"/>
        </dgm:presLayoutVars>
      </dgm:prSet>
      <dgm:spPr/>
    </dgm:pt>
    <dgm:pt modelId="{DF7948B9-D22A-4065-8185-B73AFA2B42BE}" type="pres">
      <dgm:prSet presAssocID="{144E5702-E4EB-4583-8DD7-0055716BA970}" presName="FiveNodes_4_text" presStyleLbl="node1" presStyleIdx="4" presStyleCnt="5">
        <dgm:presLayoutVars>
          <dgm:bulletEnabled val="1"/>
        </dgm:presLayoutVars>
      </dgm:prSet>
      <dgm:spPr/>
    </dgm:pt>
    <dgm:pt modelId="{6AA6DFA2-376F-4676-B22D-C1C3E7A57745}" type="pres">
      <dgm:prSet presAssocID="{144E5702-E4EB-4583-8DD7-0055716BA970}" presName="FiveNodes_5_text" presStyleLbl="node1" presStyleIdx="4" presStyleCnt="5">
        <dgm:presLayoutVars>
          <dgm:bulletEnabled val="1"/>
        </dgm:presLayoutVars>
      </dgm:prSet>
      <dgm:spPr/>
    </dgm:pt>
  </dgm:ptLst>
  <dgm:cxnLst>
    <dgm:cxn modelId="{856BCC05-E13A-4BE0-B8FE-313E75396220}" srcId="{144E5702-E4EB-4583-8DD7-0055716BA970}" destId="{EE3CCB88-58E2-40C0-BA16-3BC9AA7ABE6E}" srcOrd="1" destOrd="0" parTransId="{AC441786-B95C-4259-AEE6-41F60D984E23}" sibTransId="{8A9B7FAD-C6D0-47E9-8BF7-3450B0DEAB75}"/>
    <dgm:cxn modelId="{9E0E1B0D-750E-4475-B791-DC672E75176B}" type="presOf" srcId="{8A9B7FAD-C6D0-47E9-8BF7-3450B0DEAB75}" destId="{2125A7CF-F7D1-42A7-8DB8-23C7AA9D8FDE}" srcOrd="0" destOrd="0" presId="urn:microsoft.com/office/officeart/2005/8/layout/vProcess5"/>
    <dgm:cxn modelId="{F261160E-8CE9-427D-8FA4-D93F2C6887A7}" srcId="{246412B5-E840-4EAB-8002-934182B8C28A}" destId="{BDF69564-00DD-4AFE-AC25-83FA208309CA}" srcOrd="0" destOrd="0" parTransId="{067D4E54-3F1D-45B7-AE53-F637F21F10A9}" sibTransId="{DABBD52B-2E41-403B-BC8D-731E5817F354}"/>
    <dgm:cxn modelId="{F0D7340E-E878-47B7-B741-D2A56CBD9CE9}" type="presOf" srcId="{DEB85036-837E-4622-B09A-43A8D7610958}" destId="{9A4382AC-B022-4EDA-8C99-80CAB8CBEA5B}" srcOrd="1" destOrd="0" presId="urn:microsoft.com/office/officeart/2005/8/layout/vProcess5"/>
    <dgm:cxn modelId="{0EABD315-8DDC-46B4-90E9-BBDB30239EE5}" srcId="{144E5702-E4EB-4583-8DD7-0055716BA970}" destId="{DEB85036-837E-4622-B09A-43A8D7610958}" srcOrd="0" destOrd="0" parTransId="{B6A5BC4E-A979-43EF-A186-6DFE4BFF4356}" sibTransId="{44B7A578-5006-4F11-8E5C-2731E5FFFF48}"/>
    <dgm:cxn modelId="{5C30961F-4023-4B25-91F7-E8D1B938B11B}" type="presOf" srcId="{BDF69564-00DD-4AFE-AC25-83FA208309CA}" destId="{4F8D9B25-7682-434D-B3DE-77A28204E89D}" srcOrd="0" destOrd="1" presId="urn:microsoft.com/office/officeart/2005/8/layout/vProcess5"/>
    <dgm:cxn modelId="{6FC0FB21-1324-4C02-8B5C-75CF4B7665B7}" type="presOf" srcId="{1D8B389B-62C5-4FD6-96DE-26059BCF0DB0}" destId="{090D2795-FB20-4FAC-B2D3-5F81A0214DB5}" srcOrd="0" destOrd="1" presId="urn:microsoft.com/office/officeart/2005/8/layout/vProcess5"/>
    <dgm:cxn modelId="{8FE6AD2F-6BFD-45E1-8F15-B3307E5C7CE2}" srcId="{DEB85036-837E-4622-B09A-43A8D7610958}" destId="{1D8B389B-62C5-4FD6-96DE-26059BCF0DB0}" srcOrd="0" destOrd="0" parTransId="{877FD06D-2905-41A7-80C8-400AB9A19A04}" sibTransId="{73FF9CFE-70DE-490A-B1FD-C036FAC6A7EA}"/>
    <dgm:cxn modelId="{1BC52C36-78F3-4EB9-B821-2BD3E3A5E868}" srcId="{FA481790-7A24-40BD-B046-9ABF7E6646E1}" destId="{A7764F3B-559C-4F72-90BF-765B79FB90CA}" srcOrd="0" destOrd="0" parTransId="{5765E39B-3D93-4628-99FF-5D810F7A521F}" sibTransId="{695EE441-8478-426D-9C2A-7C970520B58E}"/>
    <dgm:cxn modelId="{6FF50F3A-A576-4A95-9966-A72EBA1CFB56}" type="presOf" srcId="{FA481790-7A24-40BD-B046-9ABF7E6646E1}" destId="{F2829B66-5747-4B18-8CCA-FE2DB7F5AC69}" srcOrd="0" destOrd="0" presId="urn:microsoft.com/office/officeart/2005/8/layout/vProcess5"/>
    <dgm:cxn modelId="{33F7CA3C-77DE-478B-86AB-8635090768AE}" type="presOf" srcId="{DEB85036-837E-4622-B09A-43A8D7610958}" destId="{090D2795-FB20-4FAC-B2D3-5F81A0214DB5}" srcOrd="0" destOrd="0" presId="urn:microsoft.com/office/officeart/2005/8/layout/vProcess5"/>
    <dgm:cxn modelId="{4507233F-7173-41E8-AFE3-D65CCF35F798}" type="presOf" srcId="{A56768C4-640D-4E9A-9351-BEC47DAE99FD}" destId="{33FF16A8-AF20-4C65-AE53-E9088D57F71D}" srcOrd="1" destOrd="1" presId="urn:microsoft.com/office/officeart/2005/8/layout/vProcess5"/>
    <dgm:cxn modelId="{77D44461-5BD4-4E03-A774-52B931C48489}" type="presOf" srcId="{8219693D-94B8-4A4C-8755-8C636F6D58B0}" destId="{090D2795-FB20-4FAC-B2D3-5F81A0214DB5}" srcOrd="0" destOrd="2" presId="urn:microsoft.com/office/officeart/2005/8/layout/vProcess5"/>
    <dgm:cxn modelId="{E551CD42-4132-47CE-81E3-064779F411D5}" type="presOf" srcId="{A7764F3B-559C-4F72-90BF-765B79FB90CA}" destId="{F2829B66-5747-4B18-8CCA-FE2DB7F5AC69}" srcOrd="0" destOrd="1" presId="urn:microsoft.com/office/officeart/2005/8/layout/vProcess5"/>
    <dgm:cxn modelId="{440DD442-93E9-447A-9777-56CFB3ACD7F5}" srcId="{144E5702-E4EB-4583-8DD7-0055716BA970}" destId="{B33FCAE5-B17F-43C8-A548-8FF3D51770B8}" srcOrd="4" destOrd="0" parTransId="{8B78B9C3-6867-459C-AC12-2831460A17D8}" sibTransId="{874652CD-5330-4DD9-9C0D-6375C03A3D71}"/>
    <dgm:cxn modelId="{203B8E67-31C4-4F33-A046-F60CD5149F38}" type="presOf" srcId="{E1B0AB62-CA60-4FAC-ADD1-F8D144CF640C}" destId="{AABCFA28-1AA5-45D7-82BE-E08B13D35261}" srcOrd="0" destOrd="1" presId="urn:microsoft.com/office/officeart/2005/8/layout/vProcess5"/>
    <dgm:cxn modelId="{B5595448-F9E5-4BE2-B48E-84A046F6C1A9}" type="presOf" srcId="{EE3CCB88-58E2-40C0-BA16-3BC9AA7ABE6E}" destId="{5B082382-31DA-49CE-A2C3-D89FB92BC0AB}" srcOrd="0" destOrd="0" presId="urn:microsoft.com/office/officeart/2005/8/layout/vProcess5"/>
    <dgm:cxn modelId="{400A9C49-2DCF-44D5-A4A7-3293B0C480EB}" type="presOf" srcId="{44B7A578-5006-4F11-8E5C-2731E5FFFF48}" destId="{0A9F9A50-4A56-40FB-9078-385FBA8953AE}" srcOrd="0" destOrd="0" presId="urn:microsoft.com/office/officeart/2005/8/layout/vProcess5"/>
    <dgm:cxn modelId="{CDC45D70-B37A-498C-A6DE-7D164DBB9E48}" type="presOf" srcId="{B33FCAE5-B17F-43C8-A548-8FF3D51770B8}" destId="{6AA6DFA2-376F-4676-B22D-C1C3E7A57745}" srcOrd="1" destOrd="0" presId="urn:microsoft.com/office/officeart/2005/8/layout/vProcess5"/>
    <dgm:cxn modelId="{5E6CFE51-5C2C-4732-AE4E-A2491033A1DB}" type="presOf" srcId="{2CABD666-D19A-4CA7-92C0-5F5EB23C2880}" destId="{4F8D9B25-7682-434D-B3DE-77A28204E89D}" srcOrd="0" destOrd="2" presId="urn:microsoft.com/office/officeart/2005/8/layout/vProcess5"/>
    <dgm:cxn modelId="{5294EB73-C753-4C08-8BA1-69BB776B1F68}" type="presOf" srcId="{246412B5-E840-4EAB-8002-934182B8C28A}" destId="{DF7948B9-D22A-4065-8185-B73AFA2B42BE}" srcOrd="1" destOrd="0" presId="urn:microsoft.com/office/officeart/2005/8/layout/vProcess5"/>
    <dgm:cxn modelId="{518E3774-E12E-4108-A341-4AF5FD7DDAF3}" type="presOf" srcId="{BDF69564-00DD-4AFE-AC25-83FA208309CA}" destId="{DF7948B9-D22A-4065-8185-B73AFA2B42BE}" srcOrd="1" destOrd="1" presId="urn:microsoft.com/office/officeart/2005/8/layout/vProcess5"/>
    <dgm:cxn modelId="{4E4AC354-91E4-4D48-ABF3-7BFC1FD7BEB0}" type="presOf" srcId="{A7BFF28F-C680-4D07-96DD-23BC6C212C7C}" destId="{A99009C8-A861-45DA-9AEC-6FD4C540606E}" srcOrd="0" destOrd="0" presId="urn:microsoft.com/office/officeart/2005/8/layout/vProcess5"/>
    <dgm:cxn modelId="{49F1D378-8455-401B-9894-040285237829}" srcId="{EE3CCB88-58E2-40C0-BA16-3BC9AA7ABE6E}" destId="{F8A88F2C-3F68-4600-A8D2-B5F5B48BF140}" srcOrd="1" destOrd="0" parTransId="{17323240-913C-4210-9390-8FAF9E3D8710}" sibTransId="{6CAF3EB3-6D72-496B-AC64-40DC6235D539}"/>
    <dgm:cxn modelId="{DFA85392-112A-47F6-92E8-9B6918478886}" type="presOf" srcId="{2CABD666-D19A-4CA7-92C0-5F5EB23C2880}" destId="{DF7948B9-D22A-4065-8185-B73AFA2B42BE}" srcOrd="1" destOrd="2" presId="urn:microsoft.com/office/officeart/2005/8/layout/vProcess5"/>
    <dgm:cxn modelId="{E91AD69C-4487-4CEE-8B27-BB7C897BB8F9}" type="presOf" srcId="{B33FCAE5-B17F-43C8-A548-8FF3D51770B8}" destId="{AABCFA28-1AA5-45D7-82BE-E08B13D35261}" srcOrd="0" destOrd="0" presId="urn:microsoft.com/office/officeart/2005/8/layout/vProcess5"/>
    <dgm:cxn modelId="{0661E2A0-0848-443D-8C14-94C1B5616E11}" type="presOf" srcId="{F8A88F2C-3F68-4600-A8D2-B5F5B48BF140}" destId="{5B082382-31DA-49CE-A2C3-D89FB92BC0AB}" srcOrd="0" destOrd="2" presId="urn:microsoft.com/office/officeart/2005/8/layout/vProcess5"/>
    <dgm:cxn modelId="{ECD4DCA3-5169-4659-881B-E4A04D6D1C3C}" type="presOf" srcId="{246412B5-E840-4EAB-8002-934182B8C28A}" destId="{4F8D9B25-7682-434D-B3DE-77A28204E89D}" srcOrd="0" destOrd="0" presId="urn:microsoft.com/office/officeart/2005/8/layout/vProcess5"/>
    <dgm:cxn modelId="{241A61A5-F7F3-4981-9AD4-47C3EF3296C3}" type="presOf" srcId="{E1B0AB62-CA60-4FAC-ADD1-F8D144CF640C}" destId="{6AA6DFA2-376F-4676-B22D-C1C3E7A57745}" srcOrd="1" destOrd="1" presId="urn:microsoft.com/office/officeart/2005/8/layout/vProcess5"/>
    <dgm:cxn modelId="{43C141A5-7785-441A-ADFB-4EF0C5A9E3C1}" srcId="{DEB85036-837E-4622-B09A-43A8D7610958}" destId="{8219693D-94B8-4A4C-8755-8C636F6D58B0}" srcOrd="1" destOrd="0" parTransId="{318E93E0-482D-429F-BD13-A1A3FD0D22C8}" sibTransId="{2E0CA528-31CA-4791-86C2-44064D635ECD}"/>
    <dgm:cxn modelId="{0B7778AF-DEF3-49D5-B9C5-3075DB63E430}" srcId="{246412B5-E840-4EAB-8002-934182B8C28A}" destId="{2CABD666-D19A-4CA7-92C0-5F5EB23C2880}" srcOrd="1" destOrd="0" parTransId="{15615D92-6AB5-4A70-A0E4-C99D69680EAC}" sibTransId="{72A39121-376E-4433-BB79-5D0DE572E620}"/>
    <dgm:cxn modelId="{D2A3EBB0-CAAA-48BA-A8CB-A0223213B4B5}" srcId="{B33FCAE5-B17F-43C8-A548-8FF3D51770B8}" destId="{E1B0AB62-CA60-4FAC-ADD1-F8D144CF640C}" srcOrd="0" destOrd="0" parTransId="{7FE777D4-34BD-4CF2-8214-27435F44EE85}" sibTransId="{3ED548F9-1FA4-4C2C-891A-D4B3D9F1D516}"/>
    <dgm:cxn modelId="{DE30D0B7-265D-4BC0-9A42-FD4791DEC38C}" srcId="{EE3CCB88-58E2-40C0-BA16-3BC9AA7ABE6E}" destId="{A56768C4-640D-4E9A-9351-BEC47DAE99FD}" srcOrd="0" destOrd="0" parTransId="{9CFB1778-A98F-49EA-9C52-33A206F46BEE}" sibTransId="{F43B7D9A-255C-429B-AC6B-154048958179}"/>
    <dgm:cxn modelId="{49F979BE-1D23-40FA-B930-82DFA1DE06B8}" type="presOf" srcId="{A56768C4-640D-4E9A-9351-BEC47DAE99FD}" destId="{5B082382-31DA-49CE-A2C3-D89FB92BC0AB}" srcOrd="0" destOrd="1" presId="urn:microsoft.com/office/officeart/2005/8/layout/vProcess5"/>
    <dgm:cxn modelId="{68BC0CC4-688F-4FFF-A402-D59B7E9EA7D6}" type="presOf" srcId="{1D8B389B-62C5-4FD6-96DE-26059BCF0DB0}" destId="{9A4382AC-B022-4EDA-8C99-80CAB8CBEA5B}" srcOrd="1" destOrd="1" presId="urn:microsoft.com/office/officeart/2005/8/layout/vProcess5"/>
    <dgm:cxn modelId="{DA4840C5-E7DC-4C1A-900F-4D8053DD0CE9}" srcId="{144E5702-E4EB-4583-8DD7-0055716BA970}" destId="{246412B5-E840-4EAB-8002-934182B8C28A}" srcOrd="3" destOrd="0" parTransId="{3D167343-7142-4A4C-A0C3-CE9BE456B461}" sibTransId="{5256FD0B-BAA2-43D8-B778-16BC8F2822E0}"/>
    <dgm:cxn modelId="{76F6DAC5-83AF-4936-93F6-18D7E37A61C3}" type="presOf" srcId="{EE3CCB88-58E2-40C0-BA16-3BC9AA7ABE6E}" destId="{33FF16A8-AF20-4C65-AE53-E9088D57F71D}" srcOrd="1" destOrd="0" presId="urn:microsoft.com/office/officeart/2005/8/layout/vProcess5"/>
    <dgm:cxn modelId="{812174C8-38B0-43B4-B8D8-87A344F91C8E}" type="presOf" srcId="{FA481790-7A24-40BD-B046-9ABF7E6646E1}" destId="{FC1EC2F9-CCD7-4EAD-81C5-3F9E0913E24A}" srcOrd="1" destOrd="0" presId="urn:microsoft.com/office/officeart/2005/8/layout/vProcess5"/>
    <dgm:cxn modelId="{BD0D87CC-A87E-488C-89D2-FA93695DA902}" type="presOf" srcId="{F8A88F2C-3F68-4600-A8D2-B5F5B48BF140}" destId="{33FF16A8-AF20-4C65-AE53-E9088D57F71D}" srcOrd="1" destOrd="2" presId="urn:microsoft.com/office/officeart/2005/8/layout/vProcess5"/>
    <dgm:cxn modelId="{597400CE-B2C7-498B-92C3-31362B30D0B7}" type="presOf" srcId="{8219693D-94B8-4A4C-8755-8C636F6D58B0}" destId="{9A4382AC-B022-4EDA-8C99-80CAB8CBEA5B}" srcOrd="1" destOrd="2" presId="urn:microsoft.com/office/officeart/2005/8/layout/vProcess5"/>
    <dgm:cxn modelId="{0E30EFD2-3B6C-4BD2-A69D-11F71B91883D}" srcId="{144E5702-E4EB-4583-8DD7-0055716BA970}" destId="{FA481790-7A24-40BD-B046-9ABF7E6646E1}" srcOrd="2" destOrd="0" parTransId="{3A7B30E9-CB5F-422E-A54C-76BA8EFB9067}" sibTransId="{A7BFF28F-C680-4D07-96DD-23BC6C212C7C}"/>
    <dgm:cxn modelId="{CC0F5AD4-D463-4EB4-8538-D4D4205397A8}" type="presOf" srcId="{144E5702-E4EB-4583-8DD7-0055716BA970}" destId="{636F6AD0-7F4B-4D2C-BE9D-4E92E93A9842}" srcOrd="0" destOrd="0" presId="urn:microsoft.com/office/officeart/2005/8/layout/vProcess5"/>
    <dgm:cxn modelId="{E54BF9D4-FC94-4DF5-A824-3E28A2AEF922}" type="presOf" srcId="{5256FD0B-BAA2-43D8-B778-16BC8F2822E0}" destId="{2A25786E-6B7F-499E-9A3D-1AEA1931541B}" srcOrd="0" destOrd="0" presId="urn:microsoft.com/office/officeart/2005/8/layout/vProcess5"/>
    <dgm:cxn modelId="{C5F936EA-C478-410A-AB28-D7BC85B185F6}" type="presOf" srcId="{A7764F3B-559C-4F72-90BF-765B79FB90CA}" destId="{FC1EC2F9-CCD7-4EAD-81C5-3F9E0913E24A}" srcOrd="1" destOrd="1" presId="urn:microsoft.com/office/officeart/2005/8/layout/vProcess5"/>
    <dgm:cxn modelId="{644F8847-A6B1-4B4E-A7EE-50CECC39F2DF}" type="presParOf" srcId="{636F6AD0-7F4B-4D2C-BE9D-4E92E93A9842}" destId="{185BEDB0-F87A-4D62-B7C6-38B28D9F58D6}" srcOrd="0" destOrd="0" presId="urn:microsoft.com/office/officeart/2005/8/layout/vProcess5"/>
    <dgm:cxn modelId="{DA18EDCF-246C-410C-8883-80E978507FB3}" type="presParOf" srcId="{636F6AD0-7F4B-4D2C-BE9D-4E92E93A9842}" destId="{090D2795-FB20-4FAC-B2D3-5F81A0214DB5}" srcOrd="1" destOrd="0" presId="urn:microsoft.com/office/officeart/2005/8/layout/vProcess5"/>
    <dgm:cxn modelId="{2C747A34-8ECF-4366-A4E9-3CBE308C99FC}" type="presParOf" srcId="{636F6AD0-7F4B-4D2C-BE9D-4E92E93A9842}" destId="{5B082382-31DA-49CE-A2C3-D89FB92BC0AB}" srcOrd="2" destOrd="0" presId="urn:microsoft.com/office/officeart/2005/8/layout/vProcess5"/>
    <dgm:cxn modelId="{45DD1F4D-D689-45D5-965C-32BCED280C51}" type="presParOf" srcId="{636F6AD0-7F4B-4D2C-BE9D-4E92E93A9842}" destId="{F2829B66-5747-4B18-8CCA-FE2DB7F5AC69}" srcOrd="3" destOrd="0" presId="urn:microsoft.com/office/officeart/2005/8/layout/vProcess5"/>
    <dgm:cxn modelId="{81E1C975-6F3F-4E72-8DE1-D863000D4796}" type="presParOf" srcId="{636F6AD0-7F4B-4D2C-BE9D-4E92E93A9842}" destId="{4F8D9B25-7682-434D-B3DE-77A28204E89D}" srcOrd="4" destOrd="0" presId="urn:microsoft.com/office/officeart/2005/8/layout/vProcess5"/>
    <dgm:cxn modelId="{F0CA5681-B683-428F-AA25-7D899CA43D98}" type="presParOf" srcId="{636F6AD0-7F4B-4D2C-BE9D-4E92E93A9842}" destId="{AABCFA28-1AA5-45D7-82BE-E08B13D35261}" srcOrd="5" destOrd="0" presId="urn:microsoft.com/office/officeart/2005/8/layout/vProcess5"/>
    <dgm:cxn modelId="{F034451A-C086-4427-8236-AF9F138E1B76}" type="presParOf" srcId="{636F6AD0-7F4B-4D2C-BE9D-4E92E93A9842}" destId="{0A9F9A50-4A56-40FB-9078-385FBA8953AE}" srcOrd="6" destOrd="0" presId="urn:microsoft.com/office/officeart/2005/8/layout/vProcess5"/>
    <dgm:cxn modelId="{1D044067-B88B-4507-8E3B-B93F58E9CC72}" type="presParOf" srcId="{636F6AD0-7F4B-4D2C-BE9D-4E92E93A9842}" destId="{2125A7CF-F7D1-42A7-8DB8-23C7AA9D8FDE}" srcOrd="7" destOrd="0" presId="urn:microsoft.com/office/officeart/2005/8/layout/vProcess5"/>
    <dgm:cxn modelId="{0965336C-A229-4CB7-BBBF-E644ABC5CDF1}" type="presParOf" srcId="{636F6AD0-7F4B-4D2C-BE9D-4E92E93A9842}" destId="{A99009C8-A861-45DA-9AEC-6FD4C540606E}" srcOrd="8" destOrd="0" presId="urn:microsoft.com/office/officeart/2005/8/layout/vProcess5"/>
    <dgm:cxn modelId="{0C6C750A-64D3-44C2-A966-BE3788D3E1EB}" type="presParOf" srcId="{636F6AD0-7F4B-4D2C-BE9D-4E92E93A9842}" destId="{2A25786E-6B7F-499E-9A3D-1AEA1931541B}" srcOrd="9" destOrd="0" presId="urn:microsoft.com/office/officeart/2005/8/layout/vProcess5"/>
    <dgm:cxn modelId="{CCD3DA15-F420-4E28-8701-873CB1A26B26}" type="presParOf" srcId="{636F6AD0-7F4B-4D2C-BE9D-4E92E93A9842}" destId="{9A4382AC-B022-4EDA-8C99-80CAB8CBEA5B}" srcOrd="10" destOrd="0" presId="urn:microsoft.com/office/officeart/2005/8/layout/vProcess5"/>
    <dgm:cxn modelId="{0B324858-519A-40BE-96FD-8F57C5289DEA}" type="presParOf" srcId="{636F6AD0-7F4B-4D2C-BE9D-4E92E93A9842}" destId="{33FF16A8-AF20-4C65-AE53-E9088D57F71D}" srcOrd="11" destOrd="0" presId="urn:microsoft.com/office/officeart/2005/8/layout/vProcess5"/>
    <dgm:cxn modelId="{1B13E5CD-1C4A-492C-A34F-F63EF2AB2113}" type="presParOf" srcId="{636F6AD0-7F4B-4D2C-BE9D-4E92E93A9842}" destId="{FC1EC2F9-CCD7-4EAD-81C5-3F9E0913E24A}" srcOrd="12" destOrd="0" presId="urn:microsoft.com/office/officeart/2005/8/layout/vProcess5"/>
    <dgm:cxn modelId="{64D9D4E6-1734-447F-B822-83C1F95960A2}" type="presParOf" srcId="{636F6AD0-7F4B-4D2C-BE9D-4E92E93A9842}" destId="{DF7948B9-D22A-4065-8185-B73AFA2B42BE}" srcOrd="13" destOrd="0" presId="urn:microsoft.com/office/officeart/2005/8/layout/vProcess5"/>
    <dgm:cxn modelId="{02B8DE5D-A1F2-4F58-A0DD-CF280C2EA79B}" type="presParOf" srcId="{636F6AD0-7F4B-4D2C-BE9D-4E92E93A9842}" destId="{6AA6DFA2-376F-4676-B22D-C1C3E7A57745}"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D2795-FB20-4FAC-B2D3-5F81A0214DB5}">
      <dsp:nvSpPr>
        <dsp:cNvPr id="0" name=""/>
        <dsp:cNvSpPr/>
      </dsp:nvSpPr>
      <dsp:spPr>
        <a:xfrm>
          <a:off x="0" y="0"/>
          <a:ext cx="9112128" cy="93002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chemeClr val="tx1"/>
              </a:solidFill>
            </a:rPr>
            <a:t>Data Collection and EDA</a:t>
          </a:r>
          <a:endParaRPr lang="en-IN" sz="2000" b="1" kern="1200" dirty="0">
            <a:solidFill>
              <a:schemeClr val="tx1"/>
            </a:solidFill>
          </a:endParaRPr>
        </a:p>
        <a:p>
          <a:pPr marL="171450" lvl="1" indent="-171450" algn="l" defTabSz="711200">
            <a:lnSpc>
              <a:spcPct val="90000"/>
            </a:lnSpc>
            <a:spcBef>
              <a:spcPct val="0"/>
            </a:spcBef>
            <a:spcAft>
              <a:spcPct val="15000"/>
            </a:spcAft>
            <a:buChar char="•"/>
          </a:pPr>
          <a:r>
            <a:rPr lang="en-IN" sz="1600" b="0" i="0" kern="1200" dirty="0">
              <a:solidFill>
                <a:schemeClr val="tx1"/>
              </a:solidFill>
            </a:rPr>
            <a:t>Use the Churn.csv perform EDA.</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b="0" i="0" kern="1200" dirty="0">
              <a:solidFill>
                <a:schemeClr val="tx1"/>
              </a:solidFill>
            </a:rPr>
            <a:t>Generate plots or graphs to show trends of Dataset</a:t>
          </a:r>
          <a:endParaRPr lang="en-IN" sz="1600" kern="1200" dirty="0">
            <a:solidFill>
              <a:schemeClr val="tx1"/>
            </a:solidFill>
          </a:endParaRPr>
        </a:p>
      </dsp:txBody>
      <dsp:txXfrm>
        <a:off x="27239" y="27239"/>
        <a:ext cx="7999747" cy="875546"/>
      </dsp:txXfrm>
    </dsp:sp>
    <dsp:sp modelId="{5B082382-31DA-49CE-A2C3-D89FB92BC0AB}">
      <dsp:nvSpPr>
        <dsp:cNvPr id="0" name=""/>
        <dsp:cNvSpPr/>
      </dsp:nvSpPr>
      <dsp:spPr>
        <a:xfrm>
          <a:off x="680451" y="1059194"/>
          <a:ext cx="9112128" cy="93002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chemeClr val="tx1"/>
              </a:solidFill>
            </a:rPr>
            <a:t>Data Pre-processing</a:t>
          </a:r>
          <a:endParaRPr lang="en-IN" sz="2000" b="1" kern="1200" dirty="0">
            <a:solidFill>
              <a:schemeClr val="tx1"/>
            </a:solidFill>
          </a:endParaRPr>
        </a:p>
        <a:p>
          <a:pPr marL="171450" lvl="1" indent="-171450" algn="l" defTabSz="711200">
            <a:lnSpc>
              <a:spcPct val="90000"/>
            </a:lnSpc>
            <a:spcBef>
              <a:spcPct val="0"/>
            </a:spcBef>
            <a:spcAft>
              <a:spcPct val="15000"/>
            </a:spcAft>
            <a:buChar char="•"/>
          </a:pPr>
          <a:r>
            <a:rPr lang="en-IN" sz="1600" b="0" i="0" kern="1200" dirty="0">
              <a:solidFill>
                <a:schemeClr val="tx1"/>
              </a:solidFill>
            </a:rPr>
            <a:t>Clean the collected data by Nulls , Duplicates etc.</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b="0" i="0" kern="1200" dirty="0">
              <a:solidFill>
                <a:schemeClr val="tx1"/>
              </a:solidFill>
            </a:rPr>
            <a:t>Normalize the data to Numerical form(</a:t>
          </a:r>
          <a:r>
            <a:rPr lang="en-IN" sz="1600" b="1" i="0" kern="1200" dirty="0">
              <a:solidFill>
                <a:schemeClr val="tx1"/>
              </a:solidFill>
            </a:rPr>
            <a:t>Label Encoding/Hot Encoding)</a:t>
          </a:r>
          <a:r>
            <a:rPr lang="en-IN" sz="1600" b="0" i="0" kern="1200" dirty="0">
              <a:solidFill>
                <a:schemeClr val="tx1"/>
              </a:solidFill>
            </a:rPr>
            <a:t>.</a:t>
          </a:r>
          <a:endParaRPr lang="en-IN" sz="1600" kern="1200" dirty="0">
            <a:solidFill>
              <a:schemeClr val="tx1"/>
            </a:solidFill>
          </a:endParaRPr>
        </a:p>
      </dsp:txBody>
      <dsp:txXfrm>
        <a:off x="707690" y="1086433"/>
        <a:ext cx="7772683" cy="875546"/>
      </dsp:txXfrm>
    </dsp:sp>
    <dsp:sp modelId="{F2829B66-5747-4B18-8CCA-FE2DB7F5AC69}">
      <dsp:nvSpPr>
        <dsp:cNvPr id="0" name=""/>
        <dsp:cNvSpPr/>
      </dsp:nvSpPr>
      <dsp:spPr>
        <a:xfrm>
          <a:off x="1360902" y="2118389"/>
          <a:ext cx="9112128" cy="93002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chemeClr val="tx1"/>
              </a:solidFill>
            </a:rPr>
            <a:t>Data Balancing</a:t>
          </a:r>
          <a:endParaRPr lang="en-IN" sz="2000" b="1" kern="1200" dirty="0">
            <a:solidFill>
              <a:schemeClr val="tx1"/>
            </a:solidFill>
          </a:endParaRPr>
        </a:p>
        <a:p>
          <a:pPr marL="171450" lvl="1" indent="-171450" algn="l" defTabSz="711200">
            <a:lnSpc>
              <a:spcPct val="90000"/>
            </a:lnSpc>
            <a:spcBef>
              <a:spcPct val="0"/>
            </a:spcBef>
            <a:spcAft>
              <a:spcPct val="15000"/>
            </a:spcAft>
            <a:buChar char="•"/>
          </a:pPr>
          <a:r>
            <a:rPr lang="en-IN" sz="1600" b="0" i="0" kern="1200" dirty="0">
              <a:solidFill>
                <a:schemeClr val="tx1"/>
              </a:solidFill>
            </a:rPr>
            <a:t>Balancing the pre-processed data(SMOTE/Under sampling/Oversampling).</a:t>
          </a:r>
          <a:endParaRPr lang="en-IN" sz="1600" kern="1200" dirty="0">
            <a:solidFill>
              <a:schemeClr val="tx1"/>
            </a:solidFill>
          </a:endParaRPr>
        </a:p>
      </dsp:txBody>
      <dsp:txXfrm>
        <a:off x="1388141" y="2145628"/>
        <a:ext cx="7772683" cy="875546"/>
      </dsp:txXfrm>
    </dsp:sp>
    <dsp:sp modelId="{4F8D9B25-7682-434D-B3DE-77A28204E89D}">
      <dsp:nvSpPr>
        <dsp:cNvPr id="0" name=""/>
        <dsp:cNvSpPr/>
      </dsp:nvSpPr>
      <dsp:spPr>
        <a:xfrm>
          <a:off x="2041353" y="3177583"/>
          <a:ext cx="9112128" cy="93002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chemeClr val="tx1"/>
              </a:solidFill>
            </a:rPr>
            <a:t>Model Building</a:t>
          </a:r>
          <a:endParaRPr lang="en-IN" sz="2000" b="1" kern="1200" dirty="0">
            <a:solidFill>
              <a:schemeClr val="tx1"/>
            </a:solidFill>
          </a:endParaRPr>
        </a:p>
        <a:p>
          <a:pPr marL="171450" lvl="1" indent="-171450" algn="l" defTabSz="711200">
            <a:lnSpc>
              <a:spcPct val="90000"/>
            </a:lnSpc>
            <a:spcBef>
              <a:spcPct val="0"/>
            </a:spcBef>
            <a:spcAft>
              <a:spcPct val="15000"/>
            </a:spcAft>
            <a:buChar char="•"/>
          </a:pPr>
          <a:r>
            <a:rPr lang="en-IN" sz="1600" b="0" i="0" kern="1200" dirty="0">
              <a:solidFill>
                <a:schemeClr val="tx1"/>
              </a:solidFill>
            </a:rPr>
            <a:t>Build a custom model using machine learning.</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b="0" i="0" kern="1200" dirty="0">
              <a:solidFill>
                <a:schemeClr val="tx1"/>
              </a:solidFill>
            </a:rPr>
            <a:t>Visualize the sentiment analysis results to gain insights.</a:t>
          </a:r>
          <a:endParaRPr lang="en-IN" sz="1600" kern="1200" dirty="0">
            <a:solidFill>
              <a:schemeClr val="tx1"/>
            </a:solidFill>
          </a:endParaRPr>
        </a:p>
      </dsp:txBody>
      <dsp:txXfrm>
        <a:off x="2068592" y="3204822"/>
        <a:ext cx="7772683" cy="875546"/>
      </dsp:txXfrm>
    </dsp:sp>
    <dsp:sp modelId="{AABCFA28-1AA5-45D7-82BE-E08B13D35261}">
      <dsp:nvSpPr>
        <dsp:cNvPr id="0" name=""/>
        <dsp:cNvSpPr/>
      </dsp:nvSpPr>
      <dsp:spPr>
        <a:xfrm>
          <a:off x="2721804" y="4236778"/>
          <a:ext cx="9112128" cy="93002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chemeClr val="tx1"/>
              </a:solidFill>
            </a:rPr>
            <a:t>Deployment</a:t>
          </a:r>
          <a:endParaRPr lang="en-IN" sz="2000" b="1" kern="1200" dirty="0">
            <a:solidFill>
              <a:schemeClr val="tx1"/>
            </a:solidFill>
          </a:endParaRPr>
        </a:p>
        <a:p>
          <a:pPr marL="171450" lvl="1" indent="-171450" algn="l" defTabSz="800100">
            <a:lnSpc>
              <a:spcPct val="90000"/>
            </a:lnSpc>
            <a:spcBef>
              <a:spcPct val="0"/>
            </a:spcBef>
            <a:spcAft>
              <a:spcPct val="15000"/>
            </a:spcAft>
            <a:buChar char="•"/>
          </a:pPr>
          <a:r>
            <a:rPr lang="en-IN" sz="1800" b="0" i="0" kern="1200" dirty="0">
              <a:solidFill>
                <a:schemeClr val="tx1"/>
              </a:solidFill>
            </a:rPr>
            <a:t>Develop a user-friendly interface to interact with the Customer Churning Prediction system</a:t>
          </a:r>
          <a:r>
            <a:rPr lang="en-IN" sz="800" b="0" i="0" kern="1200" dirty="0">
              <a:solidFill>
                <a:schemeClr val="tx1"/>
              </a:solidFill>
            </a:rPr>
            <a:t>.</a:t>
          </a:r>
          <a:endParaRPr lang="en-IN" sz="800" kern="1200" dirty="0">
            <a:solidFill>
              <a:schemeClr val="tx1"/>
            </a:solidFill>
          </a:endParaRPr>
        </a:p>
      </dsp:txBody>
      <dsp:txXfrm>
        <a:off x="2749043" y="4264017"/>
        <a:ext cx="7772683" cy="875546"/>
      </dsp:txXfrm>
    </dsp:sp>
    <dsp:sp modelId="{0A9F9A50-4A56-40FB-9078-385FBA8953AE}">
      <dsp:nvSpPr>
        <dsp:cNvPr id="0" name=""/>
        <dsp:cNvSpPr/>
      </dsp:nvSpPr>
      <dsp:spPr>
        <a:xfrm>
          <a:off x="8507612" y="679434"/>
          <a:ext cx="604515" cy="604515"/>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solidFill>
              <a:schemeClr val="tx1"/>
            </a:solidFill>
          </a:endParaRPr>
        </a:p>
      </dsp:txBody>
      <dsp:txXfrm>
        <a:off x="8643628" y="679434"/>
        <a:ext cx="332483" cy="454898"/>
      </dsp:txXfrm>
    </dsp:sp>
    <dsp:sp modelId="{2125A7CF-F7D1-42A7-8DB8-23C7AA9D8FDE}">
      <dsp:nvSpPr>
        <dsp:cNvPr id="0" name=""/>
        <dsp:cNvSpPr/>
      </dsp:nvSpPr>
      <dsp:spPr>
        <a:xfrm>
          <a:off x="9188063" y="1738629"/>
          <a:ext cx="604515" cy="604515"/>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solidFill>
              <a:schemeClr val="tx1"/>
            </a:solidFill>
          </a:endParaRPr>
        </a:p>
      </dsp:txBody>
      <dsp:txXfrm>
        <a:off x="9324079" y="1738629"/>
        <a:ext cx="332483" cy="454898"/>
      </dsp:txXfrm>
    </dsp:sp>
    <dsp:sp modelId="{A99009C8-A861-45DA-9AEC-6FD4C540606E}">
      <dsp:nvSpPr>
        <dsp:cNvPr id="0" name=""/>
        <dsp:cNvSpPr/>
      </dsp:nvSpPr>
      <dsp:spPr>
        <a:xfrm>
          <a:off x="9868514" y="2782323"/>
          <a:ext cx="604515" cy="604515"/>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solidFill>
              <a:schemeClr val="tx1"/>
            </a:solidFill>
          </a:endParaRPr>
        </a:p>
      </dsp:txBody>
      <dsp:txXfrm>
        <a:off x="10004530" y="2782323"/>
        <a:ext cx="332483" cy="454898"/>
      </dsp:txXfrm>
    </dsp:sp>
    <dsp:sp modelId="{2A25786E-6B7F-499E-9A3D-1AEA1931541B}">
      <dsp:nvSpPr>
        <dsp:cNvPr id="0" name=""/>
        <dsp:cNvSpPr/>
      </dsp:nvSpPr>
      <dsp:spPr>
        <a:xfrm>
          <a:off x="10548965" y="3851851"/>
          <a:ext cx="604515" cy="604515"/>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solidFill>
              <a:schemeClr val="tx1"/>
            </a:solidFill>
          </a:endParaRPr>
        </a:p>
      </dsp:txBody>
      <dsp:txXfrm>
        <a:off x="10684981" y="3851851"/>
        <a:ext cx="332483" cy="4548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50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491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751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683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40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9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84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30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48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5500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9605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391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030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943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279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421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030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727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87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119eb597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8119eb597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985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875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496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951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228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009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018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300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344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441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44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119eb597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8119eb597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5911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7460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309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3869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059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92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413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38587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853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077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314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218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35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19eb597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8119eb597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21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9" name="Google Shape;29;p2"/>
          <p:cNvGrpSpPr/>
          <p:nvPr/>
        </p:nvGrpSpPr>
        <p:grpSpPr>
          <a:xfrm>
            <a:off x="-2269807" y="-751383"/>
            <a:ext cx="14461808" cy="7609383"/>
            <a:chOff x="-2269807" y="-751383"/>
            <a:chExt cx="14461808" cy="7609383"/>
          </a:xfrm>
        </p:grpSpPr>
        <p:grpSp>
          <p:nvGrpSpPr>
            <p:cNvPr id="30" name="Google Shape;30;p2"/>
            <p:cNvGrpSpPr/>
            <p:nvPr/>
          </p:nvGrpSpPr>
          <p:grpSpPr>
            <a:xfrm>
              <a:off x="-16298" y="0"/>
              <a:ext cx="12208299" cy="6858000"/>
              <a:chOff x="-16298" y="0"/>
              <a:chExt cx="12208299" cy="6858000"/>
            </a:xfrm>
          </p:grpSpPr>
          <p:sp>
            <p:nvSpPr>
              <p:cNvPr id="31" name="Google Shape;31;p2"/>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2"/>
              <p:cNvSpPr/>
              <p:nvPr/>
            </p:nvSpPr>
            <p:spPr>
              <a:xfrm rot="5400000">
                <a:off x="24625" y="-4746"/>
                <a:ext cx="2819399" cy="2828891"/>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2"/>
              <p:cNvSpPr/>
              <p:nvPr/>
            </p:nvSpPr>
            <p:spPr>
              <a:xfrm rot="5400000">
                <a:off x="4418" y="-4422"/>
                <a:ext cx="2627088" cy="263593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2"/>
              <p:cNvSpPr/>
              <p:nvPr/>
            </p:nvSpPr>
            <p:spPr>
              <a:xfrm rot="5400000">
                <a:off x="-12263" y="-4034"/>
                <a:ext cx="2397087" cy="2405158"/>
              </a:xfrm>
              <a:prstGeom prst="rtTriangle">
                <a:avLst/>
              </a:prstGeom>
              <a:solidFill>
                <a:schemeClr val="accent2">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7" name="Google Shape;37;p2"/>
            <p:cNvSpPr/>
            <p:nvPr/>
          </p:nvSpPr>
          <p:spPr>
            <a:xfrm rot="-2700000" flipH="1">
              <a:off x="-1604709" y="1397837"/>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2"/>
            <p:cNvSpPr/>
            <p:nvPr/>
          </p:nvSpPr>
          <p:spPr>
            <a:xfrm rot="-2700000">
              <a:off x="-861777" y="-3756"/>
              <a:ext cx="2676646" cy="1356876"/>
            </a:xfrm>
            <a:custGeom>
              <a:avLst/>
              <a:gdLst/>
              <a:ahLst/>
              <a:cxnLst/>
              <a:rect l="l" t="t" r="r" b="b"/>
              <a:pathLst>
                <a:path w="2676646" h="1356876" extrusionOk="0">
                  <a:moveTo>
                    <a:pt x="1319770" y="0"/>
                  </a:moveTo>
                  <a:lnTo>
                    <a:pt x="2676646" y="1356876"/>
                  </a:lnTo>
                  <a:lnTo>
                    <a:pt x="0" y="1356876"/>
                  </a:lnTo>
                  <a:lnTo>
                    <a:pt x="0" y="131977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2"/>
            <p:cNvSpPr/>
            <p:nvPr/>
          </p:nvSpPr>
          <p:spPr>
            <a:xfrm rot="-8100000">
              <a:off x="-1226102" y="1737462"/>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0" name="Google Shape;40;p2"/>
            <p:cNvGrpSpPr/>
            <p:nvPr/>
          </p:nvGrpSpPr>
          <p:grpSpPr>
            <a:xfrm>
              <a:off x="-1075376" y="4357967"/>
              <a:ext cx="2150753" cy="2150753"/>
              <a:chOff x="-2269807" y="2347782"/>
              <a:chExt cx="4541574" cy="4541574"/>
            </a:xfrm>
          </p:grpSpPr>
          <p:sp>
            <p:nvSpPr>
              <p:cNvPr id="41" name="Google Shape;41;p2"/>
              <p:cNvSpPr/>
              <p:nvPr/>
            </p:nvSpPr>
            <p:spPr>
              <a:xfrm rot="-2700000" flipH="1">
                <a:off x="-1604709" y="3012880"/>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2"/>
              <p:cNvSpPr/>
              <p:nvPr/>
            </p:nvSpPr>
            <p:spPr>
              <a:xfrm rot="-8100000">
                <a:off x="-1226102" y="3352505"/>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43" name="Google Shape;43;p2"/>
          <p:cNvSpPr txBox="1">
            <a:spLocks noGrp="1"/>
          </p:cNvSpPr>
          <p:nvPr>
            <p:ph type="ctrTitle"/>
          </p:nvPr>
        </p:nvSpPr>
        <p:spPr>
          <a:xfrm>
            <a:off x="2761488" y="2395728"/>
            <a:ext cx="7077456" cy="1243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600"/>
              <a:buFont typeface="Trebuchet MS"/>
              <a:buNone/>
              <a:defRPr sz="6600" b="1">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
          <p:cNvSpPr txBox="1">
            <a:spLocks noGrp="1"/>
          </p:cNvSpPr>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190"/>
        <p:cNvGrpSpPr/>
        <p:nvPr/>
      </p:nvGrpSpPr>
      <p:grpSpPr>
        <a:xfrm>
          <a:off x="0" y="0"/>
          <a:ext cx="0" cy="0"/>
          <a:chOff x="0" y="0"/>
          <a:chExt cx="0" cy="0"/>
        </a:xfrm>
      </p:grpSpPr>
      <p:sp>
        <p:nvSpPr>
          <p:cNvPr id="191" name="Google Shape;191;p11"/>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2" name="Google Shape;192;p11"/>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3" name="Google Shape;193;p11"/>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4" name="Google Shape;194;p1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5" name="Google Shape;195;p11"/>
          <p:cNvSpPr/>
          <p:nvPr/>
        </p:nvSpPr>
        <p:spPr>
          <a:xfrm>
            <a:off x="533399" y="914400"/>
            <a:ext cx="1944914" cy="1944914"/>
          </a:xfrm>
          <a:prstGeom prst="ellipse">
            <a:avLst/>
          </a:prstGeom>
          <a:solidFill>
            <a:srgbClr val="003252"/>
          </a:solidFill>
          <a:ln w="76200" cap="flat" cmpd="sng">
            <a:solidFill>
              <a:schemeClr val="accent1">
                <a:alpha val="5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6" name="Google Shape;196;p11"/>
          <p:cNvSpPr txBox="1"/>
          <p:nvPr/>
        </p:nvSpPr>
        <p:spPr>
          <a:xfrm>
            <a:off x="956993" y="923305"/>
            <a:ext cx="1005115" cy="28593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FAEFF"/>
              </a:buClr>
              <a:buSzPts val="18400"/>
              <a:buFont typeface="Trebuchet MS"/>
              <a:buNone/>
            </a:pPr>
            <a:r>
              <a:rPr lang="en-US" sz="18400" b="0" i="0" u="none" strike="noStrike" cap="none" dirty="0">
                <a:solidFill>
                  <a:srgbClr val="2FAEFF"/>
                </a:solidFill>
                <a:latin typeface="Trebuchet MS"/>
                <a:ea typeface="Trebuchet MS"/>
                <a:cs typeface="Trebuchet MS"/>
                <a:sym typeface="Trebuchet MS"/>
              </a:rPr>
              <a:t>“</a:t>
            </a:r>
            <a:endParaRPr dirty="0"/>
          </a:p>
        </p:txBody>
      </p:sp>
      <p:sp>
        <p:nvSpPr>
          <p:cNvPr id="197" name="Google Shape;197;p11"/>
          <p:cNvSpPr txBox="1">
            <a:spLocks noGrp="1"/>
          </p:cNvSpPr>
          <p:nvPr>
            <p:ph type="title"/>
          </p:nvPr>
        </p:nvSpPr>
        <p:spPr>
          <a:xfrm>
            <a:off x="533399" y="3200400"/>
            <a:ext cx="7551057" cy="2859313"/>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3200"/>
              <a:buFont typeface="Trebuchet MS"/>
              <a:buNone/>
              <a:defRPr sz="32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1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1" name="Shape 199"/>
        <p:cNvGrpSpPr/>
        <p:nvPr/>
      </p:nvGrpSpPr>
      <p:grpSpPr>
        <a:xfrm>
          <a:off x="0" y="0"/>
          <a:ext cx="0" cy="0"/>
          <a:chOff x="0" y="0"/>
          <a:chExt cx="0" cy="0"/>
        </a:xfrm>
      </p:grpSpPr>
      <p:sp>
        <p:nvSpPr>
          <p:cNvPr id="200" name="Google Shape;200;p1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1" name="Google Shape;201;p12"/>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2" name="Google Shape;202;p1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3" name="Google Shape;203;p1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04" name="Google Shape;204;p12"/>
          <p:cNvGrpSpPr/>
          <p:nvPr/>
        </p:nvGrpSpPr>
        <p:grpSpPr>
          <a:xfrm>
            <a:off x="0" y="0"/>
            <a:ext cx="6881966" cy="6858876"/>
            <a:chOff x="-5321" y="1096"/>
            <a:chExt cx="5924073" cy="5904197"/>
          </a:xfrm>
        </p:grpSpPr>
        <p:sp>
          <p:nvSpPr>
            <p:cNvPr id="205" name="Google Shape;205;p12"/>
            <p:cNvSpPr/>
            <p:nvPr/>
          </p:nvSpPr>
          <p:spPr>
            <a:xfrm rot="5400000">
              <a:off x="4618" y="-8842"/>
              <a:ext cx="5904196" cy="592407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6" name="Google Shape;206;p12"/>
            <p:cNvSpPr/>
            <p:nvPr/>
          </p:nvSpPr>
          <p:spPr>
            <a:xfrm rot="5400000">
              <a:off x="3941" y="-8164"/>
              <a:ext cx="5501471" cy="551999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7" name="Google Shape;207;p12"/>
            <p:cNvSpPr/>
            <p:nvPr/>
          </p:nvSpPr>
          <p:spPr>
            <a:xfrm rot="5400000">
              <a:off x="3131" y="-7355"/>
              <a:ext cx="5019818" cy="5036720"/>
            </a:xfrm>
            <a:prstGeom prst="rtTriangl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08" name="Google Shape;208;p12"/>
          <p:cNvSpPr txBox="1">
            <a:spLocks noGrp="1"/>
          </p:cNvSpPr>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209"/>
        <p:cNvGrpSpPr/>
        <p:nvPr/>
      </p:nvGrpSpPr>
      <p:grpSpPr>
        <a:xfrm>
          <a:off x="0" y="0"/>
          <a:ext cx="0" cy="0"/>
          <a:chOff x="0" y="0"/>
          <a:chExt cx="0" cy="0"/>
        </a:xfrm>
      </p:grpSpPr>
      <p:sp>
        <p:nvSpPr>
          <p:cNvPr id="210" name="Google Shape;210;p1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1" name="Google Shape;211;p13"/>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2" name="Google Shape;212;p1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3" name="Google Shape;213;p1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4" name="Google Shape;214;p13"/>
          <p:cNvSpPr txBox="1">
            <a:spLocks noGrp="1"/>
          </p:cNvSpPr>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13"/>
          <p:cNvSpPr/>
          <p:nvPr/>
        </p:nvSpPr>
        <p:spPr>
          <a:xfrm rot="-8100000">
            <a:off x="-729899" y="-1215855"/>
            <a:ext cx="6043521" cy="8427077"/>
          </a:xfrm>
          <a:custGeom>
            <a:avLst/>
            <a:gdLst/>
            <a:ahLst/>
            <a:cxnLst/>
            <a:rect l="l" t="t" r="r" b="b"/>
            <a:pathLst>
              <a:path w="6043521" h="8427077" extrusionOk="0">
                <a:moveTo>
                  <a:pt x="6043521" y="4267535"/>
                </a:moveTo>
                <a:lnTo>
                  <a:pt x="1883979" y="8427077"/>
                </a:lnTo>
                <a:lnTo>
                  <a:pt x="0" y="8427077"/>
                </a:lnTo>
                <a:lnTo>
                  <a:pt x="0" y="1775986"/>
                </a:lnTo>
                <a:lnTo>
                  <a:pt x="1775985"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6" name="Google Shape;216;p13"/>
          <p:cNvSpPr/>
          <p:nvPr/>
        </p:nvSpPr>
        <p:spPr>
          <a:xfrm rot="-8100000">
            <a:off x="-1145231" y="-2123853"/>
            <a:ext cx="6043521" cy="9008880"/>
          </a:xfrm>
          <a:custGeom>
            <a:avLst/>
            <a:gdLst/>
            <a:ahLst/>
            <a:cxnLst/>
            <a:rect l="l" t="t" r="r" b="b"/>
            <a:pathLst>
              <a:path w="6043521" h="9008880" extrusionOk="0">
                <a:moveTo>
                  <a:pt x="6043521" y="4849338"/>
                </a:moveTo>
                <a:lnTo>
                  <a:pt x="1883979" y="9008880"/>
                </a:lnTo>
                <a:lnTo>
                  <a:pt x="0" y="9008880"/>
                </a:lnTo>
                <a:lnTo>
                  <a:pt x="0" y="1194182"/>
                </a:lnTo>
                <a:lnTo>
                  <a:pt x="1194182"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7" name="Google Shape;217;p13"/>
          <p:cNvSpPr/>
          <p:nvPr/>
        </p:nvSpPr>
        <p:spPr>
          <a:xfrm rot="-2700000" flipH="1">
            <a:off x="-2681153" y="-465959"/>
            <a:ext cx="8639119" cy="5739762"/>
          </a:xfrm>
          <a:custGeom>
            <a:avLst/>
            <a:gdLst/>
            <a:ahLst/>
            <a:cxnLst/>
            <a:rect l="l" t="t" r="r" b="b"/>
            <a:pathLst>
              <a:path w="8639119" h="5739762" extrusionOk="0">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Only">
  <p:cSld name="1_Title Only">
    <p:bg>
      <p:bgPr>
        <a:solidFill>
          <a:schemeClr val="accent2"/>
        </a:solidFill>
        <a:effectLst/>
      </p:bgPr>
    </p:bg>
    <p:spTree>
      <p:nvGrpSpPr>
        <p:cNvPr id="1" name="Shape 218"/>
        <p:cNvGrpSpPr/>
        <p:nvPr/>
      </p:nvGrpSpPr>
      <p:grpSpPr>
        <a:xfrm>
          <a:off x="0" y="0"/>
          <a:ext cx="0" cy="0"/>
          <a:chOff x="0" y="0"/>
          <a:chExt cx="0" cy="0"/>
        </a:xfrm>
      </p:grpSpPr>
      <p:sp>
        <p:nvSpPr>
          <p:cNvPr id="219" name="Google Shape;219;p14"/>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0" name="Google Shape;220;p14"/>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1" name="Google Shape;221;p14"/>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2" name="Google Shape;222;p1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3" name="Google Shape;223;p14"/>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4" name="Google Shape;224;p1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25" name="Google Shape;225;p14"/>
          <p:cNvGrpSpPr/>
          <p:nvPr/>
        </p:nvGrpSpPr>
        <p:grpSpPr>
          <a:xfrm rot="-5400000">
            <a:off x="390304" y="-431739"/>
            <a:ext cx="757355" cy="863476"/>
            <a:chOff x="10431418" y="6819549"/>
            <a:chExt cx="3512798" cy="4005019"/>
          </a:xfrm>
        </p:grpSpPr>
        <p:sp>
          <p:nvSpPr>
            <p:cNvPr id="226" name="Google Shape;226;p1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7" name="Google Shape;227;p1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28" name="Google Shape;228;p14"/>
          <p:cNvGrpSpPr/>
          <p:nvPr/>
        </p:nvGrpSpPr>
        <p:grpSpPr>
          <a:xfrm>
            <a:off x="-1" y="1357409"/>
            <a:ext cx="12192000" cy="4846320"/>
            <a:chOff x="-1" y="1357409"/>
            <a:chExt cx="12192000" cy="4917518"/>
          </a:xfrm>
        </p:grpSpPr>
        <p:sp>
          <p:nvSpPr>
            <p:cNvPr id="229" name="Google Shape;229;p14"/>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0" name="Google Shape;230;p14"/>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31" name="Google Shape;231;p14"/>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2" name="Google Shape;232;p1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33" name="Google Shape;233;p14"/>
          <p:cNvSpPr txBox="1">
            <a:spLocks noGrp="1"/>
          </p:cNvSpPr>
          <p:nvPr>
            <p:ph type="body" idx="1"/>
          </p:nvPr>
        </p:nvSpPr>
        <p:spPr>
          <a:xfrm>
            <a:off x="1409700" y="1749570"/>
            <a:ext cx="9372600" cy="335886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SzPts val="6000"/>
              <a:buNone/>
              <a:defRPr sz="60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accent2"/>
        </a:solidFill>
        <a:effectLst/>
      </p:bgPr>
    </p:bg>
    <p:spTree>
      <p:nvGrpSpPr>
        <p:cNvPr id="1" name="Shape 234"/>
        <p:cNvGrpSpPr/>
        <p:nvPr/>
      </p:nvGrpSpPr>
      <p:grpSpPr>
        <a:xfrm>
          <a:off x="0" y="0"/>
          <a:ext cx="0" cy="0"/>
          <a:chOff x="0" y="0"/>
          <a:chExt cx="0" cy="0"/>
        </a:xfrm>
      </p:grpSpPr>
      <p:sp>
        <p:nvSpPr>
          <p:cNvPr id="235" name="Google Shape;235;p1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6" name="Google Shape;236;p1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7" name="Google Shape;237;p1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8" name="Google Shape;238;p1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9" name="Google Shape;239;p1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0" name="Google Shape;240;p1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1" name="Google Shape;241;p15"/>
          <p:cNvGrpSpPr/>
          <p:nvPr/>
        </p:nvGrpSpPr>
        <p:grpSpPr>
          <a:xfrm rot="-5400000">
            <a:off x="390304" y="-431739"/>
            <a:ext cx="757355" cy="863476"/>
            <a:chOff x="10431418" y="6819549"/>
            <a:chExt cx="3512798" cy="4005019"/>
          </a:xfrm>
        </p:grpSpPr>
        <p:sp>
          <p:nvSpPr>
            <p:cNvPr id="242" name="Google Shape;242;p1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3" name="Google Shape;243;p1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44" name="Google Shape;244;p15"/>
          <p:cNvGrpSpPr/>
          <p:nvPr/>
        </p:nvGrpSpPr>
        <p:grpSpPr>
          <a:xfrm>
            <a:off x="-1" y="1357409"/>
            <a:ext cx="12192000" cy="4846320"/>
            <a:chOff x="-1" y="1357409"/>
            <a:chExt cx="12192000" cy="4917518"/>
          </a:xfrm>
        </p:grpSpPr>
        <p:sp>
          <p:nvSpPr>
            <p:cNvPr id="245" name="Google Shape;245;p15"/>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6" name="Google Shape;246;p15"/>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47" name="Google Shape;247;p1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8" name="Google Shape;248;p1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49" name="Google Shape;249;p15"/>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SzPts val="2800"/>
              <a:buChar char="•"/>
              <a:defRPr>
                <a:solidFill>
                  <a:schemeClr val="lt1"/>
                </a:solidFill>
              </a:defRPr>
            </a:lvl1pPr>
            <a:lvl2pPr marL="914400" lvl="1" indent="-381000" algn="l">
              <a:lnSpc>
                <a:spcPct val="90000"/>
              </a:lnSpc>
              <a:spcBef>
                <a:spcPts val="500"/>
              </a:spcBef>
              <a:spcAft>
                <a:spcPts val="0"/>
              </a:spcAft>
              <a:buSzPts val="2400"/>
              <a:buChar char="•"/>
              <a:defRPr>
                <a:solidFill>
                  <a:schemeClr val="lt1"/>
                </a:solidFill>
              </a:defRPr>
            </a:lvl2pPr>
            <a:lvl3pPr marL="1371600" lvl="2" indent="-355600" algn="l">
              <a:lnSpc>
                <a:spcPct val="90000"/>
              </a:lnSpc>
              <a:spcBef>
                <a:spcPts val="500"/>
              </a:spcBef>
              <a:spcAft>
                <a:spcPts val="0"/>
              </a:spcAft>
              <a:buSzPts val="2000"/>
              <a:buChar char="•"/>
              <a:defRPr>
                <a:solidFill>
                  <a:schemeClr val="lt1"/>
                </a:solidFill>
              </a:defRPr>
            </a:lvl3pPr>
            <a:lvl4pPr marL="1828800" lvl="3" indent="-342900" algn="l">
              <a:lnSpc>
                <a:spcPct val="90000"/>
              </a:lnSpc>
              <a:spcBef>
                <a:spcPts val="500"/>
              </a:spcBef>
              <a:spcAft>
                <a:spcPts val="0"/>
              </a:spcAft>
              <a:buSzPts val="1800"/>
              <a:buChar char="•"/>
              <a:defRPr>
                <a:solidFill>
                  <a:schemeClr val="lt1"/>
                </a:solidFill>
              </a:defRPr>
            </a:lvl4pPr>
            <a:lvl5pPr marL="2286000" lvl="4" indent="-342900" algn="l">
              <a:lnSpc>
                <a:spcPct val="90000"/>
              </a:lnSpc>
              <a:spcBef>
                <a:spcPts val="500"/>
              </a:spcBef>
              <a:spcAft>
                <a:spcPts val="0"/>
              </a:spcAft>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2"/>
        </a:solidFill>
        <a:effectLst/>
      </p:bgPr>
    </p:bg>
    <p:spTree>
      <p:nvGrpSpPr>
        <p:cNvPr id="1" name="Shape 250"/>
        <p:cNvGrpSpPr/>
        <p:nvPr/>
      </p:nvGrpSpPr>
      <p:grpSpPr>
        <a:xfrm>
          <a:off x="0" y="0"/>
          <a:ext cx="0" cy="0"/>
          <a:chOff x="0" y="0"/>
          <a:chExt cx="0" cy="0"/>
        </a:xfrm>
      </p:grpSpPr>
      <p:sp>
        <p:nvSpPr>
          <p:cNvPr id="251" name="Google Shape;251;p1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2" name="Google Shape;252;p1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3" name="Google Shape;253;p1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4" name="Google Shape;254;p1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5" name="Google Shape;255;p1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6" name="Google Shape;256;p1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7" name="Google Shape;257;p16"/>
          <p:cNvGrpSpPr/>
          <p:nvPr/>
        </p:nvGrpSpPr>
        <p:grpSpPr>
          <a:xfrm rot="-5400000">
            <a:off x="390304" y="-431739"/>
            <a:ext cx="757355" cy="863476"/>
            <a:chOff x="10431418" y="6819549"/>
            <a:chExt cx="3512798" cy="4005019"/>
          </a:xfrm>
        </p:grpSpPr>
        <p:sp>
          <p:nvSpPr>
            <p:cNvPr id="258" name="Google Shape;258;p1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9" name="Google Shape;259;p1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60" name="Google Shape;260;p16"/>
          <p:cNvGrpSpPr/>
          <p:nvPr/>
        </p:nvGrpSpPr>
        <p:grpSpPr>
          <a:xfrm>
            <a:off x="-1" y="1357409"/>
            <a:ext cx="12192000" cy="4846320"/>
            <a:chOff x="-1" y="1357409"/>
            <a:chExt cx="12192000" cy="4917518"/>
          </a:xfrm>
        </p:grpSpPr>
        <p:sp>
          <p:nvSpPr>
            <p:cNvPr id="261" name="Google Shape;261;p1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2" name="Google Shape;262;p16"/>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63" name="Google Shape;263;p1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4" name="Google Shape;264;p1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65" name="Google Shape;265;p16"/>
          <p:cNvSpPr txBox="1">
            <a:spLocks noGrp="1"/>
          </p:cNvSpPr>
          <p:nvPr>
            <p:ph type="body" idx="1"/>
          </p:nvPr>
        </p:nvSpPr>
        <p:spPr>
          <a:xfrm>
            <a:off x="443365" y="1517715"/>
            <a:ext cx="5184437" cy="4659248"/>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000"/>
              </a:spcBef>
              <a:spcAft>
                <a:spcPts val="0"/>
              </a:spcAft>
              <a:buSzPts val="2000"/>
              <a:buFont typeface="Arial"/>
              <a:buChar char="•"/>
              <a:defRPr sz="2000">
                <a:solidFill>
                  <a:schemeClr val="lt1"/>
                </a:solidFill>
              </a:defRPr>
            </a:lvl1pPr>
            <a:lvl2pPr marL="914400" lvl="1" indent="-342900" algn="l">
              <a:lnSpc>
                <a:spcPct val="90000"/>
              </a:lnSpc>
              <a:spcBef>
                <a:spcPts val="500"/>
              </a:spcBef>
              <a:spcAft>
                <a:spcPts val="0"/>
              </a:spcAft>
              <a:buSzPts val="1800"/>
              <a:buFont typeface="Arial"/>
              <a:buChar char="•"/>
              <a:defRPr sz="1800">
                <a:solidFill>
                  <a:schemeClr val="lt1"/>
                </a:solidFill>
              </a:defRPr>
            </a:lvl2pPr>
            <a:lvl3pPr marL="1371600" lvl="2" indent="-330200" algn="l">
              <a:lnSpc>
                <a:spcPct val="90000"/>
              </a:lnSpc>
              <a:spcBef>
                <a:spcPts val="500"/>
              </a:spcBef>
              <a:spcAft>
                <a:spcPts val="0"/>
              </a:spcAft>
              <a:buSzPts val="1600"/>
              <a:buFont typeface="Arial"/>
              <a:buChar char="•"/>
              <a:defRPr sz="1600">
                <a:solidFill>
                  <a:schemeClr val="lt1"/>
                </a:solidFill>
              </a:defRPr>
            </a:lvl3pPr>
            <a:lvl4pPr marL="1828800" lvl="3" indent="-317500" algn="l">
              <a:lnSpc>
                <a:spcPct val="90000"/>
              </a:lnSpc>
              <a:spcBef>
                <a:spcPts val="500"/>
              </a:spcBef>
              <a:spcAft>
                <a:spcPts val="0"/>
              </a:spcAft>
              <a:buSzPts val="1400"/>
              <a:buFont typeface="Arial"/>
              <a:buChar char="•"/>
              <a:defRPr sz="1400">
                <a:solidFill>
                  <a:schemeClr val="lt1"/>
                </a:solidFill>
              </a:defRPr>
            </a:lvl4pPr>
            <a:lvl5pPr marL="2286000" lvl="4" indent="-317500" algn="l">
              <a:lnSpc>
                <a:spcPct val="90000"/>
              </a:lnSpc>
              <a:spcBef>
                <a:spcPts val="500"/>
              </a:spcBef>
              <a:spcAft>
                <a:spcPts val="0"/>
              </a:spcAft>
              <a:buSzPts val="1400"/>
              <a:buFont typeface="Arial"/>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16"/>
          <p:cNvSpPr txBox="1">
            <a:spLocks noGrp="1"/>
          </p:cNvSpPr>
          <p:nvPr>
            <p:ph type="body" idx="2"/>
          </p:nvPr>
        </p:nvSpPr>
        <p:spPr>
          <a:xfrm>
            <a:off x="6474163" y="1517715"/>
            <a:ext cx="5184437" cy="4659248"/>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000"/>
              </a:spcBef>
              <a:spcAft>
                <a:spcPts val="0"/>
              </a:spcAft>
              <a:buSzPts val="2000"/>
              <a:buChar char="•"/>
              <a:defRPr sz="2000">
                <a:solidFill>
                  <a:schemeClr val="lt1"/>
                </a:solidFill>
              </a:defRPr>
            </a:lvl1pPr>
            <a:lvl2pPr marL="914400" lvl="1" indent="-342900" algn="l">
              <a:lnSpc>
                <a:spcPct val="90000"/>
              </a:lnSpc>
              <a:spcBef>
                <a:spcPts val="500"/>
              </a:spcBef>
              <a:spcAft>
                <a:spcPts val="0"/>
              </a:spcAft>
              <a:buSzPts val="1800"/>
              <a:buChar char="•"/>
              <a:defRPr sz="1800">
                <a:solidFill>
                  <a:schemeClr val="lt1"/>
                </a:solidFill>
              </a:defRPr>
            </a:lvl2pPr>
            <a:lvl3pPr marL="1371600" lvl="2" indent="-330200" algn="l">
              <a:lnSpc>
                <a:spcPct val="90000"/>
              </a:lnSpc>
              <a:spcBef>
                <a:spcPts val="500"/>
              </a:spcBef>
              <a:spcAft>
                <a:spcPts val="0"/>
              </a:spcAft>
              <a:buSzPts val="1600"/>
              <a:buChar char="•"/>
              <a:defRPr sz="1600">
                <a:solidFill>
                  <a:schemeClr val="lt1"/>
                </a:solidFill>
              </a:defRPr>
            </a:lvl3pPr>
            <a:lvl4pPr marL="1828800" lvl="3" indent="-317500" algn="l">
              <a:lnSpc>
                <a:spcPct val="90000"/>
              </a:lnSpc>
              <a:spcBef>
                <a:spcPts val="500"/>
              </a:spcBef>
              <a:spcAft>
                <a:spcPts val="0"/>
              </a:spcAft>
              <a:buSzPts val="1400"/>
              <a:buChar char="•"/>
              <a:defRPr sz="1400">
                <a:solidFill>
                  <a:schemeClr val="lt1"/>
                </a:solidFill>
              </a:defRPr>
            </a:lvl4pPr>
            <a:lvl5pPr marL="2286000" lvl="4" indent="-317500" algn="l">
              <a:lnSpc>
                <a:spcPct val="90000"/>
              </a:lnSpc>
              <a:spcBef>
                <a:spcPts val="500"/>
              </a:spcBef>
              <a:spcAft>
                <a:spcPts val="0"/>
              </a:spcAft>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accent2"/>
        </a:solidFill>
        <a:effectLst/>
      </p:bgPr>
    </p:bg>
    <p:spTree>
      <p:nvGrpSpPr>
        <p:cNvPr id="1" name="Shape 267"/>
        <p:cNvGrpSpPr/>
        <p:nvPr/>
      </p:nvGrpSpPr>
      <p:grpSpPr>
        <a:xfrm>
          <a:off x="0" y="0"/>
          <a:ext cx="0" cy="0"/>
          <a:chOff x="0" y="0"/>
          <a:chExt cx="0" cy="0"/>
        </a:xfrm>
      </p:grpSpPr>
      <p:sp>
        <p:nvSpPr>
          <p:cNvPr id="268" name="Google Shape;268;p1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9" name="Google Shape;269;p1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0" name="Google Shape;270;p1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1" name="Google Shape;271;p1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2" name="Google Shape;272;p1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3" name="Google Shape;273;p1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74" name="Google Shape;274;p17"/>
          <p:cNvGrpSpPr/>
          <p:nvPr/>
        </p:nvGrpSpPr>
        <p:grpSpPr>
          <a:xfrm rot="-5400000">
            <a:off x="390304" y="-431739"/>
            <a:ext cx="757355" cy="863476"/>
            <a:chOff x="10431418" y="6819549"/>
            <a:chExt cx="3512798" cy="4005019"/>
          </a:xfrm>
        </p:grpSpPr>
        <p:sp>
          <p:nvSpPr>
            <p:cNvPr id="275" name="Google Shape;275;p1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6" name="Google Shape;276;p1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77" name="Google Shape;277;p17"/>
          <p:cNvGrpSpPr/>
          <p:nvPr/>
        </p:nvGrpSpPr>
        <p:grpSpPr>
          <a:xfrm>
            <a:off x="-1" y="1357409"/>
            <a:ext cx="12192000" cy="4846320"/>
            <a:chOff x="-1" y="1357409"/>
            <a:chExt cx="12192000" cy="4917518"/>
          </a:xfrm>
        </p:grpSpPr>
        <p:sp>
          <p:nvSpPr>
            <p:cNvPr id="278" name="Google Shape;278;p1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9" name="Google Shape;279;p17"/>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80" name="Google Shape;280;p1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1" name="Google Shape;281;p1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82" name="Google Shape;282;p17"/>
          <p:cNvSpPr>
            <a:spLocks noGrp="1"/>
          </p:cNvSpPr>
          <p:nvPr>
            <p:ph type="pic" idx="2"/>
          </p:nvPr>
        </p:nvSpPr>
        <p:spPr>
          <a:xfrm>
            <a:off x="4110087" y="1444649"/>
            <a:ext cx="7548513" cy="457907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83" name="Google Shape;283;p17"/>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1"/>
        <p:cNvGrpSpPr/>
        <p:nvPr/>
      </p:nvGrpSpPr>
      <p:grpSpPr>
        <a:xfrm>
          <a:off x="0" y="0"/>
          <a:ext cx="0" cy="0"/>
          <a:chOff x="0" y="0"/>
          <a:chExt cx="0" cy="0"/>
        </a:xfrm>
      </p:grpSpPr>
      <p:sp>
        <p:nvSpPr>
          <p:cNvPr id="302" name="Google Shape;302;p1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3" name="Google Shape;303;p1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4" name="Google Shape;304;p1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5" name="Google Shape;305;p1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1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07" name="Google Shape;307;p19"/>
          <p:cNvGrpSpPr/>
          <p:nvPr/>
        </p:nvGrpSpPr>
        <p:grpSpPr>
          <a:xfrm rot="-5400000">
            <a:off x="390304" y="-431739"/>
            <a:ext cx="757355" cy="863476"/>
            <a:chOff x="10431418" y="6819549"/>
            <a:chExt cx="3512798" cy="4005019"/>
          </a:xfrm>
        </p:grpSpPr>
        <p:sp>
          <p:nvSpPr>
            <p:cNvPr id="308" name="Google Shape;308;p1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9" name="Google Shape;309;p1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10" name="Google Shape;310;p1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1" name="Google Shape;311;p1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chemeClr val="accent2"/>
        </a:solidFill>
        <a:effectLst/>
      </p:bgPr>
    </p:bg>
    <p:spTree>
      <p:nvGrpSpPr>
        <p:cNvPr id="1" name="Shape 284"/>
        <p:cNvGrpSpPr/>
        <p:nvPr/>
      </p:nvGrpSpPr>
      <p:grpSpPr>
        <a:xfrm>
          <a:off x="0" y="0"/>
          <a:ext cx="0" cy="0"/>
          <a:chOff x="0" y="0"/>
          <a:chExt cx="0" cy="0"/>
        </a:xfrm>
      </p:grpSpPr>
      <p:sp>
        <p:nvSpPr>
          <p:cNvPr id="285" name="Google Shape;285;p1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6" name="Google Shape;286;p1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7" name="Google Shape;287;p1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8" name="Google Shape;288;p1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9" name="Google Shape;289;p1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0" name="Google Shape;290;p1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91" name="Google Shape;291;p18"/>
          <p:cNvGrpSpPr/>
          <p:nvPr/>
        </p:nvGrpSpPr>
        <p:grpSpPr>
          <a:xfrm rot="-5400000">
            <a:off x="390304" y="-431739"/>
            <a:ext cx="757355" cy="863476"/>
            <a:chOff x="10431418" y="6819549"/>
            <a:chExt cx="3512798" cy="4005019"/>
          </a:xfrm>
        </p:grpSpPr>
        <p:sp>
          <p:nvSpPr>
            <p:cNvPr id="292" name="Google Shape;292;p1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3" name="Google Shape;293;p1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94" name="Google Shape;294;p18"/>
          <p:cNvGrpSpPr/>
          <p:nvPr/>
        </p:nvGrpSpPr>
        <p:grpSpPr>
          <a:xfrm>
            <a:off x="-1" y="1357409"/>
            <a:ext cx="12192000" cy="4846320"/>
            <a:chOff x="-1" y="1357409"/>
            <a:chExt cx="12192000" cy="4917518"/>
          </a:xfrm>
        </p:grpSpPr>
        <p:sp>
          <p:nvSpPr>
            <p:cNvPr id="295" name="Google Shape;295;p1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6" name="Google Shape;296;p18"/>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97" name="Google Shape;297;p1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8" name="Google Shape;298;p1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99" name="Google Shape;299;p18"/>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0" name="Google Shape;300;p18"/>
          <p:cNvSpPr txBox="1">
            <a:spLocks noGrp="1"/>
          </p:cNvSpPr>
          <p:nvPr>
            <p:ph type="body" idx="2"/>
          </p:nvPr>
        </p:nvSpPr>
        <p:spPr>
          <a:xfrm>
            <a:off x="3964290" y="1444649"/>
            <a:ext cx="7694310" cy="457907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SzPts val="2400"/>
              <a:buChar char="•"/>
              <a:defRPr sz="2400">
                <a:solidFill>
                  <a:schemeClr val="lt1"/>
                </a:solidFill>
              </a:defRPr>
            </a:lvl1pPr>
            <a:lvl2pPr marL="914400" lvl="1" indent="-355600" algn="l">
              <a:lnSpc>
                <a:spcPct val="90000"/>
              </a:lnSpc>
              <a:spcBef>
                <a:spcPts val="500"/>
              </a:spcBef>
              <a:spcAft>
                <a:spcPts val="0"/>
              </a:spcAft>
              <a:buSzPts val="2000"/>
              <a:buChar char="•"/>
              <a:defRPr sz="2000">
                <a:solidFill>
                  <a:schemeClr val="lt1"/>
                </a:solidFill>
              </a:defRPr>
            </a:lvl2pPr>
            <a:lvl3pPr marL="1371600" lvl="2" indent="-342900" algn="l">
              <a:lnSpc>
                <a:spcPct val="90000"/>
              </a:lnSpc>
              <a:spcBef>
                <a:spcPts val="500"/>
              </a:spcBef>
              <a:spcAft>
                <a:spcPts val="0"/>
              </a:spcAft>
              <a:buSzPts val="1800"/>
              <a:buChar char="•"/>
              <a:defRPr sz="1800">
                <a:solidFill>
                  <a:schemeClr val="lt1"/>
                </a:solidFill>
              </a:defRPr>
            </a:lvl3pPr>
            <a:lvl4pPr marL="1828800" lvl="3" indent="-330200" algn="l">
              <a:lnSpc>
                <a:spcPct val="90000"/>
              </a:lnSpc>
              <a:spcBef>
                <a:spcPts val="500"/>
              </a:spcBef>
              <a:spcAft>
                <a:spcPts val="0"/>
              </a:spcAft>
              <a:buSzPts val="1600"/>
              <a:buChar char="•"/>
              <a:defRPr sz="1600">
                <a:solidFill>
                  <a:schemeClr val="lt1"/>
                </a:solidFill>
              </a:defRPr>
            </a:lvl4pPr>
            <a:lvl5pPr marL="2286000" lvl="4" indent="-330200" algn="l">
              <a:lnSpc>
                <a:spcPct val="90000"/>
              </a:lnSpc>
              <a:spcBef>
                <a:spcPts val="500"/>
              </a:spcBef>
              <a:spcAft>
                <a:spcPts val="0"/>
              </a:spcAft>
              <a:buSzPts val="1600"/>
              <a:buChar char="•"/>
              <a:defRPr sz="16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extLst>
      <p:ext uri="{BB962C8B-B14F-4D97-AF65-F5344CB8AC3E}">
        <p14:creationId xmlns:p14="http://schemas.microsoft.com/office/powerpoint/2010/main" val="91820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5"/>
        <p:cNvGrpSpPr/>
        <p:nvPr/>
      </p:nvGrpSpPr>
      <p:grpSpPr>
        <a:xfrm>
          <a:off x="0" y="0"/>
          <a:ext cx="0" cy="0"/>
          <a:chOff x="0" y="0"/>
          <a:chExt cx="0" cy="0"/>
        </a:xfrm>
      </p:grpSpPr>
      <p:sp>
        <p:nvSpPr>
          <p:cNvPr id="46" name="Google Shape;46;p3"/>
          <p:cNvSpPr/>
          <p:nvPr/>
        </p:nvSpPr>
        <p:spPr>
          <a:xfrm>
            <a:off x="0" y="0"/>
            <a:ext cx="12192000" cy="6858000"/>
          </a:xfrm>
          <a:prstGeom prst="rect">
            <a:avLst/>
          </a:prstGeom>
          <a:solidFill>
            <a:srgbClr val="0C4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3"/>
          <p:cNvSpPr/>
          <p:nvPr/>
        </p:nvSpPr>
        <p:spPr>
          <a:xfrm>
            <a:off x="0" y="0"/>
            <a:ext cx="12192000" cy="6862745"/>
          </a:xfrm>
          <a:custGeom>
            <a:avLst/>
            <a:gdLst/>
            <a:ahLst/>
            <a:cxnLst/>
            <a:rect l="l" t="t" r="r" b="b"/>
            <a:pathLst>
              <a:path w="12192000" h="6849743" extrusionOk="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3"/>
          <p:cNvSpPr/>
          <p:nvPr/>
        </p:nvSpPr>
        <p:spPr>
          <a:xfrm rot="5400000" flipH="1">
            <a:off x="2626805"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3"/>
          <p:cNvSpPr/>
          <p:nvPr/>
        </p:nvSpPr>
        <p:spPr>
          <a:xfrm rot="-5400000" flipH="1">
            <a:off x="5851010" y="-10649"/>
            <a:ext cx="6326154" cy="634745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 name="Google Shape;50;p3"/>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 name="Google Shape;51;p3"/>
          <p:cNvSpPr/>
          <p:nvPr/>
        </p:nvSpPr>
        <p:spPr>
          <a:xfrm rot="2700000">
            <a:off x="9668984" y="1404392"/>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3"/>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3"/>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 name="Google Shape;54;p3"/>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55" name="Google Shape;55;p3"/>
          <p:cNvGrpSpPr/>
          <p:nvPr/>
        </p:nvGrpSpPr>
        <p:grpSpPr>
          <a:xfrm rot="-5400000">
            <a:off x="115697" y="-1233313"/>
            <a:ext cx="2166577" cy="2458370"/>
            <a:chOff x="10225382" y="6572118"/>
            <a:chExt cx="3924857" cy="4453454"/>
          </a:xfrm>
        </p:grpSpPr>
        <p:sp>
          <p:nvSpPr>
            <p:cNvPr id="56" name="Google Shape;56;p3"/>
            <p:cNvSpPr/>
            <p:nvPr/>
          </p:nvSpPr>
          <p:spPr>
            <a:xfrm rot="2700000">
              <a:off x="10800164" y="7675497"/>
              <a:ext cx="2775293"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3"/>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58" name="Google Shape;58;p3"/>
          <p:cNvGrpSpPr/>
          <p:nvPr/>
        </p:nvGrpSpPr>
        <p:grpSpPr>
          <a:xfrm rot="-5400000">
            <a:off x="1826157" y="-663912"/>
            <a:ext cx="1157389" cy="1319566"/>
            <a:chOff x="10431418" y="6819549"/>
            <a:chExt cx="3512798" cy="4005019"/>
          </a:xfrm>
        </p:grpSpPr>
        <p:sp>
          <p:nvSpPr>
            <p:cNvPr id="59" name="Google Shape;59;p3"/>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3"/>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61" name="Google Shape;61;p3"/>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3"/>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t Section Header" type="secHead">
  <p:cSld name="SECTION_HEADER">
    <p:spTree>
      <p:nvGrpSpPr>
        <p:cNvPr id="1" name="Shape 64"/>
        <p:cNvGrpSpPr/>
        <p:nvPr/>
      </p:nvGrpSpPr>
      <p:grpSpPr>
        <a:xfrm>
          <a:off x="0" y="0"/>
          <a:ext cx="0" cy="0"/>
          <a:chOff x="0" y="0"/>
          <a:chExt cx="0" cy="0"/>
        </a:xfrm>
      </p:grpSpPr>
      <p:sp>
        <p:nvSpPr>
          <p:cNvPr id="65" name="Google Shape;65;p4"/>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 name="Google Shape;66;p4"/>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 name="Google Shape;67;p4"/>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 name="Google Shape;68;p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69" name="Google Shape;69;p4"/>
          <p:cNvGrpSpPr/>
          <p:nvPr/>
        </p:nvGrpSpPr>
        <p:grpSpPr>
          <a:xfrm>
            <a:off x="9141047" y="1176876"/>
            <a:ext cx="5836233" cy="5812371"/>
            <a:chOff x="8440685" y="4125"/>
            <a:chExt cx="7184703" cy="7155326"/>
          </a:xfrm>
        </p:grpSpPr>
        <p:sp>
          <p:nvSpPr>
            <p:cNvPr id="70" name="Google Shape;70;p4"/>
            <p:cNvSpPr/>
            <p:nvPr/>
          </p:nvSpPr>
          <p:spPr>
            <a:xfrm rot="2700000">
              <a:off x="9668983" y="1078460"/>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Google Shape;71;p4"/>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72" name="Google Shape;72;p4"/>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 name="Google Shape;73;p4"/>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74" name="Google Shape;74;p4"/>
          <p:cNvGrpSpPr/>
          <p:nvPr/>
        </p:nvGrpSpPr>
        <p:grpSpPr>
          <a:xfrm rot="-5400000" flipH="1">
            <a:off x="9696648" y="6040937"/>
            <a:ext cx="1488421" cy="1643560"/>
            <a:chOff x="10225384" y="6572118"/>
            <a:chExt cx="3924856" cy="4333944"/>
          </a:xfrm>
        </p:grpSpPr>
        <p:sp>
          <p:nvSpPr>
            <p:cNvPr id="75" name="Google Shape;75;p4"/>
            <p:cNvSpPr/>
            <p:nvPr/>
          </p:nvSpPr>
          <p:spPr>
            <a:xfrm rot="2700000">
              <a:off x="10800166" y="7555988"/>
              <a:ext cx="2775292"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 name="Google Shape;76;p4"/>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77" name="Google Shape;77;p4"/>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chemeClr val="accent2"/>
        </a:solidFill>
        <a:effectLst/>
      </p:bgPr>
    </p:bg>
    <p:spTree>
      <p:nvGrpSpPr>
        <p:cNvPr id="1" name="Shape 80"/>
        <p:cNvGrpSpPr/>
        <p:nvPr/>
      </p:nvGrpSpPr>
      <p:grpSpPr>
        <a:xfrm>
          <a:off x="0" y="0"/>
          <a:ext cx="0" cy="0"/>
          <a:chOff x="0" y="0"/>
          <a:chExt cx="0" cy="0"/>
        </a:xfrm>
      </p:grpSpPr>
      <p:sp>
        <p:nvSpPr>
          <p:cNvPr id="81" name="Google Shape;81;p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2" name="Google Shape;82;p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 name="Google Shape;83;p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4" name="Google Shape;84;p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grpSp>
        <p:nvGrpSpPr>
          <p:cNvPr id="86" name="Google Shape;86;p5"/>
          <p:cNvGrpSpPr/>
          <p:nvPr/>
        </p:nvGrpSpPr>
        <p:grpSpPr>
          <a:xfrm rot="-5400000">
            <a:off x="390304" y="-431739"/>
            <a:ext cx="757355" cy="863476"/>
            <a:chOff x="10431418" y="6819549"/>
            <a:chExt cx="3512798" cy="4005019"/>
          </a:xfrm>
        </p:grpSpPr>
        <p:sp>
          <p:nvSpPr>
            <p:cNvPr id="87" name="Google Shape;87;p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 name="Google Shape;88;p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89" name="Google Shape;89;p5"/>
          <p:cNvSpPr txBox="1">
            <a:spLocks noGrp="1"/>
          </p:cNvSpPr>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marL="914400" lvl="1"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marL="1371600" lvl="2" indent="-3048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2"/>
        </a:solidFill>
        <a:effectLst/>
      </p:bgPr>
    </p:bg>
    <p:spTree>
      <p:nvGrpSpPr>
        <p:cNvPr id="1" name="Shape 90"/>
        <p:cNvGrpSpPr/>
        <p:nvPr/>
      </p:nvGrpSpPr>
      <p:grpSpPr>
        <a:xfrm>
          <a:off x="0" y="0"/>
          <a:ext cx="0" cy="0"/>
          <a:chOff x="0" y="0"/>
          <a:chExt cx="0" cy="0"/>
        </a:xfrm>
      </p:grpSpPr>
      <p:sp>
        <p:nvSpPr>
          <p:cNvPr id="91" name="Google Shape;91;p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 name="Google Shape;92;p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5" name="Google Shape;95;p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6" name="Google Shape;96;p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7" name="Google Shape;97;p6"/>
          <p:cNvGrpSpPr/>
          <p:nvPr/>
        </p:nvGrpSpPr>
        <p:grpSpPr>
          <a:xfrm rot="-5400000">
            <a:off x="390304" y="-431739"/>
            <a:ext cx="757355" cy="863476"/>
            <a:chOff x="10431418" y="6819549"/>
            <a:chExt cx="3512798" cy="4005019"/>
          </a:xfrm>
        </p:grpSpPr>
        <p:sp>
          <p:nvSpPr>
            <p:cNvPr id="98" name="Google Shape;98;p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00" name="Google Shape;100;p6"/>
          <p:cNvGrpSpPr/>
          <p:nvPr/>
        </p:nvGrpSpPr>
        <p:grpSpPr>
          <a:xfrm>
            <a:off x="-1" y="1357409"/>
            <a:ext cx="12192000" cy="4846320"/>
            <a:chOff x="-1" y="1357409"/>
            <a:chExt cx="12192000" cy="4917518"/>
          </a:xfrm>
        </p:grpSpPr>
        <p:sp>
          <p:nvSpPr>
            <p:cNvPr id="101" name="Google Shape;101;p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6"/>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03" name="Google Shape;103;p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4" name="Google Shape;104;p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6"/>
          <p:cNvSpPr txBox="1">
            <a:spLocks noGrp="1"/>
          </p:cNvSpPr>
          <p:nvPr>
            <p:ph type="body" idx="1"/>
          </p:nvPr>
        </p:nvSpPr>
        <p:spPr>
          <a:xfrm>
            <a:off x="444500" y="1681163"/>
            <a:ext cx="5157787" cy="82391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6" name="Google Shape;106;p6"/>
          <p:cNvSpPr txBox="1">
            <a:spLocks noGrp="1"/>
          </p:cNvSpPr>
          <p:nvPr>
            <p:ph type="body" idx="2"/>
          </p:nvPr>
        </p:nvSpPr>
        <p:spPr>
          <a:xfrm>
            <a:off x="6500812" y="1681163"/>
            <a:ext cx="5157788" cy="82391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7" name="Google Shape;107;p6"/>
          <p:cNvSpPr txBox="1">
            <a:spLocks noGrp="1"/>
          </p:cNvSpPr>
          <p:nvPr>
            <p:ph type="body" idx="3"/>
          </p:nvPr>
        </p:nvSpPr>
        <p:spPr>
          <a:xfrm>
            <a:off x="444500"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6"/>
          <p:cNvSpPr txBox="1">
            <a:spLocks noGrp="1"/>
          </p:cNvSpPr>
          <p:nvPr>
            <p:ph type="body" idx="4"/>
          </p:nvPr>
        </p:nvSpPr>
        <p:spPr>
          <a:xfrm>
            <a:off x="6475412"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 Category">
  <p:cSld name="5 Category">
    <p:bg>
      <p:bgPr>
        <a:solidFill>
          <a:schemeClr val="accent2"/>
        </a:solidFill>
        <a:effectLst/>
      </p:bgPr>
    </p:bg>
    <p:spTree>
      <p:nvGrpSpPr>
        <p:cNvPr id="1" name="Shape 109"/>
        <p:cNvGrpSpPr/>
        <p:nvPr/>
      </p:nvGrpSpPr>
      <p:grpSpPr>
        <a:xfrm>
          <a:off x="0" y="0"/>
          <a:ext cx="0" cy="0"/>
          <a:chOff x="0" y="0"/>
          <a:chExt cx="0" cy="0"/>
        </a:xfrm>
      </p:grpSpPr>
      <p:sp>
        <p:nvSpPr>
          <p:cNvPr id="110" name="Google Shape;110;p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3" name="Google Shape;113;p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5" name="Google Shape;115;p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6" name="Google Shape;116;p7"/>
          <p:cNvGrpSpPr/>
          <p:nvPr/>
        </p:nvGrpSpPr>
        <p:grpSpPr>
          <a:xfrm rot="-5400000">
            <a:off x="390304" y="-431739"/>
            <a:ext cx="757355" cy="863476"/>
            <a:chOff x="10431418" y="6819549"/>
            <a:chExt cx="3512798" cy="4005019"/>
          </a:xfrm>
        </p:grpSpPr>
        <p:sp>
          <p:nvSpPr>
            <p:cNvPr id="117" name="Google Shape;117;p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19" name="Google Shape;119;p7"/>
          <p:cNvGrpSpPr/>
          <p:nvPr/>
        </p:nvGrpSpPr>
        <p:grpSpPr>
          <a:xfrm>
            <a:off x="-1" y="1357409"/>
            <a:ext cx="12192000" cy="4846320"/>
            <a:chOff x="-1" y="1357409"/>
            <a:chExt cx="12192000" cy="4917518"/>
          </a:xfrm>
        </p:grpSpPr>
        <p:sp>
          <p:nvSpPr>
            <p:cNvPr id="120" name="Google Shape;120;p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p7"/>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22" name="Google Shape;122;p7"/>
          <p:cNvSpPr>
            <a:spLocks noGrp="1"/>
          </p:cNvSpPr>
          <p:nvPr>
            <p:ph type="pic" idx="2"/>
          </p:nvPr>
        </p:nvSpPr>
        <p:spPr>
          <a:xfrm>
            <a:off x="978212"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7"/>
          <p:cNvSpPr>
            <a:spLocks noGrp="1"/>
          </p:cNvSpPr>
          <p:nvPr>
            <p:ph type="pic" idx="3"/>
          </p:nvPr>
        </p:nvSpPr>
        <p:spPr>
          <a:xfrm>
            <a:off x="3222230"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4" name="Google Shape;124;p7"/>
          <p:cNvSpPr>
            <a:spLocks noGrp="1"/>
          </p:cNvSpPr>
          <p:nvPr>
            <p:ph type="pic" idx="4"/>
          </p:nvPr>
        </p:nvSpPr>
        <p:spPr>
          <a:xfrm>
            <a:off x="5466248"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5" name="Google Shape;125;p7"/>
          <p:cNvSpPr>
            <a:spLocks noGrp="1"/>
          </p:cNvSpPr>
          <p:nvPr>
            <p:ph type="pic" idx="5"/>
          </p:nvPr>
        </p:nvSpPr>
        <p:spPr>
          <a:xfrm>
            <a:off x="7710266"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6" name="Google Shape;126;p7"/>
          <p:cNvSpPr>
            <a:spLocks noGrp="1"/>
          </p:cNvSpPr>
          <p:nvPr>
            <p:ph type="pic" idx="6"/>
          </p:nvPr>
        </p:nvSpPr>
        <p:spPr>
          <a:xfrm>
            <a:off x="9954283"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7" name="Google Shape;127;p7"/>
          <p:cNvSpPr txBox="1">
            <a:spLocks noGrp="1"/>
          </p:cNvSpPr>
          <p:nvPr>
            <p:ph type="body" idx="1"/>
          </p:nvPr>
        </p:nvSpPr>
        <p:spPr>
          <a:xfrm>
            <a:off x="719894"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7"/>
          <p:cNvSpPr txBox="1">
            <a:spLocks noGrp="1"/>
          </p:cNvSpPr>
          <p:nvPr>
            <p:ph type="body" idx="7"/>
          </p:nvPr>
        </p:nvSpPr>
        <p:spPr>
          <a:xfrm>
            <a:off x="2963912"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7"/>
          <p:cNvSpPr txBox="1">
            <a:spLocks noGrp="1"/>
          </p:cNvSpPr>
          <p:nvPr>
            <p:ph type="body" idx="8"/>
          </p:nvPr>
        </p:nvSpPr>
        <p:spPr>
          <a:xfrm>
            <a:off x="5207930"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7"/>
          <p:cNvSpPr txBox="1">
            <a:spLocks noGrp="1"/>
          </p:cNvSpPr>
          <p:nvPr>
            <p:ph type="body" idx="9"/>
          </p:nvPr>
        </p:nvSpPr>
        <p:spPr>
          <a:xfrm>
            <a:off x="7451948"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7"/>
          <p:cNvSpPr txBox="1">
            <a:spLocks noGrp="1"/>
          </p:cNvSpPr>
          <p:nvPr>
            <p:ph type="body" idx="13"/>
          </p:nvPr>
        </p:nvSpPr>
        <p:spPr>
          <a:xfrm>
            <a:off x="9695965"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2" name="Google Shape;132;p7"/>
          <p:cNvCxnSpPr/>
          <p:nvPr/>
        </p:nvCxnSpPr>
        <p:spPr>
          <a:xfrm>
            <a:off x="1242354"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3" name="Google Shape;133;p7"/>
          <p:cNvCxnSpPr/>
          <p:nvPr/>
        </p:nvCxnSpPr>
        <p:spPr>
          <a:xfrm>
            <a:off x="3486372"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4" name="Google Shape;134;p7"/>
          <p:cNvCxnSpPr/>
          <p:nvPr/>
        </p:nvCxnSpPr>
        <p:spPr>
          <a:xfrm>
            <a:off x="5730390"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5" name="Google Shape;135;p7"/>
          <p:cNvCxnSpPr/>
          <p:nvPr/>
        </p:nvCxnSpPr>
        <p:spPr>
          <a:xfrm>
            <a:off x="7974408"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6" name="Google Shape;136;p7"/>
          <p:cNvCxnSpPr/>
          <p:nvPr/>
        </p:nvCxnSpPr>
        <p:spPr>
          <a:xfrm>
            <a:off x="10218425" y="3825022"/>
            <a:ext cx="731221" cy="0"/>
          </a:xfrm>
          <a:prstGeom prst="straightConnector1">
            <a:avLst/>
          </a:prstGeom>
          <a:noFill/>
          <a:ln w="38100" cap="rnd" cmpd="sng">
            <a:solidFill>
              <a:schemeClr val="accent2"/>
            </a:solidFill>
            <a:prstDash val="solid"/>
            <a:miter lim="800000"/>
            <a:headEnd type="none" w="sm" len="sm"/>
            <a:tailEnd type="none" w="sm" len="sm"/>
          </a:ln>
        </p:spPr>
      </p:cxnSp>
      <p:sp>
        <p:nvSpPr>
          <p:cNvPr id="137" name="Google Shape;137;p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8" name="Google Shape;138;p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 3 Section">
  <p:cSld name="Photo + 3 Section">
    <p:bg>
      <p:bgPr>
        <a:solidFill>
          <a:schemeClr val="accent2"/>
        </a:solidFill>
        <a:effectLst/>
      </p:bgPr>
    </p:bg>
    <p:spTree>
      <p:nvGrpSpPr>
        <p:cNvPr id="1" name="Shape 139"/>
        <p:cNvGrpSpPr/>
        <p:nvPr/>
      </p:nvGrpSpPr>
      <p:grpSpPr>
        <a:xfrm>
          <a:off x="0" y="0"/>
          <a:ext cx="0" cy="0"/>
          <a:chOff x="0" y="0"/>
          <a:chExt cx="0" cy="0"/>
        </a:xfrm>
      </p:grpSpPr>
      <p:sp>
        <p:nvSpPr>
          <p:cNvPr id="140" name="Google Shape;140;p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1" name="Google Shape;141;p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3" name="Google Shape;143;p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p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46" name="Google Shape;146;p8"/>
          <p:cNvGrpSpPr/>
          <p:nvPr/>
        </p:nvGrpSpPr>
        <p:grpSpPr>
          <a:xfrm rot="-5400000">
            <a:off x="390304" y="-431739"/>
            <a:ext cx="757355" cy="863476"/>
            <a:chOff x="10431418" y="6819549"/>
            <a:chExt cx="3512798" cy="4005019"/>
          </a:xfrm>
        </p:grpSpPr>
        <p:sp>
          <p:nvSpPr>
            <p:cNvPr id="147" name="Google Shape;147;p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8" name="Google Shape;148;p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49" name="Google Shape;149;p8"/>
          <p:cNvGrpSpPr/>
          <p:nvPr/>
        </p:nvGrpSpPr>
        <p:grpSpPr>
          <a:xfrm>
            <a:off x="-1" y="1357409"/>
            <a:ext cx="12192000" cy="4846320"/>
            <a:chOff x="-1" y="1357409"/>
            <a:chExt cx="12192000" cy="4917518"/>
          </a:xfrm>
        </p:grpSpPr>
        <p:sp>
          <p:nvSpPr>
            <p:cNvPr id="150" name="Google Shape;150;p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1" name="Google Shape;151;p8"/>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52" name="Google Shape;152;p8"/>
          <p:cNvSpPr txBox="1">
            <a:spLocks noGrp="1"/>
          </p:cNvSpPr>
          <p:nvPr>
            <p:ph type="body" idx="1"/>
          </p:nvPr>
        </p:nvSpPr>
        <p:spPr>
          <a:xfrm>
            <a:off x="54209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4" name="Google Shape;154;p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8"/>
          <p:cNvSpPr>
            <a:spLocks noGrp="1"/>
          </p:cNvSpPr>
          <p:nvPr>
            <p:ph type="pic" idx="2"/>
          </p:nvPr>
        </p:nvSpPr>
        <p:spPr>
          <a:xfrm>
            <a:off x="-2" y="1352575"/>
            <a:ext cx="12192002" cy="228989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accent2"/>
              </a:buClr>
              <a:buSzPts val="1400"/>
              <a:buFont typeface="Arial"/>
              <a:buNone/>
              <a:defRPr sz="1400" b="0" i="0" u="none" strike="noStrike" cap="none">
                <a:solidFill>
                  <a:schemeClr val="accent2"/>
                </a:solidFill>
                <a:latin typeface="Oswald"/>
                <a:ea typeface="Oswald"/>
                <a:cs typeface="Oswald"/>
                <a:sym typeface="Oswald"/>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6" name="Google Shape;156;p8"/>
          <p:cNvSpPr txBox="1">
            <a:spLocks noGrp="1"/>
          </p:cNvSpPr>
          <p:nvPr>
            <p:ph type="body" idx="3"/>
          </p:nvPr>
        </p:nvSpPr>
        <p:spPr>
          <a:xfrm>
            <a:off x="4444169"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8"/>
          <p:cNvSpPr txBox="1">
            <a:spLocks noGrp="1"/>
          </p:cNvSpPr>
          <p:nvPr>
            <p:ph type="body" idx="4"/>
          </p:nvPr>
        </p:nvSpPr>
        <p:spPr>
          <a:xfrm>
            <a:off x="834624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Text">
  <p:cSld name="Photo + Text">
    <p:bg>
      <p:bgPr>
        <a:solidFill>
          <a:schemeClr val="accent2"/>
        </a:solidFill>
        <a:effectLst/>
      </p:bgPr>
    </p:bg>
    <p:spTree>
      <p:nvGrpSpPr>
        <p:cNvPr id="1" name="Shape 158"/>
        <p:cNvGrpSpPr/>
        <p:nvPr/>
      </p:nvGrpSpPr>
      <p:grpSpPr>
        <a:xfrm>
          <a:off x="0" y="0"/>
          <a:ext cx="0" cy="0"/>
          <a:chOff x="0" y="0"/>
          <a:chExt cx="0" cy="0"/>
        </a:xfrm>
      </p:grpSpPr>
      <p:sp>
        <p:nvSpPr>
          <p:cNvPr id="159" name="Google Shape;159;p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0" name="Google Shape;160;p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1" name="Google Shape;161;p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2" name="Google Shape;162;p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3" name="Google Shape;163;p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5" name="Google Shape;165;p9"/>
          <p:cNvGrpSpPr/>
          <p:nvPr/>
        </p:nvGrpSpPr>
        <p:grpSpPr>
          <a:xfrm rot="-5400000">
            <a:off x="390304" y="-431739"/>
            <a:ext cx="757355" cy="863476"/>
            <a:chOff x="10431418" y="6819549"/>
            <a:chExt cx="3512798" cy="4005019"/>
          </a:xfrm>
        </p:grpSpPr>
        <p:sp>
          <p:nvSpPr>
            <p:cNvPr id="166" name="Google Shape;166;p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7" name="Google Shape;167;p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68" name="Google Shape;168;p9"/>
          <p:cNvGrpSpPr/>
          <p:nvPr/>
        </p:nvGrpSpPr>
        <p:grpSpPr>
          <a:xfrm>
            <a:off x="-1" y="1357409"/>
            <a:ext cx="12192000" cy="4846320"/>
            <a:chOff x="-1" y="1357409"/>
            <a:chExt cx="12192000" cy="4917518"/>
          </a:xfrm>
        </p:grpSpPr>
        <p:sp>
          <p:nvSpPr>
            <p:cNvPr id="169" name="Google Shape;169;p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0" name="Google Shape;170;p9"/>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71" name="Google Shape;171;p9"/>
          <p:cNvSpPr txBox="1">
            <a:spLocks noGrp="1"/>
          </p:cNvSpPr>
          <p:nvPr>
            <p:ph type="body" idx="1"/>
          </p:nvPr>
        </p:nvSpPr>
        <p:spPr>
          <a:xfrm>
            <a:off x="542094" y="4240093"/>
            <a:ext cx="94020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3" name="Google Shape;173;p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9"/>
          <p:cNvSpPr>
            <a:spLocks noGrp="1"/>
          </p:cNvSpPr>
          <p:nvPr>
            <p:ph type="pic" idx="2"/>
          </p:nvPr>
        </p:nvSpPr>
        <p:spPr>
          <a:xfrm>
            <a:off x="-2" y="1352575"/>
            <a:ext cx="12192002" cy="228989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accent2"/>
              </a:buClr>
              <a:buSzPts val="1400"/>
              <a:buFont typeface="Arial"/>
              <a:buNone/>
              <a:defRPr sz="1400" b="0" i="0" u="none" strike="noStrike" cap="none">
                <a:solidFill>
                  <a:schemeClr val="accent2"/>
                </a:solidFill>
                <a:latin typeface="Oswald"/>
                <a:ea typeface="Oswald"/>
                <a:cs typeface="Oswald"/>
                <a:sym typeface="Oswald"/>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2"/>
        </a:solidFill>
        <a:effectLst/>
      </p:bgPr>
    </p:bg>
    <p:spTree>
      <p:nvGrpSpPr>
        <p:cNvPr id="1" name="Shape 175"/>
        <p:cNvGrpSpPr/>
        <p:nvPr/>
      </p:nvGrpSpPr>
      <p:grpSpPr>
        <a:xfrm>
          <a:off x="0" y="0"/>
          <a:ext cx="0" cy="0"/>
          <a:chOff x="0" y="0"/>
          <a:chExt cx="0" cy="0"/>
        </a:xfrm>
      </p:grpSpPr>
      <p:sp>
        <p:nvSpPr>
          <p:cNvPr id="176" name="Google Shape;176;p10"/>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7" name="Google Shape;177;p10"/>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8" name="Google Shape;178;p10"/>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9" name="Google Shape;179;p10"/>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0" name="Google Shape;180;p1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1" name="Google Shape;181;p1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2" name="Google Shape;182;p10"/>
          <p:cNvGrpSpPr/>
          <p:nvPr/>
        </p:nvGrpSpPr>
        <p:grpSpPr>
          <a:xfrm rot="-5400000">
            <a:off x="390304" y="-431739"/>
            <a:ext cx="757355" cy="863476"/>
            <a:chOff x="10431418" y="6819549"/>
            <a:chExt cx="3512798" cy="4005019"/>
          </a:xfrm>
        </p:grpSpPr>
        <p:sp>
          <p:nvSpPr>
            <p:cNvPr id="183" name="Google Shape;183;p1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4" name="Google Shape;184;p1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85" name="Google Shape;185;p10"/>
          <p:cNvGrpSpPr/>
          <p:nvPr/>
        </p:nvGrpSpPr>
        <p:grpSpPr>
          <a:xfrm>
            <a:off x="-1" y="1357409"/>
            <a:ext cx="12192000" cy="4846320"/>
            <a:chOff x="-1" y="1357409"/>
            <a:chExt cx="12192000" cy="4917518"/>
          </a:xfrm>
        </p:grpSpPr>
        <p:sp>
          <p:nvSpPr>
            <p:cNvPr id="186" name="Google Shape;186;p10"/>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7" name="Google Shape;187;p10"/>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88" name="Google Shape;188;p10"/>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9" name="Google Shape;189;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8204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8204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112500" y="6356350"/>
            <a:ext cx="660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0" y="1"/>
            <a:ext cx="12192000" cy="6857999"/>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1"/>
          <p:cNvSpPr/>
          <p:nvPr/>
        </p:nvSpPr>
        <p:spPr>
          <a:xfrm>
            <a:off x="0" y="1"/>
            <a:ext cx="12192001" cy="6857999"/>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1"/>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1"/>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1"/>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1"/>
          <p:cNvSpPr txBox="1"/>
          <p:nvPr/>
        </p:nvSpPr>
        <p:spPr>
          <a:xfrm>
            <a:off x="444500" y="542925"/>
            <a:ext cx="11214100" cy="5355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Trebuchet MS"/>
              <a:buNone/>
            </a:pPr>
            <a:r>
              <a:rPr lang="en-US" sz="3200" b="1" i="0" u="none" strike="noStrike" cap="none">
                <a:solidFill>
                  <a:schemeClr val="lt1"/>
                </a:solidFill>
                <a:latin typeface="Trebuchet MS"/>
                <a:ea typeface="Trebuchet MS"/>
                <a:cs typeface="Trebuchet MS"/>
                <a:sym typeface="Trebuchet MS"/>
              </a:rPr>
              <a:t>Click to edit Master title style</a:t>
            </a:r>
            <a:endParaRPr/>
          </a:p>
        </p:txBody>
      </p:sp>
      <p:grpSp>
        <p:nvGrpSpPr>
          <p:cNvPr id="19" name="Google Shape;19;p1"/>
          <p:cNvGrpSpPr/>
          <p:nvPr/>
        </p:nvGrpSpPr>
        <p:grpSpPr>
          <a:xfrm rot="-5400000">
            <a:off x="390304" y="-431739"/>
            <a:ext cx="757355" cy="863476"/>
            <a:chOff x="10431418" y="6819549"/>
            <a:chExt cx="3512798" cy="4005019"/>
          </a:xfrm>
        </p:grpSpPr>
        <p:sp>
          <p:nvSpPr>
            <p:cNvPr id="20" name="Google Shape;20;p1"/>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1"/>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2" name="Google Shape;22;p1"/>
          <p:cNvGrpSpPr/>
          <p:nvPr/>
        </p:nvGrpSpPr>
        <p:grpSpPr>
          <a:xfrm>
            <a:off x="-1" y="1357409"/>
            <a:ext cx="12192000" cy="4846320"/>
            <a:chOff x="-1" y="1357409"/>
            <a:chExt cx="12192000" cy="4917518"/>
          </a:xfrm>
        </p:grpSpPr>
        <p:sp>
          <p:nvSpPr>
            <p:cNvPr id="23" name="Google Shape;23;p1"/>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1"/>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1"/>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1"/>
          <p:cNvSpPr txBox="1"/>
          <p:nvPr/>
        </p:nvSpPr>
        <p:spPr>
          <a:xfrm>
            <a:off x="11252200" y="6315075"/>
            <a:ext cx="4064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b="0" i="0" u="none" strike="noStrike" cap="none">
                <a:solidFill>
                  <a:schemeClr val="lt1"/>
                </a:solidFill>
                <a:latin typeface="Oswald"/>
                <a:ea typeface="Oswald"/>
                <a:cs typeface="Oswald"/>
                <a:sym typeface="Oswald"/>
              </a:rPr>
              <a:t>‹#›</a:t>
            </a:fld>
            <a:endParaRPr sz="1000" b="0" i="0" u="none" strike="noStrike" cap="none">
              <a:solidFill>
                <a:schemeClr val="lt1"/>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5" r:id="rId17"/>
    <p:sldLayoutId id="214748366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8.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18.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18.xml"/><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18.xml"/><Relationship Id="rId4" Type="http://schemas.openxmlformats.org/officeDocument/2006/relationships/hyperlink" Target="https://telecomchurnprediction-m049p2aws8.streamlit.app/"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15"/>
        <p:cNvGrpSpPr/>
        <p:nvPr/>
      </p:nvGrpSpPr>
      <p:grpSpPr>
        <a:xfrm>
          <a:off x="0" y="0"/>
          <a:ext cx="0" cy="0"/>
          <a:chOff x="0" y="0"/>
          <a:chExt cx="0" cy="0"/>
        </a:xfrm>
      </p:grpSpPr>
      <p:sp>
        <p:nvSpPr>
          <p:cNvPr id="316" name="Google Shape;316;p20"/>
          <p:cNvSpPr txBox="1">
            <a:spLocks noGrp="1"/>
          </p:cNvSpPr>
          <p:nvPr>
            <p:ph type="ctrTitle"/>
          </p:nvPr>
        </p:nvSpPr>
        <p:spPr>
          <a:xfrm>
            <a:off x="1677879" y="1526959"/>
            <a:ext cx="10360241" cy="122512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2"/>
              </a:buClr>
              <a:buSzPts val="6600"/>
              <a:buFont typeface="Trebuchet MS"/>
              <a:buNone/>
            </a:pPr>
            <a:r>
              <a:rPr lang="en-US" dirty="0"/>
              <a:t>Telecom Customer Churn</a:t>
            </a:r>
            <a:endParaRPr dirty="0"/>
          </a:p>
        </p:txBody>
      </p:sp>
      <p:sp>
        <p:nvSpPr>
          <p:cNvPr id="318" name="Google Shape;318;p20"/>
          <p:cNvSpPr txBox="1"/>
          <p:nvPr/>
        </p:nvSpPr>
        <p:spPr>
          <a:xfrm>
            <a:off x="8922059" y="4643022"/>
            <a:ext cx="3191478" cy="2119917"/>
          </a:xfrm>
          <a:prstGeom prst="rect">
            <a:avLst/>
          </a:prstGeom>
          <a:noFill/>
          <a:ln>
            <a:noFill/>
          </a:ln>
        </p:spPr>
        <p:txBody>
          <a:bodyPr spcFirstLastPara="1" wrap="square" lIns="91425" tIns="91425" rIns="91425" bIns="91425" anchor="t" anchorCtr="0">
            <a:noAutofit/>
          </a:bodyPr>
          <a:lstStyle/>
          <a:p>
            <a:pPr marL="76200" lvl="3">
              <a:buClr>
                <a:schemeClr val="lt1"/>
              </a:buClr>
              <a:buSzPts val="2400"/>
            </a:pPr>
            <a:r>
              <a:rPr lang="en-US" sz="1600" dirty="0">
                <a:solidFill>
                  <a:schemeClr val="lt1"/>
                </a:solidFill>
              </a:rPr>
              <a:t>Atharva Gajanan Namde</a:t>
            </a:r>
          </a:p>
          <a:p>
            <a:pPr marL="76200" lvl="3">
              <a:buClr>
                <a:schemeClr val="lt1"/>
              </a:buClr>
              <a:buSzPts val="2400"/>
            </a:pPr>
            <a:r>
              <a:rPr lang="en-US" sz="1600" dirty="0">
                <a:solidFill>
                  <a:schemeClr val="lt1"/>
                </a:solidFill>
              </a:rPr>
              <a:t>Kartik Sonawane</a:t>
            </a:r>
          </a:p>
          <a:p>
            <a:pPr marL="76200" lvl="3">
              <a:buClr>
                <a:schemeClr val="lt1"/>
              </a:buClr>
              <a:buSzPts val="2400"/>
            </a:pPr>
            <a:r>
              <a:rPr lang="en-US" sz="1600" dirty="0">
                <a:solidFill>
                  <a:schemeClr val="lt1"/>
                </a:solidFill>
              </a:rPr>
              <a:t>Krishna Vitthal Aher</a:t>
            </a:r>
          </a:p>
          <a:p>
            <a:pPr marL="76200" lvl="3">
              <a:buClr>
                <a:schemeClr val="lt1"/>
              </a:buClr>
              <a:buSzPts val="2400"/>
            </a:pPr>
            <a:r>
              <a:rPr lang="en-US" sz="1600" dirty="0">
                <a:solidFill>
                  <a:schemeClr val="lt1"/>
                </a:solidFill>
              </a:rPr>
              <a:t>MOHAMMED SAAD QURESHI</a:t>
            </a:r>
          </a:p>
          <a:p>
            <a:pPr marL="76200" lvl="3">
              <a:buClr>
                <a:schemeClr val="lt1"/>
              </a:buClr>
              <a:buSzPts val="2400"/>
            </a:pPr>
            <a:r>
              <a:rPr lang="en-US" sz="1600" dirty="0">
                <a:solidFill>
                  <a:schemeClr val="lt1"/>
                </a:solidFill>
              </a:rPr>
              <a:t>Mohan Samadhan Patil</a:t>
            </a:r>
          </a:p>
          <a:p>
            <a:pPr marL="76200" lvl="3">
              <a:buClr>
                <a:schemeClr val="lt1"/>
              </a:buClr>
              <a:buSzPts val="2400"/>
            </a:pPr>
            <a:r>
              <a:rPr lang="en-US" sz="1600" dirty="0">
                <a:solidFill>
                  <a:schemeClr val="lt1"/>
                </a:solidFill>
              </a:rPr>
              <a:t>Pritam Vilas Anekar</a:t>
            </a:r>
          </a:p>
          <a:p>
            <a:pPr marL="76200" lvl="3">
              <a:buClr>
                <a:schemeClr val="lt1"/>
              </a:buClr>
              <a:buSzPts val="2400"/>
            </a:pPr>
            <a:r>
              <a:rPr lang="en-US" sz="1600" dirty="0">
                <a:solidFill>
                  <a:schemeClr val="lt1"/>
                </a:solidFill>
              </a:rPr>
              <a:t>Sumedh R. Likhar</a:t>
            </a:r>
          </a:p>
          <a:p>
            <a:pPr marL="76200" lvl="3">
              <a:buClr>
                <a:schemeClr val="lt1"/>
              </a:buClr>
              <a:buSzPts val="2400"/>
            </a:pPr>
            <a:r>
              <a:rPr lang="en-US" sz="1600" dirty="0">
                <a:solidFill>
                  <a:schemeClr val="lt1"/>
                </a:solidFill>
              </a:rPr>
              <a:t>Vinay N</a:t>
            </a:r>
          </a:p>
        </p:txBody>
      </p:sp>
      <p:sp>
        <p:nvSpPr>
          <p:cNvPr id="3" name="Subtitle 2">
            <a:extLst>
              <a:ext uri="{FF2B5EF4-FFF2-40B4-BE49-F238E27FC236}">
                <a16:creationId xmlns:a16="http://schemas.microsoft.com/office/drawing/2014/main" id="{98FA1D00-F12D-F1D7-FE91-BAB83CFE3874}"/>
              </a:ext>
            </a:extLst>
          </p:cNvPr>
          <p:cNvSpPr>
            <a:spLocks noGrp="1"/>
          </p:cNvSpPr>
          <p:nvPr>
            <p:ph type="subTitle" idx="1"/>
          </p:nvPr>
        </p:nvSpPr>
        <p:spPr>
          <a:xfrm>
            <a:off x="1828981" y="2798155"/>
            <a:ext cx="7077456" cy="868680"/>
          </a:xfrm>
        </p:spPr>
        <p:txBody>
          <a:bodyPr/>
          <a:lstStyle/>
          <a:p>
            <a:r>
              <a:rPr lang="en-IN" sz="2400" b="1" dirty="0"/>
              <a:t>Group – 6</a:t>
            </a:r>
          </a:p>
          <a:p>
            <a:r>
              <a:rPr lang="en-IN" sz="2400" b="1" dirty="0"/>
              <a:t>Mentors – Karthik &amp; </a:t>
            </a:r>
            <a:r>
              <a:rPr lang="en-IN" sz="2400" b="1" dirty="0" err="1"/>
              <a:t>Dhanya</a:t>
            </a:r>
            <a:endParaRPr lang="en-IN" sz="2400" b="1" dirty="0"/>
          </a:p>
          <a:p>
            <a:r>
              <a:rPr lang="en-IN" sz="2400" b="1" dirty="0"/>
              <a:t>07/07/2023</a:t>
            </a: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Visualization – Categorical Plots</a:t>
            </a:r>
          </a:p>
        </p:txBody>
      </p:sp>
      <p:pic>
        <p:nvPicPr>
          <p:cNvPr id="10242" name="Picture 2">
            <a:extLst>
              <a:ext uri="{FF2B5EF4-FFF2-40B4-BE49-F238E27FC236}">
                <a16:creationId xmlns:a16="http://schemas.microsoft.com/office/drawing/2014/main" id="{A59A5E14-B535-1A34-AE64-0CB036D3C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81" y="1218403"/>
            <a:ext cx="6688197" cy="344632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B162965A-C138-A8E9-D008-A81EC06AF3B6}"/>
              </a:ext>
            </a:extLst>
          </p:cNvPr>
          <p:cNvSpPr>
            <a:spLocks noGrp="1"/>
          </p:cNvSpPr>
          <p:nvPr>
            <p:ph type="body" idx="1"/>
          </p:nvPr>
        </p:nvSpPr>
        <p:spPr>
          <a:xfrm>
            <a:off x="443344" y="4834393"/>
            <a:ext cx="10280074" cy="1741898"/>
          </a:xfrm>
        </p:spPr>
        <p:txBody>
          <a:bodyPr/>
          <a:lstStyle/>
          <a:p>
            <a:r>
              <a:rPr lang="en-IN" dirty="0">
                <a:solidFill>
                  <a:srgbClr val="FFFF00"/>
                </a:solidFill>
              </a:rPr>
              <a:t>Most number of entries are from customers who don’t have voice plan = 74.54%</a:t>
            </a:r>
          </a:p>
          <a:p>
            <a:pPr lvl="1"/>
            <a:r>
              <a:rPr lang="en-IN" dirty="0">
                <a:solidFill>
                  <a:srgbClr val="FFFF00"/>
                </a:solidFill>
              </a:rPr>
              <a:t>Percentage for churn rate for customer where they have purchased voice plan is 7.71 %</a:t>
            </a:r>
          </a:p>
          <a:p>
            <a:pPr lvl="1"/>
            <a:r>
              <a:rPr lang="en-IN" dirty="0">
                <a:solidFill>
                  <a:srgbClr val="FFFF00"/>
                </a:solidFill>
              </a:rPr>
              <a:t>Percentage for churn rate for customer where they have no purchased voice plan is 16.45 %</a:t>
            </a:r>
          </a:p>
          <a:p>
            <a:r>
              <a:rPr lang="en-IN" dirty="0">
                <a:solidFill>
                  <a:srgbClr val="FFFF00"/>
                </a:solidFill>
              </a:rPr>
              <a:t>The churn rate is higher for the customer who have not purchased the voice plan</a:t>
            </a:r>
          </a:p>
        </p:txBody>
      </p:sp>
    </p:spTree>
    <p:extLst>
      <p:ext uri="{BB962C8B-B14F-4D97-AF65-F5344CB8AC3E}">
        <p14:creationId xmlns:p14="http://schemas.microsoft.com/office/powerpoint/2010/main" val="223263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Visualization – Categorical Plots</a:t>
            </a:r>
          </a:p>
        </p:txBody>
      </p:sp>
      <p:sp>
        <p:nvSpPr>
          <p:cNvPr id="2" name="Text Placeholder 3">
            <a:extLst>
              <a:ext uri="{FF2B5EF4-FFF2-40B4-BE49-F238E27FC236}">
                <a16:creationId xmlns:a16="http://schemas.microsoft.com/office/drawing/2014/main" id="{1E3F7190-7D04-5742-B5CF-725695299BE4}"/>
              </a:ext>
            </a:extLst>
          </p:cNvPr>
          <p:cNvSpPr>
            <a:spLocks noGrp="1"/>
          </p:cNvSpPr>
          <p:nvPr>
            <p:ph type="body" idx="1"/>
          </p:nvPr>
        </p:nvSpPr>
        <p:spPr>
          <a:xfrm>
            <a:off x="212435" y="5102247"/>
            <a:ext cx="10187710" cy="1280080"/>
          </a:xfrm>
        </p:spPr>
        <p:txBody>
          <a:bodyPr/>
          <a:lstStyle/>
          <a:p>
            <a:r>
              <a:rPr lang="en-IN" dirty="0">
                <a:solidFill>
                  <a:srgbClr val="FFFF00"/>
                </a:solidFill>
              </a:rPr>
              <a:t>Most number of entries are from customers who don’t have international plan = 90.54%</a:t>
            </a:r>
          </a:p>
          <a:p>
            <a:r>
              <a:rPr lang="en-IN" dirty="0">
                <a:solidFill>
                  <a:srgbClr val="FFFF00"/>
                </a:solidFill>
              </a:rPr>
              <a:t>High ratio of customers with an international plan leaves the company.</a:t>
            </a:r>
          </a:p>
          <a:p>
            <a:r>
              <a:rPr lang="en-IN" dirty="0">
                <a:solidFill>
                  <a:srgbClr val="FFFF00"/>
                </a:solidFill>
              </a:rPr>
              <a:t>Customers with International tends to leave the company , this could be due the </a:t>
            </a:r>
            <a:r>
              <a:rPr lang="en-IN" dirty="0" err="1">
                <a:solidFill>
                  <a:srgbClr val="FFFF00"/>
                </a:solidFill>
              </a:rPr>
              <a:t>intl</a:t>
            </a:r>
            <a:r>
              <a:rPr lang="en-IN" dirty="0">
                <a:solidFill>
                  <a:srgbClr val="FFFF00"/>
                </a:solidFill>
              </a:rPr>
              <a:t> charges imposed</a:t>
            </a:r>
          </a:p>
        </p:txBody>
      </p:sp>
      <p:pic>
        <p:nvPicPr>
          <p:cNvPr id="9226" name="Picture 10">
            <a:extLst>
              <a:ext uri="{FF2B5EF4-FFF2-40B4-BE49-F238E27FC236}">
                <a16:creationId xmlns:a16="http://schemas.microsoft.com/office/drawing/2014/main" id="{32BB62BA-A59E-9777-009D-0321BF1AA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18" y="1282700"/>
            <a:ext cx="6651336" cy="347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Visualization – International Charges</a:t>
            </a:r>
          </a:p>
        </p:txBody>
      </p:sp>
      <p:sp>
        <p:nvSpPr>
          <p:cNvPr id="2" name="Text Placeholder 3">
            <a:extLst>
              <a:ext uri="{FF2B5EF4-FFF2-40B4-BE49-F238E27FC236}">
                <a16:creationId xmlns:a16="http://schemas.microsoft.com/office/drawing/2014/main" id="{1E3F7190-7D04-5742-B5CF-725695299BE4}"/>
              </a:ext>
            </a:extLst>
          </p:cNvPr>
          <p:cNvSpPr>
            <a:spLocks noGrp="1"/>
          </p:cNvSpPr>
          <p:nvPr>
            <p:ph type="body" idx="1"/>
          </p:nvPr>
        </p:nvSpPr>
        <p:spPr>
          <a:xfrm>
            <a:off x="6428507" y="3384281"/>
            <a:ext cx="3805383" cy="1427863"/>
          </a:xfrm>
        </p:spPr>
        <p:txBody>
          <a:bodyPr/>
          <a:lstStyle/>
          <a:p>
            <a:r>
              <a:rPr lang="en-IN" dirty="0">
                <a:solidFill>
                  <a:srgbClr val="FFFF00"/>
                </a:solidFill>
              </a:rPr>
              <a:t>From the graph we can we see the churn rates varies highly between the international charges between the range 1.5 to 4</a:t>
            </a:r>
          </a:p>
        </p:txBody>
      </p:sp>
      <p:pic>
        <p:nvPicPr>
          <p:cNvPr id="9222" name="Picture 6">
            <a:extLst>
              <a:ext uri="{FF2B5EF4-FFF2-40B4-BE49-F238E27FC236}">
                <a16:creationId xmlns:a16="http://schemas.microsoft.com/office/drawing/2014/main" id="{8F8E4475-D107-2B49-1E52-A78760C9F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346198"/>
            <a:ext cx="5239328" cy="523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95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Customer Calls v/s Churn</a:t>
            </a:r>
          </a:p>
        </p:txBody>
      </p:sp>
      <p:pic>
        <p:nvPicPr>
          <p:cNvPr id="7170" name="Picture 2">
            <a:extLst>
              <a:ext uri="{FF2B5EF4-FFF2-40B4-BE49-F238E27FC236}">
                <a16:creationId xmlns:a16="http://schemas.microsoft.com/office/drawing/2014/main" id="{29068A78-7407-8DBB-E63D-3ACB182F8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303" y="1350820"/>
            <a:ext cx="6252297" cy="32608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4C8C6C-CBFF-C187-EBC0-20C1B3366BF7}"/>
              </a:ext>
            </a:extLst>
          </p:cNvPr>
          <p:cNvSpPr txBox="1"/>
          <p:nvPr/>
        </p:nvSpPr>
        <p:spPr>
          <a:xfrm>
            <a:off x="277091" y="1764146"/>
            <a:ext cx="3583709" cy="2246769"/>
          </a:xfrm>
          <a:prstGeom prst="rect">
            <a:avLst/>
          </a:prstGeom>
          <a:noFill/>
        </p:spPr>
        <p:txBody>
          <a:bodyPr wrap="square" rtlCol="0">
            <a:spAutoFit/>
          </a:bodyPr>
          <a:lstStyle/>
          <a:p>
            <a:pPr algn="ctr"/>
            <a:r>
              <a:rPr lang="en-IN" dirty="0">
                <a:solidFill>
                  <a:schemeClr val="bg1"/>
                </a:solidFill>
              </a:rPr>
              <a:t>0 Customer calls have 11.83% Churn rate</a:t>
            </a:r>
          </a:p>
          <a:p>
            <a:pPr algn="ctr"/>
            <a:r>
              <a:rPr lang="en-IN" dirty="0">
                <a:solidFill>
                  <a:schemeClr val="bg1"/>
                </a:solidFill>
              </a:rPr>
              <a:t>1 Customer calls have 10.64% Churn rate</a:t>
            </a:r>
          </a:p>
          <a:p>
            <a:pPr algn="ctr"/>
            <a:r>
              <a:rPr lang="en-IN" dirty="0">
                <a:solidFill>
                  <a:schemeClr val="bg1"/>
                </a:solidFill>
              </a:rPr>
              <a:t>2 Customer calls have 10.83% Churn rate</a:t>
            </a:r>
          </a:p>
          <a:p>
            <a:pPr algn="ctr"/>
            <a:r>
              <a:rPr lang="en-IN" dirty="0">
                <a:solidFill>
                  <a:schemeClr val="bg1"/>
                </a:solidFill>
              </a:rPr>
              <a:t>3 Customer calls have 10.98% Churn rate</a:t>
            </a:r>
          </a:p>
          <a:p>
            <a:pPr algn="ctr"/>
            <a:r>
              <a:rPr lang="en-IN" dirty="0">
                <a:solidFill>
                  <a:schemeClr val="bg1"/>
                </a:solidFill>
              </a:rPr>
              <a:t>4 Customer calls have 44.05% Churn rate</a:t>
            </a:r>
          </a:p>
          <a:p>
            <a:pPr algn="ctr"/>
            <a:r>
              <a:rPr lang="en-IN" dirty="0">
                <a:solidFill>
                  <a:schemeClr val="bg1"/>
                </a:solidFill>
              </a:rPr>
              <a:t>5 Customer calls have 60.42% Churn rate</a:t>
            </a:r>
          </a:p>
          <a:p>
            <a:pPr algn="ctr"/>
            <a:r>
              <a:rPr lang="en-IN" dirty="0">
                <a:solidFill>
                  <a:schemeClr val="bg1"/>
                </a:solidFill>
              </a:rPr>
              <a:t>6 Customer calls have 64.71% Churn rate</a:t>
            </a:r>
          </a:p>
          <a:p>
            <a:pPr algn="ctr"/>
            <a:r>
              <a:rPr lang="en-IN" dirty="0">
                <a:solidFill>
                  <a:schemeClr val="bg1"/>
                </a:solidFill>
              </a:rPr>
              <a:t>7 Customer calls have 53.85% Churn rate</a:t>
            </a:r>
          </a:p>
          <a:p>
            <a:pPr algn="ctr"/>
            <a:r>
              <a:rPr lang="en-IN" dirty="0">
                <a:solidFill>
                  <a:schemeClr val="bg1"/>
                </a:solidFill>
              </a:rPr>
              <a:t>8 Customer calls have 50.00% Churn rate</a:t>
            </a:r>
          </a:p>
          <a:p>
            <a:pPr algn="ctr"/>
            <a:r>
              <a:rPr lang="en-IN" dirty="0">
                <a:solidFill>
                  <a:schemeClr val="bg1"/>
                </a:solidFill>
              </a:rPr>
              <a:t>9 Customer calls have 100.00% Churn rate</a:t>
            </a:r>
          </a:p>
        </p:txBody>
      </p:sp>
      <p:sp>
        <p:nvSpPr>
          <p:cNvPr id="7" name="TextBox 6">
            <a:extLst>
              <a:ext uri="{FF2B5EF4-FFF2-40B4-BE49-F238E27FC236}">
                <a16:creationId xmlns:a16="http://schemas.microsoft.com/office/drawing/2014/main" id="{116E2018-48FC-5CCE-2269-AA947E8117D3}"/>
              </a:ext>
            </a:extLst>
          </p:cNvPr>
          <p:cNvSpPr txBox="1"/>
          <p:nvPr/>
        </p:nvSpPr>
        <p:spPr>
          <a:xfrm>
            <a:off x="3976255" y="4946073"/>
            <a:ext cx="7643091" cy="95410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FFFF00"/>
                </a:solidFill>
              </a:rPr>
              <a:t>Whenever there are 4 or more customer calls , the churn rates are higher</a:t>
            </a:r>
          </a:p>
          <a:p>
            <a:pPr marL="285750" indent="-285750">
              <a:buFont typeface="Arial" panose="020B0604020202020204" pitchFamily="34" charset="0"/>
              <a:buChar char="•"/>
            </a:pPr>
            <a:r>
              <a:rPr lang="en-IN" dirty="0">
                <a:solidFill>
                  <a:srgbClr val="FFFF00"/>
                </a:solidFill>
              </a:rPr>
              <a:t>There are more then 300-350 unsatisfied customers who have called more than once.</a:t>
            </a:r>
          </a:p>
          <a:p>
            <a:pPr marL="285750" indent="-285750">
              <a:buFont typeface="Arial" panose="020B0604020202020204" pitchFamily="34" charset="0"/>
              <a:buChar char="•"/>
            </a:pPr>
            <a:r>
              <a:rPr lang="en-IN" dirty="0">
                <a:solidFill>
                  <a:srgbClr val="FFFF00"/>
                </a:solidFill>
              </a:rPr>
              <a:t>From the above graph, we can observe that churn is directly proportional to customer calls. That is, churn is increasing with increase in customer service calls</a:t>
            </a:r>
          </a:p>
        </p:txBody>
      </p:sp>
    </p:spTree>
    <p:extLst>
      <p:ext uri="{BB962C8B-B14F-4D97-AF65-F5344CB8AC3E}">
        <p14:creationId xmlns:p14="http://schemas.microsoft.com/office/powerpoint/2010/main" val="257306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Visualization – Histogram</a:t>
            </a:r>
          </a:p>
        </p:txBody>
      </p:sp>
      <p:pic>
        <p:nvPicPr>
          <p:cNvPr id="4098" name="Picture 2">
            <a:extLst>
              <a:ext uri="{FF2B5EF4-FFF2-40B4-BE49-F238E27FC236}">
                <a16:creationId xmlns:a16="http://schemas.microsoft.com/office/drawing/2014/main" id="{44E4A172-1AF5-0BC0-BB5A-359F805F5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41" y="1141812"/>
            <a:ext cx="2976356" cy="248135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589FCBD-9CD8-8B85-E6E6-5ACA1F108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080" y="1141454"/>
            <a:ext cx="2935729" cy="2479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96DB4D53-1C75-DC59-BB05-D9DA407F5F96}"/>
              </a:ext>
            </a:extLst>
          </p:cNvPr>
          <p:cNvSpPr>
            <a:spLocks noGrp="1"/>
          </p:cNvSpPr>
          <p:nvPr>
            <p:ph type="body" idx="1"/>
          </p:nvPr>
        </p:nvSpPr>
        <p:spPr>
          <a:xfrm>
            <a:off x="6354618" y="4102431"/>
            <a:ext cx="5440218" cy="1836551"/>
          </a:xfrm>
        </p:spPr>
        <p:txBody>
          <a:bodyPr/>
          <a:lstStyle/>
          <a:p>
            <a:r>
              <a:rPr lang="en-IN" sz="2000" dirty="0">
                <a:solidFill>
                  <a:srgbClr val="FFFF00"/>
                </a:solidFill>
              </a:rPr>
              <a:t>We see data to most of the features are Normally Distributed with very less Skewness</a:t>
            </a:r>
          </a:p>
          <a:p>
            <a:r>
              <a:rPr lang="en-IN" sz="2000" dirty="0">
                <a:solidFill>
                  <a:srgbClr val="FFFF00"/>
                </a:solidFill>
              </a:rPr>
              <a:t>We also see presence of Outliers in some features</a:t>
            </a:r>
          </a:p>
        </p:txBody>
      </p:sp>
      <p:pic>
        <p:nvPicPr>
          <p:cNvPr id="11267" name="Picture 3">
            <a:extLst>
              <a:ext uri="{FF2B5EF4-FFF2-40B4-BE49-F238E27FC236}">
                <a16:creationId xmlns:a16="http://schemas.microsoft.com/office/drawing/2014/main" id="{1122AB4A-D7EE-9CF6-11D6-9D3A63676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3844" y="3839009"/>
            <a:ext cx="2986809" cy="2474242"/>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a:extLst>
              <a:ext uri="{FF2B5EF4-FFF2-40B4-BE49-F238E27FC236}">
                <a16:creationId xmlns:a16="http://schemas.microsoft.com/office/drawing/2014/main" id="{8FE3CB0B-4226-C162-0A3F-E3F1F8B1CD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63" y="3848247"/>
            <a:ext cx="2992144" cy="247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4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Outlier Detection using Box Plot</a:t>
            </a:r>
          </a:p>
        </p:txBody>
      </p:sp>
      <p:pic>
        <p:nvPicPr>
          <p:cNvPr id="5124" name="Picture 4">
            <a:extLst>
              <a:ext uri="{FF2B5EF4-FFF2-40B4-BE49-F238E27FC236}">
                <a16:creationId xmlns:a16="http://schemas.microsoft.com/office/drawing/2014/main" id="{17253F32-C3EF-7ED1-D65E-8292F1A8B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27" y="1286939"/>
            <a:ext cx="3101405" cy="24328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7470031-B0BF-627E-A463-06BD69E6B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740" y="1260307"/>
            <a:ext cx="3148289" cy="251051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379822F9-4B7A-F650-CA48-DB5E9B82A8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709" y="1242552"/>
            <a:ext cx="3298978" cy="256916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D9212CA4-5F8D-AC00-975C-D188F69240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068" y="3941364"/>
            <a:ext cx="3438208" cy="278791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92E1D5FD-83FC-4B59-98A5-4C8A4B3654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6617" y="4003507"/>
            <a:ext cx="3384341" cy="265474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A2A92D14-CAFB-B641-FC0C-9670CE54EC9C}"/>
              </a:ext>
            </a:extLst>
          </p:cNvPr>
          <p:cNvSpPr>
            <a:spLocks noGrp="1"/>
          </p:cNvSpPr>
          <p:nvPr>
            <p:ph type="body" idx="1"/>
          </p:nvPr>
        </p:nvSpPr>
        <p:spPr>
          <a:xfrm>
            <a:off x="9117367" y="4555013"/>
            <a:ext cx="2834936" cy="1961196"/>
          </a:xfrm>
        </p:spPr>
        <p:txBody>
          <a:bodyPr/>
          <a:lstStyle/>
          <a:p>
            <a:r>
              <a:rPr lang="en-IN" sz="2000" dirty="0">
                <a:solidFill>
                  <a:srgbClr val="FFFF00"/>
                </a:solidFill>
              </a:rPr>
              <a:t>We see presence of </a:t>
            </a:r>
            <a:br>
              <a:rPr lang="en-IN" sz="2000" dirty="0">
                <a:solidFill>
                  <a:srgbClr val="FFFF00"/>
                </a:solidFill>
              </a:rPr>
            </a:br>
            <a:r>
              <a:rPr lang="en-IN" sz="2000" dirty="0">
                <a:solidFill>
                  <a:srgbClr val="FFFF00"/>
                </a:solidFill>
              </a:rPr>
              <a:t>Outliers in the Features</a:t>
            </a:r>
          </a:p>
        </p:txBody>
      </p:sp>
    </p:spTree>
    <p:extLst>
      <p:ext uri="{BB962C8B-B14F-4D97-AF65-F5344CB8AC3E}">
        <p14:creationId xmlns:p14="http://schemas.microsoft.com/office/powerpoint/2010/main" val="217697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Correlation Matrix</a:t>
            </a:r>
          </a:p>
        </p:txBody>
      </p:sp>
      <p:pic>
        <p:nvPicPr>
          <p:cNvPr id="12290" name="Picture 2">
            <a:extLst>
              <a:ext uri="{FF2B5EF4-FFF2-40B4-BE49-F238E27FC236}">
                <a16:creationId xmlns:a16="http://schemas.microsoft.com/office/drawing/2014/main" id="{EE3F7A1B-8588-D326-B7ED-A573F6681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0" y="2931104"/>
            <a:ext cx="6562212" cy="335886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a:extLst>
              <a:ext uri="{FF2B5EF4-FFF2-40B4-BE49-F238E27FC236}">
                <a16:creationId xmlns:a16="http://schemas.microsoft.com/office/drawing/2014/main" id="{246DCABC-4BB7-6619-BFA4-2D6422F5A56E}"/>
              </a:ext>
            </a:extLst>
          </p:cNvPr>
          <p:cNvSpPr>
            <a:spLocks noGrp="1"/>
          </p:cNvSpPr>
          <p:nvPr>
            <p:ph type="body" idx="1"/>
          </p:nvPr>
        </p:nvSpPr>
        <p:spPr>
          <a:xfrm>
            <a:off x="387926" y="1409808"/>
            <a:ext cx="6271492" cy="1314919"/>
          </a:xfrm>
        </p:spPr>
        <p:txBody>
          <a:bodyPr/>
          <a:lstStyle/>
          <a:p>
            <a:r>
              <a:rPr lang="en-IN" sz="1800" dirty="0">
                <a:solidFill>
                  <a:srgbClr val="FFFF00"/>
                </a:solidFill>
              </a:rPr>
              <a:t>A correlation matrix is a tabular representation of the pairwise correlations between variables in a dataset</a:t>
            </a:r>
          </a:p>
          <a:p>
            <a:r>
              <a:rPr lang="en-IN" sz="1800" dirty="0">
                <a:solidFill>
                  <a:srgbClr val="FFFF00"/>
                </a:solidFill>
              </a:rPr>
              <a:t>There are some features wit high correlation with each other instead with the target variable as shown below</a:t>
            </a:r>
          </a:p>
        </p:txBody>
      </p:sp>
      <p:graphicFrame>
        <p:nvGraphicFramePr>
          <p:cNvPr id="6" name="Table 5">
            <a:extLst>
              <a:ext uri="{FF2B5EF4-FFF2-40B4-BE49-F238E27FC236}">
                <a16:creationId xmlns:a16="http://schemas.microsoft.com/office/drawing/2014/main" id="{9C9FE912-A365-6B48-8322-AC31AAAEF06A}"/>
              </a:ext>
            </a:extLst>
          </p:cNvPr>
          <p:cNvGraphicFramePr>
            <a:graphicFrameLocks noGrp="1"/>
          </p:cNvGraphicFramePr>
          <p:nvPr>
            <p:extLst>
              <p:ext uri="{D42A27DB-BD31-4B8C-83A1-F6EECF244321}">
                <p14:modId xmlns:p14="http://schemas.microsoft.com/office/powerpoint/2010/main" val="2091751497"/>
              </p:ext>
            </p:extLst>
          </p:nvPr>
        </p:nvGraphicFramePr>
        <p:xfrm>
          <a:off x="7270474" y="3670788"/>
          <a:ext cx="3933233" cy="1981867"/>
        </p:xfrm>
        <a:graphic>
          <a:graphicData uri="http://schemas.openxmlformats.org/drawingml/2006/table">
            <a:tbl>
              <a:tblPr>
                <a:tableStyleId>{284E427A-3D55-4303-BF80-6455036E1DE7}</a:tableStyleId>
              </a:tblPr>
              <a:tblGrid>
                <a:gridCol w="1429042">
                  <a:extLst>
                    <a:ext uri="{9D8B030D-6E8A-4147-A177-3AD203B41FA5}">
                      <a16:colId xmlns:a16="http://schemas.microsoft.com/office/drawing/2014/main" val="2430395224"/>
                    </a:ext>
                  </a:extLst>
                </a:gridCol>
                <a:gridCol w="1221831">
                  <a:extLst>
                    <a:ext uri="{9D8B030D-6E8A-4147-A177-3AD203B41FA5}">
                      <a16:colId xmlns:a16="http://schemas.microsoft.com/office/drawing/2014/main" val="550524019"/>
                    </a:ext>
                  </a:extLst>
                </a:gridCol>
                <a:gridCol w="1282360">
                  <a:extLst>
                    <a:ext uri="{9D8B030D-6E8A-4147-A177-3AD203B41FA5}">
                      <a16:colId xmlns:a16="http://schemas.microsoft.com/office/drawing/2014/main" val="4293283779"/>
                    </a:ext>
                  </a:extLst>
                </a:gridCol>
              </a:tblGrid>
              <a:tr h="298157">
                <a:tc>
                  <a:txBody>
                    <a:bodyPr/>
                    <a:lstStyle/>
                    <a:p>
                      <a:pPr algn="ctr" fontAlgn="ctr"/>
                      <a:r>
                        <a:rPr lang="en-IN" sz="1100" b="1" dirty="0">
                          <a:effectLst/>
                        </a:rPr>
                        <a:t>X</a:t>
                      </a:r>
                    </a:p>
                  </a:txBody>
                  <a:tcPr anchor="ctr"/>
                </a:tc>
                <a:tc>
                  <a:txBody>
                    <a:bodyPr/>
                    <a:lstStyle/>
                    <a:p>
                      <a:pPr algn="ctr" fontAlgn="ctr"/>
                      <a:r>
                        <a:rPr lang="en-IN" sz="1100" b="1" dirty="0">
                          <a:effectLst/>
                        </a:rPr>
                        <a:t>Y</a:t>
                      </a:r>
                    </a:p>
                  </a:txBody>
                  <a:tcPr anchor="ctr"/>
                </a:tc>
                <a:tc>
                  <a:txBody>
                    <a:bodyPr/>
                    <a:lstStyle/>
                    <a:p>
                      <a:pPr marR="0" algn="ctr" rtl="0" fontAlgn="ctr">
                        <a:lnSpc>
                          <a:spcPct val="100000"/>
                        </a:lnSpc>
                        <a:spcBef>
                          <a:spcPts val="0"/>
                        </a:spcBef>
                        <a:spcAft>
                          <a:spcPts val="0"/>
                        </a:spcAft>
                        <a:buClr>
                          <a:srgbClr val="000000"/>
                        </a:buClr>
                        <a:buFont typeface="Arial"/>
                      </a:pPr>
                      <a:r>
                        <a:rPr lang="en-IN" sz="1100" b="1" i="0" u="none" strike="noStrike" cap="none" dirty="0">
                          <a:solidFill>
                            <a:schemeClr val="tx1"/>
                          </a:solidFill>
                          <a:effectLst/>
                          <a:latin typeface="+mn-lt"/>
                          <a:ea typeface="+mn-ea"/>
                          <a:cs typeface="+mn-cs"/>
                          <a:sym typeface="Arial"/>
                        </a:rPr>
                        <a:t>Coefficient</a:t>
                      </a:r>
                    </a:p>
                  </a:txBody>
                  <a:tcPr/>
                </a:tc>
                <a:extLst>
                  <a:ext uri="{0D108BD9-81ED-4DB2-BD59-A6C34878D82A}">
                    <a16:rowId xmlns:a16="http://schemas.microsoft.com/office/drawing/2014/main" val="1608933430"/>
                  </a:ext>
                </a:extLst>
              </a:tr>
              <a:tr h="298157">
                <a:tc>
                  <a:txBody>
                    <a:bodyPr/>
                    <a:lstStyle/>
                    <a:p>
                      <a:pPr algn="ctr" fontAlgn="ctr"/>
                      <a:r>
                        <a:rPr lang="en-IN" sz="1100" dirty="0" err="1">
                          <a:effectLst/>
                        </a:rPr>
                        <a:t>night_charge</a:t>
                      </a:r>
                      <a:endParaRPr lang="en-IN" sz="1100" dirty="0">
                        <a:effectLst/>
                      </a:endParaRPr>
                    </a:p>
                  </a:txBody>
                  <a:tcPr anchor="ctr"/>
                </a:tc>
                <a:tc>
                  <a:txBody>
                    <a:bodyPr/>
                    <a:lstStyle/>
                    <a:p>
                      <a:pPr algn="ctr" fontAlgn="ctr"/>
                      <a:r>
                        <a:rPr lang="en-IN" sz="1100" dirty="0" err="1">
                          <a:effectLst/>
                        </a:rPr>
                        <a:t>night_mins</a:t>
                      </a:r>
                      <a:endParaRPr lang="en-IN" sz="1100" dirty="0">
                        <a:effectLst/>
                      </a:endParaRPr>
                    </a:p>
                  </a:txBody>
                  <a:tcPr anchor="ctr"/>
                </a:tc>
                <a:tc>
                  <a:txBody>
                    <a:bodyPr/>
                    <a:lstStyle/>
                    <a:p>
                      <a:pPr algn="ctr" fontAlgn="ctr"/>
                      <a:r>
                        <a:rPr lang="en-IN" sz="1100">
                          <a:effectLst/>
                        </a:rPr>
                        <a:t>0.999952</a:t>
                      </a:r>
                    </a:p>
                  </a:txBody>
                  <a:tcPr anchor="ctr"/>
                </a:tc>
                <a:extLst>
                  <a:ext uri="{0D108BD9-81ED-4DB2-BD59-A6C34878D82A}">
                    <a16:rowId xmlns:a16="http://schemas.microsoft.com/office/drawing/2014/main" val="2845736696"/>
                  </a:ext>
                </a:extLst>
              </a:tr>
              <a:tr h="298157">
                <a:tc>
                  <a:txBody>
                    <a:bodyPr/>
                    <a:lstStyle/>
                    <a:p>
                      <a:pPr algn="ctr" fontAlgn="ctr"/>
                      <a:r>
                        <a:rPr lang="en-IN" sz="1100">
                          <a:effectLst/>
                        </a:rPr>
                        <a:t>day_charge</a:t>
                      </a:r>
                    </a:p>
                  </a:txBody>
                  <a:tcPr anchor="ctr"/>
                </a:tc>
                <a:tc>
                  <a:txBody>
                    <a:bodyPr/>
                    <a:lstStyle/>
                    <a:p>
                      <a:pPr algn="ctr" fontAlgn="ctr"/>
                      <a:r>
                        <a:rPr lang="en-IN" sz="1100" dirty="0" err="1">
                          <a:effectLst/>
                        </a:rPr>
                        <a:t>day_mins</a:t>
                      </a:r>
                      <a:endParaRPr lang="en-IN" sz="1100" dirty="0">
                        <a:effectLst/>
                      </a:endParaRPr>
                    </a:p>
                  </a:txBody>
                  <a:tcPr anchor="ctr"/>
                </a:tc>
                <a:tc>
                  <a:txBody>
                    <a:bodyPr/>
                    <a:lstStyle/>
                    <a:p>
                      <a:pPr algn="ctr" fontAlgn="ctr"/>
                      <a:r>
                        <a:rPr lang="en-IN" sz="1100">
                          <a:effectLst/>
                        </a:rPr>
                        <a:t>0.999759</a:t>
                      </a:r>
                    </a:p>
                  </a:txBody>
                  <a:tcPr anchor="ctr"/>
                </a:tc>
                <a:extLst>
                  <a:ext uri="{0D108BD9-81ED-4DB2-BD59-A6C34878D82A}">
                    <a16:rowId xmlns:a16="http://schemas.microsoft.com/office/drawing/2014/main" val="3136898562"/>
                  </a:ext>
                </a:extLst>
              </a:tr>
              <a:tr h="298157">
                <a:tc>
                  <a:txBody>
                    <a:bodyPr/>
                    <a:lstStyle/>
                    <a:p>
                      <a:pPr algn="ctr" fontAlgn="ctr"/>
                      <a:r>
                        <a:rPr lang="en-IN" sz="1100">
                          <a:effectLst/>
                        </a:rPr>
                        <a:t>intl_charge</a:t>
                      </a:r>
                    </a:p>
                  </a:txBody>
                  <a:tcPr anchor="ctr"/>
                </a:tc>
                <a:tc>
                  <a:txBody>
                    <a:bodyPr/>
                    <a:lstStyle/>
                    <a:p>
                      <a:pPr algn="ctr" fontAlgn="ctr"/>
                      <a:r>
                        <a:rPr lang="en-IN" sz="1100">
                          <a:effectLst/>
                        </a:rPr>
                        <a:t>intl_mins</a:t>
                      </a:r>
                    </a:p>
                  </a:txBody>
                  <a:tcPr anchor="ctr"/>
                </a:tc>
                <a:tc>
                  <a:txBody>
                    <a:bodyPr/>
                    <a:lstStyle/>
                    <a:p>
                      <a:pPr algn="ctr" fontAlgn="ctr"/>
                      <a:r>
                        <a:rPr lang="en-IN" sz="1100">
                          <a:effectLst/>
                        </a:rPr>
                        <a:t>0.999254</a:t>
                      </a:r>
                    </a:p>
                  </a:txBody>
                  <a:tcPr anchor="ctr"/>
                </a:tc>
                <a:extLst>
                  <a:ext uri="{0D108BD9-81ED-4DB2-BD59-A6C34878D82A}">
                    <a16:rowId xmlns:a16="http://schemas.microsoft.com/office/drawing/2014/main" val="3227035462"/>
                  </a:ext>
                </a:extLst>
              </a:tr>
              <a:tr h="298157">
                <a:tc>
                  <a:txBody>
                    <a:bodyPr/>
                    <a:lstStyle/>
                    <a:p>
                      <a:pPr algn="ctr" fontAlgn="ctr"/>
                      <a:r>
                        <a:rPr lang="en-IN" sz="1100">
                          <a:effectLst/>
                        </a:rPr>
                        <a:t>eve_charge</a:t>
                      </a:r>
                    </a:p>
                  </a:txBody>
                  <a:tcPr anchor="ctr"/>
                </a:tc>
                <a:tc>
                  <a:txBody>
                    <a:bodyPr/>
                    <a:lstStyle/>
                    <a:p>
                      <a:pPr algn="ctr" fontAlgn="ctr"/>
                      <a:r>
                        <a:rPr lang="en-IN" sz="1100">
                          <a:effectLst/>
                        </a:rPr>
                        <a:t>eve_mins</a:t>
                      </a:r>
                    </a:p>
                  </a:txBody>
                  <a:tcPr anchor="ctr"/>
                </a:tc>
                <a:tc>
                  <a:txBody>
                    <a:bodyPr/>
                    <a:lstStyle/>
                    <a:p>
                      <a:pPr algn="ctr" fontAlgn="ctr"/>
                      <a:r>
                        <a:rPr lang="en-IN" sz="1100">
                          <a:effectLst/>
                        </a:rPr>
                        <a:t>0.997632</a:t>
                      </a:r>
                    </a:p>
                  </a:txBody>
                  <a:tcPr anchor="ctr"/>
                </a:tc>
                <a:extLst>
                  <a:ext uri="{0D108BD9-81ED-4DB2-BD59-A6C34878D82A}">
                    <a16:rowId xmlns:a16="http://schemas.microsoft.com/office/drawing/2014/main" val="4235442279"/>
                  </a:ext>
                </a:extLst>
              </a:tr>
              <a:tr h="491082">
                <a:tc>
                  <a:txBody>
                    <a:bodyPr/>
                    <a:lstStyle/>
                    <a:p>
                      <a:pPr algn="ctr" fontAlgn="ctr"/>
                      <a:r>
                        <a:rPr lang="en-IN" sz="1100" dirty="0" err="1">
                          <a:effectLst/>
                        </a:rPr>
                        <a:t>voice_messages</a:t>
                      </a:r>
                      <a:endParaRPr lang="en-IN" sz="1100" dirty="0">
                        <a:effectLst/>
                      </a:endParaRPr>
                    </a:p>
                  </a:txBody>
                  <a:tcPr anchor="ctr"/>
                </a:tc>
                <a:tc>
                  <a:txBody>
                    <a:bodyPr/>
                    <a:lstStyle/>
                    <a:p>
                      <a:pPr algn="ctr" fontAlgn="ctr"/>
                      <a:r>
                        <a:rPr lang="en-IN" sz="1100" dirty="0" err="1">
                          <a:effectLst/>
                        </a:rPr>
                        <a:t>voice_plan</a:t>
                      </a:r>
                      <a:endParaRPr lang="en-IN" sz="1100" dirty="0">
                        <a:effectLst/>
                      </a:endParaRPr>
                    </a:p>
                  </a:txBody>
                  <a:tcPr anchor="ctr"/>
                </a:tc>
                <a:tc>
                  <a:txBody>
                    <a:bodyPr/>
                    <a:lstStyle/>
                    <a:p>
                      <a:pPr algn="ctr" fontAlgn="ctr"/>
                      <a:r>
                        <a:rPr lang="en-IN" sz="1100" dirty="0">
                          <a:effectLst/>
                        </a:rPr>
                        <a:t>0.954465</a:t>
                      </a:r>
                    </a:p>
                  </a:txBody>
                  <a:tcPr anchor="ctr"/>
                </a:tc>
                <a:extLst>
                  <a:ext uri="{0D108BD9-81ED-4DB2-BD59-A6C34878D82A}">
                    <a16:rowId xmlns:a16="http://schemas.microsoft.com/office/drawing/2014/main" val="296681679"/>
                  </a:ext>
                </a:extLst>
              </a:tr>
            </a:tbl>
          </a:graphicData>
        </a:graphic>
      </p:graphicFrame>
    </p:spTree>
    <p:extLst>
      <p:ext uri="{BB962C8B-B14F-4D97-AF65-F5344CB8AC3E}">
        <p14:creationId xmlns:p14="http://schemas.microsoft.com/office/powerpoint/2010/main" val="83549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Correlation Strength- Input Features V/s Target Variable</a:t>
            </a:r>
          </a:p>
        </p:txBody>
      </p:sp>
      <p:pic>
        <p:nvPicPr>
          <p:cNvPr id="13314" name="Picture 2">
            <a:extLst>
              <a:ext uri="{FF2B5EF4-FFF2-40B4-BE49-F238E27FC236}">
                <a16:creationId xmlns:a16="http://schemas.microsoft.com/office/drawing/2014/main" id="{703B4EB2-46DD-54AA-B360-CA627CFAB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59345"/>
            <a:ext cx="11369963" cy="37426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22E8885-2227-79F3-FAC8-53CF8212C451}"/>
              </a:ext>
            </a:extLst>
          </p:cNvPr>
          <p:cNvSpPr txBox="1"/>
          <p:nvPr/>
        </p:nvSpPr>
        <p:spPr>
          <a:xfrm>
            <a:off x="489528" y="5634181"/>
            <a:ext cx="10677236" cy="923330"/>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FFFF00"/>
                </a:solidFill>
              </a:rPr>
              <a:t>Pearson Coefficient - It provides a way to examine the linear relationship between variables and can help identify patterns and dependencies among the variables.</a:t>
            </a:r>
          </a:p>
          <a:p>
            <a:pPr marL="285750" indent="-285750">
              <a:buFont typeface="Arial" panose="020B0604020202020204" pitchFamily="34" charset="0"/>
              <a:buChar char="•"/>
            </a:pPr>
            <a:r>
              <a:rPr lang="en-IN" sz="1800" dirty="0">
                <a:solidFill>
                  <a:srgbClr val="FFFF00"/>
                </a:solidFill>
              </a:rPr>
              <a:t>Churn has weak correlationship with International </a:t>
            </a:r>
            <a:r>
              <a:rPr lang="en-IN" sz="1800" dirty="0" err="1">
                <a:solidFill>
                  <a:srgbClr val="FFFF00"/>
                </a:solidFill>
              </a:rPr>
              <a:t>plan,customer</a:t>
            </a:r>
            <a:r>
              <a:rPr lang="en-IN" sz="1800" dirty="0">
                <a:solidFill>
                  <a:srgbClr val="FFFF00"/>
                </a:solidFill>
              </a:rPr>
              <a:t> </a:t>
            </a:r>
            <a:r>
              <a:rPr lang="en-IN" sz="1800" dirty="0" err="1">
                <a:solidFill>
                  <a:srgbClr val="FFFF00"/>
                </a:solidFill>
              </a:rPr>
              <a:t>calls,day</a:t>
            </a:r>
            <a:r>
              <a:rPr lang="en-IN" sz="1800" dirty="0">
                <a:solidFill>
                  <a:srgbClr val="FFFF00"/>
                </a:solidFill>
              </a:rPr>
              <a:t> minutes and day charge.</a:t>
            </a:r>
          </a:p>
        </p:txBody>
      </p:sp>
    </p:spTree>
    <p:extLst>
      <p:ext uri="{BB962C8B-B14F-4D97-AF65-F5344CB8AC3E}">
        <p14:creationId xmlns:p14="http://schemas.microsoft.com/office/powerpoint/2010/main" val="409258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2" name="Title 1">
            <a:extLst>
              <a:ext uri="{FF2B5EF4-FFF2-40B4-BE49-F238E27FC236}">
                <a16:creationId xmlns:a16="http://schemas.microsoft.com/office/drawing/2014/main" id="{43E0F0CE-6839-1FF7-BC6F-78530C855BFD}"/>
              </a:ext>
            </a:extLst>
          </p:cNvPr>
          <p:cNvSpPr>
            <a:spLocks noGrp="1"/>
          </p:cNvSpPr>
          <p:nvPr>
            <p:ph type="title"/>
          </p:nvPr>
        </p:nvSpPr>
        <p:spPr>
          <a:xfrm>
            <a:off x="698939" y="2492407"/>
            <a:ext cx="11199951" cy="1120366"/>
          </a:xfrm>
        </p:spPr>
        <p:txBody>
          <a:bodyPr/>
          <a:lstStyle/>
          <a:p>
            <a:r>
              <a:rPr lang="en-IN" dirty="0"/>
              <a:t>Feature Engineering</a:t>
            </a:r>
          </a:p>
        </p:txBody>
      </p:sp>
    </p:spTree>
    <p:extLst>
      <p:ext uri="{BB962C8B-B14F-4D97-AF65-F5344CB8AC3E}">
        <p14:creationId xmlns:p14="http://schemas.microsoft.com/office/powerpoint/2010/main" val="3902753366"/>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Extraction</a:t>
            </a:r>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5717837" y="3356531"/>
            <a:ext cx="5565682" cy="2342933"/>
          </a:xfrm>
        </p:spPr>
        <p:txBody>
          <a:bodyPr/>
          <a:lstStyle/>
          <a:p>
            <a:r>
              <a:rPr lang="en-IN" dirty="0"/>
              <a:t>One-Hot Encoding: Converting categorical variables into binary vectors. Steps are as follows</a:t>
            </a:r>
          </a:p>
          <a:p>
            <a:pPr lvl="1"/>
            <a:r>
              <a:rPr lang="en-IN" dirty="0"/>
              <a:t>Identify the categorical variable</a:t>
            </a:r>
          </a:p>
          <a:p>
            <a:pPr lvl="1"/>
            <a:r>
              <a:rPr lang="en-IN" dirty="0"/>
              <a:t>Create a binary feature for each category</a:t>
            </a:r>
          </a:p>
          <a:p>
            <a:pPr lvl="1"/>
            <a:r>
              <a:rPr lang="en-IN" dirty="0"/>
              <a:t>Assign binary values</a:t>
            </a:r>
          </a:p>
          <a:p>
            <a:endParaRPr lang="en-IN" dirty="0"/>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259549" y="1520333"/>
            <a:ext cx="5084808" cy="18087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Label Encoding: Converting categorical variables into numerical values. Steps are as follows</a:t>
            </a:r>
          </a:p>
          <a:p>
            <a:pPr lvl="1"/>
            <a:r>
              <a:rPr lang="en-IN" dirty="0"/>
              <a:t>Identify the categorical variable</a:t>
            </a:r>
          </a:p>
          <a:p>
            <a:pPr lvl="1"/>
            <a:r>
              <a:rPr lang="en-IN" dirty="0"/>
              <a:t>Assign numerical labels</a:t>
            </a:r>
          </a:p>
          <a:p>
            <a:pPr lvl="1"/>
            <a:r>
              <a:rPr lang="en-IN" dirty="0"/>
              <a:t>Replace categorical values with numerical labels</a:t>
            </a:r>
          </a:p>
        </p:txBody>
      </p:sp>
      <p:graphicFrame>
        <p:nvGraphicFramePr>
          <p:cNvPr id="3" name="Table 2">
            <a:extLst>
              <a:ext uri="{FF2B5EF4-FFF2-40B4-BE49-F238E27FC236}">
                <a16:creationId xmlns:a16="http://schemas.microsoft.com/office/drawing/2014/main" id="{38908AE6-0744-9533-DB01-DD3008FCACC5}"/>
              </a:ext>
            </a:extLst>
          </p:cNvPr>
          <p:cNvGraphicFramePr>
            <a:graphicFrameLocks noGrp="1"/>
          </p:cNvGraphicFramePr>
          <p:nvPr>
            <p:extLst>
              <p:ext uri="{D42A27DB-BD31-4B8C-83A1-F6EECF244321}">
                <p14:modId xmlns:p14="http://schemas.microsoft.com/office/powerpoint/2010/main" val="304180256"/>
              </p:ext>
            </p:extLst>
          </p:nvPr>
        </p:nvGraphicFramePr>
        <p:xfrm>
          <a:off x="6027938" y="5291091"/>
          <a:ext cx="5424256" cy="762000"/>
        </p:xfrm>
        <a:graphic>
          <a:graphicData uri="http://schemas.openxmlformats.org/drawingml/2006/table">
            <a:tbl>
              <a:tblPr>
                <a:tableStyleId>{284E427A-3D55-4303-BF80-6455036E1DE7}</a:tableStyleId>
              </a:tblPr>
              <a:tblGrid>
                <a:gridCol w="1811044">
                  <a:extLst>
                    <a:ext uri="{9D8B030D-6E8A-4147-A177-3AD203B41FA5}">
                      <a16:colId xmlns:a16="http://schemas.microsoft.com/office/drawing/2014/main" val="668228336"/>
                    </a:ext>
                  </a:extLst>
                </a:gridCol>
                <a:gridCol w="1811045">
                  <a:extLst>
                    <a:ext uri="{9D8B030D-6E8A-4147-A177-3AD203B41FA5}">
                      <a16:colId xmlns:a16="http://schemas.microsoft.com/office/drawing/2014/main" val="3527591101"/>
                    </a:ext>
                  </a:extLst>
                </a:gridCol>
                <a:gridCol w="1802167">
                  <a:extLst>
                    <a:ext uri="{9D8B030D-6E8A-4147-A177-3AD203B41FA5}">
                      <a16:colId xmlns:a16="http://schemas.microsoft.com/office/drawing/2014/main" val="547278086"/>
                    </a:ext>
                  </a:extLst>
                </a:gridCol>
              </a:tblGrid>
              <a:tr h="190500">
                <a:tc>
                  <a:txBody>
                    <a:bodyPr/>
                    <a:lstStyle/>
                    <a:p>
                      <a:pPr algn="ctr" fontAlgn="b"/>
                      <a:r>
                        <a:rPr lang="en-IN" sz="1100" u="none" strike="noStrike">
                          <a:effectLst/>
                        </a:rPr>
                        <a:t>area_code_area_code_408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area_code_area_code_415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area_code_area_code_510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825079"/>
                  </a:ext>
                </a:extLst>
              </a:tr>
              <a:tr h="190500">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022046"/>
                  </a:ext>
                </a:extLst>
              </a:tr>
              <a:tr h="190500">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0013255"/>
                  </a:ext>
                </a:extLst>
              </a:tr>
              <a:tr h="190500">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4598028"/>
                  </a:ext>
                </a:extLst>
              </a:tr>
            </a:tbl>
          </a:graphicData>
        </a:graphic>
      </p:graphicFrame>
      <p:graphicFrame>
        <p:nvGraphicFramePr>
          <p:cNvPr id="5" name="Table 4">
            <a:extLst>
              <a:ext uri="{FF2B5EF4-FFF2-40B4-BE49-F238E27FC236}">
                <a16:creationId xmlns:a16="http://schemas.microsoft.com/office/drawing/2014/main" id="{C5E87CCF-DA32-DE81-7F14-A5B94985F344}"/>
              </a:ext>
            </a:extLst>
          </p:cNvPr>
          <p:cNvGraphicFramePr>
            <a:graphicFrameLocks noGrp="1"/>
          </p:cNvGraphicFramePr>
          <p:nvPr>
            <p:extLst>
              <p:ext uri="{D42A27DB-BD31-4B8C-83A1-F6EECF244321}">
                <p14:modId xmlns:p14="http://schemas.microsoft.com/office/powerpoint/2010/main" val="2481370060"/>
              </p:ext>
            </p:extLst>
          </p:nvPr>
        </p:nvGraphicFramePr>
        <p:xfrm>
          <a:off x="1083075" y="3391269"/>
          <a:ext cx="3781887" cy="887768"/>
        </p:xfrm>
        <a:graphic>
          <a:graphicData uri="http://schemas.openxmlformats.org/drawingml/2006/table">
            <a:tbl>
              <a:tblPr>
                <a:tableStyleId>{284E427A-3D55-4303-BF80-6455036E1DE7}</a:tableStyleId>
              </a:tblPr>
              <a:tblGrid>
                <a:gridCol w="2306029">
                  <a:extLst>
                    <a:ext uri="{9D8B030D-6E8A-4147-A177-3AD203B41FA5}">
                      <a16:colId xmlns:a16="http://schemas.microsoft.com/office/drawing/2014/main" val="4104476753"/>
                    </a:ext>
                  </a:extLst>
                </a:gridCol>
                <a:gridCol w="1475858">
                  <a:extLst>
                    <a:ext uri="{9D8B030D-6E8A-4147-A177-3AD203B41FA5}">
                      <a16:colId xmlns:a16="http://schemas.microsoft.com/office/drawing/2014/main" val="762130062"/>
                    </a:ext>
                  </a:extLst>
                </a:gridCol>
              </a:tblGrid>
              <a:tr h="221942">
                <a:tc>
                  <a:txBody>
                    <a:bodyPr/>
                    <a:lstStyle/>
                    <a:p>
                      <a:pPr algn="ctr" fontAlgn="b"/>
                      <a:r>
                        <a:rPr lang="en-IN" sz="1100" u="none" strike="noStrike">
                          <a:effectLst/>
                        </a:rPr>
                        <a:t>area_code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Labels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9248880"/>
                  </a:ext>
                </a:extLst>
              </a:tr>
              <a:tr h="221942">
                <a:tc>
                  <a:txBody>
                    <a:bodyPr/>
                    <a:lstStyle/>
                    <a:p>
                      <a:pPr algn="ctr" fontAlgn="b"/>
                      <a:r>
                        <a:rPr lang="en-IN" sz="1100" u="none" strike="noStrike">
                          <a:effectLst/>
                        </a:rPr>
                        <a:t>area_code_415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4712203"/>
                  </a:ext>
                </a:extLst>
              </a:tr>
              <a:tr h="221942">
                <a:tc>
                  <a:txBody>
                    <a:bodyPr/>
                    <a:lstStyle/>
                    <a:p>
                      <a:pPr algn="ctr" fontAlgn="b"/>
                      <a:r>
                        <a:rPr lang="en-IN" sz="1100" u="none" strike="noStrike">
                          <a:effectLst/>
                        </a:rPr>
                        <a:t>area_code_408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1265653"/>
                  </a:ext>
                </a:extLst>
              </a:tr>
              <a:tr h="221942">
                <a:tc>
                  <a:txBody>
                    <a:bodyPr/>
                    <a:lstStyle/>
                    <a:p>
                      <a:pPr algn="ctr" fontAlgn="b"/>
                      <a:r>
                        <a:rPr lang="en-IN" sz="1100" u="none" strike="noStrike">
                          <a:effectLst/>
                        </a:rPr>
                        <a:t>area_code_510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7607618"/>
                  </a:ext>
                </a:extLst>
              </a:tr>
            </a:tbl>
          </a:graphicData>
        </a:graphic>
      </p:graphicFrame>
    </p:spTree>
    <p:extLst>
      <p:ext uri="{BB962C8B-B14F-4D97-AF65-F5344CB8AC3E}">
        <p14:creationId xmlns:p14="http://schemas.microsoft.com/office/powerpoint/2010/main" val="85422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Business Problem:</a:t>
            </a:r>
          </a:p>
        </p:txBody>
      </p:sp>
      <p:sp>
        <p:nvSpPr>
          <p:cNvPr id="324" name="Google Shape;324;p21"/>
          <p:cNvSpPr txBox="1">
            <a:spLocks noGrp="1"/>
          </p:cNvSpPr>
          <p:nvPr>
            <p:ph type="body" idx="1"/>
          </p:nvPr>
        </p:nvSpPr>
        <p:spPr>
          <a:xfrm>
            <a:off x="453378" y="1199247"/>
            <a:ext cx="11361900" cy="2467231"/>
          </a:xfrm>
          <a:prstGeom prst="rect">
            <a:avLst/>
          </a:prstGeom>
          <a:noFill/>
          <a:ln>
            <a:noFill/>
          </a:ln>
        </p:spPr>
        <p:txBody>
          <a:bodyPr spcFirstLastPara="1" wrap="square" lIns="91425" tIns="45700" rIns="91425" bIns="45700" anchor="t" anchorCtr="0">
            <a:noAutofit/>
          </a:bodyPr>
          <a:lstStyle/>
          <a:p>
            <a:pPr marL="228600" lvl="0" indent="-279400" algn="l" rtl="0">
              <a:lnSpc>
                <a:spcPct val="100000"/>
              </a:lnSpc>
              <a:spcBef>
                <a:spcPts val="0"/>
              </a:spcBef>
              <a:spcAft>
                <a:spcPts val="0"/>
              </a:spcAft>
              <a:buSzPts val="2400"/>
              <a:buChar char="•"/>
            </a:pPr>
            <a:r>
              <a:rPr lang="en-IN" sz="2400" dirty="0"/>
              <a:t>Customer churn is a big problem for telecommunications companies. Indeed, their annual churn rates are usually higher than 10%. For that reason, they develop strategies to keep as many clients as possible. </a:t>
            </a:r>
          </a:p>
          <a:p>
            <a:pPr marL="685800" lvl="1" indent="-279400">
              <a:spcBef>
                <a:spcPts val="0"/>
              </a:spcBef>
              <a:buSzPts val="2400"/>
            </a:pPr>
            <a:r>
              <a:rPr lang="en-IN" sz="2200" dirty="0"/>
              <a:t>This is a classification project since the variable to be predicted is binary (churn or loyal customer).</a:t>
            </a:r>
            <a:endParaRPr lang="en-IN" sz="2000" dirty="0"/>
          </a:p>
        </p:txBody>
      </p:sp>
      <p:sp>
        <p:nvSpPr>
          <p:cNvPr id="2" name="Google Shape;323;p21">
            <a:extLst>
              <a:ext uri="{FF2B5EF4-FFF2-40B4-BE49-F238E27FC236}">
                <a16:creationId xmlns:a16="http://schemas.microsoft.com/office/drawing/2014/main" id="{0F20D2CD-1DA9-1133-7733-AD467CF8AC4A}"/>
              </a:ext>
            </a:extLst>
          </p:cNvPr>
          <p:cNvSpPr txBox="1">
            <a:spLocks/>
          </p:cNvSpPr>
          <p:nvPr/>
        </p:nvSpPr>
        <p:spPr>
          <a:xfrm>
            <a:off x="508123" y="3607201"/>
            <a:ext cx="11214100" cy="5355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Trebuchet MS"/>
              <a:buNone/>
              <a:defRPr sz="32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Objective:</a:t>
            </a:r>
          </a:p>
        </p:txBody>
      </p:sp>
      <p:sp>
        <p:nvSpPr>
          <p:cNvPr id="3" name="Google Shape;324;p21">
            <a:extLst>
              <a:ext uri="{FF2B5EF4-FFF2-40B4-BE49-F238E27FC236}">
                <a16:creationId xmlns:a16="http://schemas.microsoft.com/office/drawing/2014/main" id="{608AAA43-0DF1-C6EF-91EE-2A061640819B}"/>
              </a:ext>
            </a:extLst>
          </p:cNvPr>
          <p:cNvSpPr txBox="1">
            <a:spLocks/>
          </p:cNvSpPr>
          <p:nvPr/>
        </p:nvSpPr>
        <p:spPr>
          <a:xfrm>
            <a:off x="517001" y="4263523"/>
            <a:ext cx="11361900" cy="24672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279400">
              <a:spcBef>
                <a:spcPts val="0"/>
              </a:spcBef>
              <a:buSzPts val="2400"/>
            </a:pPr>
            <a:r>
              <a:rPr lang="en-IN" sz="2400" dirty="0"/>
              <a:t>The goal here is to model churn probability, conditioned on the customer features. Telecommunications</a:t>
            </a:r>
          </a:p>
          <a:p>
            <a:pPr marL="228600" indent="-279400">
              <a:spcBef>
                <a:spcPts val="0"/>
              </a:spcBef>
              <a:buSzPts val="2400"/>
            </a:pPr>
            <a:r>
              <a:rPr lang="en-IN" sz="2400" dirty="0"/>
              <a:t>The Customers to be classified into one of the 2 classes: </a:t>
            </a:r>
          </a:p>
          <a:p>
            <a:pPr marL="685800" lvl="1" indent="-279400">
              <a:spcBef>
                <a:spcPts val="0"/>
              </a:spcBef>
              <a:buSzPts val="2400"/>
            </a:pPr>
            <a:r>
              <a:rPr lang="en-IN" sz="2200" dirty="0"/>
              <a:t>Loyal Customer</a:t>
            </a:r>
          </a:p>
          <a:p>
            <a:pPr marL="685800" lvl="1" indent="-279400">
              <a:spcBef>
                <a:spcPts val="0"/>
              </a:spcBef>
              <a:buSzPts val="2400"/>
            </a:pPr>
            <a:r>
              <a:rPr lang="en-IN" sz="2200" dirty="0"/>
              <a:t>Customer who Churns</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Selection – Removing Outliers</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81995" y="1040939"/>
            <a:ext cx="10586005" cy="23358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Removing outliers from a dataset is a common data preprocessing step to improve the quality and reliability of the data</a:t>
            </a:r>
          </a:p>
          <a:p>
            <a:r>
              <a:rPr lang="en-IN" dirty="0"/>
              <a:t>IQR (Interquartile Range)</a:t>
            </a:r>
          </a:p>
          <a:p>
            <a:pPr lvl="1"/>
            <a:r>
              <a:rPr lang="en-IN" dirty="0"/>
              <a:t>Calculate Q1 and Q3 then Calculate the IQR for the data(Q3-Q1)</a:t>
            </a:r>
          </a:p>
          <a:p>
            <a:pPr lvl="1"/>
            <a:r>
              <a:rPr lang="en-IN" dirty="0"/>
              <a:t>Identify data points that fall below the lower quartile minus a multiple of the IQR or above the upper quartile plus a multiple of the IQR (e.g., 1.5 times the IQR).</a:t>
            </a:r>
          </a:p>
          <a:p>
            <a:pPr lvl="1"/>
            <a:r>
              <a:rPr lang="en-IN" dirty="0"/>
              <a:t>Out of 5000 records we managed to retained 2886 rows ~ 58% of Original Data Set</a:t>
            </a:r>
          </a:p>
          <a:p>
            <a:pPr lvl="1"/>
            <a:r>
              <a:rPr lang="en-IN" dirty="0">
                <a:solidFill>
                  <a:srgbClr val="FFFF00"/>
                </a:solidFill>
              </a:rPr>
              <a:t>Hence We have decided not to filter out Outliers as it might result in Building a biased model with extreme values</a:t>
            </a:r>
          </a:p>
        </p:txBody>
      </p:sp>
      <p:sp>
        <p:nvSpPr>
          <p:cNvPr id="9" name="Arrow: Down 8">
            <a:extLst>
              <a:ext uri="{FF2B5EF4-FFF2-40B4-BE49-F238E27FC236}">
                <a16:creationId xmlns:a16="http://schemas.microsoft.com/office/drawing/2014/main" id="{54677A84-1592-EB58-A53E-6A10F4C46CE1}"/>
              </a:ext>
            </a:extLst>
          </p:cNvPr>
          <p:cNvSpPr/>
          <p:nvPr/>
        </p:nvSpPr>
        <p:spPr>
          <a:xfrm rot="16200000">
            <a:off x="5514826" y="3953880"/>
            <a:ext cx="1313179" cy="2065895"/>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IN" dirty="0"/>
              <a:t>Filtering</a:t>
            </a:r>
            <a:br>
              <a:rPr lang="en-IN" dirty="0"/>
            </a:br>
            <a:r>
              <a:rPr lang="en-IN" dirty="0"/>
              <a:t>Outliers</a:t>
            </a:r>
          </a:p>
        </p:txBody>
      </p:sp>
      <p:pic>
        <p:nvPicPr>
          <p:cNvPr id="4098" name="Picture 2">
            <a:extLst>
              <a:ext uri="{FF2B5EF4-FFF2-40B4-BE49-F238E27FC236}">
                <a16:creationId xmlns:a16="http://schemas.microsoft.com/office/drawing/2014/main" id="{16156058-CE55-9C01-A2A4-8A9176516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3617624"/>
            <a:ext cx="3872663" cy="28847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FE8F875-B9C5-6769-78D3-5C88AA5B6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356" y="3552971"/>
            <a:ext cx="3779589" cy="292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2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139700" y="376670"/>
            <a:ext cx="11214100" cy="5355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Dimension Reduction using t-SNE</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248251" y="952342"/>
            <a:ext cx="6124840" cy="151376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t-SNE (t-Distributed Stochastic Neighbor Embedding) is a popular dimensionality reduction technique commonly used in data visualization</a:t>
            </a:r>
          </a:p>
          <a:p>
            <a:r>
              <a:rPr lang="en-IN" dirty="0"/>
              <a:t>It can be utilized as a tool to explore and visualize high-dimensional data</a:t>
            </a:r>
          </a:p>
          <a:p>
            <a:pPr marL="127000" indent="0">
              <a:buNone/>
            </a:pPr>
            <a:endParaRPr lang="en-IN" dirty="0"/>
          </a:p>
        </p:txBody>
      </p:sp>
      <p:pic>
        <p:nvPicPr>
          <p:cNvPr id="3" name="Picture 2">
            <a:extLst>
              <a:ext uri="{FF2B5EF4-FFF2-40B4-BE49-F238E27FC236}">
                <a16:creationId xmlns:a16="http://schemas.microsoft.com/office/drawing/2014/main" id="{DA357A72-B3BF-5E2D-18A3-8BC3BB2DB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71" y="2616511"/>
            <a:ext cx="5029172" cy="396901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6D8E22B-2DB3-3526-833B-3D507D85EC22}"/>
              </a:ext>
            </a:extLst>
          </p:cNvPr>
          <p:cNvSpPr txBox="1">
            <a:spLocks/>
          </p:cNvSpPr>
          <p:nvPr/>
        </p:nvSpPr>
        <p:spPr>
          <a:xfrm>
            <a:off x="5508361" y="5316524"/>
            <a:ext cx="5011857" cy="1250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127000" indent="0">
              <a:buNone/>
            </a:pPr>
            <a:r>
              <a:rPr lang="en-IN" dirty="0">
                <a:solidFill>
                  <a:srgbClr val="FFFF00"/>
                </a:solidFill>
              </a:rPr>
              <a:t>The data points are clearly separated in the t-SNE plot,</a:t>
            </a:r>
            <a:br>
              <a:rPr lang="en-IN" dirty="0">
                <a:solidFill>
                  <a:srgbClr val="FFFF00"/>
                </a:solidFill>
              </a:rPr>
            </a:br>
            <a:r>
              <a:rPr lang="en-IN" dirty="0">
                <a:solidFill>
                  <a:srgbClr val="FFFF00"/>
                </a:solidFill>
              </a:rPr>
              <a:t>it indicates that the features have discriminative power in distinguishing the classes.</a:t>
            </a:r>
          </a:p>
        </p:txBody>
      </p:sp>
    </p:spTree>
    <p:extLst>
      <p:ext uri="{BB962C8B-B14F-4D97-AF65-F5344CB8AC3E}">
        <p14:creationId xmlns:p14="http://schemas.microsoft.com/office/powerpoint/2010/main" val="106732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Scaling</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81996" y="1404923"/>
            <a:ext cx="9422222" cy="26221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Rescale the features to ensure they have similar ranges.</a:t>
            </a:r>
          </a:p>
          <a:p>
            <a:r>
              <a:rPr lang="en-IN" dirty="0"/>
              <a:t>Common techniques include normalization (e.g., min-max scaling) or standardization (e.g., z-score scaling).</a:t>
            </a:r>
          </a:p>
          <a:p>
            <a:r>
              <a:rPr lang="en-IN" dirty="0"/>
              <a:t>MinMaxScaler is a data normalization technique commonly used in machine learning to scale numerical features within a specific range. </a:t>
            </a:r>
          </a:p>
          <a:p>
            <a:r>
              <a:rPr lang="en-IN" dirty="0"/>
              <a:t>It transforms the original values of a feature into a new range, typically between 0 and 1, by applying a linear transformation. </a:t>
            </a:r>
          </a:p>
          <a:p>
            <a:r>
              <a:rPr lang="en-IN" dirty="0"/>
              <a:t>The formula for MinMaxScaler is as follows: X_scaled = (X - X_min) / (X_max - X_min)</a:t>
            </a:r>
          </a:p>
        </p:txBody>
      </p:sp>
      <p:graphicFrame>
        <p:nvGraphicFramePr>
          <p:cNvPr id="8" name="Table 7">
            <a:extLst>
              <a:ext uri="{FF2B5EF4-FFF2-40B4-BE49-F238E27FC236}">
                <a16:creationId xmlns:a16="http://schemas.microsoft.com/office/drawing/2014/main" id="{FDD75D03-8A46-FA3F-40BE-9942B60383C4}"/>
              </a:ext>
            </a:extLst>
          </p:cNvPr>
          <p:cNvGraphicFramePr>
            <a:graphicFrameLocks noGrp="1"/>
          </p:cNvGraphicFramePr>
          <p:nvPr>
            <p:extLst>
              <p:ext uri="{D42A27DB-BD31-4B8C-83A1-F6EECF244321}">
                <p14:modId xmlns:p14="http://schemas.microsoft.com/office/powerpoint/2010/main" val="567080166"/>
              </p:ext>
            </p:extLst>
          </p:nvPr>
        </p:nvGraphicFramePr>
        <p:xfrm>
          <a:off x="229204" y="4585978"/>
          <a:ext cx="4894554" cy="1143000"/>
        </p:xfrm>
        <a:graphic>
          <a:graphicData uri="http://schemas.openxmlformats.org/drawingml/2006/table">
            <a:tbl>
              <a:tblPr>
                <a:tableStyleId>{284E427A-3D55-4303-BF80-6455036E1DE7}</a:tableStyleId>
              </a:tblPr>
              <a:tblGrid>
                <a:gridCol w="1056149">
                  <a:extLst>
                    <a:ext uri="{9D8B030D-6E8A-4147-A177-3AD203B41FA5}">
                      <a16:colId xmlns:a16="http://schemas.microsoft.com/office/drawing/2014/main" val="2870644643"/>
                    </a:ext>
                  </a:extLst>
                </a:gridCol>
                <a:gridCol w="1155215">
                  <a:extLst>
                    <a:ext uri="{9D8B030D-6E8A-4147-A177-3AD203B41FA5}">
                      <a16:colId xmlns:a16="http://schemas.microsoft.com/office/drawing/2014/main" val="257034235"/>
                    </a:ext>
                  </a:extLst>
                </a:gridCol>
                <a:gridCol w="638055">
                  <a:extLst>
                    <a:ext uri="{9D8B030D-6E8A-4147-A177-3AD203B41FA5}">
                      <a16:colId xmlns:a16="http://schemas.microsoft.com/office/drawing/2014/main" val="390894471"/>
                    </a:ext>
                  </a:extLst>
                </a:gridCol>
                <a:gridCol w="622944">
                  <a:extLst>
                    <a:ext uri="{9D8B030D-6E8A-4147-A177-3AD203B41FA5}">
                      <a16:colId xmlns:a16="http://schemas.microsoft.com/office/drawing/2014/main" val="2993586326"/>
                    </a:ext>
                  </a:extLst>
                </a:gridCol>
                <a:gridCol w="777420">
                  <a:extLst>
                    <a:ext uri="{9D8B030D-6E8A-4147-A177-3AD203B41FA5}">
                      <a16:colId xmlns:a16="http://schemas.microsoft.com/office/drawing/2014/main" val="1794497012"/>
                    </a:ext>
                  </a:extLst>
                </a:gridCol>
                <a:gridCol w="644771">
                  <a:extLst>
                    <a:ext uri="{9D8B030D-6E8A-4147-A177-3AD203B41FA5}">
                      <a16:colId xmlns:a16="http://schemas.microsoft.com/office/drawing/2014/main" val="3184883714"/>
                    </a:ext>
                  </a:extLst>
                </a:gridCol>
              </a:tblGrid>
              <a:tr h="190500">
                <a:tc>
                  <a:txBody>
                    <a:bodyPr/>
                    <a:lstStyle/>
                    <a:p>
                      <a:pPr algn="ctr" fontAlgn="b"/>
                      <a:r>
                        <a:rPr lang="en-IN" sz="1100" u="none" strike="noStrike">
                          <a:effectLst/>
                        </a:rPr>
                        <a:t>account_length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voice_messages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intl_mins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intl_calls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intl_charge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day_mins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690770"/>
                  </a:ext>
                </a:extLst>
              </a:tr>
              <a:tr h="190500">
                <a:tc>
                  <a:txBody>
                    <a:bodyPr/>
                    <a:lstStyle/>
                    <a:p>
                      <a:pPr algn="ctr" fontAlgn="b"/>
                      <a:r>
                        <a:rPr lang="en-IN" sz="1100" u="none" strike="noStrike">
                          <a:effectLst/>
                        </a:rPr>
                        <a:t>128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265.1</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975508"/>
                  </a:ext>
                </a:extLst>
              </a:tr>
              <a:tr h="190500">
                <a:tc>
                  <a:txBody>
                    <a:bodyPr/>
                    <a:lstStyle/>
                    <a:p>
                      <a:pPr algn="ctr" fontAlgn="b"/>
                      <a:r>
                        <a:rPr lang="en-IN" sz="1100" u="none" strike="noStrike">
                          <a:effectLst/>
                        </a:rPr>
                        <a:t>107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161.6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9622492"/>
                  </a:ext>
                </a:extLst>
              </a:tr>
              <a:tr h="190500">
                <a:tc>
                  <a:txBody>
                    <a:bodyPr/>
                    <a:lstStyle/>
                    <a:p>
                      <a:pPr algn="ctr" fontAlgn="b"/>
                      <a:r>
                        <a:rPr lang="en-IN" sz="1100" u="none" strike="noStrike">
                          <a:effectLst/>
                        </a:rPr>
                        <a:t>137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3.29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243.4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4217837"/>
                  </a:ext>
                </a:extLst>
              </a:tr>
              <a:tr h="190500">
                <a:tc>
                  <a:txBody>
                    <a:bodyPr/>
                    <a:lstStyle/>
                    <a:p>
                      <a:pPr algn="ct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299.4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8397621"/>
                  </a:ext>
                </a:extLst>
              </a:tr>
              <a:tr h="190500">
                <a:tc>
                  <a:txBody>
                    <a:bodyPr/>
                    <a:lstStyle/>
                    <a:p>
                      <a:pPr algn="ct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2.73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166.7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0524953"/>
                  </a:ext>
                </a:extLst>
              </a:tr>
            </a:tbl>
          </a:graphicData>
        </a:graphic>
      </p:graphicFrame>
      <p:sp>
        <p:nvSpPr>
          <p:cNvPr id="9" name="Arrow: Down 8">
            <a:extLst>
              <a:ext uri="{FF2B5EF4-FFF2-40B4-BE49-F238E27FC236}">
                <a16:creationId xmlns:a16="http://schemas.microsoft.com/office/drawing/2014/main" id="{54677A84-1592-EB58-A53E-6A10F4C46CE1}"/>
              </a:ext>
            </a:extLst>
          </p:cNvPr>
          <p:cNvSpPr/>
          <p:nvPr/>
        </p:nvSpPr>
        <p:spPr>
          <a:xfrm rot="16200000">
            <a:off x="5489361" y="4431928"/>
            <a:ext cx="1109708" cy="1571348"/>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IN" dirty="0"/>
              <a:t>Normalization</a:t>
            </a:r>
          </a:p>
        </p:txBody>
      </p:sp>
      <p:graphicFrame>
        <p:nvGraphicFramePr>
          <p:cNvPr id="10" name="Table 9">
            <a:extLst>
              <a:ext uri="{FF2B5EF4-FFF2-40B4-BE49-F238E27FC236}">
                <a16:creationId xmlns:a16="http://schemas.microsoft.com/office/drawing/2014/main" id="{B05110B8-6DC0-B441-6F0E-A79C9168F755}"/>
              </a:ext>
            </a:extLst>
          </p:cNvPr>
          <p:cNvGraphicFramePr>
            <a:graphicFrameLocks noGrp="1"/>
          </p:cNvGraphicFramePr>
          <p:nvPr>
            <p:extLst>
              <p:ext uri="{D42A27DB-BD31-4B8C-83A1-F6EECF244321}">
                <p14:modId xmlns:p14="http://schemas.microsoft.com/office/powerpoint/2010/main" val="3630007825"/>
              </p:ext>
            </p:extLst>
          </p:nvPr>
        </p:nvGraphicFramePr>
        <p:xfrm>
          <a:off x="6927274" y="4591627"/>
          <a:ext cx="5033818" cy="1143000"/>
        </p:xfrm>
        <a:graphic>
          <a:graphicData uri="http://schemas.openxmlformats.org/drawingml/2006/table">
            <a:tbl>
              <a:tblPr>
                <a:tableStyleId>{284E427A-3D55-4303-BF80-6455036E1DE7}</a:tableStyleId>
              </a:tblPr>
              <a:tblGrid>
                <a:gridCol w="1086200">
                  <a:extLst>
                    <a:ext uri="{9D8B030D-6E8A-4147-A177-3AD203B41FA5}">
                      <a16:colId xmlns:a16="http://schemas.microsoft.com/office/drawing/2014/main" val="1498799580"/>
                    </a:ext>
                  </a:extLst>
                </a:gridCol>
                <a:gridCol w="1188084">
                  <a:extLst>
                    <a:ext uri="{9D8B030D-6E8A-4147-A177-3AD203B41FA5}">
                      <a16:colId xmlns:a16="http://schemas.microsoft.com/office/drawing/2014/main" val="1631839980"/>
                    </a:ext>
                  </a:extLst>
                </a:gridCol>
                <a:gridCol w="656209">
                  <a:extLst>
                    <a:ext uri="{9D8B030D-6E8A-4147-A177-3AD203B41FA5}">
                      <a16:colId xmlns:a16="http://schemas.microsoft.com/office/drawing/2014/main" val="579193903"/>
                    </a:ext>
                  </a:extLst>
                </a:gridCol>
                <a:gridCol w="640668">
                  <a:extLst>
                    <a:ext uri="{9D8B030D-6E8A-4147-A177-3AD203B41FA5}">
                      <a16:colId xmlns:a16="http://schemas.microsoft.com/office/drawing/2014/main" val="3945770078"/>
                    </a:ext>
                  </a:extLst>
                </a:gridCol>
                <a:gridCol w="799540">
                  <a:extLst>
                    <a:ext uri="{9D8B030D-6E8A-4147-A177-3AD203B41FA5}">
                      <a16:colId xmlns:a16="http://schemas.microsoft.com/office/drawing/2014/main" val="2098340350"/>
                    </a:ext>
                  </a:extLst>
                </a:gridCol>
                <a:gridCol w="663117">
                  <a:extLst>
                    <a:ext uri="{9D8B030D-6E8A-4147-A177-3AD203B41FA5}">
                      <a16:colId xmlns:a16="http://schemas.microsoft.com/office/drawing/2014/main" val="1983043033"/>
                    </a:ext>
                  </a:extLst>
                </a:gridCol>
              </a:tblGrid>
              <a:tr h="190500">
                <a:tc>
                  <a:txBody>
                    <a:bodyPr/>
                    <a:lstStyle/>
                    <a:p>
                      <a:pPr algn="ctr" fontAlgn="b"/>
                      <a:r>
                        <a:rPr lang="en-IN" sz="1100" u="none" strike="noStrike">
                          <a:effectLst/>
                        </a:rPr>
                        <a:t>account_length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voice_messages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intl_mins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intl_calls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intl_charge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day_mins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8423716"/>
                  </a:ext>
                </a:extLst>
              </a:tr>
              <a:tr h="190500">
                <a:tc>
                  <a:txBody>
                    <a:bodyPr/>
                    <a:lstStyle/>
                    <a:p>
                      <a:pPr algn="ctr" fontAlgn="b"/>
                      <a:r>
                        <a:rPr lang="en-IN" sz="1100" u="none" strike="noStrike">
                          <a:effectLst/>
                        </a:rPr>
                        <a:t>0.52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0.75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303101"/>
                  </a:ext>
                </a:extLst>
              </a:tr>
              <a:tr h="190500">
                <a:tc>
                  <a:txBody>
                    <a:bodyPr/>
                    <a:lstStyle/>
                    <a:p>
                      <a:pPr algn="ctr" fontAlgn="b"/>
                      <a:r>
                        <a:rPr lang="en-IN" sz="1100" u="none" strike="noStrike">
                          <a:effectLst/>
                        </a:rPr>
                        <a:t>0.44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6290613"/>
                  </a:ext>
                </a:extLst>
              </a:tr>
              <a:tr h="190500">
                <a:tc>
                  <a:txBody>
                    <a:bodyPr/>
                    <a:lstStyle/>
                    <a:p>
                      <a:pPr algn="ctr" fontAlgn="b"/>
                      <a:r>
                        <a:rPr lang="en-IN" sz="1100" u="none" strike="noStrike">
                          <a:effectLst/>
                        </a:rPr>
                        <a:t>0.56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0.69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3749731"/>
                  </a:ext>
                </a:extLst>
              </a:tr>
              <a:tr h="190500">
                <a:tc>
                  <a:txBody>
                    <a:bodyPr/>
                    <a:lstStyle/>
                    <a:p>
                      <a:pPr algn="ctr" fontAlgn="b"/>
                      <a:r>
                        <a:rPr lang="en-IN" sz="1100" u="none" strike="noStrike">
                          <a:effectLst/>
                        </a:rPr>
                        <a:t>0.34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0.33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0.33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0.85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6747535"/>
                  </a:ext>
                </a:extLst>
              </a:tr>
              <a:tr h="190500">
                <a:tc>
                  <a:txBody>
                    <a:bodyPr/>
                    <a:lstStyle/>
                    <a:p>
                      <a:pPr algn="ctr" fontAlgn="b"/>
                      <a:r>
                        <a:rPr lang="en-IN" sz="1100" u="none" strike="noStrike">
                          <a:effectLst/>
                        </a:rPr>
                        <a:t>0.31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0.47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1909523"/>
                  </a:ext>
                </a:extLst>
              </a:tr>
            </a:tbl>
          </a:graphicData>
        </a:graphic>
      </p:graphicFrame>
    </p:spTree>
    <p:extLst>
      <p:ext uri="{BB962C8B-B14F-4D97-AF65-F5344CB8AC3E}">
        <p14:creationId xmlns:p14="http://schemas.microsoft.com/office/powerpoint/2010/main" val="352435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Selection - Chi-squared Test</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268428" y="1458187"/>
            <a:ext cx="4543269" cy="469403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Feature Selection</a:t>
            </a:r>
          </a:p>
          <a:p>
            <a:pPr lvl="1"/>
            <a:r>
              <a:rPr lang="en-IN" dirty="0"/>
              <a:t>Chi-2 Test - measuring the dependency between each feature and the target variable using the chi-squared statistical test. Features with high dependency are selected.</a:t>
            </a:r>
          </a:p>
          <a:p>
            <a:r>
              <a:rPr lang="en-IN" dirty="0">
                <a:solidFill>
                  <a:srgbClr val="FFFF00"/>
                </a:solidFill>
              </a:rPr>
              <a:t>We can see from the bar plot that the following features have almost zero score:</a:t>
            </a:r>
          </a:p>
          <a:p>
            <a:pPr lvl="1"/>
            <a:r>
              <a:rPr lang="en-IN" dirty="0" err="1">
                <a:solidFill>
                  <a:srgbClr val="FFFF00"/>
                </a:solidFill>
              </a:rPr>
              <a:t>Night_mins</a:t>
            </a:r>
            <a:endParaRPr lang="en-IN" dirty="0">
              <a:solidFill>
                <a:srgbClr val="FFFF00"/>
              </a:solidFill>
            </a:endParaRPr>
          </a:p>
          <a:p>
            <a:pPr lvl="1"/>
            <a:r>
              <a:rPr lang="en-IN" dirty="0" err="1">
                <a:solidFill>
                  <a:srgbClr val="FFFF00"/>
                </a:solidFill>
              </a:rPr>
              <a:t>Account_length</a:t>
            </a:r>
            <a:endParaRPr lang="en-IN" dirty="0">
              <a:solidFill>
                <a:srgbClr val="FFFF00"/>
              </a:solidFill>
            </a:endParaRPr>
          </a:p>
          <a:p>
            <a:pPr lvl="1"/>
            <a:r>
              <a:rPr lang="en-IN" dirty="0" err="1">
                <a:solidFill>
                  <a:srgbClr val="FFFF00"/>
                </a:solidFill>
              </a:rPr>
              <a:t>Area_code</a:t>
            </a:r>
            <a:endParaRPr lang="en-IN" dirty="0">
              <a:solidFill>
                <a:srgbClr val="FFFF00"/>
              </a:solidFill>
            </a:endParaRPr>
          </a:p>
          <a:p>
            <a:pPr lvl="1"/>
            <a:r>
              <a:rPr lang="en-IN" dirty="0">
                <a:solidFill>
                  <a:srgbClr val="FFFF00"/>
                </a:solidFill>
              </a:rPr>
              <a:t>State</a:t>
            </a:r>
          </a:p>
          <a:p>
            <a:pPr lvl="1"/>
            <a:r>
              <a:rPr lang="en-IN" dirty="0" err="1">
                <a:solidFill>
                  <a:srgbClr val="FFFF00"/>
                </a:solidFill>
              </a:rPr>
              <a:t>Day_calls</a:t>
            </a:r>
            <a:endParaRPr lang="en-IN" dirty="0">
              <a:solidFill>
                <a:srgbClr val="FFFF00"/>
              </a:solidFill>
            </a:endParaRPr>
          </a:p>
          <a:p>
            <a:pPr lvl="1"/>
            <a:r>
              <a:rPr lang="en-IN" dirty="0" err="1">
                <a:solidFill>
                  <a:srgbClr val="FFFF00"/>
                </a:solidFill>
              </a:rPr>
              <a:t>Eve_calls</a:t>
            </a:r>
            <a:endParaRPr lang="en-IN" dirty="0">
              <a:solidFill>
                <a:srgbClr val="FFFF00"/>
              </a:solidFill>
            </a:endParaRPr>
          </a:p>
          <a:p>
            <a:pPr lvl="1"/>
            <a:r>
              <a:rPr lang="en-IN" dirty="0" err="1">
                <a:solidFill>
                  <a:srgbClr val="FFFF00"/>
                </a:solidFill>
              </a:rPr>
              <a:t>Night_calls</a:t>
            </a:r>
            <a:endParaRPr lang="en-IN" dirty="0">
              <a:solidFill>
                <a:srgbClr val="FFFF00"/>
              </a:solidFill>
            </a:endParaRPr>
          </a:p>
        </p:txBody>
      </p:sp>
      <p:pic>
        <p:nvPicPr>
          <p:cNvPr id="1028" name="Picture 4">
            <a:extLst>
              <a:ext uri="{FF2B5EF4-FFF2-40B4-BE49-F238E27FC236}">
                <a16:creationId xmlns:a16="http://schemas.microsoft.com/office/drawing/2014/main" id="{DBAA1C3B-D05E-D7BB-5593-3A3264FF8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536" y="1518776"/>
            <a:ext cx="6866235" cy="458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8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Selection - Recursive Feature Elimination</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312816" y="1848804"/>
            <a:ext cx="5138073" cy="3522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Feature Selection</a:t>
            </a:r>
          </a:p>
          <a:p>
            <a:pPr lvl="1"/>
            <a:r>
              <a:rPr lang="en-IN" dirty="0"/>
              <a:t>Recursive Feature Elimination- is a feature selection technique used in machine learning to select the most important features from a given dataset.</a:t>
            </a:r>
          </a:p>
          <a:p>
            <a:pPr lvl="1"/>
            <a:r>
              <a:rPr lang="en-IN" dirty="0"/>
              <a:t>It is an iterative process that recursively eliminates less important features until a specified number of features remains.</a:t>
            </a:r>
          </a:p>
          <a:p>
            <a:r>
              <a:rPr lang="en-IN" dirty="0">
                <a:solidFill>
                  <a:srgbClr val="FFFF00"/>
                </a:solidFill>
              </a:rPr>
              <a:t>From the table ranking of the features based on Support</a:t>
            </a:r>
          </a:p>
          <a:p>
            <a:pPr lvl="1"/>
            <a:r>
              <a:rPr lang="en-IN" dirty="0">
                <a:solidFill>
                  <a:srgbClr val="FFFF00"/>
                </a:solidFill>
              </a:rPr>
              <a:t>Important Features – True – 9/19 = 47%</a:t>
            </a:r>
          </a:p>
          <a:p>
            <a:pPr lvl="1"/>
            <a:r>
              <a:rPr lang="en-IN" dirty="0">
                <a:solidFill>
                  <a:srgbClr val="FFFF00"/>
                </a:solidFill>
              </a:rPr>
              <a:t>Unimportant Feature – False – 10/19 = 53%</a:t>
            </a:r>
          </a:p>
        </p:txBody>
      </p:sp>
      <p:graphicFrame>
        <p:nvGraphicFramePr>
          <p:cNvPr id="5" name="Table 4">
            <a:extLst>
              <a:ext uri="{FF2B5EF4-FFF2-40B4-BE49-F238E27FC236}">
                <a16:creationId xmlns:a16="http://schemas.microsoft.com/office/drawing/2014/main" id="{A7D3D73A-D59C-38FC-EBF6-5791650BD629}"/>
              </a:ext>
            </a:extLst>
          </p:cNvPr>
          <p:cNvGraphicFramePr>
            <a:graphicFrameLocks noGrp="1"/>
          </p:cNvGraphicFramePr>
          <p:nvPr>
            <p:extLst>
              <p:ext uri="{D42A27DB-BD31-4B8C-83A1-F6EECF244321}">
                <p14:modId xmlns:p14="http://schemas.microsoft.com/office/powerpoint/2010/main" val="3227437785"/>
              </p:ext>
            </p:extLst>
          </p:nvPr>
        </p:nvGraphicFramePr>
        <p:xfrm>
          <a:off x="6036816" y="1430043"/>
          <a:ext cx="5168344" cy="5210460"/>
        </p:xfrm>
        <a:graphic>
          <a:graphicData uri="http://schemas.openxmlformats.org/drawingml/2006/table">
            <a:tbl>
              <a:tblPr firstRow="1" bandRow="1">
                <a:tableStyleId>{284E427A-3D55-4303-BF80-6455036E1DE7}</a:tableStyleId>
              </a:tblPr>
              <a:tblGrid>
                <a:gridCol w="2038888">
                  <a:extLst>
                    <a:ext uri="{9D8B030D-6E8A-4147-A177-3AD203B41FA5}">
                      <a16:colId xmlns:a16="http://schemas.microsoft.com/office/drawing/2014/main" val="1701832781"/>
                    </a:ext>
                  </a:extLst>
                </a:gridCol>
                <a:gridCol w="1564728">
                  <a:extLst>
                    <a:ext uri="{9D8B030D-6E8A-4147-A177-3AD203B41FA5}">
                      <a16:colId xmlns:a16="http://schemas.microsoft.com/office/drawing/2014/main" val="3041631364"/>
                    </a:ext>
                  </a:extLst>
                </a:gridCol>
                <a:gridCol w="1564728">
                  <a:extLst>
                    <a:ext uri="{9D8B030D-6E8A-4147-A177-3AD203B41FA5}">
                      <a16:colId xmlns:a16="http://schemas.microsoft.com/office/drawing/2014/main" val="830445165"/>
                    </a:ext>
                  </a:extLst>
                </a:gridCol>
              </a:tblGrid>
              <a:tr h="260523">
                <a:tc>
                  <a:txBody>
                    <a:bodyPr/>
                    <a:lstStyle/>
                    <a:p>
                      <a:pPr algn="ctr" fontAlgn="ctr"/>
                      <a:r>
                        <a:rPr lang="en-IN" sz="1100" u="none" strike="noStrike" dirty="0">
                          <a:effectLst/>
                        </a:rPr>
                        <a:t>Feature</a:t>
                      </a:r>
                      <a:endParaRPr lang="en-IN"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Support</a:t>
                      </a:r>
                      <a:endParaRPr lang="en-IN"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Ranking</a:t>
                      </a:r>
                      <a:endParaRPr lang="en-IN" sz="11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80085180"/>
                  </a:ext>
                </a:extLst>
              </a:tr>
              <a:tr h="260523">
                <a:tc>
                  <a:txBody>
                    <a:bodyPr/>
                    <a:lstStyle/>
                    <a:p>
                      <a:pPr algn="ctr" fontAlgn="ctr"/>
                      <a:r>
                        <a:rPr lang="en-IN" sz="1100" u="none" strike="noStrike">
                          <a:effectLst/>
                        </a:rPr>
                        <a:t>day_mins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4853298"/>
                  </a:ext>
                </a:extLst>
              </a:tr>
              <a:tr h="260523">
                <a:tc>
                  <a:txBody>
                    <a:bodyPr/>
                    <a:lstStyle/>
                    <a:p>
                      <a:pPr algn="ctr" fontAlgn="ctr"/>
                      <a:r>
                        <a:rPr lang="en-IN" sz="1100" u="none" strike="noStrike">
                          <a:effectLst/>
                        </a:rPr>
                        <a:t>night_mins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9033955"/>
                  </a:ext>
                </a:extLst>
              </a:tr>
              <a:tr h="260523">
                <a:tc>
                  <a:txBody>
                    <a:bodyPr/>
                    <a:lstStyle/>
                    <a:p>
                      <a:pPr algn="ctr" fontAlgn="ctr"/>
                      <a:r>
                        <a:rPr lang="en-IN" sz="1100" u="none" strike="noStrike">
                          <a:effectLst/>
                        </a:rPr>
                        <a:t>eve_charge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54872407"/>
                  </a:ext>
                </a:extLst>
              </a:tr>
              <a:tr h="260523">
                <a:tc>
                  <a:txBody>
                    <a:bodyPr/>
                    <a:lstStyle/>
                    <a:p>
                      <a:pPr algn="ctr" fontAlgn="ctr"/>
                      <a:r>
                        <a:rPr lang="en-IN" sz="1100" u="none" strike="noStrike">
                          <a:effectLst/>
                        </a:rPr>
                        <a:t>account_length</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1726644"/>
                  </a:ext>
                </a:extLst>
              </a:tr>
              <a:tr h="260523">
                <a:tc>
                  <a:txBody>
                    <a:bodyPr/>
                    <a:lstStyle/>
                    <a:p>
                      <a:pPr algn="ctr" fontAlgn="ctr"/>
                      <a:r>
                        <a:rPr lang="en-IN" sz="1100" u="none" strike="noStrike">
                          <a:effectLst/>
                        </a:rPr>
                        <a:t>intl_mins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91887482"/>
                  </a:ext>
                </a:extLst>
              </a:tr>
              <a:tr h="260523">
                <a:tc>
                  <a:txBody>
                    <a:bodyPr/>
                    <a:lstStyle/>
                    <a:p>
                      <a:pPr algn="ctr" fontAlgn="ctr"/>
                      <a:r>
                        <a:rPr lang="en-IN" sz="1100" u="none" strike="noStrike">
                          <a:effectLst/>
                        </a:rPr>
                        <a:t>day_charge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9997582"/>
                  </a:ext>
                </a:extLst>
              </a:tr>
              <a:tr h="260523">
                <a:tc>
                  <a:txBody>
                    <a:bodyPr/>
                    <a:lstStyle/>
                    <a:p>
                      <a:pPr algn="ctr" fontAlgn="ctr"/>
                      <a:r>
                        <a:rPr lang="en-IN" sz="1100" u="none" strike="noStrike">
                          <a:effectLst/>
                        </a:rPr>
                        <a:t>intl_charge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7232854"/>
                  </a:ext>
                </a:extLst>
              </a:tr>
              <a:tr h="260523">
                <a:tc>
                  <a:txBody>
                    <a:bodyPr/>
                    <a:lstStyle/>
                    <a:p>
                      <a:pPr algn="ctr" fontAlgn="ctr"/>
                      <a:r>
                        <a:rPr lang="en-IN" sz="1100" u="none" strike="noStrike">
                          <a:effectLst/>
                        </a:rPr>
                        <a:t>night_charge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82327594"/>
                  </a:ext>
                </a:extLst>
              </a:tr>
              <a:tr h="260523">
                <a:tc>
                  <a:txBody>
                    <a:bodyPr/>
                    <a:lstStyle/>
                    <a:p>
                      <a:pPr algn="ctr" fontAlgn="ctr"/>
                      <a:r>
                        <a:rPr lang="en-IN" sz="1100" u="none" strike="noStrike">
                          <a:effectLst/>
                        </a:rPr>
                        <a:t>day_calls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TRUE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52072238"/>
                  </a:ext>
                </a:extLst>
              </a:tr>
              <a:tr h="260523">
                <a:tc>
                  <a:txBody>
                    <a:bodyPr/>
                    <a:lstStyle/>
                    <a:p>
                      <a:pPr algn="ctr" fontAlgn="ctr"/>
                      <a:r>
                        <a:rPr lang="en-IN" sz="1100" u="none" strike="noStrike">
                          <a:effectLst/>
                        </a:rPr>
                        <a:t>eve_mins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3882108"/>
                  </a:ext>
                </a:extLst>
              </a:tr>
              <a:tr h="260523">
                <a:tc>
                  <a:txBody>
                    <a:bodyPr/>
                    <a:lstStyle/>
                    <a:p>
                      <a:pPr algn="ctr" fontAlgn="ctr"/>
                      <a:r>
                        <a:rPr lang="en-IN" sz="1100" u="none" strike="noStrike">
                          <a:effectLst/>
                        </a:rPr>
                        <a:t>voice_messages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13175728"/>
                  </a:ext>
                </a:extLst>
              </a:tr>
              <a:tr h="260523">
                <a:tc>
                  <a:txBody>
                    <a:bodyPr/>
                    <a:lstStyle/>
                    <a:p>
                      <a:pPr algn="ctr" fontAlgn="ctr"/>
                      <a:r>
                        <a:rPr lang="en-IN" sz="1100" u="none" strike="noStrike">
                          <a:effectLst/>
                        </a:rPr>
                        <a:t>customer_calls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71448599"/>
                  </a:ext>
                </a:extLst>
              </a:tr>
              <a:tr h="260523">
                <a:tc>
                  <a:txBody>
                    <a:bodyPr/>
                    <a:lstStyle/>
                    <a:p>
                      <a:pPr algn="ctr" fontAlgn="ctr"/>
                      <a:r>
                        <a:rPr lang="en-IN" sz="1100" u="none" strike="noStrike">
                          <a:effectLst/>
                        </a:rPr>
                        <a:t>intl_plan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72120678"/>
                  </a:ext>
                </a:extLst>
              </a:tr>
              <a:tr h="260523">
                <a:tc>
                  <a:txBody>
                    <a:bodyPr/>
                    <a:lstStyle/>
                    <a:p>
                      <a:pPr algn="ctr" fontAlgn="ctr"/>
                      <a:r>
                        <a:rPr lang="en-IN" sz="1100" u="none" strike="noStrike">
                          <a:effectLst/>
                        </a:rPr>
                        <a:t>night_calls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57866738"/>
                  </a:ext>
                </a:extLst>
              </a:tr>
              <a:tr h="260523">
                <a:tc>
                  <a:txBody>
                    <a:bodyPr/>
                    <a:lstStyle/>
                    <a:p>
                      <a:pPr algn="ctr" fontAlgn="ctr"/>
                      <a:r>
                        <a:rPr lang="en-IN" sz="1100" u="none" strike="noStrike">
                          <a:effectLst/>
                        </a:rPr>
                        <a:t>voice_plan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35846530"/>
                  </a:ext>
                </a:extLst>
              </a:tr>
              <a:tr h="260523">
                <a:tc>
                  <a:txBody>
                    <a:bodyPr/>
                    <a:lstStyle/>
                    <a:p>
                      <a:pPr algn="ctr" fontAlgn="ctr"/>
                      <a:r>
                        <a:rPr lang="en-IN" sz="1100" u="none" strike="noStrike">
                          <a:effectLst/>
                        </a:rPr>
                        <a:t>area_code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7612442"/>
                  </a:ext>
                </a:extLst>
              </a:tr>
              <a:tr h="260523">
                <a:tc>
                  <a:txBody>
                    <a:bodyPr/>
                    <a:lstStyle/>
                    <a:p>
                      <a:pPr algn="ctr" fontAlgn="ctr"/>
                      <a:r>
                        <a:rPr lang="en-IN" sz="1100" u="none" strike="noStrike">
                          <a:effectLst/>
                        </a:rPr>
                        <a:t>eve_calls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5218709"/>
                  </a:ext>
                </a:extLst>
              </a:tr>
              <a:tr h="260523">
                <a:tc>
                  <a:txBody>
                    <a:bodyPr/>
                    <a:lstStyle/>
                    <a:p>
                      <a:pPr algn="ctr" fontAlgn="ctr"/>
                      <a:r>
                        <a:rPr lang="en-IN" sz="1100" u="none" strike="noStrike">
                          <a:effectLst/>
                        </a:rPr>
                        <a:t>intl_calls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468134"/>
                  </a:ext>
                </a:extLst>
              </a:tr>
              <a:tr h="260523">
                <a:tc>
                  <a:txBody>
                    <a:bodyPr/>
                    <a:lstStyle/>
                    <a:p>
                      <a:pPr algn="ctr" fontAlgn="ctr"/>
                      <a:r>
                        <a:rPr lang="en-IN" sz="1100" u="none" strike="noStrike">
                          <a:effectLst/>
                        </a:rPr>
                        <a:t>state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FALSE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11</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98968217"/>
                  </a:ext>
                </a:extLst>
              </a:tr>
            </a:tbl>
          </a:graphicData>
        </a:graphic>
      </p:graphicFrame>
    </p:spTree>
    <p:extLst>
      <p:ext uri="{BB962C8B-B14F-4D97-AF65-F5344CB8AC3E}">
        <p14:creationId xmlns:p14="http://schemas.microsoft.com/office/powerpoint/2010/main" val="33579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Selection - Feature Importance</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312816" y="1848804"/>
            <a:ext cx="6212271" cy="3522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Feature Selection</a:t>
            </a:r>
          </a:p>
          <a:p>
            <a:pPr lvl="1"/>
            <a:r>
              <a:rPr lang="en-IN" dirty="0"/>
              <a:t>Feature Importance - measures the relevance or importance of each feature in a dataset for predicting the target variable</a:t>
            </a:r>
          </a:p>
          <a:p>
            <a:pPr lvl="1"/>
            <a:r>
              <a:rPr lang="en-IN" dirty="0"/>
              <a:t>It helps identify the most influential features and provides insights into the underlying patterns and relationships in the data</a:t>
            </a:r>
            <a:br>
              <a:rPr lang="en-IN" dirty="0"/>
            </a:br>
            <a:br>
              <a:rPr lang="en-IN" dirty="0"/>
            </a:br>
            <a:endParaRPr lang="en-IN" dirty="0"/>
          </a:p>
          <a:p>
            <a:r>
              <a:rPr lang="en-IN" dirty="0">
                <a:solidFill>
                  <a:srgbClr val="FFFF00"/>
                </a:solidFill>
              </a:rPr>
              <a:t>Estimator Used : Decision Tree</a:t>
            </a:r>
          </a:p>
          <a:p>
            <a:r>
              <a:rPr lang="en-IN" dirty="0">
                <a:solidFill>
                  <a:srgbClr val="FFFF00"/>
                </a:solidFill>
              </a:rPr>
              <a:t>From the table in order of the features based on importance score</a:t>
            </a:r>
          </a:p>
        </p:txBody>
      </p:sp>
      <p:graphicFrame>
        <p:nvGraphicFramePr>
          <p:cNvPr id="4" name="Table 3">
            <a:extLst>
              <a:ext uri="{FF2B5EF4-FFF2-40B4-BE49-F238E27FC236}">
                <a16:creationId xmlns:a16="http://schemas.microsoft.com/office/drawing/2014/main" id="{72BD7DF2-0741-1B26-CBCF-BB72AA124B0E}"/>
              </a:ext>
            </a:extLst>
          </p:cNvPr>
          <p:cNvGraphicFramePr>
            <a:graphicFrameLocks noGrp="1"/>
          </p:cNvGraphicFramePr>
          <p:nvPr>
            <p:extLst>
              <p:ext uri="{D42A27DB-BD31-4B8C-83A1-F6EECF244321}">
                <p14:modId xmlns:p14="http://schemas.microsoft.com/office/powerpoint/2010/main" val="2347978898"/>
              </p:ext>
            </p:extLst>
          </p:nvPr>
        </p:nvGraphicFramePr>
        <p:xfrm>
          <a:off x="7696941" y="1525555"/>
          <a:ext cx="3116062" cy="4990599"/>
        </p:xfrm>
        <a:graphic>
          <a:graphicData uri="http://schemas.openxmlformats.org/drawingml/2006/table">
            <a:tbl>
              <a:tblPr firstRow="1" bandRow="1">
                <a:tableStyleId>{284E427A-3D55-4303-BF80-6455036E1DE7}</a:tableStyleId>
              </a:tblPr>
              <a:tblGrid>
                <a:gridCol w="1792949">
                  <a:extLst>
                    <a:ext uri="{9D8B030D-6E8A-4147-A177-3AD203B41FA5}">
                      <a16:colId xmlns:a16="http://schemas.microsoft.com/office/drawing/2014/main" val="3085994185"/>
                    </a:ext>
                  </a:extLst>
                </a:gridCol>
                <a:gridCol w="1323113">
                  <a:extLst>
                    <a:ext uri="{9D8B030D-6E8A-4147-A177-3AD203B41FA5}">
                      <a16:colId xmlns:a16="http://schemas.microsoft.com/office/drawing/2014/main" val="3081008046"/>
                    </a:ext>
                  </a:extLst>
                </a:gridCol>
              </a:tblGrid>
              <a:tr h="294418">
                <a:tc>
                  <a:txBody>
                    <a:bodyPr/>
                    <a:lstStyle/>
                    <a:p>
                      <a:pPr algn="ctr" fontAlgn="ctr"/>
                      <a:r>
                        <a:rPr lang="en-IN" sz="1000" u="none" strike="noStrike" dirty="0">
                          <a:effectLst/>
                        </a:rPr>
                        <a:t>Feature</a:t>
                      </a:r>
                      <a:endParaRPr lang="en-IN" sz="1000" b="1" i="0" u="none" strike="noStrike" dirty="0">
                        <a:solidFill>
                          <a:srgbClr val="FFFFFF"/>
                        </a:solidFill>
                        <a:effectLst/>
                        <a:latin typeface="Calibri" panose="020F0502020204030204" pitchFamily="34" charset="0"/>
                      </a:endParaRPr>
                    </a:p>
                  </a:txBody>
                  <a:tcPr marL="8752" marR="8752" marT="8752" marB="0" anchor="ctr"/>
                </a:tc>
                <a:tc>
                  <a:txBody>
                    <a:bodyPr/>
                    <a:lstStyle/>
                    <a:p>
                      <a:pPr algn="ctr" fontAlgn="ctr"/>
                      <a:r>
                        <a:rPr lang="en-IN" sz="1000" u="none" strike="noStrike" dirty="0">
                          <a:effectLst/>
                        </a:rPr>
                        <a:t>Importance</a:t>
                      </a:r>
                      <a:endParaRPr lang="en-IN" sz="1000" b="1" i="0" u="none" strike="noStrike" dirty="0">
                        <a:solidFill>
                          <a:srgbClr val="FFFFFF"/>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1284144959"/>
                  </a:ext>
                </a:extLst>
              </a:tr>
              <a:tr h="356247">
                <a:tc>
                  <a:txBody>
                    <a:bodyPr/>
                    <a:lstStyle/>
                    <a:p>
                      <a:pPr algn="ctr" fontAlgn="ctr"/>
                      <a:r>
                        <a:rPr lang="en-IN" sz="1000" u="none" strike="noStrike">
                          <a:effectLst/>
                        </a:rPr>
                        <a:t>day_charge</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0.16</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4225949180"/>
                  </a:ext>
                </a:extLst>
              </a:tr>
              <a:tr h="356247">
                <a:tc>
                  <a:txBody>
                    <a:bodyPr/>
                    <a:lstStyle/>
                    <a:p>
                      <a:pPr algn="ctr" fontAlgn="ctr"/>
                      <a:r>
                        <a:rPr lang="en-IN" sz="1000" u="none" strike="noStrike">
                          <a:effectLst/>
                        </a:rPr>
                        <a:t>customer_calls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0.11</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2387530782"/>
                  </a:ext>
                </a:extLst>
              </a:tr>
              <a:tr h="196823">
                <a:tc>
                  <a:txBody>
                    <a:bodyPr/>
                    <a:lstStyle/>
                    <a:p>
                      <a:pPr algn="ctr" fontAlgn="ctr"/>
                      <a:r>
                        <a:rPr lang="en-IN" sz="1000" u="none" strike="noStrike">
                          <a:effectLst/>
                        </a:rPr>
                        <a:t>intl_plan</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0.10</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1614084135"/>
                  </a:ext>
                </a:extLst>
              </a:tr>
              <a:tr h="196823">
                <a:tc>
                  <a:txBody>
                    <a:bodyPr/>
                    <a:lstStyle/>
                    <a:p>
                      <a:pPr algn="ctr" fontAlgn="ctr"/>
                      <a:r>
                        <a:rPr lang="en-IN" sz="1000" u="none" strike="noStrike">
                          <a:effectLst/>
                        </a:rPr>
                        <a:t>intl_charge</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0.08</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4056918476"/>
                  </a:ext>
                </a:extLst>
              </a:tr>
              <a:tr h="196823">
                <a:tc>
                  <a:txBody>
                    <a:bodyPr/>
                    <a:lstStyle/>
                    <a:p>
                      <a:pPr algn="ctr" fontAlgn="ctr"/>
                      <a:r>
                        <a:rPr lang="en-IN" sz="1000" u="none" strike="noStrike">
                          <a:effectLst/>
                        </a:rPr>
                        <a:t>day_mins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0.08</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3076791399"/>
                  </a:ext>
                </a:extLst>
              </a:tr>
              <a:tr h="196823">
                <a:tc>
                  <a:txBody>
                    <a:bodyPr/>
                    <a:lstStyle/>
                    <a:p>
                      <a:pPr algn="ctr" fontAlgn="ctr"/>
                      <a:r>
                        <a:rPr lang="en-IN" sz="1000" u="none" strike="noStrike">
                          <a:effectLst/>
                        </a:rPr>
                        <a:t>eve_mins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0.08</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2320113837"/>
                  </a:ext>
                </a:extLst>
              </a:tr>
              <a:tr h="196823">
                <a:tc>
                  <a:txBody>
                    <a:bodyPr/>
                    <a:lstStyle/>
                    <a:p>
                      <a:pPr algn="ctr" fontAlgn="ctr"/>
                      <a:r>
                        <a:rPr lang="en-IN" sz="1000" u="none" strike="noStrike">
                          <a:effectLst/>
                        </a:rPr>
                        <a:t>intl_calls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0.06</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3391201673"/>
                  </a:ext>
                </a:extLst>
              </a:tr>
              <a:tr h="356247">
                <a:tc>
                  <a:txBody>
                    <a:bodyPr/>
                    <a:lstStyle/>
                    <a:p>
                      <a:pPr algn="ctr" fontAlgn="ctr"/>
                      <a:r>
                        <a:rPr lang="en-IN" sz="1000" u="none" strike="noStrike">
                          <a:effectLst/>
                        </a:rPr>
                        <a:t>eve_charge</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0.05</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4060485104"/>
                  </a:ext>
                </a:extLst>
              </a:tr>
              <a:tr h="196823">
                <a:tc>
                  <a:txBody>
                    <a:bodyPr/>
                    <a:lstStyle/>
                    <a:p>
                      <a:pPr algn="ctr" fontAlgn="ctr"/>
                      <a:r>
                        <a:rPr lang="en-IN" sz="1000" u="none" strike="noStrike">
                          <a:effectLst/>
                        </a:rPr>
                        <a:t>voice_plan</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0.04</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3501694819"/>
                  </a:ext>
                </a:extLst>
              </a:tr>
              <a:tr h="356247">
                <a:tc>
                  <a:txBody>
                    <a:bodyPr/>
                    <a:lstStyle/>
                    <a:p>
                      <a:pPr algn="ctr" fontAlgn="ctr"/>
                      <a:r>
                        <a:rPr lang="en-IN" sz="1000" u="none" strike="noStrike">
                          <a:effectLst/>
                        </a:rPr>
                        <a:t>night_charge</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dirty="0">
                          <a:effectLst/>
                        </a:rPr>
                        <a:t>0.03</a:t>
                      </a:r>
                      <a:endParaRPr lang="en-IN" sz="1000" b="0" i="0" u="none" strike="noStrike" dirty="0">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3592456526"/>
                  </a:ext>
                </a:extLst>
              </a:tr>
              <a:tr h="196823">
                <a:tc>
                  <a:txBody>
                    <a:bodyPr/>
                    <a:lstStyle/>
                    <a:p>
                      <a:pPr algn="ctr" fontAlgn="ctr"/>
                      <a:r>
                        <a:rPr lang="en-IN" sz="1000" u="none" strike="noStrike">
                          <a:effectLst/>
                        </a:rPr>
                        <a:t>state</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0.03</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2419164424"/>
                  </a:ext>
                </a:extLst>
              </a:tr>
              <a:tr h="196823">
                <a:tc>
                  <a:txBody>
                    <a:bodyPr/>
                    <a:lstStyle/>
                    <a:p>
                      <a:pPr algn="ctr" fontAlgn="ctr"/>
                      <a:r>
                        <a:rPr lang="en-IN" sz="1000" u="none" strike="noStrike">
                          <a:effectLst/>
                        </a:rPr>
                        <a:t>night_mins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0.03</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4250019347"/>
                  </a:ext>
                </a:extLst>
              </a:tr>
              <a:tr h="196823">
                <a:tc>
                  <a:txBody>
                    <a:bodyPr/>
                    <a:lstStyle/>
                    <a:p>
                      <a:pPr algn="ctr" fontAlgn="ctr"/>
                      <a:r>
                        <a:rPr lang="en-IN" sz="1000" u="none" strike="noStrike">
                          <a:effectLst/>
                        </a:rPr>
                        <a:t>night_calls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0.03</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2518677352"/>
                  </a:ext>
                </a:extLst>
              </a:tr>
              <a:tr h="196823">
                <a:tc>
                  <a:txBody>
                    <a:bodyPr/>
                    <a:lstStyle/>
                    <a:p>
                      <a:pPr algn="ctr" fontAlgn="ctr"/>
                      <a:r>
                        <a:rPr lang="en-IN" sz="1000" u="none" strike="noStrike">
                          <a:effectLst/>
                        </a:rPr>
                        <a:t>day_calls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2452985399"/>
                  </a:ext>
                </a:extLst>
              </a:tr>
              <a:tr h="356247">
                <a:tc>
                  <a:txBody>
                    <a:bodyPr/>
                    <a:lstStyle/>
                    <a:p>
                      <a:pPr algn="ctr" fontAlgn="ctr"/>
                      <a:r>
                        <a:rPr lang="en-IN" sz="1000" u="none" strike="noStrike">
                          <a:effectLst/>
                        </a:rPr>
                        <a:t>account_length</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2411572665"/>
                  </a:ext>
                </a:extLst>
              </a:tr>
              <a:tr h="196823">
                <a:tc>
                  <a:txBody>
                    <a:bodyPr/>
                    <a:lstStyle/>
                    <a:p>
                      <a:pPr algn="ctr" fontAlgn="ctr"/>
                      <a:r>
                        <a:rPr lang="en-IN" sz="1000" u="none" strike="noStrike">
                          <a:effectLst/>
                        </a:rPr>
                        <a:t>intl_mins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671661764"/>
                  </a:ext>
                </a:extLst>
              </a:tr>
              <a:tr h="196823">
                <a:tc>
                  <a:txBody>
                    <a:bodyPr/>
                    <a:lstStyle/>
                    <a:p>
                      <a:pPr algn="ctr" fontAlgn="ctr"/>
                      <a:r>
                        <a:rPr lang="en-IN" sz="1000" u="none" strike="noStrike">
                          <a:effectLst/>
                        </a:rPr>
                        <a:t>eve_calls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3183520571"/>
                  </a:ext>
                </a:extLst>
              </a:tr>
              <a:tr h="356247">
                <a:tc>
                  <a:txBody>
                    <a:bodyPr/>
                    <a:lstStyle/>
                    <a:p>
                      <a:pPr algn="ctr" fontAlgn="ctr"/>
                      <a:r>
                        <a:rPr lang="en-IN" sz="1000" u="none" strike="noStrike">
                          <a:effectLst/>
                        </a:rPr>
                        <a:t>voice_messages</a:t>
                      </a:r>
                      <a:endParaRPr lang="en-IN" sz="1000" b="0" i="0" u="none" strike="noStrike">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a:effectLst/>
                        </a:rPr>
                        <a:t>0.01</a:t>
                      </a:r>
                      <a:endParaRPr lang="en-IN" sz="1000" b="0" i="0" u="none" strike="noStrike">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1770098382"/>
                  </a:ext>
                </a:extLst>
              </a:tr>
              <a:tr h="196823">
                <a:tc>
                  <a:txBody>
                    <a:bodyPr/>
                    <a:lstStyle/>
                    <a:p>
                      <a:pPr algn="ctr" fontAlgn="ctr"/>
                      <a:r>
                        <a:rPr lang="en-IN" sz="1000" u="none" strike="noStrike" dirty="0" err="1">
                          <a:effectLst/>
                        </a:rPr>
                        <a:t>area_code</a:t>
                      </a:r>
                      <a:endParaRPr lang="en-IN" sz="1000" b="0" i="0" u="none" strike="noStrike" dirty="0">
                        <a:solidFill>
                          <a:srgbClr val="000000"/>
                        </a:solidFill>
                        <a:effectLst/>
                        <a:latin typeface="Calibri" panose="020F0502020204030204" pitchFamily="34" charset="0"/>
                      </a:endParaRPr>
                    </a:p>
                  </a:txBody>
                  <a:tcPr marL="8752" marR="8752" marT="8752" marB="0" anchor="ctr"/>
                </a:tc>
                <a:tc>
                  <a:txBody>
                    <a:bodyPr/>
                    <a:lstStyle/>
                    <a:p>
                      <a:pPr algn="ctr" fontAlgn="ctr"/>
                      <a:r>
                        <a:rPr lang="en-IN" sz="1000" u="none" strike="noStrike" dirty="0">
                          <a:effectLst/>
                        </a:rPr>
                        <a:t>0.01</a:t>
                      </a:r>
                      <a:endParaRPr lang="en-IN" sz="1000" b="0" i="0" u="none" strike="noStrike" dirty="0">
                        <a:solidFill>
                          <a:srgbClr val="000000"/>
                        </a:solidFill>
                        <a:effectLst/>
                        <a:latin typeface="Calibri" panose="020F0502020204030204" pitchFamily="34" charset="0"/>
                      </a:endParaRPr>
                    </a:p>
                  </a:txBody>
                  <a:tcPr marL="8752" marR="8752" marT="8752" marB="0" anchor="ctr"/>
                </a:tc>
                <a:extLst>
                  <a:ext uri="{0D108BD9-81ED-4DB2-BD59-A6C34878D82A}">
                    <a16:rowId xmlns:a16="http://schemas.microsoft.com/office/drawing/2014/main" val="2135668946"/>
                  </a:ext>
                </a:extLst>
              </a:tr>
            </a:tbl>
          </a:graphicData>
        </a:graphic>
      </p:graphicFrame>
    </p:spTree>
    <p:extLst>
      <p:ext uri="{BB962C8B-B14F-4D97-AF65-F5344CB8AC3E}">
        <p14:creationId xmlns:p14="http://schemas.microsoft.com/office/powerpoint/2010/main" val="371787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Selection – Overall Ranking</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161896" y="1209612"/>
            <a:ext cx="11361320" cy="1089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The Feature are given an rank Based on K-Best Scores , RFE Support and Importance Score of the feature , which help us filter Features that are useful for Model Building</a:t>
            </a:r>
          </a:p>
        </p:txBody>
      </p:sp>
      <p:graphicFrame>
        <p:nvGraphicFramePr>
          <p:cNvPr id="3" name="Table 2">
            <a:extLst>
              <a:ext uri="{FF2B5EF4-FFF2-40B4-BE49-F238E27FC236}">
                <a16:creationId xmlns:a16="http://schemas.microsoft.com/office/drawing/2014/main" id="{D4AC6961-B901-3DD5-F654-A30D586482E9}"/>
              </a:ext>
            </a:extLst>
          </p:cNvPr>
          <p:cNvGraphicFramePr>
            <a:graphicFrameLocks noGrp="1"/>
          </p:cNvGraphicFramePr>
          <p:nvPr>
            <p:extLst>
              <p:ext uri="{D42A27DB-BD31-4B8C-83A1-F6EECF244321}">
                <p14:modId xmlns:p14="http://schemas.microsoft.com/office/powerpoint/2010/main" val="3297292824"/>
              </p:ext>
            </p:extLst>
          </p:nvPr>
        </p:nvGraphicFramePr>
        <p:xfrm>
          <a:off x="355107" y="2251275"/>
          <a:ext cx="7217545" cy="4357803"/>
        </p:xfrm>
        <a:graphic>
          <a:graphicData uri="http://schemas.openxmlformats.org/drawingml/2006/table">
            <a:tbl>
              <a:tblPr firstRow="1" bandRow="1">
                <a:tableStyleId>{284E427A-3D55-4303-BF80-6455036E1DE7}</a:tableStyleId>
              </a:tblPr>
              <a:tblGrid>
                <a:gridCol w="1177485">
                  <a:extLst>
                    <a:ext uri="{9D8B030D-6E8A-4147-A177-3AD203B41FA5}">
                      <a16:colId xmlns:a16="http://schemas.microsoft.com/office/drawing/2014/main" val="1037824759"/>
                    </a:ext>
                  </a:extLst>
                </a:gridCol>
                <a:gridCol w="868756">
                  <a:extLst>
                    <a:ext uri="{9D8B030D-6E8A-4147-A177-3AD203B41FA5}">
                      <a16:colId xmlns:a16="http://schemas.microsoft.com/office/drawing/2014/main" val="2977624076"/>
                    </a:ext>
                  </a:extLst>
                </a:gridCol>
                <a:gridCol w="596014">
                  <a:extLst>
                    <a:ext uri="{9D8B030D-6E8A-4147-A177-3AD203B41FA5}">
                      <a16:colId xmlns:a16="http://schemas.microsoft.com/office/drawing/2014/main" val="3478652074"/>
                    </a:ext>
                  </a:extLst>
                </a:gridCol>
                <a:gridCol w="635789">
                  <a:extLst>
                    <a:ext uri="{9D8B030D-6E8A-4147-A177-3AD203B41FA5}">
                      <a16:colId xmlns:a16="http://schemas.microsoft.com/office/drawing/2014/main" val="1183453096"/>
                    </a:ext>
                  </a:extLst>
                </a:gridCol>
                <a:gridCol w="650941">
                  <a:extLst>
                    <a:ext uri="{9D8B030D-6E8A-4147-A177-3AD203B41FA5}">
                      <a16:colId xmlns:a16="http://schemas.microsoft.com/office/drawing/2014/main" val="1024173751"/>
                    </a:ext>
                  </a:extLst>
                </a:gridCol>
                <a:gridCol w="1321433">
                  <a:extLst>
                    <a:ext uri="{9D8B030D-6E8A-4147-A177-3AD203B41FA5}">
                      <a16:colId xmlns:a16="http://schemas.microsoft.com/office/drawing/2014/main" val="3424461668"/>
                    </a:ext>
                  </a:extLst>
                </a:gridCol>
                <a:gridCol w="925578">
                  <a:extLst>
                    <a:ext uri="{9D8B030D-6E8A-4147-A177-3AD203B41FA5}">
                      <a16:colId xmlns:a16="http://schemas.microsoft.com/office/drawing/2014/main" val="3106243650"/>
                    </a:ext>
                  </a:extLst>
                </a:gridCol>
                <a:gridCol w="1041549">
                  <a:extLst>
                    <a:ext uri="{9D8B030D-6E8A-4147-A177-3AD203B41FA5}">
                      <a16:colId xmlns:a16="http://schemas.microsoft.com/office/drawing/2014/main" val="1024172872"/>
                    </a:ext>
                  </a:extLst>
                </a:gridCol>
              </a:tblGrid>
              <a:tr h="306814">
                <a:tc>
                  <a:txBody>
                    <a:bodyPr/>
                    <a:lstStyle/>
                    <a:p>
                      <a:pPr algn="ctr" fontAlgn="ctr"/>
                      <a:r>
                        <a:rPr lang="en-IN" sz="1000" u="none" strike="noStrike">
                          <a:effectLst/>
                        </a:rPr>
                        <a:t>Feature</a:t>
                      </a:r>
                      <a:endParaRPr lang="en-IN" sz="1000" b="1" i="0" u="none" strike="noStrike">
                        <a:solidFill>
                          <a:srgbClr val="FFFFFF"/>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Importance</a:t>
                      </a:r>
                      <a:endParaRPr lang="en-IN" sz="1000" b="1" i="0" u="none" strike="noStrike">
                        <a:solidFill>
                          <a:srgbClr val="FFFFFF"/>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Score</a:t>
                      </a:r>
                      <a:endParaRPr lang="en-IN" sz="1000" b="1" i="0" u="none" strike="noStrike">
                        <a:solidFill>
                          <a:srgbClr val="FFFFFF"/>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Support</a:t>
                      </a:r>
                      <a:endParaRPr lang="en-IN" sz="1000" b="1" i="0" u="none" strike="noStrike">
                        <a:solidFill>
                          <a:srgbClr val="FFFFFF"/>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Ranking</a:t>
                      </a:r>
                      <a:endParaRPr lang="en-IN" sz="1000" b="1" i="0" u="none" strike="noStrike">
                        <a:solidFill>
                          <a:srgbClr val="FFFFFF"/>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Importance_Rank</a:t>
                      </a:r>
                      <a:endParaRPr lang="en-IN" sz="1000" b="1" i="0" u="none" strike="noStrike">
                        <a:solidFill>
                          <a:srgbClr val="FFFFFF"/>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Score_Rank</a:t>
                      </a:r>
                      <a:endParaRPr lang="en-IN" sz="1000" b="1" i="0" u="none" strike="noStrike">
                        <a:solidFill>
                          <a:srgbClr val="FFFFFF"/>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Overall Ranking2</a:t>
                      </a:r>
                      <a:endParaRPr lang="en-IN" sz="1000" b="1" i="0" u="none" strike="noStrike">
                        <a:solidFill>
                          <a:srgbClr val="FFFFFF"/>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2707112611"/>
                  </a:ext>
                </a:extLst>
              </a:tr>
              <a:tr h="306814">
                <a:tc>
                  <a:txBody>
                    <a:bodyPr/>
                    <a:lstStyle/>
                    <a:p>
                      <a:pPr algn="ctr" fontAlgn="ctr"/>
                      <a:r>
                        <a:rPr lang="en-IN" sz="1000" u="none" strike="noStrike">
                          <a:effectLst/>
                        </a:rPr>
                        <a:t>customer_calls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0.1135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27.661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508220147"/>
                  </a:ext>
                </a:extLst>
              </a:tr>
              <a:tr h="306814">
                <a:tc>
                  <a:txBody>
                    <a:bodyPr/>
                    <a:lstStyle/>
                    <a:p>
                      <a:pPr algn="ctr" fontAlgn="ctr"/>
                      <a:r>
                        <a:rPr lang="en-IN" sz="1000" u="none" strike="noStrike">
                          <a:effectLst/>
                        </a:rPr>
                        <a:t>day_charge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0.1560</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9.86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3736695784"/>
                  </a:ext>
                </a:extLst>
              </a:tr>
              <a:tr h="169511">
                <a:tc>
                  <a:txBody>
                    <a:bodyPr/>
                    <a:lstStyle/>
                    <a:p>
                      <a:pPr algn="ctr" fontAlgn="ctr"/>
                      <a:r>
                        <a:rPr lang="en-IN" sz="1000" u="none" strike="noStrike">
                          <a:effectLst/>
                        </a:rPr>
                        <a:t>intl_plan</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0.0959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303.963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3225846274"/>
                  </a:ext>
                </a:extLst>
              </a:tr>
              <a:tr h="169511">
                <a:tc>
                  <a:txBody>
                    <a:bodyPr/>
                    <a:lstStyle/>
                    <a:p>
                      <a:pPr algn="ctr" fontAlgn="ctr"/>
                      <a:r>
                        <a:rPr lang="en-IN" sz="1000" u="none" strike="noStrike">
                          <a:effectLst/>
                        </a:rPr>
                        <a:t>day_mins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0.0789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9.889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3044317500"/>
                  </a:ext>
                </a:extLst>
              </a:tr>
              <a:tr h="169511">
                <a:tc>
                  <a:txBody>
                    <a:bodyPr/>
                    <a:lstStyle/>
                    <a:p>
                      <a:pPr algn="ctr" fontAlgn="ctr"/>
                      <a:r>
                        <a:rPr lang="en-IN" sz="1000" u="none" strike="noStrike">
                          <a:effectLst/>
                        </a:rPr>
                        <a:t>intl_charge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0.0841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0.728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161260192"/>
                  </a:ext>
                </a:extLst>
              </a:tr>
              <a:tr h="169511">
                <a:tc>
                  <a:txBody>
                    <a:bodyPr/>
                    <a:lstStyle/>
                    <a:p>
                      <a:pPr algn="ctr" fontAlgn="ctr"/>
                      <a:r>
                        <a:rPr lang="en-IN" sz="1000" u="none" strike="noStrike">
                          <a:effectLst/>
                        </a:rPr>
                        <a:t>eve_mins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0.0756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1.373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14568362"/>
                  </a:ext>
                </a:extLst>
              </a:tr>
              <a:tr h="306814">
                <a:tc>
                  <a:txBody>
                    <a:bodyPr/>
                    <a:lstStyle/>
                    <a:p>
                      <a:pPr algn="ctr" fontAlgn="ctr"/>
                      <a:r>
                        <a:rPr lang="en-IN" sz="1000" u="none" strike="noStrike">
                          <a:effectLst/>
                        </a:rPr>
                        <a:t>eve_charge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0.0504</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1.395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7</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3633884179"/>
                  </a:ext>
                </a:extLst>
              </a:tr>
              <a:tr h="169511">
                <a:tc>
                  <a:txBody>
                    <a:bodyPr/>
                    <a:lstStyle/>
                    <a:p>
                      <a:pPr algn="ctr" fontAlgn="ctr"/>
                      <a:r>
                        <a:rPr lang="en-IN" sz="1000" u="none" strike="noStrike">
                          <a:effectLst/>
                        </a:rPr>
                        <a:t>voice_plan</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0.0398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45.058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7</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8</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1791825384"/>
                  </a:ext>
                </a:extLst>
              </a:tr>
              <a:tr h="306814">
                <a:tc>
                  <a:txBody>
                    <a:bodyPr/>
                    <a:lstStyle/>
                    <a:p>
                      <a:pPr algn="ctr" fontAlgn="ctr"/>
                      <a:r>
                        <a:rPr lang="en-IN" sz="1000" u="none" strike="noStrike">
                          <a:effectLst/>
                        </a:rPr>
                        <a:t>voice_messages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0.0138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21.642</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847849666"/>
                  </a:ext>
                </a:extLst>
              </a:tr>
              <a:tr h="306814">
                <a:tc>
                  <a:txBody>
                    <a:bodyPr/>
                    <a:lstStyle/>
                    <a:p>
                      <a:pPr algn="ctr" fontAlgn="ctr"/>
                      <a:r>
                        <a:rPr lang="en-IN" sz="1000" u="none" strike="noStrike">
                          <a:effectLst/>
                        </a:rPr>
                        <a:t>night_charge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0.0338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0.341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10</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1750993245"/>
                  </a:ext>
                </a:extLst>
              </a:tr>
              <a:tr h="169511">
                <a:tc>
                  <a:txBody>
                    <a:bodyPr/>
                    <a:lstStyle/>
                    <a:p>
                      <a:pPr algn="ctr" fontAlgn="ctr"/>
                      <a:r>
                        <a:rPr lang="en-IN" sz="1000" u="none" strike="noStrike">
                          <a:effectLst/>
                        </a:rPr>
                        <a:t>intl_mins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0.0218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0.753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246799346"/>
                  </a:ext>
                </a:extLst>
              </a:tr>
              <a:tr h="169511">
                <a:tc>
                  <a:txBody>
                    <a:bodyPr/>
                    <a:lstStyle/>
                    <a:p>
                      <a:pPr algn="ctr" fontAlgn="ctr"/>
                      <a:r>
                        <a:rPr lang="en-IN" sz="1000" u="none" strike="noStrike">
                          <a:effectLst/>
                        </a:rPr>
                        <a:t>intl_calls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0.0649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0.748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10</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7</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10</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2445344519"/>
                  </a:ext>
                </a:extLst>
              </a:tr>
              <a:tr h="169511">
                <a:tc>
                  <a:txBody>
                    <a:bodyPr/>
                    <a:lstStyle/>
                    <a:p>
                      <a:pPr algn="ctr" fontAlgn="ctr"/>
                      <a:r>
                        <a:rPr lang="en-IN" sz="1000" u="none" strike="noStrike">
                          <a:effectLst/>
                        </a:rPr>
                        <a:t>night_mins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0.0309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0.337</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4013934502"/>
                  </a:ext>
                </a:extLst>
              </a:tr>
              <a:tr h="306814">
                <a:tc>
                  <a:txBody>
                    <a:bodyPr/>
                    <a:lstStyle/>
                    <a:p>
                      <a:pPr algn="ctr" fontAlgn="ctr"/>
                      <a:r>
                        <a:rPr lang="en-IN" sz="1000" u="none" strike="noStrike">
                          <a:effectLst/>
                        </a:rPr>
                        <a:t>account_length</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0.0227</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0.146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492254377"/>
                  </a:ext>
                </a:extLst>
              </a:tr>
              <a:tr h="169511">
                <a:tc>
                  <a:txBody>
                    <a:bodyPr/>
                    <a:lstStyle/>
                    <a:p>
                      <a:pPr algn="ctr" fontAlgn="ctr"/>
                      <a:r>
                        <a:rPr lang="en-IN" sz="1000" u="none" strike="noStrike">
                          <a:effectLst/>
                        </a:rPr>
                        <a:t>day_calls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0.0241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TRUE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1104722310"/>
                  </a:ext>
                </a:extLst>
              </a:tr>
              <a:tr h="169511">
                <a:tc>
                  <a:txBody>
                    <a:bodyPr/>
                    <a:lstStyle/>
                    <a:p>
                      <a:pPr algn="ctr" fontAlgn="ctr"/>
                      <a:r>
                        <a:rPr lang="en-IN" sz="1000" u="none" strike="noStrike">
                          <a:effectLst/>
                        </a:rPr>
                        <a:t>night_calls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0.0296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0.006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18.5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2089672950"/>
                  </a:ext>
                </a:extLst>
              </a:tr>
              <a:tr h="169511">
                <a:tc>
                  <a:txBody>
                    <a:bodyPr/>
                    <a:lstStyle/>
                    <a:p>
                      <a:pPr algn="ctr" fontAlgn="ctr"/>
                      <a:r>
                        <a:rPr lang="en-IN" sz="1000" u="none" strike="noStrike">
                          <a:effectLst/>
                        </a:rPr>
                        <a:t>state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0.0334</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0.041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1133131834"/>
                  </a:ext>
                </a:extLst>
              </a:tr>
              <a:tr h="169511">
                <a:tc>
                  <a:txBody>
                    <a:bodyPr/>
                    <a:lstStyle/>
                    <a:p>
                      <a:pPr algn="ctr" fontAlgn="ctr"/>
                      <a:r>
                        <a:rPr lang="en-IN" sz="1000" u="none" strike="noStrike">
                          <a:effectLst/>
                        </a:rPr>
                        <a:t>area_code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0.0116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0.065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8</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880235141"/>
                  </a:ext>
                </a:extLst>
              </a:tr>
              <a:tr h="169511">
                <a:tc>
                  <a:txBody>
                    <a:bodyPr/>
                    <a:lstStyle/>
                    <a:p>
                      <a:pPr algn="ctr" fontAlgn="ctr"/>
                      <a:r>
                        <a:rPr lang="en-IN" sz="1000" u="none" strike="noStrike">
                          <a:effectLst/>
                        </a:rPr>
                        <a:t>eve_calls</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0.0191</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0.006</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FALSE</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a:effectLst/>
                        </a:rPr>
                        <a:t>18.5</a:t>
                      </a:r>
                      <a:endParaRPr lang="en-IN" sz="1000" b="0" i="0" u="none" strike="noStrike">
                        <a:solidFill>
                          <a:srgbClr val="000000"/>
                        </a:solidFill>
                        <a:effectLst/>
                        <a:latin typeface="Calibri" panose="020F0502020204030204" pitchFamily="34" charset="0"/>
                      </a:endParaRPr>
                    </a:p>
                  </a:txBody>
                  <a:tcPr marL="8476" marR="8476" marT="8476" marB="0" anchor="ctr"/>
                </a:tc>
                <a:tc>
                  <a:txBody>
                    <a:bodyPr/>
                    <a:lstStyle/>
                    <a:p>
                      <a:pPr algn="ctr" fontAlgn="ctr"/>
                      <a:r>
                        <a:rPr lang="en-IN" sz="1000" u="none" strike="noStrike" dirty="0">
                          <a:effectLst/>
                        </a:rPr>
                        <a:t>19</a:t>
                      </a:r>
                      <a:endParaRPr lang="en-IN" sz="1000" b="0" i="0" u="none" strike="noStrike" dirty="0">
                        <a:solidFill>
                          <a:srgbClr val="000000"/>
                        </a:solidFill>
                        <a:effectLst/>
                        <a:latin typeface="Calibri" panose="020F0502020204030204" pitchFamily="34" charset="0"/>
                      </a:endParaRPr>
                    </a:p>
                  </a:txBody>
                  <a:tcPr marL="8476" marR="8476" marT="8476" marB="0" anchor="ctr"/>
                </a:tc>
                <a:extLst>
                  <a:ext uri="{0D108BD9-81ED-4DB2-BD59-A6C34878D82A}">
                    <a16:rowId xmlns:a16="http://schemas.microsoft.com/office/drawing/2014/main" val="1855947973"/>
                  </a:ext>
                </a:extLst>
              </a:tr>
            </a:tbl>
          </a:graphicData>
        </a:graphic>
      </p:graphicFrame>
      <p:sp>
        <p:nvSpPr>
          <p:cNvPr id="5" name="Arrow: Down 4">
            <a:extLst>
              <a:ext uri="{FF2B5EF4-FFF2-40B4-BE49-F238E27FC236}">
                <a16:creationId xmlns:a16="http://schemas.microsoft.com/office/drawing/2014/main" id="{68883277-D22D-A065-1850-7C79E0A641F4}"/>
              </a:ext>
            </a:extLst>
          </p:cNvPr>
          <p:cNvSpPr/>
          <p:nvPr/>
        </p:nvSpPr>
        <p:spPr>
          <a:xfrm>
            <a:off x="9119188" y="3687697"/>
            <a:ext cx="1109708" cy="1571348"/>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endParaRPr lang="en-IN" dirty="0"/>
          </a:p>
        </p:txBody>
      </p:sp>
      <p:sp>
        <p:nvSpPr>
          <p:cNvPr id="6" name="TextBox 5">
            <a:extLst>
              <a:ext uri="{FF2B5EF4-FFF2-40B4-BE49-F238E27FC236}">
                <a16:creationId xmlns:a16="http://schemas.microsoft.com/office/drawing/2014/main" id="{9B771062-8EE3-3F07-8FAA-6F131FBF23A8}"/>
              </a:ext>
            </a:extLst>
          </p:cNvPr>
          <p:cNvSpPr txBox="1"/>
          <p:nvPr/>
        </p:nvSpPr>
        <p:spPr>
          <a:xfrm>
            <a:off x="8320105" y="2706043"/>
            <a:ext cx="2669309" cy="1046440"/>
          </a:xfrm>
          <a:prstGeom prst="rect">
            <a:avLst/>
          </a:prstGeom>
          <a:noFill/>
        </p:spPr>
        <p:txBody>
          <a:bodyPr wrap="square" rtlCol="0">
            <a:spAutoFit/>
          </a:bodyPr>
          <a:lstStyle/>
          <a:p>
            <a:pPr algn="ctr"/>
            <a:r>
              <a:rPr lang="en-IN" sz="1600" dirty="0">
                <a:solidFill>
                  <a:schemeClr val="lt1"/>
                </a:solidFill>
              </a:rPr>
              <a:t>Dataset</a:t>
            </a:r>
            <a:r>
              <a:rPr lang="en-IN" dirty="0"/>
              <a:t> </a:t>
            </a:r>
            <a:r>
              <a:rPr lang="en-IN" sz="1600" dirty="0">
                <a:solidFill>
                  <a:schemeClr val="lt1"/>
                </a:solidFill>
              </a:rPr>
              <a:t>Shape Before</a:t>
            </a:r>
          </a:p>
          <a:p>
            <a:pPr algn="ctr"/>
            <a:r>
              <a:rPr lang="en-IN" sz="1600" dirty="0">
                <a:solidFill>
                  <a:srgbClr val="FFFF00"/>
                </a:solidFill>
              </a:rPr>
              <a:t>Rows : 5000</a:t>
            </a:r>
          </a:p>
          <a:p>
            <a:pPr algn="ctr"/>
            <a:r>
              <a:rPr lang="en-IN" sz="1600" dirty="0">
                <a:solidFill>
                  <a:srgbClr val="FFFF00"/>
                </a:solidFill>
              </a:rPr>
              <a:t>Columns : 20</a:t>
            </a:r>
          </a:p>
          <a:p>
            <a:pPr algn="ctr"/>
            <a:endParaRPr lang="en-IN" dirty="0"/>
          </a:p>
        </p:txBody>
      </p:sp>
      <p:sp>
        <p:nvSpPr>
          <p:cNvPr id="7" name="TextBox 6">
            <a:extLst>
              <a:ext uri="{FF2B5EF4-FFF2-40B4-BE49-F238E27FC236}">
                <a16:creationId xmlns:a16="http://schemas.microsoft.com/office/drawing/2014/main" id="{4441CF71-D4C3-F41A-8595-7B38DE13A962}"/>
              </a:ext>
            </a:extLst>
          </p:cNvPr>
          <p:cNvSpPr txBox="1"/>
          <p:nvPr/>
        </p:nvSpPr>
        <p:spPr>
          <a:xfrm>
            <a:off x="8294424" y="5339545"/>
            <a:ext cx="2669309" cy="1292662"/>
          </a:xfrm>
          <a:prstGeom prst="rect">
            <a:avLst/>
          </a:prstGeom>
          <a:noFill/>
        </p:spPr>
        <p:txBody>
          <a:bodyPr wrap="square" rtlCol="0">
            <a:spAutoFit/>
          </a:bodyPr>
          <a:lstStyle/>
          <a:p>
            <a:pPr algn="ctr"/>
            <a:r>
              <a:rPr lang="en-IN" sz="1600" dirty="0">
                <a:solidFill>
                  <a:schemeClr val="lt1"/>
                </a:solidFill>
              </a:rPr>
              <a:t>Dataset</a:t>
            </a:r>
            <a:r>
              <a:rPr lang="en-IN" dirty="0"/>
              <a:t> </a:t>
            </a:r>
            <a:r>
              <a:rPr lang="en-IN" sz="1600" dirty="0">
                <a:solidFill>
                  <a:schemeClr val="lt1"/>
                </a:solidFill>
              </a:rPr>
              <a:t>Shape After</a:t>
            </a:r>
          </a:p>
          <a:p>
            <a:pPr algn="ctr"/>
            <a:r>
              <a:rPr lang="en-IN" sz="1600" dirty="0">
                <a:solidFill>
                  <a:srgbClr val="FFFF00"/>
                </a:solidFill>
              </a:rPr>
              <a:t>Rows : 5000</a:t>
            </a:r>
          </a:p>
          <a:p>
            <a:pPr algn="ctr"/>
            <a:r>
              <a:rPr lang="en-IN" sz="1600" dirty="0">
                <a:solidFill>
                  <a:srgbClr val="FFFF00"/>
                </a:solidFill>
              </a:rPr>
              <a:t>Columns : 14 + 1 Target Variable</a:t>
            </a:r>
          </a:p>
          <a:p>
            <a:endParaRPr lang="en-IN" dirty="0"/>
          </a:p>
        </p:txBody>
      </p:sp>
    </p:spTree>
    <p:extLst>
      <p:ext uri="{BB962C8B-B14F-4D97-AF65-F5344CB8AC3E}">
        <p14:creationId xmlns:p14="http://schemas.microsoft.com/office/powerpoint/2010/main" val="88660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Selection</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81995" y="1404922"/>
            <a:ext cx="10022587" cy="30100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When dealing with feature selection or dimensionality reduction in a dataset, </a:t>
            </a:r>
            <a:br>
              <a:rPr lang="en-IN" dirty="0"/>
            </a:br>
            <a:r>
              <a:rPr lang="en-IN" dirty="0"/>
              <a:t>it is common to drop highly correlated features to avoid multicollinearity or redundant information.</a:t>
            </a:r>
          </a:p>
          <a:p>
            <a:r>
              <a:rPr lang="en-IN" dirty="0"/>
              <a:t>From Correlation Matrix(Pearson correlation coefficient) we observed that following variables are highly correlated,</a:t>
            </a:r>
          </a:p>
          <a:p>
            <a:pPr lvl="1"/>
            <a:r>
              <a:rPr lang="en-IN" dirty="0"/>
              <a:t>night_charge &amp; </a:t>
            </a:r>
            <a:r>
              <a:rPr lang="en-IN" dirty="0" err="1"/>
              <a:t>night_mins</a:t>
            </a:r>
            <a:r>
              <a:rPr lang="en-IN" dirty="0"/>
              <a:t> 0.999952</a:t>
            </a:r>
          </a:p>
          <a:p>
            <a:pPr lvl="1"/>
            <a:r>
              <a:rPr lang="en-IN" dirty="0" err="1"/>
              <a:t>day_charge</a:t>
            </a:r>
            <a:r>
              <a:rPr lang="en-IN" dirty="0"/>
              <a:t> &amp; </a:t>
            </a:r>
            <a:r>
              <a:rPr lang="en-IN" dirty="0" err="1"/>
              <a:t>day_mins</a:t>
            </a:r>
            <a:r>
              <a:rPr lang="en-IN" dirty="0"/>
              <a:t> 0.999759</a:t>
            </a:r>
          </a:p>
          <a:p>
            <a:pPr lvl="1"/>
            <a:r>
              <a:rPr lang="en-IN" dirty="0" err="1"/>
              <a:t>intl_charge</a:t>
            </a:r>
            <a:r>
              <a:rPr lang="en-IN" dirty="0"/>
              <a:t> &amp; </a:t>
            </a:r>
            <a:r>
              <a:rPr lang="en-IN" dirty="0" err="1"/>
              <a:t>intl_mins</a:t>
            </a:r>
            <a:r>
              <a:rPr lang="en-IN" dirty="0"/>
              <a:t> 0.999254</a:t>
            </a:r>
          </a:p>
          <a:p>
            <a:pPr lvl="1"/>
            <a:r>
              <a:rPr lang="en-IN" dirty="0" err="1"/>
              <a:t>eve_charge</a:t>
            </a:r>
            <a:r>
              <a:rPr lang="en-IN" dirty="0"/>
              <a:t> &amp; </a:t>
            </a:r>
            <a:r>
              <a:rPr lang="en-IN" dirty="0" err="1"/>
              <a:t>eve_mins</a:t>
            </a:r>
            <a:r>
              <a:rPr lang="en-IN" dirty="0"/>
              <a:t> 0.997632</a:t>
            </a:r>
          </a:p>
          <a:p>
            <a:r>
              <a:rPr lang="en-IN" dirty="0"/>
              <a:t>We have dropped one variable from each pair , to avoid multicollinearity and redundant information</a:t>
            </a:r>
          </a:p>
        </p:txBody>
      </p:sp>
      <p:sp>
        <p:nvSpPr>
          <p:cNvPr id="9" name="Arrow: Down 8">
            <a:extLst>
              <a:ext uri="{FF2B5EF4-FFF2-40B4-BE49-F238E27FC236}">
                <a16:creationId xmlns:a16="http://schemas.microsoft.com/office/drawing/2014/main" id="{54677A84-1592-EB58-A53E-6A10F4C46CE1}"/>
              </a:ext>
            </a:extLst>
          </p:cNvPr>
          <p:cNvSpPr/>
          <p:nvPr/>
        </p:nvSpPr>
        <p:spPr>
          <a:xfrm rot="16200000">
            <a:off x="5072111" y="4325396"/>
            <a:ext cx="1109708" cy="1571348"/>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IN" dirty="0"/>
              <a:t>Dropping Variables</a:t>
            </a:r>
          </a:p>
        </p:txBody>
      </p:sp>
      <p:sp>
        <p:nvSpPr>
          <p:cNvPr id="3" name="TextBox 2">
            <a:extLst>
              <a:ext uri="{FF2B5EF4-FFF2-40B4-BE49-F238E27FC236}">
                <a16:creationId xmlns:a16="http://schemas.microsoft.com/office/drawing/2014/main" id="{268AACF9-7C33-A5B6-BEEE-2D1DC7550DB1}"/>
              </a:ext>
            </a:extLst>
          </p:cNvPr>
          <p:cNvSpPr txBox="1"/>
          <p:nvPr/>
        </p:nvSpPr>
        <p:spPr>
          <a:xfrm>
            <a:off x="1760648" y="4604369"/>
            <a:ext cx="3059927" cy="1046440"/>
          </a:xfrm>
          <a:prstGeom prst="rect">
            <a:avLst/>
          </a:prstGeom>
          <a:noFill/>
        </p:spPr>
        <p:txBody>
          <a:bodyPr wrap="square" rtlCol="0">
            <a:spAutoFit/>
          </a:bodyPr>
          <a:lstStyle/>
          <a:p>
            <a:r>
              <a:rPr lang="en-IN" sz="1600" dirty="0">
                <a:solidFill>
                  <a:schemeClr val="lt1"/>
                </a:solidFill>
              </a:rPr>
              <a:t>Dataset</a:t>
            </a:r>
            <a:r>
              <a:rPr lang="en-IN" dirty="0"/>
              <a:t> </a:t>
            </a:r>
            <a:r>
              <a:rPr lang="en-IN" sz="1600" dirty="0">
                <a:solidFill>
                  <a:schemeClr val="lt1"/>
                </a:solidFill>
              </a:rPr>
              <a:t>Shape Before</a:t>
            </a:r>
          </a:p>
          <a:p>
            <a:r>
              <a:rPr lang="en-IN" sz="1600" dirty="0">
                <a:solidFill>
                  <a:srgbClr val="FFFF00"/>
                </a:solidFill>
              </a:rPr>
              <a:t>Rows : 5000</a:t>
            </a:r>
          </a:p>
          <a:p>
            <a:r>
              <a:rPr lang="en-IN" sz="1600" dirty="0">
                <a:solidFill>
                  <a:srgbClr val="FFFF00"/>
                </a:solidFill>
              </a:rPr>
              <a:t>Columns : 15</a:t>
            </a:r>
          </a:p>
          <a:p>
            <a:endParaRPr lang="en-IN" dirty="0"/>
          </a:p>
        </p:txBody>
      </p:sp>
      <p:sp>
        <p:nvSpPr>
          <p:cNvPr id="5" name="TextBox 4">
            <a:extLst>
              <a:ext uri="{FF2B5EF4-FFF2-40B4-BE49-F238E27FC236}">
                <a16:creationId xmlns:a16="http://schemas.microsoft.com/office/drawing/2014/main" id="{B0B5A634-8F0E-F77F-28ED-21881B5C785B}"/>
              </a:ext>
            </a:extLst>
          </p:cNvPr>
          <p:cNvSpPr txBox="1"/>
          <p:nvPr/>
        </p:nvSpPr>
        <p:spPr>
          <a:xfrm>
            <a:off x="7324032" y="4606478"/>
            <a:ext cx="2669309" cy="1046440"/>
          </a:xfrm>
          <a:prstGeom prst="rect">
            <a:avLst/>
          </a:prstGeom>
          <a:noFill/>
        </p:spPr>
        <p:txBody>
          <a:bodyPr wrap="square" rtlCol="0">
            <a:spAutoFit/>
          </a:bodyPr>
          <a:lstStyle/>
          <a:p>
            <a:r>
              <a:rPr lang="en-IN" sz="1600" dirty="0">
                <a:solidFill>
                  <a:schemeClr val="lt1"/>
                </a:solidFill>
              </a:rPr>
              <a:t>Dataset</a:t>
            </a:r>
            <a:r>
              <a:rPr lang="en-IN" dirty="0"/>
              <a:t> </a:t>
            </a:r>
            <a:r>
              <a:rPr lang="en-IN" sz="1600" dirty="0">
                <a:solidFill>
                  <a:schemeClr val="lt1"/>
                </a:solidFill>
              </a:rPr>
              <a:t>Shape After</a:t>
            </a:r>
          </a:p>
          <a:p>
            <a:r>
              <a:rPr lang="en-IN" sz="1600" dirty="0">
                <a:solidFill>
                  <a:srgbClr val="FFFF00"/>
                </a:solidFill>
              </a:rPr>
              <a:t>Rows : 5000</a:t>
            </a:r>
          </a:p>
          <a:p>
            <a:r>
              <a:rPr lang="en-IN" sz="1600" dirty="0">
                <a:solidFill>
                  <a:srgbClr val="FFFF00"/>
                </a:solidFill>
              </a:rPr>
              <a:t>Columns : 11</a:t>
            </a:r>
          </a:p>
          <a:p>
            <a:endParaRPr lang="en-IN" dirty="0"/>
          </a:p>
        </p:txBody>
      </p:sp>
    </p:spTree>
    <p:extLst>
      <p:ext uri="{BB962C8B-B14F-4D97-AF65-F5344CB8AC3E}">
        <p14:creationId xmlns:p14="http://schemas.microsoft.com/office/powerpoint/2010/main" val="2413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Feature Reduction - PCA</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175491" y="1201723"/>
            <a:ext cx="10586005" cy="14491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Principal Component Analysis (PCA) is a widely used technique to reduce </a:t>
            </a:r>
            <a:br>
              <a:rPr lang="en-IN" dirty="0"/>
            </a:br>
            <a:r>
              <a:rPr lang="en-IN" dirty="0"/>
              <a:t>the dimensionality of a dataset while preserving the most important information.</a:t>
            </a:r>
          </a:p>
          <a:p>
            <a:r>
              <a:rPr lang="en-IN" dirty="0"/>
              <a:t>PCA transforms a set of correlated variables (features) into a new set of </a:t>
            </a:r>
            <a:br>
              <a:rPr lang="en-IN" dirty="0"/>
            </a:br>
            <a:r>
              <a:rPr lang="en-IN" dirty="0"/>
              <a:t>uncorrelated variables called principal components.</a:t>
            </a:r>
          </a:p>
        </p:txBody>
      </p:sp>
      <p:sp>
        <p:nvSpPr>
          <p:cNvPr id="9" name="Arrow: Down 8">
            <a:extLst>
              <a:ext uri="{FF2B5EF4-FFF2-40B4-BE49-F238E27FC236}">
                <a16:creationId xmlns:a16="http://schemas.microsoft.com/office/drawing/2014/main" id="{54677A84-1592-EB58-A53E-6A10F4C46CE1}"/>
              </a:ext>
            </a:extLst>
          </p:cNvPr>
          <p:cNvSpPr/>
          <p:nvPr/>
        </p:nvSpPr>
        <p:spPr>
          <a:xfrm>
            <a:off x="7519117" y="4055479"/>
            <a:ext cx="1643357" cy="969101"/>
          </a:xfrm>
          <a:prstGeom prst="downArrow">
            <a:avLst/>
          </a:prstGeom>
        </p:spPr>
        <p:style>
          <a:lnRef idx="1">
            <a:schemeClr val="accent4"/>
          </a:lnRef>
          <a:fillRef idx="2">
            <a:schemeClr val="accent4"/>
          </a:fillRef>
          <a:effectRef idx="1">
            <a:schemeClr val="accent4"/>
          </a:effectRef>
          <a:fontRef idx="minor">
            <a:schemeClr val="dk1"/>
          </a:fontRef>
        </p:style>
        <p:txBody>
          <a:bodyPr vert="horz" rtlCol="0" anchor="ctr"/>
          <a:lstStyle/>
          <a:p>
            <a:pPr algn="ctr"/>
            <a:r>
              <a:rPr lang="en-IN" dirty="0"/>
              <a:t>P</a:t>
            </a:r>
          </a:p>
          <a:p>
            <a:pPr algn="ctr"/>
            <a:r>
              <a:rPr lang="en-IN" dirty="0"/>
              <a:t>C</a:t>
            </a:r>
          </a:p>
          <a:p>
            <a:pPr algn="ctr"/>
            <a:r>
              <a:rPr lang="en-IN" dirty="0"/>
              <a:t>A</a:t>
            </a:r>
          </a:p>
        </p:txBody>
      </p:sp>
      <p:sp>
        <p:nvSpPr>
          <p:cNvPr id="3" name="TextBox 2">
            <a:extLst>
              <a:ext uri="{FF2B5EF4-FFF2-40B4-BE49-F238E27FC236}">
                <a16:creationId xmlns:a16="http://schemas.microsoft.com/office/drawing/2014/main" id="{DA40F2CE-F66E-8543-4753-9779DA9DD8A0}"/>
              </a:ext>
            </a:extLst>
          </p:cNvPr>
          <p:cNvSpPr txBox="1"/>
          <p:nvPr/>
        </p:nvSpPr>
        <p:spPr>
          <a:xfrm>
            <a:off x="7213600" y="2844799"/>
            <a:ext cx="2678546" cy="1292662"/>
          </a:xfrm>
          <a:prstGeom prst="rect">
            <a:avLst/>
          </a:prstGeom>
          <a:noFill/>
        </p:spPr>
        <p:txBody>
          <a:bodyPr wrap="square" rtlCol="0">
            <a:spAutoFit/>
          </a:bodyPr>
          <a:lstStyle/>
          <a:p>
            <a:r>
              <a:rPr lang="en-IN" sz="1600" dirty="0">
                <a:solidFill>
                  <a:schemeClr val="lt1"/>
                </a:solidFill>
              </a:rPr>
              <a:t>Dataset</a:t>
            </a:r>
            <a:r>
              <a:rPr lang="en-IN" dirty="0"/>
              <a:t> </a:t>
            </a:r>
            <a:r>
              <a:rPr lang="en-IN" sz="1600" dirty="0">
                <a:solidFill>
                  <a:schemeClr val="lt1"/>
                </a:solidFill>
              </a:rPr>
              <a:t>Shape Before</a:t>
            </a:r>
          </a:p>
          <a:p>
            <a:r>
              <a:rPr lang="en-IN" sz="1600" dirty="0">
                <a:solidFill>
                  <a:srgbClr val="FFFF00"/>
                </a:solidFill>
              </a:rPr>
              <a:t>Rows : 5000</a:t>
            </a:r>
          </a:p>
          <a:p>
            <a:r>
              <a:rPr lang="en-IN" sz="1600" dirty="0">
                <a:solidFill>
                  <a:srgbClr val="FFFF00"/>
                </a:solidFill>
              </a:rPr>
              <a:t>Columns : 11</a:t>
            </a:r>
          </a:p>
          <a:p>
            <a:r>
              <a:rPr lang="en-IN" sz="1600" dirty="0">
                <a:solidFill>
                  <a:srgbClr val="FFFF00"/>
                </a:solidFill>
              </a:rPr>
              <a:t>Information : 100%</a:t>
            </a:r>
          </a:p>
          <a:p>
            <a:endParaRPr lang="en-IN" dirty="0"/>
          </a:p>
        </p:txBody>
      </p:sp>
      <p:sp>
        <p:nvSpPr>
          <p:cNvPr id="5" name="TextBox 4">
            <a:extLst>
              <a:ext uri="{FF2B5EF4-FFF2-40B4-BE49-F238E27FC236}">
                <a16:creationId xmlns:a16="http://schemas.microsoft.com/office/drawing/2014/main" id="{71B43579-9EA0-C099-7F68-72B3B163231C}"/>
              </a:ext>
            </a:extLst>
          </p:cNvPr>
          <p:cNvSpPr txBox="1"/>
          <p:nvPr/>
        </p:nvSpPr>
        <p:spPr>
          <a:xfrm>
            <a:off x="7190509" y="5158509"/>
            <a:ext cx="3052618" cy="1292662"/>
          </a:xfrm>
          <a:prstGeom prst="rect">
            <a:avLst/>
          </a:prstGeom>
          <a:noFill/>
        </p:spPr>
        <p:txBody>
          <a:bodyPr wrap="square" rtlCol="0">
            <a:spAutoFit/>
          </a:bodyPr>
          <a:lstStyle/>
          <a:p>
            <a:r>
              <a:rPr lang="en-IN" sz="1600" dirty="0">
                <a:solidFill>
                  <a:schemeClr val="lt1"/>
                </a:solidFill>
              </a:rPr>
              <a:t>Dataset</a:t>
            </a:r>
            <a:r>
              <a:rPr lang="en-IN" dirty="0"/>
              <a:t> </a:t>
            </a:r>
            <a:r>
              <a:rPr lang="en-IN" sz="1600" dirty="0">
                <a:solidFill>
                  <a:schemeClr val="lt1"/>
                </a:solidFill>
              </a:rPr>
              <a:t>Shape After</a:t>
            </a:r>
          </a:p>
          <a:p>
            <a:r>
              <a:rPr lang="en-IN" sz="1600" dirty="0">
                <a:solidFill>
                  <a:srgbClr val="FFFF00"/>
                </a:solidFill>
              </a:rPr>
              <a:t>Rows : 5000</a:t>
            </a:r>
          </a:p>
          <a:p>
            <a:r>
              <a:rPr lang="en-IN" sz="1600" dirty="0">
                <a:solidFill>
                  <a:srgbClr val="FFFF00"/>
                </a:solidFill>
              </a:rPr>
              <a:t>Columns : 9(8PCA+target)</a:t>
            </a:r>
          </a:p>
          <a:p>
            <a:r>
              <a:rPr lang="en-IN" sz="1600" dirty="0">
                <a:solidFill>
                  <a:srgbClr val="FFFF00"/>
                </a:solidFill>
              </a:rPr>
              <a:t>Information : 96.01%</a:t>
            </a:r>
          </a:p>
          <a:p>
            <a:endParaRPr lang="en-IN" dirty="0"/>
          </a:p>
        </p:txBody>
      </p:sp>
      <p:sp>
        <p:nvSpPr>
          <p:cNvPr id="7" name="TextBox 6">
            <a:extLst>
              <a:ext uri="{FF2B5EF4-FFF2-40B4-BE49-F238E27FC236}">
                <a16:creationId xmlns:a16="http://schemas.microsoft.com/office/drawing/2014/main" id="{DFAE92B0-B0A4-9DA3-2BCF-593D244E4AE9}"/>
              </a:ext>
            </a:extLst>
          </p:cNvPr>
          <p:cNvSpPr txBox="1"/>
          <p:nvPr/>
        </p:nvSpPr>
        <p:spPr>
          <a:xfrm>
            <a:off x="-364838" y="6128325"/>
            <a:ext cx="6571674" cy="338554"/>
          </a:xfrm>
          <a:prstGeom prst="rect">
            <a:avLst/>
          </a:prstGeom>
          <a:noFill/>
        </p:spPr>
        <p:txBody>
          <a:bodyPr wrap="square" rtlCol="0">
            <a:spAutoFit/>
          </a:bodyPr>
          <a:lstStyle/>
          <a:p>
            <a:pPr algn="ctr"/>
            <a:r>
              <a:rPr lang="en-IN" sz="1600" dirty="0">
                <a:solidFill>
                  <a:srgbClr val="FFFF00"/>
                </a:solidFill>
              </a:rPr>
              <a:t>12 principal component explains the 96.23% variance</a:t>
            </a:r>
          </a:p>
        </p:txBody>
      </p:sp>
      <p:pic>
        <p:nvPicPr>
          <p:cNvPr id="4" name="Picture 2">
            <a:extLst>
              <a:ext uri="{FF2B5EF4-FFF2-40B4-BE49-F238E27FC236}">
                <a16:creationId xmlns:a16="http://schemas.microsoft.com/office/drawing/2014/main" id="{3DBF2394-D96F-967E-6A66-CB7D09593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378" y="2564492"/>
            <a:ext cx="4284816" cy="3474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Balancing - SMOTE</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147782" y="1201723"/>
            <a:ext cx="10586005" cy="14491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Balancing is done to avoid creating a biased model that </a:t>
            </a:r>
            <a:r>
              <a:rPr lang="en-IN" dirty="0" err="1"/>
              <a:t>favors</a:t>
            </a:r>
            <a:r>
              <a:rPr lang="en-IN" dirty="0"/>
              <a:t> the majority class.</a:t>
            </a:r>
          </a:p>
          <a:p>
            <a:r>
              <a:rPr lang="en-IN" dirty="0"/>
              <a:t>SMOTE (Synthetic Minority Over-sampling Technique) is another popular</a:t>
            </a:r>
            <a:br>
              <a:rPr lang="en-IN" dirty="0"/>
            </a:br>
            <a:r>
              <a:rPr lang="en-IN" dirty="0"/>
              <a:t>oversampling technique used to address class imbalance in classification problems</a:t>
            </a:r>
          </a:p>
          <a:p>
            <a:r>
              <a:rPr lang="en-IN" dirty="0"/>
              <a:t>It generates synthetic samples for the minority class by interpolating between </a:t>
            </a:r>
            <a:br>
              <a:rPr lang="en-IN" dirty="0"/>
            </a:br>
            <a:r>
              <a:rPr lang="en-IN" dirty="0"/>
              <a:t>existing minority class samples.</a:t>
            </a:r>
          </a:p>
        </p:txBody>
      </p:sp>
      <p:sp>
        <p:nvSpPr>
          <p:cNvPr id="9" name="Arrow: Down 8">
            <a:extLst>
              <a:ext uri="{FF2B5EF4-FFF2-40B4-BE49-F238E27FC236}">
                <a16:creationId xmlns:a16="http://schemas.microsoft.com/office/drawing/2014/main" id="{54677A84-1592-EB58-A53E-6A10F4C46CE1}"/>
              </a:ext>
            </a:extLst>
          </p:cNvPr>
          <p:cNvSpPr/>
          <p:nvPr/>
        </p:nvSpPr>
        <p:spPr>
          <a:xfrm rot="16200000">
            <a:off x="4965320" y="3297322"/>
            <a:ext cx="929905" cy="1956686"/>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IN" dirty="0"/>
              <a:t>SMOTE</a:t>
            </a:r>
          </a:p>
        </p:txBody>
      </p:sp>
      <p:sp>
        <p:nvSpPr>
          <p:cNvPr id="3" name="TextBox 2">
            <a:extLst>
              <a:ext uri="{FF2B5EF4-FFF2-40B4-BE49-F238E27FC236}">
                <a16:creationId xmlns:a16="http://schemas.microsoft.com/office/drawing/2014/main" id="{DA40F2CE-F66E-8543-4753-9779DA9DD8A0}"/>
              </a:ext>
            </a:extLst>
          </p:cNvPr>
          <p:cNvSpPr txBox="1"/>
          <p:nvPr/>
        </p:nvSpPr>
        <p:spPr>
          <a:xfrm>
            <a:off x="637308" y="5873115"/>
            <a:ext cx="3897747" cy="984885"/>
          </a:xfrm>
          <a:prstGeom prst="rect">
            <a:avLst/>
          </a:prstGeom>
          <a:noFill/>
        </p:spPr>
        <p:txBody>
          <a:bodyPr wrap="square" rtlCol="0">
            <a:spAutoFit/>
          </a:bodyPr>
          <a:lstStyle/>
          <a:p>
            <a:pPr algn="ctr"/>
            <a:r>
              <a:rPr lang="en-IN" sz="1600" dirty="0">
                <a:solidFill>
                  <a:srgbClr val="FFFF00"/>
                </a:solidFill>
              </a:rPr>
              <a:t>Class distribution before oversampling</a:t>
            </a:r>
          </a:p>
          <a:p>
            <a:pPr algn="ctr"/>
            <a:r>
              <a:rPr lang="en-IN" dirty="0">
                <a:solidFill>
                  <a:schemeClr val="bg1"/>
                </a:solidFill>
              </a:rPr>
              <a:t>No : 4293</a:t>
            </a:r>
          </a:p>
          <a:p>
            <a:pPr algn="ctr"/>
            <a:r>
              <a:rPr lang="en-IN" dirty="0">
                <a:solidFill>
                  <a:schemeClr val="bg1"/>
                </a:solidFill>
              </a:rPr>
              <a:t>Yes : 707</a:t>
            </a:r>
          </a:p>
          <a:p>
            <a:pPr algn="ctr"/>
            <a:endParaRPr lang="en-IN" dirty="0">
              <a:solidFill>
                <a:schemeClr val="accent6">
                  <a:lumMod val="60000"/>
                  <a:lumOff val="40000"/>
                </a:schemeClr>
              </a:solidFill>
            </a:endParaRPr>
          </a:p>
        </p:txBody>
      </p:sp>
      <p:pic>
        <p:nvPicPr>
          <p:cNvPr id="6147" name="Picture 3">
            <a:extLst>
              <a:ext uri="{FF2B5EF4-FFF2-40B4-BE49-F238E27FC236}">
                <a16:creationId xmlns:a16="http://schemas.microsoft.com/office/drawing/2014/main" id="{5D1A4111-A559-4B53-6562-8AB75F144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4" y="2886652"/>
            <a:ext cx="2913528" cy="284913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5A7534CA-D0B8-8201-B6FF-652A482B3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3917" y="2887641"/>
            <a:ext cx="3089654" cy="29898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C5B452F-7AD3-0D31-73B6-4D33FE60E567}"/>
              </a:ext>
            </a:extLst>
          </p:cNvPr>
          <p:cNvSpPr txBox="1"/>
          <p:nvPr/>
        </p:nvSpPr>
        <p:spPr>
          <a:xfrm>
            <a:off x="6276108" y="5960861"/>
            <a:ext cx="4216402" cy="984885"/>
          </a:xfrm>
          <a:prstGeom prst="rect">
            <a:avLst/>
          </a:prstGeom>
          <a:noFill/>
        </p:spPr>
        <p:txBody>
          <a:bodyPr wrap="square" rtlCol="0">
            <a:spAutoFit/>
          </a:bodyPr>
          <a:lstStyle/>
          <a:p>
            <a:pPr algn="ctr"/>
            <a:r>
              <a:rPr lang="en-IN" sz="1600" dirty="0">
                <a:solidFill>
                  <a:srgbClr val="FFFF00"/>
                </a:solidFill>
              </a:rPr>
              <a:t>Class distribution after oversampling</a:t>
            </a:r>
          </a:p>
          <a:p>
            <a:pPr algn="ctr"/>
            <a:r>
              <a:rPr lang="en-IN" dirty="0">
                <a:solidFill>
                  <a:schemeClr val="bg1"/>
                </a:solidFill>
              </a:rPr>
              <a:t>No : 4293</a:t>
            </a:r>
          </a:p>
          <a:p>
            <a:pPr algn="ctr"/>
            <a:r>
              <a:rPr lang="en-IN" dirty="0">
                <a:solidFill>
                  <a:schemeClr val="bg1"/>
                </a:solidFill>
              </a:rPr>
              <a:t>Yes : 4293</a:t>
            </a:r>
          </a:p>
          <a:p>
            <a:pPr algn="ctr"/>
            <a:endParaRPr lang="en-IN" dirty="0">
              <a:solidFill>
                <a:schemeClr val="accent6">
                  <a:lumMod val="60000"/>
                  <a:lumOff val="40000"/>
                </a:schemeClr>
              </a:solidFill>
            </a:endParaRPr>
          </a:p>
        </p:txBody>
      </p:sp>
    </p:spTree>
    <p:extLst>
      <p:ext uri="{BB962C8B-B14F-4D97-AF65-F5344CB8AC3E}">
        <p14:creationId xmlns:p14="http://schemas.microsoft.com/office/powerpoint/2010/main" val="227338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Project Architecture / Project Flow</a:t>
            </a:r>
          </a:p>
        </p:txBody>
      </p:sp>
      <p:graphicFrame>
        <p:nvGraphicFramePr>
          <p:cNvPr id="4" name="Diagram 3">
            <a:extLst>
              <a:ext uri="{FF2B5EF4-FFF2-40B4-BE49-F238E27FC236}">
                <a16:creationId xmlns:a16="http://schemas.microsoft.com/office/drawing/2014/main" id="{F6893565-F8C2-FFE9-BFA6-117F2BF595FF}"/>
              </a:ext>
            </a:extLst>
          </p:cNvPr>
          <p:cNvGraphicFramePr/>
          <p:nvPr>
            <p:extLst>
              <p:ext uri="{D42A27DB-BD31-4B8C-83A1-F6EECF244321}">
                <p14:modId xmlns:p14="http://schemas.microsoft.com/office/powerpoint/2010/main" val="751154243"/>
              </p:ext>
            </p:extLst>
          </p:nvPr>
        </p:nvGraphicFramePr>
        <p:xfrm>
          <a:off x="213064" y="1580225"/>
          <a:ext cx="11833933" cy="516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82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90D2795-FB20-4FAC-B2D3-5F81A0214DB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A9F9A50-4A56-40FB-9078-385FBA8953A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5B082382-31DA-49CE-A2C3-D89FB92BC0AB}"/>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125A7CF-F7D1-42A7-8DB8-23C7AA9D8FD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F2829B66-5747-4B18-8CCA-FE2DB7F5AC6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99009C8-A861-45DA-9AEC-6FD4C540606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4F8D9B25-7682-434D-B3DE-77A28204E89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2A25786E-6B7F-499E-9A3D-1AEA1931541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AABCFA28-1AA5-45D7-82BE-E08B13D3526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2" name="Title 1">
            <a:extLst>
              <a:ext uri="{FF2B5EF4-FFF2-40B4-BE49-F238E27FC236}">
                <a16:creationId xmlns:a16="http://schemas.microsoft.com/office/drawing/2014/main" id="{43E0F0CE-6839-1FF7-BC6F-78530C855BFD}"/>
              </a:ext>
            </a:extLst>
          </p:cNvPr>
          <p:cNvSpPr>
            <a:spLocks noGrp="1"/>
          </p:cNvSpPr>
          <p:nvPr>
            <p:ph type="title"/>
          </p:nvPr>
        </p:nvSpPr>
        <p:spPr>
          <a:xfrm>
            <a:off x="778838" y="2643327"/>
            <a:ext cx="11199951" cy="1120366"/>
          </a:xfrm>
        </p:spPr>
        <p:txBody>
          <a:bodyPr/>
          <a:lstStyle/>
          <a:p>
            <a:r>
              <a:rPr lang="en-IN" dirty="0"/>
              <a:t>Model Building</a:t>
            </a:r>
          </a:p>
        </p:txBody>
      </p:sp>
    </p:spTree>
    <p:extLst>
      <p:ext uri="{BB962C8B-B14F-4D97-AF65-F5344CB8AC3E}">
        <p14:creationId xmlns:p14="http://schemas.microsoft.com/office/powerpoint/2010/main" val="4049598972"/>
      </p:ext>
    </p:extLst>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Logistic Regression </a:t>
            </a:r>
            <a:r>
              <a:rPr lang="en-US" dirty="0"/>
              <a:t>Model</a:t>
            </a:r>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74690" y="1240464"/>
            <a:ext cx="5886413" cy="1751312"/>
          </a:xfrm>
        </p:spPr>
        <p:txBody>
          <a:bodyPr/>
          <a:lstStyle/>
          <a:p>
            <a:pPr marL="514350" indent="-285750">
              <a:buFont typeface="Arial" panose="020B0604020202020204" pitchFamily="34" charset="0"/>
              <a:buChar char="•"/>
            </a:pPr>
            <a:r>
              <a:rPr lang="en-IN" sz="1600" dirty="0"/>
              <a:t>Logistic Regression models the relationship between the input features and the probability of belonging to a certain class</a:t>
            </a:r>
          </a:p>
          <a:p>
            <a:pPr marL="514350" indent="-285750">
              <a:buFont typeface="Arial" panose="020B0604020202020204" pitchFamily="34" charset="0"/>
              <a:buChar char="•"/>
            </a:pPr>
            <a:r>
              <a:rPr lang="en-IN" sz="1600" dirty="0"/>
              <a:t>It is computationally efficient and can handle large datasets with a relatively low computational cost.</a:t>
            </a:r>
          </a:p>
        </p:txBody>
      </p:sp>
      <p:pic>
        <p:nvPicPr>
          <p:cNvPr id="6146" name="Picture 2">
            <a:extLst>
              <a:ext uri="{FF2B5EF4-FFF2-40B4-BE49-F238E27FC236}">
                <a16:creationId xmlns:a16="http://schemas.microsoft.com/office/drawing/2014/main" id="{FEAAB2E9-E195-0D1C-387A-2D166F32C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66" y="3130488"/>
            <a:ext cx="3955171" cy="35188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F7A9945-8F71-42F9-B310-5D271B1B2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982" y="3122581"/>
            <a:ext cx="4403218" cy="35179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AB8DEDC-DF2C-B5FE-FE3F-0C370669F531}"/>
              </a:ext>
            </a:extLst>
          </p:cNvPr>
          <p:cNvPicPr>
            <a:picLocks noChangeAspect="1"/>
          </p:cNvPicPr>
          <p:nvPr/>
        </p:nvPicPr>
        <p:blipFill>
          <a:blip r:embed="rId5"/>
          <a:stretch>
            <a:fillRect/>
          </a:stretch>
        </p:blipFill>
        <p:spPr>
          <a:xfrm>
            <a:off x="6829101" y="1112991"/>
            <a:ext cx="4943475" cy="1666875"/>
          </a:xfrm>
          <a:prstGeom prst="rect">
            <a:avLst/>
          </a:prstGeom>
        </p:spPr>
      </p:pic>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spTree>
    <p:extLst>
      <p:ext uri="{BB962C8B-B14F-4D97-AF65-F5344CB8AC3E}">
        <p14:creationId xmlns:p14="http://schemas.microsoft.com/office/powerpoint/2010/main" val="224704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Gaussian Naïve Bayes</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74690" y="1240464"/>
            <a:ext cx="5886413" cy="1751312"/>
          </a:xfrm>
        </p:spPr>
        <p:txBody>
          <a:bodyPr/>
          <a:lstStyle/>
          <a:p>
            <a:pPr marL="514350" indent="-285750">
              <a:buFont typeface="Arial" panose="020B0604020202020204" pitchFamily="34" charset="0"/>
              <a:buChar char="•"/>
            </a:pPr>
            <a:r>
              <a:rPr lang="en-IN" sz="1600" dirty="0"/>
              <a:t>Gaussian Naïve Bayes is a variant of the Naïve Bayes algorithm that assumes a Gaussian (normal) distribution for the continuous features in the dataset.</a:t>
            </a:r>
          </a:p>
          <a:p>
            <a:pPr marL="514350" indent="-285750">
              <a:buFont typeface="Arial" panose="020B0604020202020204" pitchFamily="34" charset="0"/>
              <a:buChar char="•"/>
            </a:pPr>
            <a:r>
              <a:rPr lang="en-IN" sz="1600" dirty="0"/>
              <a:t>It is commonly used for classification tasks and is particularly effective when dealing with continuous or numeric data.</a:t>
            </a:r>
          </a:p>
        </p:txBody>
      </p:sp>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pic>
        <p:nvPicPr>
          <p:cNvPr id="3" name="Picture 2">
            <a:extLst>
              <a:ext uri="{FF2B5EF4-FFF2-40B4-BE49-F238E27FC236}">
                <a16:creationId xmlns:a16="http://schemas.microsoft.com/office/drawing/2014/main" id="{1D435B76-6FD2-A950-0DDD-919308BAF8D9}"/>
              </a:ext>
            </a:extLst>
          </p:cNvPr>
          <p:cNvPicPr>
            <a:picLocks noChangeAspect="1"/>
          </p:cNvPicPr>
          <p:nvPr/>
        </p:nvPicPr>
        <p:blipFill>
          <a:blip r:embed="rId3"/>
          <a:stretch>
            <a:fillRect/>
          </a:stretch>
        </p:blipFill>
        <p:spPr>
          <a:xfrm>
            <a:off x="6648773" y="1178603"/>
            <a:ext cx="5286375" cy="1695450"/>
          </a:xfrm>
          <a:prstGeom prst="rect">
            <a:avLst/>
          </a:prstGeom>
        </p:spPr>
      </p:pic>
      <p:pic>
        <p:nvPicPr>
          <p:cNvPr id="12290" name="Picture 2">
            <a:extLst>
              <a:ext uri="{FF2B5EF4-FFF2-40B4-BE49-F238E27FC236}">
                <a16:creationId xmlns:a16="http://schemas.microsoft.com/office/drawing/2014/main" id="{1A6CD3C3-0AB3-827D-FC9B-61BA31AAF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99" y="3154347"/>
            <a:ext cx="391837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E18D6C54-F52E-3CA9-14A9-8A97A47F9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9863" y="3162531"/>
            <a:ext cx="4330992" cy="346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95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K-nearest </a:t>
            </a:r>
            <a:r>
              <a:rPr lang="en-IN" sz="3200" dirty="0" err="1"/>
              <a:t>neighbors</a:t>
            </a:r>
            <a:r>
              <a:rPr lang="en-IN" sz="3200" dirty="0"/>
              <a:t> (KNN)</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74690" y="1107299"/>
            <a:ext cx="5886413" cy="1982130"/>
          </a:xfrm>
        </p:spPr>
        <p:txBody>
          <a:bodyPr/>
          <a:lstStyle/>
          <a:p>
            <a:pPr marL="514350" indent="-285750">
              <a:buFont typeface="Arial" panose="020B0604020202020204" pitchFamily="34" charset="0"/>
              <a:buChar char="•"/>
            </a:pPr>
            <a:r>
              <a:rPr lang="en-IN" sz="1600" dirty="0"/>
              <a:t>The K-nearest </a:t>
            </a:r>
            <a:r>
              <a:rPr lang="en-IN" sz="1600" dirty="0" err="1"/>
              <a:t>neighbors</a:t>
            </a:r>
            <a:r>
              <a:rPr lang="en-IN" sz="1600" dirty="0"/>
              <a:t> (KNN) algorithm is a simple and effective machine learning algorithm used for both classification and regression tasks.</a:t>
            </a:r>
          </a:p>
          <a:p>
            <a:pPr marL="514350" indent="-285750">
              <a:buFont typeface="Arial" panose="020B0604020202020204" pitchFamily="34" charset="0"/>
              <a:buChar char="•"/>
            </a:pPr>
            <a:r>
              <a:rPr lang="en-IN" sz="1600" dirty="0"/>
              <a:t>The main idea behind the KNN algorithm is to predict the class or value of a new data point based on the majority vote or average of its k nearest </a:t>
            </a:r>
            <a:r>
              <a:rPr lang="en-IN" sz="1600" dirty="0" err="1"/>
              <a:t>neighbors</a:t>
            </a:r>
            <a:r>
              <a:rPr lang="en-IN" sz="1600" dirty="0"/>
              <a:t> in the feature space.</a:t>
            </a:r>
          </a:p>
        </p:txBody>
      </p:sp>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pic>
        <p:nvPicPr>
          <p:cNvPr id="5" name="Picture 4">
            <a:extLst>
              <a:ext uri="{FF2B5EF4-FFF2-40B4-BE49-F238E27FC236}">
                <a16:creationId xmlns:a16="http://schemas.microsoft.com/office/drawing/2014/main" id="{4BB914F1-0EE3-6F39-57C6-EBA4A263D5B7}"/>
              </a:ext>
            </a:extLst>
          </p:cNvPr>
          <p:cNvPicPr>
            <a:picLocks noChangeAspect="1"/>
          </p:cNvPicPr>
          <p:nvPr/>
        </p:nvPicPr>
        <p:blipFill>
          <a:blip r:embed="rId3"/>
          <a:stretch>
            <a:fillRect/>
          </a:stretch>
        </p:blipFill>
        <p:spPr>
          <a:xfrm>
            <a:off x="6592225" y="1092647"/>
            <a:ext cx="4991100" cy="1743075"/>
          </a:xfrm>
          <a:prstGeom prst="rect">
            <a:avLst/>
          </a:prstGeom>
        </p:spPr>
      </p:pic>
      <p:pic>
        <p:nvPicPr>
          <p:cNvPr id="14338" name="Picture 2">
            <a:extLst>
              <a:ext uri="{FF2B5EF4-FFF2-40B4-BE49-F238E27FC236}">
                <a16:creationId xmlns:a16="http://schemas.microsoft.com/office/drawing/2014/main" id="{60AFB2A7-090A-B832-58F8-31B5C8B19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10" y="3225370"/>
            <a:ext cx="3788657" cy="337074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F9AB2785-BDFB-FB14-54C9-D5A5AD4C53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206" y="3233553"/>
            <a:ext cx="4164316" cy="332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68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Decision Tree Classifier</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74690" y="1240464"/>
            <a:ext cx="5886413" cy="1751312"/>
          </a:xfrm>
        </p:spPr>
        <p:txBody>
          <a:bodyPr/>
          <a:lstStyle/>
          <a:p>
            <a:pPr marL="514350" indent="-285750">
              <a:buFont typeface="Arial" panose="020B0604020202020204" pitchFamily="34" charset="0"/>
              <a:buChar char="•"/>
            </a:pPr>
            <a:r>
              <a:rPr lang="en-IN" sz="1600" dirty="0"/>
              <a:t>A Decision Tree Classifier is a popular machine learning algorithm used for both classification and regression tasks.</a:t>
            </a:r>
          </a:p>
          <a:p>
            <a:pPr marL="514350" indent="-285750">
              <a:buFont typeface="Arial" panose="020B0604020202020204" pitchFamily="34" charset="0"/>
              <a:buChar char="•"/>
            </a:pPr>
            <a:r>
              <a:rPr lang="en-IN" sz="1600" dirty="0"/>
              <a:t>It builds a hierarchical tree structure that makes decisions based on feature values to classify or predict the target variable.</a:t>
            </a:r>
          </a:p>
        </p:txBody>
      </p:sp>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pic>
        <p:nvPicPr>
          <p:cNvPr id="3" name="Picture 2">
            <a:extLst>
              <a:ext uri="{FF2B5EF4-FFF2-40B4-BE49-F238E27FC236}">
                <a16:creationId xmlns:a16="http://schemas.microsoft.com/office/drawing/2014/main" id="{630ABDF4-2942-8E2D-4DAE-141480D20F72}"/>
              </a:ext>
            </a:extLst>
          </p:cNvPr>
          <p:cNvPicPr>
            <a:picLocks noChangeAspect="1"/>
          </p:cNvPicPr>
          <p:nvPr/>
        </p:nvPicPr>
        <p:blipFill>
          <a:blip r:embed="rId3"/>
          <a:stretch>
            <a:fillRect/>
          </a:stretch>
        </p:blipFill>
        <p:spPr>
          <a:xfrm>
            <a:off x="6862855" y="1098704"/>
            <a:ext cx="4733925" cy="1695450"/>
          </a:xfrm>
          <a:prstGeom prst="rect">
            <a:avLst/>
          </a:prstGeom>
        </p:spPr>
      </p:pic>
      <p:pic>
        <p:nvPicPr>
          <p:cNvPr id="7170" name="Picture 2">
            <a:extLst>
              <a:ext uri="{FF2B5EF4-FFF2-40B4-BE49-F238E27FC236}">
                <a16:creationId xmlns:a16="http://schemas.microsoft.com/office/drawing/2014/main" id="{267EE05A-5268-0034-EEE4-D0F22AE37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111" y="3136592"/>
            <a:ext cx="3968267" cy="35305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98FA202-651D-F0DB-2F2F-298F17218F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6696" y="3153655"/>
            <a:ext cx="4364326" cy="348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3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Support Vector Machines (SVM)</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74690" y="1240464"/>
            <a:ext cx="5886413" cy="1751312"/>
          </a:xfrm>
        </p:spPr>
        <p:txBody>
          <a:bodyPr/>
          <a:lstStyle/>
          <a:p>
            <a:pPr marL="514350" indent="-285750">
              <a:buFont typeface="Arial" panose="020B0604020202020204" pitchFamily="34" charset="0"/>
              <a:buChar char="•"/>
            </a:pPr>
            <a:r>
              <a:rPr lang="en-IN" sz="1600" dirty="0"/>
              <a:t>Support Vector Machines (SVM) is a powerful supervised machine learning algorithm used for classification and regression tasks.</a:t>
            </a:r>
          </a:p>
          <a:p>
            <a:pPr marL="514350" indent="-285750">
              <a:buFont typeface="Arial" panose="020B0604020202020204" pitchFamily="34" charset="0"/>
              <a:buChar char="•"/>
            </a:pPr>
            <a:r>
              <a:rPr lang="en-IN" sz="1600" dirty="0"/>
              <a:t>SVMs are particularly effective in cases where the data is not linearly separable and requires a decision boundary that is more complex than a simple linear function.</a:t>
            </a:r>
          </a:p>
        </p:txBody>
      </p:sp>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pic>
        <p:nvPicPr>
          <p:cNvPr id="5" name="Picture 4">
            <a:extLst>
              <a:ext uri="{FF2B5EF4-FFF2-40B4-BE49-F238E27FC236}">
                <a16:creationId xmlns:a16="http://schemas.microsoft.com/office/drawing/2014/main" id="{424B4F9F-F7E1-7CA0-80D4-50014D9C5E81}"/>
              </a:ext>
            </a:extLst>
          </p:cNvPr>
          <p:cNvPicPr>
            <a:picLocks noChangeAspect="1"/>
          </p:cNvPicPr>
          <p:nvPr/>
        </p:nvPicPr>
        <p:blipFill>
          <a:blip r:embed="rId3"/>
          <a:stretch>
            <a:fillRect/>
          </a:stretch>
        </p:blipFill>
        <p:spPr>
          <a:xfrm>
            <a:off x="6526012" y="1173193"/>
            <a:ext cx="5372100" cy="1724025"/>
          </a:xfrm>
          <a:prstGeom prst="rect">
            <a:avLst/>
          </a:prstGeom>
        </p:spPr>
      </p:pic>
      <p:pic>
        <p:nvPicPr>
          <p:cNvPr id="10242" name="Picture 2">
            <a:extLst>
              <a:ext uri="{FF2B5EF4-FFF2-40B4-BE49-F238E27FC236}">
                <a16:creationId xmlns:a16="http://schemas.microsoft.com/office/drawing/2014/main" id="{766912B3-694D-C961-68E1-AAC1D5E06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32" y="3136592"/>
            <a:ext cx="3888441" cy="345951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BC4F8213-8364-C77B-8A95-988C7AAADB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206" y="3127021"/>
            <a:ext cx="4330990" cy="346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4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Random Forest Classifier</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74690" y="1240464"/>
            <a:ext cx="5886413" cy="1751312"/>
          </a:xfrm>
        </p:spPr>
        <p:txBody>
          <a:bodyPr/>
          <a:lstStyle/>
          <a:p>
            <a:pPr marL="514350" indent="-285750">
              <a:buFont typeface="Arial" panose="020B0604020202020204" pitchFamily="34" charset="0"/>
              <a:buChar char="•"/>
            </a:pPr>
            <a:r>
              <a:rPr lang="en-IN" sz="1600" dirty="0"/>
              <a:t>Random Forest is a popular ensemble machine learning algorithm that combines multiple decision trees to make predictions</a:t>
            </a:r>
          </a:p>
          <a:p>
            <a:pPr marL="514350" indent="-285750">
              <a:buFont typeface="Arial" panose="020B0604020202020204" pitchFamily="34" charset="0"/>
              <a:buChar char="•"/>
            </a:pPr>
            <a:r>
              <a:rPr lang="en-IN" sz="1600" dirty="0"/>
              <a:t>Random Forest improves upon the decision tree algorithm by reducing overfitting and increasing prediction accuracy.</a:t>
            </a:r>
          </a:p>
        </p:txBody>
      </p:sp>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pic>
        <p:nvPicPr>
          <p:cNvPr id="5" name="Picture 4">
            <a:extLst>
              <a:ext uri="{FF2B5EF4-FFF2-40B4-BE49-F238E27FC236}">
                <a16:creationId xmlns:a16="http://schemas.microsoft.com/office/drawing/2014/main" id="{C72F4ED8-BA4A-59B0-3010-AD5D50CF3A6F}"/>
              </a:ext>
            </a:extLst>
          </p:cNvPr>
          <p:cNvPicPr>
            <a:picLocks noChangeAspect="1"/>
          </p:cNvPicPr>
          <p:nvPr/>
        </p:nvPicPr>
        <p:blipFill>
          <a:blip r:embed="rId3"/>
          <a:stretch>
            <a:fillRect/>
          </a:stretch>
        </p:blipFill>
        <p:spPr>
          <a:xfrm>
            <a:off x="6838164" y="1181424"/>
            <a:ext cx="4676775" cy="1743075"/>
          </a:xfrm>
          <a:prstGeom prst="rect">
            <a:avLst/>
          </a:prstGeom>
        </p:spPr>
      </p:pic>
      <p:pic>
        <p:nvPicPr>
          <p:cNvPr id="8194" name="Picture 2">
            <a:extLst>
              <a:ext uri="{FF2B5EF4-FFF2-40B4-BE49-F238E27FC236}">
                <a16:creationId xmlns:a16="http://schemas.microsoft.com/office/drawing/2014/main" id="{EB1CFB7D-23B2-AB4A-22A7-5AAB9DF1B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65" y="3139366"/>
            <a:ext cx="3935214" cy="35011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6C2B0D7-8994-99D5-3BFF-9C71CFC7B0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5575" y="3135899"/>
            <a:ext cx="4363420" cy="3486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20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Gradient Boosting Machines (GBM)</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74690" y="1240464"/>
            <a:ext cx="5886413" cy="1751312"/>
          </a:xfrm>
        </p:spPr>
        <p:txBody>
          <a:bodyPr/>
          <a:lstStyle/>
          <a:p>
            <a:pPr marL="514350" indent="-285750">
              <a:buFont typeface="Arial" panose="020B0604020202020204" pitchFamily="34" charset="0"/>
              <a:buChar char="•"/>
            </a:pPr>
            <a:r>
              <a:rPr lang="en-IN" sz="1600" dirty="0"/>
              <a:t>Gradient Boosting Machines (GBM) is a powerful machine learning algorithm that belongs to the family of boosting algorithms</a:t>
            </a:r>
          </a:p>
          <a:p>
            <a:pPr marL="514350" indent="-285750">
              <a:buFont typeface="Arial" panose="020B0604020202020204" pitchFamily="34" charset="0"/>
              <a:buChar char="•"/>
            </a:pPr>
            <a:r>
              <a:rPr lang="en-IN" sz="1600" dirty="0"/>
              <a:t>It combines these weak models by focusing on the mistakes made by the previous models and adjusting subsequent models to correct those mistakes.</a:t>
            </a:r>
          </a:p>
        </p:txBody>
      </p:sp>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pic>
        <p:nvPicPr>
          <p:cNvPr id="3" name="Picture 2">
            <a:extLst>
              <a:ext uri="{FF2B5EF4-FFF2-40B4-BE49-F238E27FC236}">
                <a16:creationId xmlns:a16="http://schemas.microsoft.com/office/drawing/2014/main" id="{016F7C5D-EF81-0D43-8C76-8910C76B5583}"/>
              </a:ext>
            </a:extLst>
          </p:cNvPr>
          <p:cNvPicPr>
            <a:picLocks noChangeAspect="1"/>
          </p:cNvPicPr>
          <p:nvPr/>
        </p:nvPicPr>
        <p:blipFill>
          <a:blip r:embed="rId3"/>
          <a:stretch>
            <a:fillRect/>
          </a:stretch>
        </p:blipFill>
        <p:spPr>
          <a:xfrm>
            <a:off x="6741619" y="1211293"/>
            <a:ext cx="4905375" cy="1647825"/>
          </a:xfrm>
          <a:prstGeom prst="rect">
            <a:avLst/>
          </a:prstGeom>
        </p:spPr>
      </p:pic>
      <p:pic>
        <p:nvPicPr>
          <p:cNvPr id="9218" name="Picture 2">
            <a:extLst>
              <a:ext uri="{FF2B5EF4-FFF2-40B4-BE49-F238E27FC236}">
                <a16:creationId xmlns:a16="http://schemas.microsoft.com/office/drawing/2014/main" id="{64536B38-B5A5-A538-12DE-1C381748C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89" y="3109959"/>
            <a:ext cx="3918376" cy="34861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D3E324A-1DA1-52FF-949B-B88994A6DE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208" y="3109266"/>
            <a:ext cx="4386550" cy="3504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97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err="1"/>
              <a:t>XGBoost</a:t>
            </a:r>
            <a:r>
              <a:rPr lang="en-IN" sz="3200" dirty="0"/>
              <a:t> (</a:t>
            </a:r>
            <a:r>
              <a:rPr lang="en-IN" sz="3200" dirty="0" err="1"/>
              <a:t>eXtreme</a:t>
            </a:r>
            <a:r>
              <a:rPr lang="en-IN" sz="3200" dirty="0"/>
              <a:t> Gradient Boosting)</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292446" y="1107299"/>
            <a:ext cx="5886413" cy="1937742"/>
          </a:xfrm>
        </p:spPr>
        <p:txBody>
          <a:bodyPr/>
          <a:lstStyle/>
          <a:p>
            <a:pPr marL="514350" indent="-285750">
              <a:buFont typeface="Arial" panose="020B0604020202020204" pitchFamily="34" charset="0"/>
              <a:buChar char="•"/>
            </a:pPr>
            <a:r>
              <a:rPr lang="en-IN" sz="1600" dirty="0" err="1"/>
              <a:t>XGBoost</a:t>
            </a:r>
            <a:r>
              <a:rPr lang="en-IN" sz="1600" dirty="0"/>
              <a:t> (</a:t>
            </a:r>
            <a:r>
              <a:rPr lang="en-IN" sz="1600" dirty="0" err="1"/>
              <a:t>eXtreme</a:t>
            </a:r>
            <a:r>
              <a:rPr lang="en-IN" sz="1600" dirty="0"/>
              <a:t> Gradient Boosting) is a powerful gradient boosting algorithm that has gained popularity for its high predictive accuracy and efficiency. </a:t>
            </a:r>
          </a:p>
          <a:p>
            <a:pPr marL="514350" indent="-285750">
              <a:buFont typeface="Arial" panose="020B0604020202020204" pitchFamily="34" charset="0"/>
              <a:buChar char="•"/>
            </a:pPr>
            <a:r>
              <a:rPr lang="en-IN" sz="1600" dirty="0"/>
              <a:t>It is designed to optimize performance and computational speed, making it suitable for a wide range of machine learning tasks, including classification, regression, and ranking problems.</a:t>
            </a:r>
          </a:p>
        </p:txBody>
      </p:sp>
      <p:sp>
        <p:nvSpPr>
          <p:cNvPr id="8" name="Text Placeholder 3">
            <a:extLst>
              <a:ext uri="{FF2B5EF4-FFF2-40B4-BE49-F238E27FC236}">
                <a16:creationId xmlns:a16="http://schemas.microsoft.com/office/drawing/2014/main" id="{E4981BAC-C68E-5F33-71C0-DEB58F5B5F3B}"/>
              </a:ext>
            </a:extLst>
          </p:cNvPr>
          <p:cNvSpPr txBox="1">
            <a:spLocks/>
          </p:cNvSpPr>
          <p:nvPr/>
        </p:nvSpPr>
        <p:spPr>
          <a:xfrm>
            <a:off x="6916668" y="567241"/>
            <a:ext cx="4340218" cy="515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accent2"/>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accent2"/>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accent2"/>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pPr marL="228600" indent="0" algn="ctr"/>
            <a:r>
              <a:rPr lang="en-IN" dirty="0">
                <a:solidFill>
                  <a:srgbClr val="FFFF00"/>
                </a:solidFill>
              </a:rPr>
              <a:t>Classification Report</a:t>
            </a:r>
          </a:p>
        </p:txBody>
      </p:sp>
      <p:pic>
        <p:nvPicPr>
          <p:cNvPr id="5" name="Picture 4">
            <a:extLst>
              <a:ext uri="{FF2B5EF4-FFF2-40B4-BE49-F238E27FC236}">
                <a16:creationId xmlns:a16="http://schemas.microsoft.com/office/drawing/2014/main" id="{7C65D683-5430-4ACA-F685-BA599AA2B8AC}"/>
              </a:ext>
            </a:extLst>
          </p:cNvPr>
          <p:cNvPicPr>
            <a:picLocks noChangeAspect="1"/>
          </p:cNvPicPr>
          <p:nvPr/>
        </p:nvPicPr>
        <p:blipFill>
          <a:blip r:embed="rId3"/>
          <a:stretch>
            <a:fillRect/>
          </a:stretch>
        </p:blipFill>
        <p:spPr>
          <a:xfrm>
            <a:off x="6692699" y="1135509"/>
            <a:ext cx="5038725" cy="1657350"/>
          </a:xfrm>
          <a:prstGeom prst="rect">
            <a:avLst/>
          </a:prstGeom>
        </p:spPr>
      </p:pic>
      <p:pic>
        <p:nvPicPr>
          <p:cNvPr id="11266" name="Picture 2">
            <a:extLst>
              <a:ext uri="{FF2B5EF4-FFF2-40B4-BE49-F238E27FC236}">
                <a16:creationId xmlns:a16="http://schemas.microsoft.com/office/drawing/2014/main" id="{517D6308-D17E-0EE8-0208-90C6B3CB8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297" y="3145469"/>
            <a:ext cx="3818593" cy="339737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2833753-9605-2E68-655C-1E63152936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106" y="3127022"/>
            <a:ext cx="4265766" cy="340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33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2" name="Title 1">
            <a:extLst>
              <a:ext uri="{FF2B5EF4-FFF2-40B4-BE49-F238E27FC236}">
                <a16:creationId xmlns:a16="http://schemas.microsoft.com/office/drawing/2014/main" id="{43E0F0CE-6839-1FF7-BC6F-78530C855BFD}"/>
              </a:ext>
            </a:extLst>
          </p:cNvPr>
          <p:cNvSpPr>
            <a:spLocks noGrp="1"/>
          </p:cNvSpPr>
          <p:nvPr>
            <p:ph type="title"/>
          </p:nvPr>
        </p:nvSpPr>
        <p:spPr>
          <a:xfrm>
            <a:off x="778838" y="2643327"/>
            <a:ext cx="11199951" cy="1120366"/>
          </a:xfrm>
        </p:spPr>
        <p:txBody>
          <a:bodyPr/>
          <a:lstStyle/>
          <a:p>
            <a:r>
              <a:rPr lang="en-IN" dirty="0"/>
              <a:t>Model Evaluation</a:t>
            </a:r>
          </a:p>
        </p:txBody>
      </p:sp>
    </p:spTree>
    <p:extLst>
      <p:ext uri="{BB962C8B-B14F-4D97-AF65-F5344CB8AC3E}">
        <p14:creationId xmlns:p14="http://schemas.microsoft.com/office/powerpoint/2010/main" val="3450175932"/>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noAutofit/>
          </a:bodyPr>
          <a:lstStyle/>
          <a:p>
            <a:pPr>
              <a:lnSpc>
                <a:spcPct val="100000"/>
              </a:lnSpc>
              <a:buClr>
                <a:schemeClr val="accent2"/>
              </a:buClr>
              <a:buSzPts val="2400"/>
            </a:pPr>
            <a:r>
              <a:rPr lang="en-IN" sz="4400" b="0" dirty="0">
                <a:latin typeface="Arial"/>
                <a:cs typeface="Arial"/>
                <a:sym typeface="Arial"/>
              </a:rPr>
              <a:t>Technologies</a:t>
            </a:r>
            <a:endParaRPr sz="4400" b="0" dirty="0">
              <a:latin typeface="Arial"/>
              <a:cs typeface="Arial"/>
              <a:sym typeface="Arial"/>
            </a:endParaRPr>
          </a:p>
        </p:txBody>
      </p:sp>
      <p:sp>
        <p:nvSpPr>
          <p:cNvPr id="336" name="Google Shape;336;p23"/>
          <p:cNvSpPr txBox="1">
            <a:spLocks noGrp="1"/>
          </p:cNvSpPr>
          <p:nvPr>
            <p:ph type="body" idx="1"/>
          </p:nvPr>
        </p:nvSpPr>
        <p:spPr>
          <a:xfrm>
            <a:off x="444500" y="1625375"/>
            <a:ext cx="10910040" cy="4704404"/>
          </a:xfrm>
          <a:prstGeom prst="rect">
            <a:avLst/>
          </a:prstGeom>
          <a:noFill/>
          <a:ln>
            <a:noFill/>
          </a:ln>
        </p:spPr>
        <p:txBody>
          <a:bodyPr spcFirstLastPara="1" wrap="square" lIns="91425" tIns="45700" rIns="91425" bIns="45700" anchor="t" anchorCtr="0">
            <a:noAutofit/>
          </a:bodyPr>
          <a:lstStyle/>
          <a:p>
            <a:pPr marL="228600" lvl="0" indent="-279400">
              <a:spcBef>
                <a:spcPts val="0"/>
              </a:spcBef>
              <a:buSzPts val="2400"/>
            </a:pPr>
            <a:r>
              <a:rPr lang="en-IN" sz="3200" dirty="0"/>
              <a:t>Data Collection and EDA</a:t>
            </a:r>
          </a:p>
          <a:p>
            <a:pPr marL="685800" lvl="1" indent="-279400">
              <a:spcBef>
                <a:spcPts val="0"/>
              </a:spcBef>
              <a:buSzPts val="2400"/>
            </a:pPr>
            <a:r>
              <a:rPr lang="en-IN" sz="2800" dirty="0"/>
              <a:t>Python (Pandas, Matplot and seaborn library)</a:t>
            </a:r>
          </a:p>
          <a:p>
            <a:pPr marL="228600" indent="-279400">
              <a:spcBef>
                <a:spcPts val="0"/>
              </a:spcBef>
              <a:buSzPts val="2400"/>
            </a:pPr>
            <a:r>
              <a:rPr lang="en-IN" sz="3200" dirty="0"/>
              <a:t>Data Pre-processing</a:t>
            </a:r>
          </a:p>
          <a:p>
            <a:pPr marL="685800" lvl="1" indent="-279400">
              <a:spcBef>
                <a:spcPts val="0"/>
              </a:spcBef>
              <a:buSzPts val="2400"/>
            </a:pPr>
            <a:r>
              <a:rPr lang="en-IN" sz="2800" dirty="0"/>
              <a:t>Python (Scikit library)</a:t>
            </a:r>
          </a:p>
          <a:p>
            <a:pPr marL="228600" indent="-279400">
              <a:spcBef>
                <a:spcPts val="0"/>
              </a:spcBef>
              <a:buSzPts val="2400"/>
            </a:pPr>
            <a:r>
              <a:rPr lang="en-IN" sz="3200" dirty="0"/>
              <a:t>Model Building</a:t>
            </a:r>
          </a:p>
          <a:p>
            <a:pPr marL="685800" lvl="1" indent="-279400">
              <a:spcBef>
                <a:spcPts val="0"/>
              </a:spcBef>
              <a:buSzPts val="2400"/>
            </a:pPr>
            <a:r>
              <a:rPr lang="en-IN" sz="2800" dirty="0"/>
              <a:t>Python (scikit-learn)</a:t>
            </a:r>
          </a:p>
          <a:p>
            <a:pPr marL="228600" indent="-279400">
              <a:spcBef>
                <a:spcPts val="0"/>
              </a:spcBef>
              <a:buSzPts val="2400"/>
            </a:pPr>
            <a:r>
              <a:rPr lang="en-IN" sz="3200" dirty="0"/>
              <a:t>Deployment</a:t>
            </a:r>
          </a:p>
          <a:p>
            <a:pPr marL="685800" lvl="1" indent="-279400">
              <a:spcBef>
                <a:spcPts val="0"/>
              </a:spcBef>
              <a:buSzPts val="2400"/>
            </a:pPr>
            <a:r>
              <a:rPr lang="en-IN" sz="2800" dirty="0"/>
              <a:t>Python (Streamlit/Streamlit Cloud(hosting app))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Top Model</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339450" y="5948040"/>
            <a:ext cx="11112743" cy="6480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solidFill>
                  <a:srgbClr val="FFFF00"/>
                </a:solidFill>
              </a:rPr>
              <a:t>We can see from the bar plot that </a:t>
            </a:r>
            <a:r>
              <a:rPr lang="en-IN" dirty="0" err="1">
                <a:solidFill>
                  <a:srgbClr val="FFFF00"/>
                </a:solidFill>
              </a:rPr>
              <a:t>GBoost</a:t>
            </a:r>
            <a:r>
              <a:rPr lang="en-IN" dirty="0">
                <a:solidFill>
                  <a:srgbClr val="FFFF00"/>
                </a:solidFill>
              </a:rPr>
              <a:t> Models has highest Accuracy with 98%</a:t>
            </a:r>
          </a:p>
        </p:txBody>
      </p:sp>
      <p:pic>
        <p:nvPicPr>
          <p:cNvPr id="1026" name="Picture 2">
            <a:extLst>
              <a:ext uri="{FF2B5EF4-FFF2-40B4-BE49-F238E27FC236}">
                <a16:creationId xmlns:a16="http://schemas.microsoft.com/office/drawing/2014/main" id="{AEB97390-CEBD-6DA9-5E9B-FA658F018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200150"/>
            <a:ext cx="12172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16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Top Model</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339450" y="5948040"/>
            <a:ext cx="11112743" cy="6480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solidFill>
                  <a:srgbClr val="FFFF00"/>
                </a:solidFill>
              </a:rPr>
              <a:t>We can see from the bar plot that Random Forest Classifier and </a:t>
            </a:r>
            <a:r>
              <a:rPr lang="en-IN" dirty="0" err="1">
                <a:solidFill>
                  <a:srgbClr val="FFFF00"/>
                </a:solidFill>
              </a:rPr>
              <a:t>GBoost</a:t>
            </a:r>
            <a:r>
              <a:rPr lang="en-IN" dirty="0">
                <a:solidFill>
                  <a:srgbClr val="FFFF00"/>
                </a:solidFill>
              </a:rPr>
              <a:t> Models have highest Recall Score with 98%</a:t>
            </a:r>
          </a:p>
        </p:txBody>
      </p:sp>
      <p:pic>
        <p:nvPicPr>
          <p:cNvPr id="2050" name="Picture 2">
            <a:extLst>
              <a:ext uri="{FF2B5EF4-FFF2-40B4-BE49-F238E27FC236}">
                <a16:creationId xmlns:a16="http://schemas.microsoft.com/office/drawing/2014/main" id="{8B7006DD-9EDA-9F74-7B3D-1DA3328C6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200150"/>
            <a:ext cx="12172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17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Learning Curve – Cross Validation Score</a:t>
            </a:r>
          </a:p>
        </p:txBody>
      </p:sp>
      <p:pic>
        <p:nvPicPr>
          <p:cNvPr id="4" name="Picture 3">
            <a:extLst>
              <a:ext uri="{FF2B5EF4-FFF2-40B4-BE49-F238E27FC236}">
                <a16:creationId xmlns:a16="http://schemas.microsoft.com/office/drawing/2014/main" id="{221FF9B7-2436-8962-3565-CC5F23C5F165}"/>
              </a:ext>
            </a:extLst>
          </p:cNvPr>
          <p:cNvPicPr>
            <a:picLocks noChangeAspect="1"/>
          </p:cNvPicPr>
          <p:nvPr/>
        </p:nvPicPr>
        <p:blipFill>
          <a:blip r:embed="rId3"/>
          <a:stretch>
            <a:fillRect/>
          </a:stretch>
        </p:blipFill>
        <p:spPr>
          <a:xfrm>
            <a:off x="6043707" y="1477114"/>
            <a:ext cx="5915243" cy="2047320"/>
          </a:xfrm>
          <a:prstGeom prst="rect">
            <a:avLst/>
          </a:prstGeom>
        </p:spPr>
      </p:pic>
      <p:pic>
        <p:nvPicPr>
          <p:cNvPr id="3078" name="Picture 6">
            <a:extLst>
              <a:ext uri="{FF2B5EF4-FFF2-40B4-BE49-F238E27FC236}">
                <a16:creationId xmlns:a16="http://schemas.microsoft.com/office/drawing/2014/main" id="{5392D666-1E07-0075-00C5-4978071E4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25" y="1449141"/>
            <a:ext cx="5610225" cy="4314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83B741D1-512D-F465-515D-C9975399630D}"/>
              </a:ext>
            </a:extLst>
          </p:cNvPr>
          <p:cNvSpPr>
            <a:spLocks noGrp="1"/>
          </p:cNvSpPr>
          <p:nvPr>
            <p:ph type="body" idx="1"/>
          </p:nvPr>
        </p:nvSpPr>
        <p:spPr>
          <a:xfrm>
            <a:off x="5957532" y="3773781"/>
            <a:ext cx="6116099" cy="2342933"/>
          </a:xfrm>
        </p:spPr>
        <p:txBody>
          <a:bodyPr/>
          <a:lstStyle/>
          <a:p>
            <a:r>
              <a:rPr lang="en-IN" sz="1800" dirty="0"/>
              <a:t>The mean cross-validation accuracy is 0.9747, which indicates that the model has achieved a high level of accuracy across multiple folds of the data. </a:t>
            </a:r>
          </a:p>
          <a:p>
            <a:r>
              <a:rPr lang="en-IN" sz="1800" dirty="0"/>
              <a:t>Additionally, the standard deviation of the cross-validation accuracy is relatively low (0.0038), suggesting that the model's performance is consistent.</a:t>
            </a:r>
            <a:endParaRPr lang="en-IN" sz="1400" dirty="0"/>
          </a:p>
        </p:txBody>
      </p:sp>
    </p:spTree>
    <p:extLst>
      <p:ext uri="{BB962C8B-B14F-4D97-AF65-F5344CB8AC3E}">
        <p14:creationId xmlns:p14="http://schemas.microsoft.com/office/powerpoint/2010/main" val="391695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Model Prediction</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339450" y="5948040"/>
            <a:ext cx="11112743" cy="6480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solidFill>
                  <a:srgbClr val="FFFF00"/>
                </a:solidFill>
              </a:rPr>
              <a:t>The Difference between actual and predicted churn rate is 0.08% for the given dataset.</a:t>
            </a:r>
          </a:p>
        </p:txBody>
      </p:sp>
      <p:pic>
        <p:nvPicPr>
          <p:cNvPr id="3074" name="Picture 2">
            <a:extLst>
              <a:ext uri="{FF2B5EF4-FFF2-40B4-BE49-F238E27FC236}">
                <a16:creationId xmlns:a16="http://schemas.microsoft.com/office/drawing/2014/main" id="{FA8F789F-7A5E-0D20-E227-720DC9C48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209675"/>
            <a:ext cx="904875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60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Model Prediction - Visualization</a:t>
            </a:r>
          </a:p>
        </p:txBody>
      </p:sp>
      <p:sp>
        <p:nvSpPr>
          <p:cNvPr id="2" name="Text Placeholder 3">
            <a:extLst>
              <a:ext uri="{FF2B5EF4-FFF2-40B4-BE49-F238E27FC236}">
                <a16:creationId xmlns:a16="http://schemas.microsoft.com/office/drawing/2014/main" id="{AD9E391C-3866-963D-AC91-7ED080754A11}"/>
              </a:ext>
            </a:extLst>
          </p:cNvPr>
          <p:cNvSpPr txBox="1">
            <a:spLocks/>
          </p:cNvSpPr>
          <p:nvPr/>
        </p:nvSpPr>
        <p:spPr>
          <a:xfrm>
            <a:off x="339450" y="5948040"/>
            <a:ext cx="11112743" cy="6480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solidFill>
                  <a:srgbClr val="FFFF00"/>
                </a:solidFill>
              </a:rPr>
              <a:t>Out of the 5000 Data records , the model was not able to predict for 36 which is 0.72% Erroneously Predicted data points.</a:t>
            </a:r>
          </a:p>
        </p:txBody>
      </p:sp>
      <p:pic>
        <p:nvPicPr>
          <p:cNvPr id="1026" name="Picture 2">
            <a:extLst>
              <a:ext uri="{FF2B5EF4-FFF2-40B4-BE49-F238E27FC236}">
                <a16:creationId xmlns:a16="http://schemas.microsoft.com/office/drawing/2014/main" id="{1CB7213F-370C-39D8-DA3F-80EA2A863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70" y="1289344"/>
            <a:ext cx="5467350"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404846-F797-3BBC-111C-B1C0B69FE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488" y="1298221"/>
            <a:ext cx="54673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62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2" name="Title 1">
            <a:extLst>
              <a:ext uri="{FF2B5EF4-FFF2-40B4-BE49-F238E27FC236}">
                <a16:creationId xmlns:a16="http://schemas.microsoft.com/office/drawing/2014/main" id="{43E0F0CE-6839-1FF7-BC6F-78530C855BFD}"/>
              </a:ext>
            </a:extLst>
          </p:cNvPr>
          <p:cNvSpPr>
            <a:spLocks noGrp="1"/>
          </p:cNvSpPr>
          <p:nvPr>
            <p:ph type="title"/>
          </p:nvPr>
        </p:nvSpPr>
        <p:spPr>
          <a:xfrm>
            <a:off x="778838" y="2643327"/>
            <a:ext cx="11199951" cy="1120366"/>
          </a:xfrm>
        </p:spPr>
        <p:txBody>
          <a:bodyPr/>
          <a:lstStyle/>
          <a:p>
            <a:r>
              <a:rPr lang="en-IN" dirty="0"/>
              <a:t>Model Deployment</a:t>
            </a:r>
          </a:p>
        </p:txBody>
      </p:sp>
    </p:spTree>
    <p:extLst>
      <p:ext uri="{BB962C8B-B14F-4D97-AF65-F5344CB8AC3E}">
        <p14:creationId xmlns:p14="http://schemas.microsoft.com/office/powerpoint/2010/main" val="438143628"/>
      </p:ext>
    </p:extLst>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10" name="Picture 9">
            <a:extLst>
              <a:ext uri="{FF2B5EF4-FFF2-40B4-BE49-F238E27FC236}">
                <a16:creationId xmlns:a16="http://schemas.microsoft.com/office/drawing/2014/main" id="{1EF20D7D-7DD9-6FD7-33D0-A155A0654EED}"/>
              </a:ext>
            </a:extLst>
          </p:cNvPr>
          <p:cNvPicPr>
            <a:picLocks noChangeAspect="1"/>
          </p:cNvPicPr>
          <p:nvPr/>
        </p:nvPicPr>
        <p:blipFill>
          <a:blip r:embed="rId3"/>
          <a:stretch>
            <a:fillRect/>
          </a:stretch>
        </p:blipFill>
        <p:spPr>
          <a:xfrm>
            <a:off x="514906" y="2782914"/>
            <a:ext cx="8637973" cy="3997493"/>
          </a:xfrm>
          <a:prstGeom prst="rect">
            <a:avLst/>
          </a:prstGeom>
        </p:spPr>
      </p:pic>
      <p:sp>
        <p:nvSpPr>
          <p:cNvPr id="347" name="Google Shape;347;p25"/>
          <p:cNvSpPr txBox="1">
            <a:spLocks noGrp="1"/>
          </p:cNvSpPr>
          <p:nvPr>
            <p:ph type="title"/>
          </p:nvPr>
        </p:nvSpPr>
        <p:spPr>
          <a:xfrm>
            <a:off x="346845" y="276595"/>
            <a:ext cx="11214100" cy="5355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Model Deployment using Streamlit</a:t>
            </a:r>
            <a:endParaRPr lang="en-US" dirty="0"/>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390099" y="903111"/>
            <a:ext cx="10653721" cy="1467227"/>
          </a:xfrm>
        </p:spPr>
        <p:txBody>
          <a:bodyPr/>
          <a:lstStyle/>
          <a:p>
            <a:pPr marL="514350" indent="-285750">
              <a:buFont typeface="Arial" panose="020B0604020202020204" pitchFamily="34" charset="0"/>
              <a:buChar char="•"/>
            </a:pPr>
            <a:r>
              <a:rPr lang="en-IN" sz="1600" dirty="0"/>
              <a:t>Streamlit is an open-source Python library that allows you to create interactive web applications for machine learning and data science projects with ease. </a:t>
            </a:r>
          </a:p>
          <a:p>
            <a:pPr marL="514350" indent="-285750">
              <a:buFont typeface="Arial" panose="020B0604020202020204" pitchFamily="34" charset="0"/>
              <a:buChar char="•"/>
            </a:pPr>
            <a:r>
              <a:rPr lang="en-IN" sz="1600" dirty="0"/>
              <a:t>Link for Deployed App</a:t>
            </a:r>
          </a:p>
          <a:p>
            <a:pPr marL="971550" lvl="2" indent="-285750">
              <a:spcBef>
                <a:spcPts val="1000"/>
              </a:spcBef>
              <a:buSzPts val="1600"/>
              <a:buFont typeface="Arial" panose="020B0604020202020204" pitchFamily="34" charset="0"/>
              <a:buChar char="•"/>
            </a:pPr>
            <a:r>
              <a:rPr lang="en-IN" sz="1400"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https://telecomchurnprediction-m049p2aws8.streamlit.app/</a:t>
            </a:r>
            <a:endParaRPr lang="en-IN" sz="1400" dirty="0">
              <a:solidFill>
                <a:schemeClr val="accent1">
                  <a:lumMod val="40000"/>
                  <a:lumOff val="60000"/>
                </a:schemeClr>
              </a:solidFill>
            </a:endParaRPr>
          </a:p>
        </p:txBody>
      </p:sp>
      <p:sp>
        <p:nvSpPr>
          <p:cNvPr id="5" name="Speech Bubble: Rectangle 4">
            <a:extLst>
              <a:ext uri="{FF2B5EF4-FFF2-40B4-BE49-F238E27FC236}">
                <a16:creationId xmlns:a16="http://schemas.microsoft.com/office/drawing/2014/main" id="{9052DEA0-C2B8-D13B-660E-E39FB13742A5}"/>
              </a:ext>
            </a:extLst>
          </p:cNvPr>
          <p:cNvSpPr/>
          <p:nvPr/>
        </p:nvSpPr>
        <p:spPr>
          <a:xfrm>
            <a:off x="630315" y="2343706"/>
            <a:ext cx="1766656" cy="55929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Type</a:t>
            </a:r>
          </a:p>
        </p:txBody>
      </p:sp>
      <p:sp>
        <p:nvSpPr>
          <p:cNvPr id="8" name="Speech Bubble: Rectangle 7">
            <a:extLst>
              <a:ext uri="{FF2B5EF4-FFF2-40B4-BE49-F238E27FC236}">
                <a16:creationId xmlns:a16="http://schemas.microsoft.com/office/drawing/2014/main" id="{E0AC7684-2A41-D35A-5D0D-006AB2302484}"/>
              </a:ext>
            </a:extLst>
          </p:cNvPr>
          <p:cNvSpPr/>
          <p:nvPr/>
        </p:nvSpPr>
        <p:spPr>
          <a:xfrm>
            <a:off x="7069584" y="2444319"/>
            <a:ext cx="1683797" cy="43204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Parameters</a:t>
            </a:r>
          </a:p>
        </p:txBody>
      </p:sp>
      <p:sp>
        <p:nvSpPr>
          <p:cNvPr id="11" name="Speech Bubble: Rectangle 10">
            <a:extLst>
              <a:ext uri="{FF2B5EF4-FFF2-40B4-BE49-F238E27FC236}">
                <a16:creationId xmlns:a16="http://schemas.microsoft.com/office/drawing/2014/main" id="{15876DE7-CF1D-B491-B0DF-C0783D2DEB4C}"/>
              </a:ext>
            </a:extLst>
          </p:cNvPr>
          <p:cNvSpPr/>
          <p:nvPr/>
        </p:nvSpPr>
        <p:spPr>
          <a:xfrm>
            <a:off x="5499716" y="3901737"/>
            <a:ext cx="1683797" cy="43204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Results</a:t>
            </a:r>
          </a:p>
        </p:txBody>
      </p:sp>
    </p:spTree>
    <p:extLst>
      <p:ext uri="{BB962C8B-B14F-4D97-AF65-F5344CB8AC3E}">
        <p14:creationId xmlns:p14="http://schemas.microsoft.com/office/powerpoint/2010/main" val="144390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9" name="Picture 8">
            <a:extLst>
              <a:ext uri="{FF2B5EF4-FFF2-40B4-BE49-F238E27FC236}">
                <a16:creationId xmlns:a16="http://schemas.microsoft.com/office/drawing/2014/main" id="{768E7A17-EE2A-4ABA-557B-E879D59A5B8E}"/>
              </a:ext>
            </a:extLst>
          </p:cNvPr>
          <p:cNvPicPr>
            <a:picLocks noChangeAspect="1"/>
          </p:cNvPicPr>
          <p:nvPr/>
        </p:nvPicPr>
        <p:blipFill>
          <a:blip r:embed="rId3"/>
          <a:stretch>
            <a:fillRect/>
          </a:stretch>
        </p:blipFill>
        <p:spPr>
          <a:xfrm>
            <a:off x="408374" y="1371125"/>
            <a:ext cx="10408592" cy="5207228"/>
          </a:xfrm>
          <a:prstGeom prst="rect">
            <a:avLst/>
          </a:prstGeom>
        </p:spPr>
      </p:pic>
      <p:sp>
        <p:nvSpPr>
          <p:cNvPr id="347" name="Google Shape;347;p25"/>
          <p:cNvSpPr txBox="1">
            <a:spLocks noGrp="1"/>
          </p:cNvSpPr>
          <p:nvPr>
            <p:ph type="title"/>
          </p:nvPr>
        </p:nvSpPr>
        <p:spPr>
          <a:xfrm>
            <a:off x="346845" y="276595"/>
            <a:ext cx="11214100" cy="5355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Model Deployment using Streamlit</a:t>
            </a:r>
            <a:endParaRPr lang="en-US" dirty="0"/>
          </a:p>
        </p:txBody>
      </p:sp>
      <p:sp>
        <p:nvSpPr>
          <p:cNvPr id="5" name="Speech Bubble: Rectangle 4">
            <a:extLst>
              <a:ext uri="{FF2B5EF4-FFF2-40B4-BE49-F238E27FC236}">
                <a16:creationId xmlns:a16="http://schemas.microsoft.com/office/drawing/2014/main" id="{9052DEA0-C2B8-D13B-660E-E39FB13742A5}"/>
              </a:ext>
            </a:extLst>
          </p:cNvPr>
          <p:cNvSpPr/>
          <p:nvPr/>
        </p:nvSpPr>
        <p:spPr>
          <a:xfrm>
            <a:off x="452762" y="941034"/>
            <a:ext cx="1766656" cy="55929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Type-Batch</a:t>
            </a:r>
          </a:p>
        </p:txBody>
      </p:sp>
      <p:sp>
        <p:nvSpPr>
          <p:cNvPr id="8" name="Speech Bubble: Rectangle 7">
            <a:extLst>
              <a:ext uri="{FF2B5EF4-FFF2-40B4-BE49-F238E27FC236}">
                <a16:creationId xmlns:a16="http://schemas.microsoft.com/office/drawing/2014/main" id="{E0AC7684-2A41-D35A-5D0D-006AB2302484}"/>
              </a:ext>
            </a:extLst>
          </p:cNvPr>
          <p:cNvSpPr/>
          <p:nvPr/>
        </p:nvSpPr>
        <p:spPr>
          <a:xfrm>
            <a:off x="5950998" y="1157056"/>
            <a:ext cx="1683797" cy="43204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CSV File</a:t>
            </a:r>
          </a:p>
        </p:txBody>
      </p:sp>
      <p:sp>
        <p:nvSpPr>
          <p:cNvPr id="10" name="Speech Bubble: Rectangle 9">
            <a:extLst>
              <a:ext uri="{FF2B5EF4-FFF2-40B4-BE49-F238E27FC236}">
                <a16:creationId xmlns:a16="http://schemas.microsoft.com/office/drawing/2014/main" id="{532A452A-82B7-B846-88E7-3A5369EB2639}"/>
              </a:ext>
            </a:extLst>
          </p:cNvPr>
          <p:cNvSpPr/>
          <p:nvPr/>
        </p:nvSpPr>
        <p:spPr>
          <a:xfrm>
            <a:off x="7692501" y="4780627"/>
            <a:ext cx="1683797" cy="43204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Results</a:t>
            </a:r>
          </a:p>
        </p:txBody>
      </p:sp>
    </p:spTree>
    <p:extLst>
      <p:ext uri="{BB962C8B-B14F-4D97-AF65-F5344CB8AC3E}">
        <p14:creationId xmlns:p14="http://schemas.microsoft.com/office/powerpoint/2010/main" val="391209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355723" y="658335"/>
            <a:ext cx="11214100" cy="5355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Challenges faced?</a:t>
            </a:r>
          </a:p>
        </p:txBody>
      </p:sp>
      <p:sp>
        <p:nvSpPr>
          <p:cNvPr id="5" name="Text Placeholder 3">
            <a:extLst>
              <a:ext uri="{FF2B5EF4-FFF2-40B4-BE49-F238E27FC236}">
                <a16:creationId xmlns:a16="http://schemas.microsoft.com/office/drawing/2014/main" id="{D6806890-9187-3F93-C7BD-B955C4B7825E}"/>
              </a:ext>
            </a:extLst>
          </p:cNvPr>
          <p:cNvSpPr>
            <a:spLocks noGrp="1"/>
          </p:cNvSpPr>
          <p:nvPr>
            <p:ph type="body" idx="1"/>
          </p:nvPr>
        </p:nvSpPr>
        <p:spPr>
          <a:xfrm>
            <a:off x="132647" y="1444649"/>
            <a:ext cx="11932106" cy="5231359"/>
          </a:xfrm>
        </p:spPr>
        <p:txBody>
          <a:bodyPr/>
          <a:lstStyle/>
          <a:p>
            <a:pPr marL="514350" indent="-285750">
              <a:buFont typeface="Arial" panose="020B0604020202020204" pitchFamily="34" charset="0"/>
              <a:buChar char="•"/>
            </a:pPr>
            <a:r>
              <a:rPr lang="en-IN" dirty="0">
                <a:solidFill>
                  <a:schemeClr val="bg1"/>
                </a:solidFill>
              </a:rPr>
              <a:t>Imbalanced dataset</a:t>
            </a:r>
          </a:p>
          <a:p>
            <a:pPr marL="971550" lvl="1" indent="-285750">
              <a:buFont typeface="Arial" panose="020B0604020202020204" pitchFamily="34" charset="0"/>
              <a:buChar char="•"/>
            </a:pPr>
            <a:r>
              <a:rPr lang="en-IN" sz="1600" dirty="0">
                <a:solidFill>
                  <a:schemeClr val="bg1"/>
                </a:solidFill>
              </a:rPr>
              <a:t>The dataset given suffers from class imbalance, where the number of churned customers is significantly lower than non-churned customers. </a:t>
            </a:r>
          </a:p>
          <a:p>
            <a:pPr marL="971550" lvl="1" indent="-285750">
              <a:buFont typeface="Arial" panose="020B0604020202020204" pitchFamily="34" charset="0"/>
              <a:buChar char="•"/>
            </a:pPr>
            <a:r>
              <a:rPr lang="en-IN" sz="1600" dirty="0">
                <a:solidFill>
                  <a:schemeClr val="bg1"/>
                </a:solidFill>
              </a:rPr>
              <a:t>This can lead to biased models and inaccurate predictions. Hence we use data balancing Techniques to overcome this.</a:t>
            </a:r>
          </a:p>
          <a:p>
            <a:pPr marL="514350" indent="-285750">
              <a:buFont typeface="Arial" panose="020B0604020202020204" pitchFamily="34" charset="0"/>
              <a:buChar char="•"/>
            </a:pPr>
            <a:r>
              <a:rPr lang="en-IN" dirty="0">
                <a:solidFill>
                  <a:schemeClr val="bg1"/>
                </a:solidFill>
              </a:rPr>
              <a:t>Feature selection and engineering</a:t>
            </a:r>
          </a:p>
          <a:p>
            <a:pPr marL="971550" lvl="1" indent="-285750">
              <a:buFont typeface="Arial" panose="020B0604020202020204" pitchFamily="34" charset="0"/>
              <a:buChar char="•"/>
            </a:pPr>
            <a:r>
              <a:rPr lang="en-IN" sz="1600" dirty="0">
                <a:solidFill>
                  <a:schemeClr val="bg1"/>
                </a:solidFill>
              </a:rPr>
              <a:t>Identifying the most relevant features for churn prediction was challenging. As it had very low Correlation Strength</a:t>
            </a:r>
          </a:p>
          <a:p>
            <a:pPr marL="971550" lvl="1" indent="-285750">
              <a:buFont typeface="Arial" panose="020B0604020202020204" pitchFamily="34" charset="0"/>
              <a:buChar char="•"/>
            </a:pPr>
            <a:r>
              <a:rPr lang="en-IN" sz="1600" dirty="0">
                <a:solidFill>
                  <a:schemeClr val="bg1"/>
                </a:solidFill>
              </a:rPr>
              <a:t>Feature engineering techniques like variable transformation, creation of new features, and dimensionality reduction was used to improve model performance.</a:t>
            </a:r>
          </a:p>
          <a:p>
            <a:pPr marL="514350" indent="-285750">
              <a:buFont typeface="Arial" panose="020B0604020202020204" pitchFamily="34" charset="0"/>
              <a:buChar char="•"/>
            </a:pPr>
            <a:r>
              <a:rPr lang="en-IN" dirty="0">
                <a:solidFill>
                  <a:schemeClr val="bg1"/>
                </a:solidFill>
              </a:rPr>
              <a:t>Model selection and evaluation</a:t>
            </a:r>
          </a:p>
          <a:p>
            <a:pPr marL="971550" lvl="1" indent="-285750">
              <a:buFont typeface="Arial" panose="020B0604020202020204" pitchFamily="34" charset="0"/>
              <a:buChar char="•"/>
            </a:pPr>
            <a:r>
              <a:rPr lang="en-IN" sz="1600" dirty="0">
                <a:solidFill>
                  <a:schemeClr val="bg1"/>
                </a:solidFill>
              </a:rPr>
              <a:t>Choosing the appropriate ML algorithm for churn prediction is crucial. </a:t>
            </a:r>
          </a:p>
          <a:p>
            <a:pPr marL="971550" lvl="1" indent="-285750">
              <a:buFont typeface="Arial" panose="020B0604020202020204" pitchFamily="34" charset="0"/>
              <a:buChar char="•"/>
            </a:pPr>
            <a:r>
              <a:rPr lang="en-IN" sz="1600" dirty="0">
                <a:solidFill>
                  <a:schemeClr val="bg1"/>
                </a:solidFill>
              </a:rPr>
              <a:t>We had to experiment with different models such as logistic regression, decision trees, random forests, or gradient boosting to find the best fit for dataset. </a:t>
            </a:r>
          </a:p>
          <a:p>
            <a:pPr marL="971550" lvl="1" indent="-285750">
              <a:buFont typeface="Arial" panose="020B0604020202020204" pitchFamily="34" charset="0"/>
              <a:buChar char="•"/>
            </a:pPr>
            <a:r>
              <a:rPr lang="en-IN" sz="1600" dirty="0">
                <a:solidFill>
                  <a:schemeClr val="bg1"/>
                </a:solidFill>
              </a:rPr>
              <a:t>Evaluating model performance using appropriate metrics like accuracy, precision, recall, or F1 score is important but also complex.</a:t>
            </a:r>
          </a:p>
          <a:p>
            <a:pPr marL="971550" lvl="1" indent="-285750">
              <a:buFont typeface="Arial" panose="020B0604020202020204" pitchFamily="34" charset="0"/>
              <a:buChar char="•"/>
            </a:pPr>
            <a:endParaRPr lang="en-IN" sz="1250" dirty="0">
              <a:solidFill>
                <a:schemeClr val="bg1"/>
              </a:solidFill>
            </a:endParaRPr>
          </a:p>
        </p:txBody>
      </p:sp>
    </p:spTree>
    <p:extLst>
      <p:ext uri="{BB962C8B-B14F-4D97-AF65-F5344CB8AC3E}">
        <p14:creationId xmlns:p14="http://schemas.microsoft.com/office/powerpoint/2010/main" val="232622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355723" y="658335"/>
            <a:ext cx="11214100" cy="5355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IN" sz="3200" dirty="0"/>
              <a:t>Challenges faced?</a:t>
            </a:r>
          </a:p>
        </p:txBody>
      </p:sp>
      <p:sp>
        <p:nvSpPr>
          <p:cNvPr id="5" name="Text Placeholder 3">
            <a:extLst>
              <a:ext uri="{FF2B5EF4-FFF2-40B4-BE49-F238E27FC236}">
                <a16:creationId xmlns:a16="http://schemas.microsoft.com/office/drawing/2014/main" id="{D6806890-9187-3F93-C7BD-B955C4B7825E}"/>
              </a:ext>
            </a:extLst>
          </p:cNvPr>
          <p:cNvSpPr>
            <a:spLocks noGrp="1"/>
          </p:cNvSpPr>
          <p:nvPr>
            <p:ph type="body" idx="1"/>
          </p:nvPr>
        </p:nvSpPr>
        <p:spPr>
          <a:xfrm>
            <a:off x="132647" y="1444649"/>
            <a:ext cx="11932106" cy="5231359"/>
          </a:xfrm>
        </p:spPr>
        <p:txBody>
          <a:bodyPr/>
          <a:lstStyle/>
          <a:p>
            <a:pPr marL="514350" indent="-285750">
              <a:buFont typeface="Arial" panose="020B0604020202020204" pitchFamily="34" charset="0"/>
              <a:buChar char="•"/>
            </a:pPr>
            <a:r>
              <a:rPr lang="en-IN" dirty="0">
                <a:solidFill>
                  <a:schemeClr val="bg1"/>
                </a:solidFill>
              </a:rPr>
              <a:t>We had to Focus on Recall with Model Accuracies , </a:t>
            </a:r>
          </a:p>
          <a:p>
            <a:pPr marL="971550" lvl="1" indent="-285750">
              <a:buFont typeface="Arial" panose="020B0604020202020204" pitchFamily="34" charset="0"/>
              <a:buChar char="•"/>
            </a:pPr>
            <a:r>
              <a:rPr lang="en-IN" dirty="0">
                <a:solidFill>
                  <a:schemeClr val="bg1"/>
                </a:solidFill>
              </a:rPr>
              <a:t>Since we want to avoid classifying people who actually churn wrongly classifying as not churn, as it Crucial for the Problem Statement as the company is trying to retain customers by offering some complimentary plans.</a:t>
            </a:r>
          </a:p>
          <a:p>
            <a:pPr marL="971550" lvl="1" indent="-285750">
              <a:buFont typeface="Arial" panose="020B0604020202020204" pitchFamily="34" charset="0"/>
              <a:buChar char="•"/>
            </a:pPr>
            <a:r>
              <a:rPr lang="en-IN" dirty="0">
                <a:solidFill>
                  <a:schemeClr val="bg1"/>
                </a:solidFill>
              </a:rPr>
              <a:t>Specificity, also known as the "True Negative Rate" measures the ability of a binary classification model to correctly identify negative instances from the total number of actual negative instances. </a:t>
            </a:r>
          </a:p>
          <a:p>
            <a:pPr marL="971550" lvl="1" indent="-285750">
              <a:buFont typeface="Arial" panose="020B0604020202020204" pitchFamily="34" charset="0"/>
              <a:buChar char="•"/>
            </a:pPr>
            <a:r>
              <a:rPr lang="en-IN" dirty="0">
                <a:solidFill>
                  <a:schemeClr val="bg1"/>
                </a:solidFill>
              </a:rPr>
              <a:t>It is a complementary metric to sensitivity (recall), It measures the ability of a model to correctly identify positive instances (i.e., true positives) from the total number of actual positive instances.</a:t>
            </a:r>
          </a:p>
          <a:p>
            <a:pPr marL="514350" indent="-285750">
              <a:buFont typeface="Arial" panose="020B0604020202020204" pitchFamily="34" charset="0"/>
              <a:buChar char="•"/>
            </a:pPr>
            <a:r>
              <a:rPr lang="en-IN" dirty="0">
                <a:solidFill>
                  <a:schemeClr val="bg1"/>
                </a:solidFill>
              </a:rPr>
              <a:t>Deployment and scalability</a:t>
            </a:r>
          </a:p>
          <a:p>
            <a:pPr marL="971550" lvl="1" indent="-285750">
              <a:buFont typeface="Arial" panose="020B0604020202020204" pitchFamily="34" charset="0"/>
              <a:buChar char="•"/>
            </a:pPr>
            <a:r>
              <a:rPr lang="en-IN" dirty="0">
                <a:solidFill>
                  <a:schemeClr val="bg1"/>
                </a:solidFill>
              </a:rPr>
              <a:t>Successfully deploying the churn prediction model into a production environment and ensuring its scalability was challenging</a:t>
            </a:r>
          </a:p>
          <a:p>
            <a:pPr marL="971550" lvl="1" indent="-285750">
              <a:buFont typeface="Arial" panose="020B0604020202020204" pitchFamily="34" charset="0"/>
              <a:buChar char="•"/>
            </a:pPr>
            <a:r>
              <a:rPr lang="en-IN" dirty="0">
                <a:solidFill>
                  <a:schemeClr val="bg1"/>
                </a:solidFill>
              </a:rPr>
              <a:t>We used Normaliser and Label Encoder on the test data to make sure its following same values as for test</a:t>
            </a:r>
          </a:p>
        </p:txBody>
      </p:sp>
    </p:spTree>
    <p:extLst>
      <p:ext uri="{BB962C8B-B14F-4D97-AF65-F5344CB8AC3E}">
        <p14:creationId xmlns:p14="http://schemas.microsoft.com/office/powerpoint/2010/main" val="1927525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2" name="Title 1">
            <a:extLst>
              <a:ext uri="{FF2B5EF4-FFF2-40B4-BE49-F238E27FC236}">
                <a16:creationId xmlns:a16="http://schemas.microsoft.com/office/drawing/2014/main" id="{43E0F0CE-6839-1FF7-BC6F-78530C855BFD}"/>
              </a:ext>
            </a:extLst>
          </p:cNvPr>
          <p:cNvSpPr>
            <a:spLocks noGrp="1"/>
          </p:cNvSpPr>
          <p:nvPr>
            <p:ph type="title"/>
          </p:nvPr>
        </p:nvSpPr>
        <p:spPr>
          <a:xfrm>
            <a:off x="832104" y="3886201"/>
            <a:ext cx="11199951" cy="1120366"/>
          </a:xfrm>
        </p:spPr>
        <p:txBody>
          <a:bodyPr/>
          <a:lstStyle/>
          <a:p>
            <a:r>
              <a:rPr lang="en-IN" dirty="0"/>
              <a:t>Exploratory Data Analysis (EDA)</a:t>
            </a:r>
          </a:p>
        </p:txBody>
      </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Trebuchet MS"/>
              <a:buNone/>
            </a:pPr>
            <a:r>
              <a:rPr lang="en-US"/>
              <a:t>Thank You</a:t>
            </a:r>
            <a:endParaRPr/>
          </a:p>
        </p:txBody>
      </p:sp>
    </p:spTree>
    <p:extLst>
      <p:ext uri="{BB962C8B-B14F-4D97-AF65-F5344CB8AC3E}">
        <p14:creationId xmlns:p14="http://schemas.microsoft.com/office/powerpoint/2010/main" val="1485470596"/>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set details</a:t>
            </a:r>
          </a:p>
        </p:txBody>
      </p:sp>
      <p:sp>
        <p:nvSpPr>
          <p:cNvPr id="348" name="Google Shape;348;p25"/>
          <p:cNvSpPr txBox="1">
            <a:spLocks noGrp="1"/>
          </p:cNvSpPr>
          <p:nvPr>
            <p:ph type="body" idx="1"/>
          </p:nvPr>
        </p:nvSpPr>
        <p:spPr>
          <a:xfrm>
            <a:off x="444500" y="1625375"/>
            <a:ext cx="9294304" cy="2529375"/>
          </a:xfrm>
          <a:prstGeom prst="rect">
            <a:avLst/>
          </a:prstGeom>
          <a:noFill/>
          <a:ln>
            <a:noFill/>
          </a:ln>
        </p:spPr>
        <p:txBody>
          <a:bodyPr spcFirstLastPara="1" wrap="square" lIns="91425" tIns="45700" rIns="91425" bIns="45700" anchor="t" anchorCtr="0">
            <a:noAutofit/>
          </a:bodyPr>
          <a:lstStyle/>
          <a:p>
            <a:pPr marL="228600" lvl="0" indent="-279400" algn="l" rtl="0">
              <a:lnSpc>
                <a:spcPct val="100000"/>
              </a:lnSpc>
              <a:spcBef>
                <a:spcPts val="0"/>
              </a:spcBef>
              <a:spcAft>
                <a:spcPts val="0"/>
              </a:spcAft>
              <a:buSzPts val="2400"/>
              <a:buChar char="•"/>
            </a:pPr>
            <a:r>
              <a:rPr lang="en-IN" sz="2400" dirty="0"/>
              <a:t>Filename : Churn.csv</a:t>
            </a:r>
          </a:p>
          <a:p>
            <a:pPr marL="228600" lvl="0" indent="-279400" algn="l" rtl="0">
              <a:lnSpc>
                <a:spcPct val="100000"/>
              </a:lnSpc>
              <a:spcBef>
                <a:spcPts val="0"/>
              </a:spcBef>
              <a:spcAft>
                <a:spcPts val="0"/>
              </a:spcAft>
              <a:buSzPts val="2400"/>
              <a:buChar char="•"/>
            </a:pPr>
            <a:r>
              <a:rPr lang="en-IN" sz="2400" dirty="0"/>
              <a:t>Shape of Dataset</a:t>
            </a:r>
          </a:p>
          <a:p>
            <a:pPr marL="685800" lvl="1" indent="-279400">
              <a:spcBef>
                <a:spcPts val="0"/>
              </a:spcBef>
              <a:buSzPts val="2400"/>
            </a:pPr>
            <a:r>
              <a:rPr lang="en-IN" sz="2200" dirty="0"/>
              <a:t>Rows : 5000</a:t>
            </a:r>
          </a:p>
          <a:p>
            <a:pPr marL="685800" lvl="1" indent="-279400">
              <a:spcBef>
                <a:spcPts val="0"/>
              </a:spcBef>
              <a:buSzPts val="2400"/>
            </a:pPr>
            <a:r>
              <a:rPr lang="en-IN" sz="2200" dirty="0"/>
              <a:t>Columns : 20</a:t>
            </a:r>
          </a:p>
          <a:p>
            <a:pPr marL="228600" indent="-279400">
              <a:spcBef>
                <a:spcPts val="0"/>
              </a:spcBef>
              <a:buSzPts val="2400"/>
            </a:pPr>
            <a:r>
              <a:rPr lang="en-IN" sz="2400" dirty="0"/>
              <a:t>Duplicates : 0</a:t>
            </a:r>
          </a:p>
          <a:p>
            <a:pPr marL="228600" indent="-279400">
              <a:spcBef>
                <a:spcPts val="0"/>
              </a:spcBef>
              <a:buSzPts val="2400"/>
            </a:pPr>
            <a:r>
              <a:rPr lang="en-IN" sz="2400" dirty="0"/>
              <a:t>Unique Classes : [‘Churn-Yes', ‘Churn-No’]</a:t>
            </a:r>
          </a:p>
        </p:txBody>
      </p:sp>
      <p:graphicFrame>
        <p:nvGraphicFramePr>
          <p:cNvPr id="3" name="Table 2">
            <a:extLst>
              <a:ext uri="{FF2B5EF4-FFF2-40B4-BE49-F238E27FC236}">
                <a16:creationId xmlns:a16="http://schemas.microsoft.com/office/drawing/2014/main" id="{22BE44F9-638F-276F-EAD0-C98CD070C645}"/>
              </a:ext>
            </a:extLst>
          </p:cNvPr>
          <p:cNvGraphicFramePr>
            <a:graphicFrameLocks noGrp="1"/>
          </p:cNvGraphicFramePr>
          <p:nvPr>
            <p:extLst>
              <p:ext uri="{D42A27DB-BD31-4B8C-83A1-F6EECF244321}">
                <p14:modId xmlns:p14="http://schemas.microsoft.com/office/powerpoint/2010/main" val="4291360070"/>
              </p:ext>
            </p:extLst>
          </p:nvPr>
        </p:nvGraphicFramePr>
        <p:xfrm>
          <a:off x="341053" y="4110394"/>
          <a:ext cx="11484006" cy="1388973"/>
        </p:xfrm>
        <a:graphic>
          <a:graphicData uri="http://schemas.openxmlformats.org/drawingml/2006/table">
            <a:tbl>
              <a:tblPr firstRow="1">
                <a:tableStyleId>{284E427A-3D55-4303-BF80-6455036E1DE7}</a:tableStyleId>
              </a:tblPr>
              <a:tblGrid>
                <a:gridCol w="114798">
                  <a:extLst>
                    <a:ext uri="{9D8B030D-6E8A-4147-A177-3AD203B41FA5}">
                      <a16:colId xmlns:a16="http://schemas.microsoft.com/office/drawing/2014/main" val="2124913443"/>
                    </a:ext>
                  </a:extLst>
                </a:gridCol>
                <a:gridCol w="316128">
                  <a:extLst>
                    <a:ext uri="{9D8B030D-6E8A-4147-A177-3AD203B41FA5}">
                      <a16:colId xmlns:a16="http://schemas.microsoft.com/office/drawing/2014/main" val="1212715123"/>
                    </a:ext>
                  </a:extLst>
                </a:gridCol>
                <a:gridCol w="913176">
                  <a:extLst>
                    <a:ext uri="{9D8B030D-6E8A-4147-A177-3AD203B41FA5}">
                      <a16:colId xmlns:a16="http://schemas.microsoft.com/office/drawing/2014/main" val="2063607931"/>
                    </a:ext>
                  </a:extLst>
                </a:gridCol>
                <a:gridCol w="563328">
                  <a:extLst>
                    <a:ext uri="{9D8B030D-6E8A-4147-A177-3AD203B41FA5}">
                      <a16:colId xmlns:a16="http://schemas.microsoft.com/office/drawing/2014/main" val="2262533962"/>
                    </a:ext>
                  </a:extLst>
                </a:gridCol>
                <a:gridCol w="563328">
                  <a:extLst>
                    <a:ext uri="{9D8B030D-6E8A-4147-A177-3AD203B41FA5}">
                      <a16:colId xmlns:a16="http://schemas.microsoft.com/office/drawing/2014/main" val="3040793890"/>
                    </a:ext>
                  </a:extLst>
                </a:gridCol>
                <a:gridCol w="563328">
                  <a:extLst>
                    <a:ext uri="{9D8B030D-6E8A-4147-A177-3AD203B41FA5}">
                      <a16:colId xmlns:a16="http://schemas.microsoft.com/office/drawing/2014/main" val="976036848"/>
                    </a:ext>
                  </a:extLst>
                </a:gridCol>
                <a:gridCol w="563328">
                  <a:extLst>
                    <a:ext uri="{9D8B030D-6E8A-4147-A177-3AD203B41FA5}">
                      <a16:colId xmlns:a16="http://schemas.microsoft.com/office/drawing/2014/main" val="1633222949"/>
                    </a:ext>
                  </a:extLst>
                </a:gridCol>
                <a:gridCol w="563328">
                  <a:extLst>
                    <a:ext uri="{9D8B030D-6E8A-4147-A177-3AD203B41FA5}">
                      <a16:colId xmlns:a16="http://schemas.microsoft.com/office/drawing/2014/main" val="1495423514"/>
                    </a:ext>
                  </a:extLst>
                </a:gridCol>
                <a:gridCol w="563328">
                  <a:extLst>
                    <a:ext uri="{9D8B030D-6E8A-4147-A177-3AD203B41FA5}">
                      <a16:colId xmlns:a16="http://schemas.microsoft.com/office/drawing/2014/main" val="1181658320"/>
                    </a:ext>
                  </a:extLst>
                </a:gridCol>
                <a:gridCol w="563328">
                  <a:extLst>
                    <a:ext uri="{9D8B030D-6E8A-4147-A177-3AD203B41FA5}">
                      <a16:colId xmlns:a16="http://schemas.microsoft.com/office/drawing/2014/main" val="93746979"/>
                    </a:ext>
                  </a:extLst>
                </a:gridCol>
                <a:gridCol w="563328">
                  <a:extLst>
                    <a:ext uri="{9D8B030D-6E8A-4147-A177-3AD203B41FA5}">
                      <a16:colId xmlns:a16="http://schemas.microsoft.com/office/drawing/2014/main" val="1967530098"/>
                    </a:ext>
                  </a:extLst>
                </a:gridCol>
                <a:gridCol w="563328">
                  <a:extLst>
                    <a:ext uri="{9D8B030D-6E8A-4147-A177-3AD203B41FA5}">
                      <a16:colId xmlns:a16="http://schemas.microsoft.com/office/drawing/2014/main" val="1080268961"/>
                    </a:ext>
                  </a:extLst>
                </a:gridCol>
                <a:gridCol w="563328">
                  <a:extLst>
                    <a:ext uri="{9D8B030D-6E8A-4147-A177-3AD203B41FA5}">
                      <a16:colId xmlns:a16="http://schemas.microsoft.com/office/drawing/2014/main" val="3923508508"/>
                    </a:ext>
                  </a:extLst>
                </a:gridCol>
                <a:gridCol w="563328">
                  <a:extLst>
                    <a:ext uri="{9D8B030D-6E8A-4147-A177-3AD203B41FA5}">
                      <a16:colId xmlns:a16="http://schemas.microsoft.com/office/drawing/2014/main" val="2325054360"/>
                    </a:ext>
                  </a:extLst>
                </a:gridCol>
                <a:gridCol w="563328">
                  <a:extLst>
                    <a:ext uri="{9D8B030D-6E8A-4147-A177-3AD203B41FA5}">
                      <a16:colId xmlns:a16="http://schemas.microsoft.com/office/drawing/2014/main" val="3740971216"/>
                    </a:ext>
                  </a:extLst>
                </a:gridCol>
                <a:gridCol w="563328">
                  <a:extLst>
                    <a:ext uri="{9D8B030D-6E8A-4147-A177-3AD203B41FA5}">
                      <a16:colId xmlns:a16="http://schemas.microsoft.com/office/drawing/2014/main" val="1851587116"/>
                    </a:ext>
                  </a:extLst>
                </a:gridCol>
                <a:gridCol w="563328">
                  <a:extLst>
                    <a:ext uri="{9D8B030D-6E8A-4147-A177-3AD203B41FA5}">
                      <a16:colId xmlns:a16="http://schemas.microsoft.com/office/drawing/2014/main" val="1420529540"/>
                    </a:ext>
                  </a:extLst>
                </a:gridCol>
                <a:gridCol w="563328">
                  <a:extLst>
                    <a:ext uri="{9D8B030D-6E8A-4147-A177-3AD203B41FA5}">
                      <a16:colId xmlns:a16="http://schemas.microsoft.com/office/drawing/2014/main" val="11061424"/>
                    </a:ext>
                  </a:extLst>
                </a:gridCol>
                <a:gridCol w="563328">
                  <a:extLst>
                    <a:ext uri="{9D8B030D-6E8A-4147-A177-3AD203B41FA5}">
                      <a16:colId xmlns:a16="http://schemas.microsoft.com/office/drawing/2014/main" val="2892942939"/>
                    </a:ext>
                  </a:extLst>
                </a:gridCol>
                <a:gridCol w="563328">
                  <a:extLst>
                    <a:ext uri="{9D8B030D-6E8A-4147-A177-3AD203B41FA5}">
                      <a16:colId xmlns:a16="http://schemas.microsoft.com/office/drawing/2014/main" val="703569285"/>
                    </a:ext>
                  </a:extLst>
                </a:gridCol>
                <a:gridCol w="563328">
                  <a:extLst>
                    <a:ext uri="{9D8B030D-6E8A-4147-A177-3AD203B41FA5}">
                      <a16:colId xmlns:a16="http://schemas.microsoft.com/office/drawing/2014/main" val="4161634755"/>
                    </a:ext>
                  </a:extLst>
                </a:gridCol>
              </a:tblGrid>
              <a:tr h="158086">
                <a:tc>
                  <a:txBody>
                    <a:bodyPr/>
                    <a:lstStyle/>
                    <a:p>
                      <a:pPr algn="ctr" fontAlgn="b"/>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state</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area.code</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account.length</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voice.plan</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voice.messages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intl.plan</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intl.mins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intl.calls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intl.charge</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day.mins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day.calls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day.charge</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eve.mins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eve.calls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eve.charge</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night.mins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night.calls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night.charge</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customer.calls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churn</a:t>
                      </a:r>
                      <a:endParaRPr lang="en-IN" sz="900" b="0" i="0" u="none" strike="noStrike">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1630765809"/>
                  </a:ext>
                </a:extLst>
              </a:tr>
              <a:tr h="158086">
                <a:tc>
                  <a:txBody>
                    <a:bodyPr/>
                    <a:lstStyle/>
                    <a:p>
                      <a:pPr algn="ctr" fontAlgn="b"/>
                      <a:r>
                        <a:rPr lang="en-IN" sz="900" b="0" u="none" strike="noStrike">
                          <a:solidFill>
                            <a:srgbClr val="000000"/>
                          </a:solidFill>
                          <a:effectLst/>
                        </a:rPr>
                        <a:t>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KS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area_code_415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128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yes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265.1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45.07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197.4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99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16.78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244.7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91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11.01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616038399"/>
                  </a:ext>
                </a:extLst>
              </a:tr>
              <a:tr h="158086">
                <a:tc>
                  <a:txBody>
                    <a:bodyPr/>
                    <a:lstStyle/>
                    <a:p>
                      <a:pPr algn="ctr" fontAlgn="b"/>
                      <a:r>
                        <a:rPr lang="en-IN" sz="900" b="0" u="none" strike="noStrike">
                          <a:solidFill>
                            <a:srgbClr val="000000"/>
                          </a:solidFill>
                          <a:effectLst/>
                        </a:rPr>
                        <a:t>2</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OH</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area_code_415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yes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13.7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161.6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123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27.47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195.5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16.62</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254.4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11.45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1086341263"/>
                  </a:ext>
                </a:extLst>
              </a:tr>
              <a:tr h="158086">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NJ</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area_code_415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137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12.2</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3.29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243.4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41.38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121.2</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162.6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7.32</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43920285"/>
                  </a:ext>
                </a:extLst>
              </a:tr>
              <a:tr h="158086">
                <a:tc>
                  <a:txBody>
                    <a:bodyPr/>
                    <a:lstStyle/>
                    <a:p>
                      <a:pPr algn="ctr" fontAlgn="b"/>
                      <a:r>
                        <a:rPr lang="en-IN" sz="900" b="0" u="none" strike="noStrike">
                          <a:solidFill>
                            <a:srgbClr val="000000"/>
                          </a:solidFill>
                          <a:effectLst/>
                        </a:rPr>
                        <a:t>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OH</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area_code_408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84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yes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6.6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1.78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299.4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71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50.9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61.9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88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5.26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196.9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89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8.86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1652412676"/>
                  </a:ext>
                </a:extLst>
              </a:tr>
              <a:tr h="158086">
                <a:tc>
                  <a:txBody>
                    <a:bodyPr/>
                    <a:lstStyle/>
                    <a:p>
                      <a:pPr algn="ctr" fontAlgn="b"/>
                      <a:r>
                        <a:rPr lang="en-IN" sz="900" b="0" u="none" strike="noStrike">
                          <a:solidFill>
                            <a:srgbClr val="000000"/>
                          </a:solidFill>
                          <a:effectLst/>
                        </a:rPr>
                        <a:t>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OK</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area_code_415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75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yes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2.73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166.7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28.34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148.3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122</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12.61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186.9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121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8.41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1658898096"/>
                  </a:ext>
                </a:extLst>
              </a:tr>
              <a:tr h="158086">
                <a:tc>
                  <a:txBody>
                    <a:bodyPr/>
                    <a:lstStyle/>
                    <a:p>
                      <a:pPr algn="ctr" fontAlgn="b"/>
                      <a:r>
                        <a:rPr lang="en-IN" sz="900" b="0" u="none" strike="noStrike">
                          <a:solidFill>
                            <a:srgbClr val="000000"/>
                          </a:solidFill>
                          <a:effectLst/>
                        </a:rPr>
                        <a:t>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AL</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area_code_510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yes</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6.3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223.4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98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37.98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220.6</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101</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18.75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203.9</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118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9.18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0</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no</a:t>
                      </a:r>
                      <a:endParaRPr lang="en-IN" sz="900" b="0" i="0" u="none" strike="noStrike">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2329296495"/>
                  </a:ext>
                </a:extLst>
              </a:tr>
              <a:tr h="158086">
                <a:tc>
                  <a:txBody>
                    <a:bodyPr/>
                    <a:lstStyle/>
                    <a:p>
                      <a:pPr algn="ctr" fontAlgn="b"/>
                      <a:r>
                        <a:rPr lang="en-IN" sz="900" b="0" u="none" strike="noStrike" dirty="0">
                          <a:solidFill>
                            <a:srgbClr val="000000"/>
                          </a:solidFill>
                          <a:effectLst/>
                        </a:rPr>
                        <a:t>7</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MA</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area_code_510</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121</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yes</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24</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no</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7.5</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7</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2.03</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218.2</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88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37.09</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348.5</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a:solidFill>
                            <a:srgbClr val="000000"/>
                          </a:solidFill>
                          <a:effectLst/>
                        </a:rPr>
                        <a:t>108</a:t>
                      </a:r>
                      <a:endParaRPr lang="en-IN" sz="900" b="0" i="0" u="none" strike="noStrike">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29.62</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212.6</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118</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9.57</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3</a:t>
                      </a:r>
                      <a:endParaRPr lang="en-IN" sz="900" b="0" i="0" u="none" strike="noStrike" dirty="0">
                        <a:solidFill>
                          <a:srgbClr val="000000"/>
                        </a:solidFill>
                        <a:effectLst/>
                        <a:latin typeface="Calibri" panose="020F0502020204030204" pitchFamily="34" charset="0"/>
                      </a:endParaRPr>
                    </a:p>
                  </a:txBody>
                  <a:tcPr marL="8051" marR="8051" marT="8051" marB="0" anchor="b"/>
                </a:tc>
                <a:tc>
                  <a:txBody>
                    <a:bodyPr/>
                    <a:lstStyle/>
                    <a:p>
                      <a:pPr algn="ctr" fontAlgn="b"/>
                      <a:r>
                        <a:rPr lang="en-IN" sz="900" b="0" u="none" strike="noStrike" dirty="0">
                          <a:solidFill>
                            <a:srgbClr val="000000"/>
                          </a:solidFill>
                          <a:effectLst/>
                        </a:rPr>
                        <a:t>no</a:t>
                      </a:r>
                      <a:endParaRPr lang="en-IN" sz="900" b="0" i="0" u="none" strike="noStrike" dirty="0">
                        <a:solidFill>
                          <a:srgbClr val="000000"/>
                        </a:solidFill>
                        <a:effectLst/>
                        <a:latin typeface="Calibri" panose="020F0502020204030204" pitchFamily="34" charset="0"/>
                      </a:endParaRPr>
                    </a:p>
                  </a:txBody>
                  <a:tcPr marL="8051" marR="8051" marT="8051" marB="0" anchor="b"/>
                </a:tc>
                <a:extLst>
                  <a:ext uri="{0D108BD9-81ED-4DB2-BD59-A6C34878D82A}">
                    <a16:rowId xmlns:a16="http://schemas.microsoft.com/office/drawing/2014/main" val="176231008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set details – Features</a:t>
            </a:r>
          </a:p>
        </p:txBody>
      </p:sp>
      <p:sp>
        <p:nvSpPr>
          <p:cNvPr id="348" name="Google Shape;348;p25"/>
          <p:cNvSpPr txBox="1">
            <a:spLocks noGrp="1"/>
          </p:cNvSpPr>
          <p:nvPr>
            <p:ph type="body" idx="1"/>
          </p:nvPr>
        </p:nvSpPr>
        <p:spPr>
          <a:xfrm>
            <a:off x="284701" y="1359045"/>
            <a:ext cx="10448401" cy="5316963"/>
          </a:xfrm>
          <a:prstGeom prst="rect">
            <a:avLst/>
          </a:prstGeom>
          <a:noFill/>
          <a:ln>
            <a:noFill/>
          </a:ln>
        </p:spPr>
        <p:txBody>
          <a:bodyPr spcFirstLastPara="1" wrap="square" lIns="91425" tIns="45700" rIns="91425" bIns="45700" anchor="t" anchorCtr="0">
            <a:noAutofit/>
          </a:bodyPr>
          <a:lstStyle/>
          <a:p>
            <a:pPr marL="228600" lvl="0" indent="-279400" algn="l" rtl="0">
              <a:lnSpc>
                <a:spcPct val="100000"/>
              </a:lnSpc>
              <a:spcBef>
                <a:spcPts val="0"/>
              </a:spcBef>
              <a:spcAft>
                <a:spcPts val="0"/>
              </a:spcAft>
              <a:buSzPts val="2400"/>
              <a:buChar char="•"/>
            </a:pPr>
            <a:r>
              <a:rPr lang="en-IN" dirty="0"/>
              <a:t>The data set includes the following variables:</a:t>
            </a:r>
          </a:p>
          <a:p>
            <a:pPr marL="228600" lvl="0" indent="-279400" algn="l" rtl="0">
              <a:lnSpc>
                <a:spcPct val="100000"/>
              </a:lnSpc>
              <a:spcBef>
                <a:spcPts val="0"/>
              </a:spcBef>
              <a:spcAft>
                <a:spcPts val="0"/>
              </a:spcAft>
              <a:buSzPts val="2400"/>
              <a:buChar char="•"/>
            </a:pPr>
            <a:r>
              <a:rPr lang="en-IN" dirty="0"/>
              <a:t>state: Categorical, for the 51 states and the District of Columbia.</a:t>
            </a:r>
          </a:p>
          <a:p>
            <a:pPr marL="228600" lvl="0" indent="-279400" algn="l" rtl="0">
              <a:lnSpc>
                <a:spcPct val="100000"/>
              </a:lnSpc>
              <a:spcBef>
                <a:spcPts val="0"/>
              </a:spcBef>
              <a:spcAft>
                <a:spcPts val="0"/>
              </a:spcAft>
              <a:buSzPts val="2400"/>
              <a:buChar char="•"/>
            </a:pPr>
            <a:r>
              <a:rPr lang="en-IN" dirty="0" err="1"/>
              <a:t>Area.code</a:t>
            </a:r>
            <a:endParaRPr lang="en-IN" dirty="0"/>
          </a:p>
          <a:p>
            <a:pPr marL="228600" lvl="0" indent="-279400" algn="l" rtl="0">
              <a:lnSpc>
                <a:spcPct val="100000"/>
              </a:lnSpc>
              <a:spcBef>
                <a:spcPts val="0"/>
              </a:spcBef>
              <a:spcAft>
                <a:spcPts val="0"/>
              </a:spcAft>
              <a:buSzPts val="2400"/>
              <a:buChar char="•"/>
            </a:pPr>
            <a:r>
              <a:rPr lang="en-IN" dirty="0" err="1"/>
              <a:t>account.length</a:t>
            </a:r>
            <a:r>
              <a:rPr lang="en-IN" dirty="0"/>
              <a:t>: how long the account has been active.</a:t>
            </a:r>
          </a:p>
          <a:p>
            <a:pPr marL="228600" lvl="0" indent="-279400" algn="l" rtl="0">
              <a:lnSpc>
                <a:spcPct val="100000"/>
              </a:lnSpc>
              <a:spcBef>
                <a:spcPts val="0"/>
              </a:spcBef>
              <a:spcAft>
                <a:spcPts val="0"/>
              </a:spcAft>
              <a:buSzPts val="2400"/>
              <a:buChar char="•"/>
            </a:pPr>
            <a:r>
              <a:rPr lang="en-IN" dirty="0" err="1"/>
              <a:t>voice.plan</a:t>
            </a:r>
            <a:r>
              <a:rPr lang="en-IN" dirty="0"/>
              <a:t>: yes or no, voicemail plan.</a:t>
            </a:r>
          </a:p>
          <a:p>
            <a:pPr marL="228600" lvl="0" indent="-279400" algn="l" rtl="0">
              <a:lnSpc>
                <a:spcPct val="100000"/>
              </a:lnSpc>
              <a:spcBef>
                <a:spcPts val="0"/>
              </a:spcBef>
              <a:spcAft>
                <a:spcPts val="0"/>
              </a:spcAft>
              <a:buSzPts val="2400"/>
              <a:buChar char="•"/>
            </a:pPr>
            <a:r>
              <a:rPr lang="en-IN" dirty="0" err="1"/>
              <a:t>voice.messages</a:t>
            </a:r>
            <a:r>
              <a:rPr lang="en-IN" dirty="0"/>
              <a:t>: number of voicemail messages.</a:t>
            </a:r>
          </a:p>
          <a:p>
            <a:pPr marL="228600" lvl="0" indent="-279400" algn="l" rtl="0">
              <a:lnSpc>
                <a:spcPct val="100000"/>
              </a:lnSpc>
              <a:spcBef>
                <a:spcPts val="0"/>
              </a:spcBef>
              <a:spcAft>
                <a:spcPts val="0"/>
              </a:spcAft>
              <a:buSzPts val="2400"/>
              <a:buChar char="•"/>
            </a:pPr>
            <a:r>
              <a:rPr lang="en-IN" dirty="0" err="1"/>
              <a:t>intl.plan</a:t>
            </a:r>
            <a:r>
              <a:rPr lang="en-IN" dirty="0"/>
              <a:t>: yes or no, international plan.</a:t>
            </a:r>
          </a:p>
          <a:p>
            <a:pPr marL="228600" lvl="0" indent="-279400" algn="l" rtl="0">
              <a:lnSpc>
                <a:spcPct val="100000"/>
              </a:lnSpc>
              <a:spcBef>
                <a:spcPts val="0"/>
              </a:spcBef>
              <a:spcAft>
                <a:spcPts val="0"/>
              </a:spcAft>
              <a:buSzPts val="2400"/>
              <a:buChar char="•"/>
            </a:pPr>
            <a:r>
              <a:rPr lang="en-IN" dirty="0" err="1"/>
              <a:t>intl.mins</a:t>
            </a:r>
            <a:r>
              <a:rPr lang="en-IN" dirty="0"/>
              <a:t>: minutes customer used service to make international calls.</a:t>
            </a:r>
          </a:p>
          <a:p>
            <a:pPr marL="228600" lvl="0" indent="-279400" algn="l" rtl="0">
              <a:lnSpc>
                <a:spcPct val="100000"/>
              </a:lnSpc>
              <a:spcBef>
                <a:spcPts val="0"/>
              </a:spcBef>
              <a:spcAft>
                <a:spcPts val="0"/>
              </a:spcAft>
              <a:buSzPts val="2400"/>
              <a:buChar char="•"/>
            </a:pPr>
            <a:r>
              <a:rPr lang="en-IN" dirty="0" err="1"/>
              <a:t>intl.calls</a:t>
            </a:r>
            <a:r>
              <a:rPr lang="en-IN" dirty="0"/>
              <a:t>: total number of international calls.</a:t>
            </a:r>
          </a:p>
          <a:p>
            <a:pPr marL="228600" lvl="0" indent="-279400" algn="l" rtl="0">
              <a:lnSpc>
                <a:spcPct val="100000"/>
              </a:lnSpc>
              <a:spcBef>
                <a:spcPts val="0"/>
              </a:spcBef>
              <a:spcAft>
                <a:spcPts val="0"/>
              </a:spcAft>
              <a:buSzPts val="2400"/>
              <a:buChar char="•"/>
            </a:pPr>
            <a:r>
              <a:rPr lang="en-IN" dirty="0" err="1"/>
              <a:t>intl.charge</a:t>
            </a:r>
            <a:r>
              <a:rPr lang="en-IN" dirty="0"/>
              <a:t>: total international charge.</a:t>
            </a:r>
          </a:p>
          <a:p>
            <a:pPr marL="228600" lvl="0" indent="-279400" algn="l" rtl="0">
              <a:lnSpc>
                <a:spcPct val="100000"/>
              </a:lnSpc>
              <a:spcBef>
                <a:spcPts val="0"/>
              </a:spcBef>
              <a:spcAft>
                <a:spcPts val="0"/>
              </a:spcAft>
              <a:buSzPts val="2400"/>
              <a:buChar char="•"/>
            </a:pPr>
            <a:r>
              <a:rPr lang="en-IN" dirty="0" err="1"/>
              <a:t>day.mins</a:t>
            </a:r>
            <a:r>
              <a:rPr lang="en-IN" dirty="0"/>
              <a:t>: minutes customer used service during the day.</a:t>
            </a:r>
          </a:p>
          <a:p>
            <a:pPr marL="228600" lvl="0" indent="-279400" algn="l" rtl="0">
              <a:lnSpc>
                <a:spcPct val="100000"/>
              </a:lnSpc>
              <a:spcBef>
                <a:spcPts val="0"/>
              </a:spcBef>
              <a:spcAft>
                <a:spcPts val="0"/>
              </a:spcAft>
              <a:buSzPts val="2400"/>
              <a:buChar char="•"/>
            </a:pPr>
            <a:r>
              <a:rPr lang="en-IN" dirty="0" err="1"/>
              <a:t>day.calls</a:t>
            </a:r>
            <a:r>
              <a:rPr lang="en-IN" dirty="0"/>
              <a:t>: total number of calls during the day.</a:t>
            </a:r>
          </a:p>
          <a:p>
            <a:pPr marL="228600" lvl="0" indent="-279400" algn="l" rtl="0">
              <a:lnSpc>
                <a:spcPct val="100000"/>
              </a:lnSpc>
              <a:spcBef>
                <a:spcPts val="0"/>
              </a:spcBef>
              <a:spcAft>
                <a:spcPts val="0"/>
              </a:spcAft>
              <a:buSzPts val="2400"/>
              <a:buChar char="•"/>
            </a:pPr>
            <a:r>
              <a:rPr lang="en-IN" dirty="0" err="1"/>
              <a:t>day.charge</a:t>
            </a:r>
            <a:r>
              <a:rPr lang="en-IN" dirty="0"/>
              <a:t>: total charge during the day.</a:t>
            </a:r>
          </a:p>
          <a:p>
            <a:pPr marL="228600" lvl="0" indent="-279400" algn="l" rtl="0">
              <a:lnSpc>
                <a:spcPct val="100000"/>
              </a:lnSpc>
              <a:spcBef>
                <a:spcPts val="0"/>
              </a:spcBef>
              <a:spcAft>
                <a:spcPts val="0"/>
              </a:spcAft>
              <a:buSzPts val="2400"/>
              <a:buChar char="•"/>
            </a:pPr>
            <a:r>
              <a:rPr lang="en-IN" dirty="0" err="1"/>
              <a:t>eve.mins</a:t>
            </a:r>
            <a:r>
              <a:rPr lang="en-IN" dirty="0"/>
              <a:t>: minutes customer used service during the evening.</a:t>
            </a:r>
          </a:p>
          <a:p>
            <a:pPr marL="228600" lvl="0" indent="-279400" algn="l" rtl="0">
              <a:lnSpc>
                <a:spcPct val="100000"/>
              </a:lnSpc>
              <a:spcBef>
                <a:spcPts val="0"/>
              </a:spcBef>
              <a:spcAft>
                <a:spcPts val="0"/>
              </a:spcAft>
              <a:buSzPts val="2400"/>
              <a:buChar char="•"/>
            </a:pPr>
            <a:r>
              <a:rPr lang="en-IN" dirty="0" err="1"/>
              <a:t>eve.calls</a:t>
            </a:r>
            <a:r>
              <a:rPr lang="en-IN" dirty="0"/>
              <a:t>: total number of calls during the evening.</a:t>
            </a:r>
          </a:p>
          <a:p>
            <a:pPr marL="228600" lvl="0" indent="-279400" algn="l" rtl="0">
              <a:lnSpc>
                <a:spcPct val="100000"/>
              </a:lnSpc>
              <a:spcBef>
                <a:spcPts val="0"/>
              </a:spcBef>
              <a:spcAft>
                <a:spcPts val="0"/>
              </a:spcAft>
              <a:buSzPts val="2400"/>
              <a:buChar char="•"/>
            </a:pPr>
            <a:r>
              <a:rPr lang="en-IN" dirty="0" err="1"/>
              <a:t>eve.charge</a:t>
            </a:r>
            <a:r>
              <a:rPr lang="en-IN" dirty="0"/>
              <a:t>: total charge during the evening.</a:t>
            </a:r>
          </a:p>
          <a:p>
            <a:pPr marL="228600" lvl="0" indent="-279400" algn="l" rtl="0">
              <a:lnSpc>
                <a:spcPct val="100000"/>
              </a:lnSpc>
              <a:spcBef>
                <a:spcPts val="0"/>
              </a:spcBef>
              <a:spcAft>
                <a:spcPts val="0"/>
              </a:spcAft>
              <a:buSzPts val="2400"/>
              <a:buChar char="•"/>
            </a:pPr>
            <a:r>
              <a:rPr lang="en-IN" dirty="0" err="1"/>
              <a:t>night.mins</a:t>
            </a:r>
            <a:r>
              <a:rPr lang="en-IN" dirty="0"/>
              <a:t>: minutes customer used service during the night.</a:t>
            </a:r>
          </a:p>
          <a:p>
            <a:pPr marL="228600" lvl="0" indent="-279400" algn="l" rtl="0">
              <a:lnSpc>
                <a:spcPct val="100000"/>
              </a:lnSpc>
              <a:spcBef>
                <a:spcPts val="0"/>
              </a:spcBef>
              <a:spcAft>
                <a:spcPts val="0"/>
              </a:spcAft>
              <a:buSzPts val="2400"/>
              <a:buChar char="•"/>
            </a:pPr>
            <a:r>
              <a:rPr lang="en-IN" dirty="0" err="1"/>
              <a:t>night.calls</a:t>
            </a:r>
            <a:r>
              <a:rPr lang="en-IN" dirty="0"/>
              <a:t>: total number of calls during the night.</a:t>
            </a:r>
          </a:p>
          <a:p>
            <a:pPr marL="228600" lvl="0" indent="-279400" algn="l" rtl="0">
              <a:lnSpc>
                <a:spcPct val="100000"/>
              </a:lnSpc>
              <a:spcBef>
                <a:spcPts val="0"/>
              </a:spcBef>
              <a:spcAft>
                <a:spcPts val="0"/>
              </a:spcAft>
              <a:buSzPts val="2400"/>
              <a:buChar char="•"/>
            </a:pPr>
            <a:r>
              <a:rPr lang="en-IN" dirty="0" err="1"/>
              <a:t>night.charge</a:t>
            </a:r>
            <a:r>
              <a:rPr lang="en-IN" dirty="0"/>
              <a:t>: total charge during the night.</a:t>
            </a:r>
          </a:p>
          <a:p>
            <a:pPr marL="228600" lvl="0" indent="-279400" algn="l" rtl="0">
              <a:lnSpc>
                <a:spcPct val="100000"/>
              </a:lnSpc>
              <a:spcBef>
                <a:spcPts val="0"/>
              </a:spcBef>
              <a:spcAft>
                <a:spcPts val="0"/>
              </a:spcAft>
              <a:buSzPts val="2400"/>
              <a:buChar char="•"/>
            </a:pPr>
            <a:r>
              <a:rPr lang="en-IN" dirty="0" err="1"/>
              <a:t>customer.calls</a:t>
            </a:r>
            <a:r>
              <a:rPr lang="en-IN" dirty="0"/>
              <a:t>: number of calls to customer service.</a:t>
            </a:r>
          </a:p>
          <a:p>
            <a:pPr marL="228600" lvl="0" indent="-279400" algn="l" rtl="0">
              <a:lnSpc>
                <a:spcPct val="100000"/>
              </a:lnSpc>
              <a:spcBef>
                <a:spcPts val="0"/>
              </a:spcBef>
              <a:spcAft>
                <a:spcPts val="0"/>
              </a:spcAft>
              <a:buSzPts val="2400"/>
              <a:buChar char="•"/>
            </a:pPr>
            <a:r>
              <a:rPr lang="en-IN" dirty="0"/>
              <a:t>churn: Categorical, yes or no. Indicator of whether the customer has left the company (yes or no).</a:t>
            </a:r>
          </a:p>
        </p:txBody>
      </p:sp>
    </p:spTree>
    <p:extLst>
      <p:ext uri="{BB962C8B-B14F-4D97-AF65-F5344CB8AC3E}">
        <p14:creationId xmlns:p14="http://schemas.microsoft.com/office/powerpoint/2010/main" val="138248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Visualization – Class Distribution</a:t>
            </a:r>
          </a:p>
        </p:txBody>
      </p:sp>
      <p:sp>
        <p:nvSpPr>
          <p:cNvPr id="4" name="Text Placeholder 3">
            <a:extLst>
              <a:ext uri="{FF2B5EF4-FFF2-40B4-BE49-F238E27FC236}">
                <a16:creationId xmlns:a16="http://schemas.microsoft.com/office/drawing/2014/main" id="{B207A621-CCC9-2B30-0A35-BC8FC4878B6B}"/>
              </a:ext>
            </a:extLst>
          </p:cNvPr>
          <p:cNvSpPr>
            <a:spLocks noGrp="1"/>
          </p:cNvSpPr>
          <p:nvPr>
            <p:ph type="body" idx="1"/>
          </p:nvPr>
        </p:nvSpPr>
        <p:spPr>
          <a:xfrm>
            <a:off x="406398" y="1989593"/>
            <a:ext cx="5865093" cy="2850262"/>
          </a:xfrm>
        </p:spPr>
        <p:txBody>
          <a:bodyPr/>
          <a:lstStyle/>
          <a:p>
            <a:r>
              <a:rPr lang="en-IN" sz="1800" dirty="0">
                <a:solidFill>
                  <a:srgbClr val="FFFF00"/>
                </a:solidFill>
              </a:rPr>
              <a:t>Class Distribution</a:t>
            </a:r>
          </a:p>
          <a:p>
            <a:pPr lvl="1"/>
            <a:r>
              <a:rPr lang="en-IN" sz="1600" dirty="0">
                <a:solidFill>
                  <a:srgbClr val="FFFF00"/>
                </a:solidFill>
              </a:rPr>
              <a:t>No – Customer have not Churn  - 4293</a:t>
            </a:r>
          </a:p>
          <a:p>
            <a:pPr lvl="1"/>
            <a:r>
              <a:rPr lang="en-IN" sz="1600" dirty="0">
                <a:solidFill>
                  <a:srgbClr val="FFFF00"/>
                </a:solidFill>
              </a:rPr>
              <a:t>Yes - Customer have Churned - 707</a:t>
            </a:r>
          </a:p>
          <a:p>
            <a:r>
              <a:rPr lang="en-IN" sz="1800" dirty="0">
                <a:solidFill>
                  <a:srgbClr val="FFFF00"/>
                </a:solidFill>
              </a:rPr>
              <a:t>Analysing the distribution of labels in the dataset. </a:t>
            </a:r>
            <a:br>
              <a:rPr lang="en-IN" sz="1800" dirty="0">
                <a:solidFill>
                  <a:srgbClr val="FFFF00"/>
                </a:solidFill>
              </a:rPr>
            </a:br>
            <a:r>
              <a:rPr lang="en-IN" sz="1800" dirty="0">
                <a:solidFill>
                  <a:srgbClr val="FFFF00"/>
                </a:solidFill>
              </a:rPr>
              <a:t>We see the dataset has in-equal proportions of instances for each class, it can be considered balanced. </a:t>
            </a:r>
          </a:p>
          <a:p>
            <a:r>
              <a:rPr lang="en-IN" sz="1800" dirty="0">
                <a:solidFill>
                  <a:srgbClr val="FFFF00"/>
                </a:solidFill>
              </a:rPr>
              <a:t>Overall Churn rate is 14.14%</a:t>
            </a:r>
          </a:p>
        </p:txBody>
      </p:sp>
      <p:pic>
        <p:nvPicPr>
          <p:cNvPr id="2050" name="Picture 2">
            <a:extLst>
              <a:ext uri="{FF2B5EF4-FFF2-40B4-BE49-F238E27FC236}">
                <a16:creationId xmlns:a16="http://schemas.microsoft.com/office/drawing/2014/main" id="{09605652-0686-53A5-6407-D6AA2CBBF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237" y="1222316"/>
            <a:ext cx="4236307" cy="447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3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Font typeface="Trebuchet MS"/>
              <a:buNone/>
            </a:pPr>
            <a:r>
              <a:rPr lang="en-US" dirty="0"/>
              <a:t>Data Visualization – Categorical Plots</a:t>
            </a:r>
          </a:p>
        </p:txBody>
      </p:sp>
      <p:pic>
        <p:nvPicPr>
          <p:cNvPr id="8194" name="Picture 2">
            <a:extLst>
              <a:ext uri="{FF2B5EF4-FFF2-40B4-BE49-F238E27FC236}">
                <a16:creationId xmlns:a16="http://schemas.microsoft.com/office/drawing/2014/main" id="{396D78FB-A470-E93C-C80A-22A22C198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12" y="1236519"/>
            <a:ext cx="7153232" cy="360333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D486DA39-6F29-031E-7B89-E8C121C4EE70}"/>
              </a:ext>
            </a:extLst>
          </p:cNvPr>
          <p:cNvSpPr>
            <a:spLocks noGrp="1"/>
          </p:cNvSpPr>
          <p:nvPr>
            <p:ph type="body" idx="1"/>
          </p:nvPr>
        </p:nvSpPr>
        <p:spPr>
          <a:xfrm>
            <a:off x="5689599" y="4959084"/>
            <a:ext cx="6308438" cy="1741898"/>
          </a:xfrm>
        </p:spPr>
        <p:txBody>
          <a:bodyPr/>
          <a:lstStyle/>
          <a:p>
            <a:r>
              <a:rPr lang="en-IN" dirty="0">
                <a:solidFill>
                  <a:srgbClr val="FFFF00"/>
                </a:solidFill>
              </a:rPr>
              <a:t>Most number of entries are from area_code_415 = 49.90%</a:t>
            </a:r>
          </a:p>
          <a:p>
            <a:pPr lvl="1"/>
            <a:r>
              <a:rPr lang="en-IN" dirty="0">
                <a:solidFill>
                  <a:srgbClr val="FFFF00"/>
                </a:solidFill>
              </a:rPr>
              <a:t>Percentage for churn rate for area code 415 is 13.87 %</a:t>
            </a:r>
          </a:p>
          <a:p>
            <a:pPr lvl="1"/>
            <a:r>
              <a:rPr lang="en-IN" dirty="0">
                <a:solidFill>
                  <a:srgbClr val="FFFF00"/>
                </a:solidFill>
              </a:rPr>
              <a:t>Percentage for churn rate for area code 408 is 14.06 %</a:t>
            </a:r>
          </a:p>
          <a:p>
            <a:pPr lvl="1"/>
            <a:r>
              <a:rPr lang="en-IN" dirty="0">
                <a:solidFill>
                  <a:srgbClr val="FFFF00"/>
                </a:solidFill>
              </a:rPr>
              <a:t>Percentage for churn rate for area code 510 is 14.77 %</a:t>
            </a:r>
          </a:p>
          <a:p>
            <a:r>
              <a:rPr lang="en-IN" dirty="0">
                <a:solidFill>
                  <a:srgbClr val="FFFF00"/>
                </a:solidFill>
              </a:rPr>
              <a:t>The churn rate is similar for all the three areas.</a:t>
            </a:r>
          </a:p>
        </p:txBody>
      </p:sp>
    </p:spTree>
    <p:extLst>
      <p:ext uri="{BB962C8B-B14F-4D97-AF65-F5344CB8AC3E}">
        <p14:creationId xmlns:p14="http://schemas.microsoft.com/office/powerpoint/2010/main" val="392166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TotalTime>
  <Words>3704</Words>
  <Application>Microsoft Office PowerPoint</Application>
  <PresentationFormat>Widescreen</PresentationFormat>
  <Paragraphs>837</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Oswald</vt:lpstr>
      <vt:lpstr>Trebuchet MS</vt:lpstr>
      <vt:lpstr>Office Theme</vt:lpstr>
      <vt:lpstr>Telecom Customer Churn</vt:lpstr>
      <vt:lpstr>Business Problem:</vt:lpstr>
      <vt:lpstr>Project Architecture / Project Flow</vt:lpstr>
      <vt:lpstr>Technologies</vt:lpstr>
      <vt:lpstr>Exploratory Data Analysis (EDA)</vt:lpstr>
      <vt:lpstr>Data set details</vt:lpstr>
      <vt:lpstr>Data set details – Features</vt:lpstr>
      <vt:lpstr>Data Visualization – Class Distribution</vt:lpstr>
      <vt:lpstr>Data Visualization – Categorical Plots</vt:lpstr>
      <vt:lpstr>Data Visualization – Categorical Plots</vt:lpstr>
      <vt:lpstr>Data Visualization – Categorical Plots</vt:lpstr>
      <vt:lpstr>Data Visualization – International Charges</vt:lpstr>
      <vt:lpstr>Customer Calls v/s Churn</vt:lpstr>
      <vt:lpstr>Data Visualization – Histogram</vt:lpstr>
      <vt:lpstr>Outlier Detection using Box Plot</vt:lpstr>
      <vt:lpstr>Correlation Matrix</vt:lpstr>
      <vt:lpstr>Correlation Strength- Input Features V/s Target Variable</vt:lpstr>
      <vt:lpstr>Feature Engineering</vt:lpstr>
      <vt:lpstr>Feature Extraction</vt:lpstr>
      <vt:lpstr>Data Selection – Removing Outliers</vt:lpstr>
      <vt:lpstr>Dimension Reduction using t-SNE</vt:lpstr>
      <vt:lpstr>Feature Scaling</vt:lpstr>
      <vt:lpstr>Feature Selection - Chi-squared Test</vt:lpstr>
      <vt:lpstr>Feature Selection - Recursive Feature Elimination</vt:lpstr>
      <vt:lpstr>Feature Selection - Feature Importance</vt:lpstr>
      <vt:lpstr>Feature Selection – Overall Ranking</vt:lpstr>
      <vt:lpstr>Feature Selection</vt:lpstr>
      <vt:lpstr>Feature Reduction - PCA</vt:lpstr>
      <vt:lpstr>Data Balancing - SMOTE</vt:lpstr>
      <vt:lpstr>Model Building</vt:lpstr>
      <vt:lpstr>Logistic Regression Model</vt:lpstr>
      <vt:lpstr>Gaussian Naïve Bayes</vt:lpstr>
      <vt:lpstr>K-nearest neighbors (KNN)</vt:lpstr>
      <vt:lpstr>Decision Tree Classifier</vt:lpstr>
      <vt:lpstr>Support Vector Machines (SVM)</vt:lpstr>
      <vt:lpstr>Random Forest Classifier</vt:lpstr>
      <vt:lpstr>Gradient Boosting Machines (GBM)</vt:lpstr>
      <vt:lpstr>XGBoost (eXtreme Gradient Boosting)</vt:lpstr>
      <vt:lpstr>Model Evaluation</vt:lpstr>
      <vt:lpstr>Top Model</vt:lpstr>
      <vt:lpstr>Top Model</vt:lpstr>
      <vt:lpstr>Learning Curve – Cross Validation Score</vt:lpstr>
      <vt:lpstr>Model Prediction</vt:lpstr>
      <vt:lpstr>Model Prediction - Visualization</vt:lpstr>
      <vt:lpstr>Model Deployment</vt:lpstr>
      <vt:lpstr>Model Deployment using Streamlit</vt:lpstr>
      <vt:lpstr>Model Deployment using Streamlit</vt:lpstr>
      <vt:lpstr>Challenges faced?</vt:lpstr>
      <vt:lpstr>Challenges faced?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Semantic Analysis</dc:title>
  <dc:creator>Vinay Nagaraj</dc:creator>
  <cp:lastModifiedBy>Vinay Nagaraj</cp:lastModifiedBy>
  <cp:revision>62</cp:revision>
  <dcterms:modified xsi:type="dcterms:W3CDTF">2023-07-21T16:04:03Z</dcterms:modified>
</cp:coreProperties>
</file>