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2" r:id="rId1"/>
  </p:sldMasterIdLst>
  <p:notesMasterIdLst>
    <p:notesMasterId r:id="rId21"/>
  </p:notesMasterIdLst>
  <p:sldIdLst>
    <p:sldId id="256" r:id="rId2"/>
    <p:sldId id="260" r:id="rId3"/>
    <p:sldId id="257" r:id="rId4"/>
    <p:sldId id="258"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59" r:id="rId20"/>
  </p:sldIdLst>
  <p:sldSz cx="12192000" cy="6858000"/>
  <p:notesSz cx="6858000" cy="9144000"/>
  <p:embeddedFontLst>
    <p:embeddedFont>
      <p:font typeface="Arial Black" panose="020B0A04020102020204" pitchFamily="34" charset="0"/>
      <p:bold r:id="rId22"/>
    </p:embeddedFont>
    <p:embeddedFont>
      <p:font typeface="Bauhaus 93" panose="04030905020B02020C02" pitchFamily="82" charset="0"/>
      <p:regular r:id="rId23"/>
    </p:embeddedFont>
    <p:embeddedFont>
      <p:font typeface="Libre Baskerville" panose="02000000000000000000" pitchFamily="2" charset="0"/>
      <p:regular r:id="rId24"/>
      <p:bold r:id="rId25"/>
      <p: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4HmEECUlll0m8HTY06QsqsmZG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4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E78A-1F20-3D3A-A5AF-13E26795C2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FC8D4B-985E-7DBC-D02B-4D9407C71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0A4EF5-1F93-58C9-1C10-3C5A6C143916}"/>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AB47ABE9-064B-39BE-4FA0-E5AA1F08EA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DF0248-350F-75AF-B1D6-F5972BCA635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689068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5D840-8774-1269-C852-4E8C56B3CD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551C70-F856-0555-C59B-A70D678EA4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B5D7D1-3148-5DB4-F1C6-0EA2B2D5758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6B546CA1-5146-EC48-C4A9-FDC21646A3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1B7202-9A0F-90D3-5BF0-F33405D192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5508488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FEE9DF-66E9-4345-62C4-7862C21A9D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13C978-B83E-D8E9-C8E4-11E44D27DF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A4EA90-3B5D-29EC-BC4A-D713BB306E8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4F7A52DE-3C65-FA98-2832-A50DEC9688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CF8789-C53B-4207-8C99-F3A0549301F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7840034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39502-19A6-3C95-053F-E44360A03E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3BD292-E438-B707-CCD6-32FEF2303A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34803D-B03E-355F-6ECC-A7238E6E2D47}"/>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067050B-67D5-160F-7C6F-B1E04E99DE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F99576-447D-94DC-58CE-11897EC7B90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5965620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E1E1-4E49-410C-4657-28F37C14DE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8B24F4A-AC93-CB16-4498-C4ADE03234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2CB251-BF43-48CF-98C9-F7CDF68B55F4}"/>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83752B94-2A50-814D-9B75-DADCBC2868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3EAD6F-0749-690F-46D9-1F53F065F1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4753744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C524-480F-C80F-1655-25489A76A1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D15685-3385-C3CC-0353-852E9D3330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B3132D-5478-744C-CE33-4F950C3D3D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C78577-28F9-8ED5-7673-9BC2B44681F7}"/>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278A54D4-1E9E-A779-0126-A7622C846E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7C9287-A4A7-585D-AB02-7C36BDC519B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1907298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F93C6-A513-79DD-ED1F-4EDF73F4F6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088650-217E-1D86-435B-F9B1D3B76D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FDA78E-CA24-978F-3803-3C697B8507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3C60A3-09A2-5289-4520-537C1B8214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637EB7-000C-ADFC-063C-AE1AD43F1B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821B335-AD6A-BCB6-FABD-8189179D9B2B}"/>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3200FE87-3334-6945-CB0E-4B26430C14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1BED56-2CBD-D7EC-88FD-6E1538DB6D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6301592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6F67-7564-EE67-F137-CBB7AD7068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79B119-2C5F-04C2-B627-EFB3B42256B3}"/>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D89AFAE4-50F9-4496-A362-345A05D9FC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BCD8792-2E95-ABF9-82A3-474F63B82AB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0248021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82576C-7544-88A9-9A4A-464592061B9F}"/>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115471E2-23B2-C74F-5803-0060C9027F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8E9CE7-C015-3264-0F0E-E99193412E8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3733689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C04F-A277-7312-D636-43F071BE71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83519A-4633-9E29-FF5A-8614158A98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FB8AC36-2499-CA11-905B-689212EF5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976391-1236-6353-AC6D-6561592D4F7C}"/>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7C60BBA2-B679-CAA2-E490-FDACEF613A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A2B30E-D65E-1A46-92E4-3F0C48D666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0194549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9885-8F73-2230-5AEE-9E79B4A246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49E6C3-5C47-EE4F-045E-CD132E7B2E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CADFD55-7EDF-4A3B-4DF2-2A98FA4279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AD5D40-8C39-BC0E-1A4F-3FC9AD5A0DE6}"/>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D32F6914-AF6E-BEA8-F71C-7C75774977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9F4F3C-8A77-9702-6FA5-88A20BF4C97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9806665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7000" r="-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5A7AF8-2C60-B916-709D-19CA9BBDAC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650932-AE74-BE4F-468F-8D103A1F09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837F91-CB04-AD67-D3DD-CFF7AB0E8C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AF2BD437-A379-9C5F-97C6-18A940A139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A55D78-96C6-86A6-4D15-BD5783260B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263835335"/>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zero.eu/magazine/record-store-day-lunga-vita-ai-negozi-di-musica-indipendenti/" TargetMode="External"/><Relationship Id="rId2" Type="http://schemas.openxmlformats.org/officeDocument/2006/relationships/image" Target="../media/image3.jp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hyperlink" Target="https://creativecommons.org/licenses/by-nc-nd/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hyperlink" Target="https://www.linkedin.com/in/kartik-patil-ba4960240/" TargetMode="External"/><Relationship Id="rId4" Type="http://schemas.openxmlformats.org/officeDocument/2006/relationships/hyperlink" Target="https://github.com/Kartik022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0"/>
            <a:ext cx="12190815" cy="6694098"/>
          </a:xfrm>
          <a:prstGeom prst="rect">
            <a:avLst/>
          </a:prstGeom>
          <a:noFill/>
          <a:ln>
            <a:noFill/>
          </a:ln>
        </p:spPr>
      </p:pic>
      <p:sp>
        <p:nvSpPr>
          <p:cNvPr id="99" name="Google Shape;99;p1"/>
          <p:cNvSpPr txBox="1"/>
          <p:nvPr/>
        </p:nvSpPr>
        <p:spPr>
          <a:xfrm>
            <a:off x="2472905" y="3826142"/>
            <a:ext cx="7246189" cy="98484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br>
              <a:rPr lang="en-IN" sz="1800" b="0" i="0" u="none" strike="noStrike" cap="none" dirty="0">
                <a:solidFill>
                  <a:schemeClr val="dk1"/>
                </a:solidFill>
                <a:latin typeface="Calibri"/>
                <a:ea typeface="Calibri"/>
                <a:cs typeface="Calibri"/>
                <a:sym typeface="Calibri"/>
              </a:rPr>
            </a:br>
            <a:r>
              <a:rPr lang="en-IN" sz="4000" b="1" dirty="0">
                <a:solidFill>
                  <a:schemeClr val="dk1"/>
                </a:solidFill>
                <a:latin typeface="Calibri"/>
                <a:ea typeface="Calibri"/>
                <a:cs typeface="Calibri"/>
                <a:sym typeface="Calibri"/>
              </a:rPr>
              <a:t>Music Store Data Analysis</a:t>
            </a:r>
            <a:r>
              <a:rPr lang="en-IN" sz="4000" b="1" dirty="0">
                <a:ea typeface="Calibri"/>
              </a:rPr>
              <a:t> </a:t>
            </a:r>
            <a:endParaRPr lang="en-IN" sz="4000" b="1" dirty="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A38F91-0D4A-5298-91EA-D4402C284816}"/>
              </a:ext>
            </a:extLst>
          </p:cNvPr>
          <p:cNvPicPr>
            <a:picLocks noChangeAspect="1"/>
          </p:cNvPicPr>
          <p:nvPr/>
        </p:nvPicPr>
        <p:blipFill>
          <a:blip r:embed="rId2"/>
          <a:stretch>
            <a:fillRect/>
          </a:stretch>
        </p:blipFill>
        <p:spPr>
          <a:xfrm>
            <a:off x="471948" y="4109884"/>
            <a:ext cx="3298733" cy="844995"/>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2EAD4AE3-ECDF-D563-D315-ECEE055592C0}"/>
              </a:ext>
            </a:extLst>
          </p:cNvPr>
          <p:cNvSpPr txBox="1"/>
          <p:nvPr/>
        </p:nvSpPr>
        <p:spPr>
          <a:xfrm>
            <a:off x="471948" y="460872"/>
            <a:ext cx="11425084" cy="923330"/>
          </a:xfrm>
          <a:prstGeom prst="rect">
            <a:avLst/>
          </a:prstGeom>
          <a:noFill/>
        </p:spPr>
        <p:txBody>
          <a:bodyPr wrap="square">
            <a:spAutoFit/>
          </a:bodyPr>
          <a:lstStyle/>
          <a:p>
            <a:r>
              <a:rPr lang="en-IN" b="1" i="1" dirty="0"/>
              <a:t>4. Which city has the best customers? - We would like to throw a promotional Music Festival in the city we made the most money. Write a query that returns one city that has the highest sum of invoice totals. Return both the city name &amp; sum of all invoice totals</a:t>
            </a:r>
          </a:p>
        </p:txBody>
      </p:sp>
      <p:pic>
        <p:nvPicPr>
          <p:cNvPr id="7" name="Picture 6">
            <a:extLst>
              <a:ext uri="{FF2B5EF4-FFF2-40B4-BE49-F238E27FC236}">
                <a16:creationId xmlns:a16="http://schemas.microsoft.com/office/drawing/2014/main" id="{89512ADF-1B65-5D6F-FE06-9A3D11FE3B65}"/>
              </a:ext>
            </a:extLst>
          </p:cNvPr>
          <p:cNvPicPr>
            <a:picLocks noChangeAspect="1"/>
          </p:cNvPicPr>
          <p:nvPr/>
        </p:nvPicPr>
        <p:blipFill>
          <a:blip r:embed="rId3"/>
          <a:stretch>
            <a:fillRect/>
          </a:stretch>
        </p:blipFill>
        <p:spPr>
          <a:xfrm>
            <a:off x="471948" y="1757827"/>
            <a:ext cx="5468578" cy="153921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8F49A84D-CF60-3198-5F55-A99FAC705B5A}"/>
              </a:ext>
            </a:extLst>
          </p:cNvPr>
          <p:cNvPicPr>
            <a:picLocks noChangeAspect="1"/>
          </p:cNvPicPr>
          <p:nvPr/>
        </p:nvPicPr>
        <p:blipFill>
          <a:blip r:embed="rId4">
            <a:alphaModFix amt="70000"/>
          </a:blip>
          <a:stretch>
            <a:fillRect/>
          </a:stretch>
        </p:blipFill>
        <p:spPr>
          <a:xfrm>
            <a:off x="9311148" y="0"/>
            <a:ext cx="2880852" cy="567635"/>
          </a:xfrm>
          <a:prstGeom prst="rect">
            <a:avLst/>
          </a:prstGeom>
        </p:spPr>
      </p:pic>
    </p:spTree>
    <p:extLst>
      <p:ext uri="{BB962C8B-B14F-4D97-AF65-F5344CB8AC3E}">
        <p14:creationId xmlns:p14="http://schemas.microsoft.com/office/powerpoint/2010/main" val="42078457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01138B-5CB5-0D72-B155-B76B861A030A}"/>
              </a:ext>
            </a:extLst>
          </p:cNvPr>
          <p:cNvSpPr txBox="1"/>
          <p:nvPr/>
        </p:nvSpPr>
        <p:spPr>
          <a:xfrm>
            <a:off x="285134" y="374077"/>
            <a:ext cx="11287433" cy="646331"/>
          </a:xfrm>
          <a:prstGeom prst="rect">
            <a:avLst/>
          </a:prstGeom>
          <a:noFill/>
        </p:spPr>
        <p:txBody>
          <a:bodyPr wrap="square">
            <a:spAutoFit/>
          </a:bodyPr>
          <a:lstStyle/>
          <a:p>
            <a:r>
              <a:rPr lang="en-IN" b="1" i="1" dirty="0"/>
              <a:t>5. Who is the best customer? - The customer who has spent the most money will be declared the best customer. Write a query that returns the person who has spent the most money</a:t>
            </a:r>
          </a:p>
        </p:txBody>
      </p:sp>
      <p:pic>
        <p:nvPicPr>
          <p:cNvPr id="5" name="Picture 4">
            <a:extLst>
              <a:ext uri="{FF2B5EF4-FFF2-40B4-BE49-F238E27FC236}">
                <a16:creationId xmlns:a16="http://schemas.microsoft.com/office/drawing/2014/main" id="{BDD99C16-D2AC-94EF-AE74-E703E92BBA6D}"/>
              </a:ext>
            </a:extLst>
          </p:cNvPr>
          <p:cNvPicPr>
            <a:picLocks noChangeAspect="1"/>
          </p:cNvPicPr>
          <p:nvPr/>
        </p:nvPicPr>
        <p:blipFill>
          <a:blip r:embed="rId2"/>
          <a:stretch>
            <a:fillRect/>
          </a:stretch>
        </p:blipFill>
        <p:spPr>
          <a:xfrm>
            <a:off x="372190" y="1416048"/>
            <a:ext cx="5426190" cy="2251385"/>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01811B45-6929-8127-A8DA-E0BC8B945DD7}"/>
              </a:ext>
            </a:extLst>
          </p:cNvPr>
          <p:cNvPicPr>
            <a:picLocks noChangeAspect="1"/>
          </p:cNvPicPr>
          <p:nvPr/>
        </p:nvPicPr>
        <p:blipFill>
          <a:blip r:embed="rId3"/>
          <a:stretch>
            <a:fillRect/>
          </a:stretch>
        </p:blipFill>
        <p:spPr>
          <a:xfrm>
            <a:off x="372190" y="4335334"/>
            <a:ext cx="6022645" cy="685041"/>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E4DC0F54-AF55-3DF3-A0CF-EAA756A2470F}"/>
              </a:ext>
            </a:extLst>
          </p:cNvPr>
          <p:cNvPicPr>
            <a:picLocks noChangeAspect="1"/>
          </p:cNvPicPr>
          <p:nvPr/>
        </p:nvPicPr>
        <p:blipFill>
          <a:blip r:embed="rId4">
            <a:alphaModFix amt="70000"/>
          </a:blip>
          <a:stretch>
            <a:fillRect/>
          </a:stretch>
        </p:blipFill>
        <p:spPr>
          <a:xfrm>
            <a:off x="9910916" y="6860"/>
            <a:ext cx="2281084" cy="449458"/>
          </a:xfrm>
          <a:prstGeom prst="rect">
            <a:avLst/>
          </a:prstGeom>
        </p:spPr>
      </p:pic>
    </p:spTree>
    <p:extLst>
      <p:ext uri="{BB962C8B-B14F-4D97-AF65-F5344CB8AC3E}">
        <p14:creationId xmlns:p14="http://schemas.microsoft.com/office/powerpoint/2010/main" val="27649915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658D0B-094F-53BC-6D54-3468C93B2558}"/>
              </a:ext>
            </a:extLst>
          </p:cNvPr>
          <p:cNvSpPr txBox="1"/>
          <p:nvPr/>
        </p:nvSpPr>
        <p:spPr>
          <a:xfrm>
            <a:off x="334295" y="570722"/>
            <a:ext cx="11041627" cy="646331"/>
          </a:xfrm>
          <a:prstGeom prst="rect">
            <a:avLst/>
          </a:prstGeom>
          <a:noFill/>
        </p:spPr>
        <p:txBody>
          <a:bodyPr wrap="square">
            <a:spAutoFit/>
          </a:bodyPr>
          <a:lstStyle/>
          <a:p>
            <a:r>
              <a:rPr lang="en-IN" b="1" i="1" dirty="0"/>
              <a:t>6. Write a query to return the email, first name, last name, &amp; Genre of all Rock Music listeners. Return your list ordered alphabetically by email starting with A</a:t>
            </a:r>
          </a:p>
        </p:txBody>
      </p:sp>
      <p:pic>
        <p:nvPicPr>
          <p:cNvPr id="5" name="Picture 4">
            <a:extLst>
              <a:ext uri="{FF2B5EF4-FFF2-40B4-BE49-F238E27FC236}">
                <a16:creationId xmlns:a16="http://schemas.microsoft.com/office/drawing/2014/main" id="{6E1EA86D-1A6C-C789-F97B-2F8AF5233BE7}"/>
              </a:ext>
            </a:extLst>
          </p:cNvPr>
          <p:cNvPicPr>
            <a:picLocks noChangeAspect="1"/>
          </p:cNvPicPr>
          <p:nvPr/>
        </p:nvPicPr>
        <p:blipFill>
          <a:blip r:embed="rId2"/>
          <a:stretch>
            <a:fillRect/>
          </a:stretch>
        </p:blipFill>
        <p:spPr>
          <a:xfrm>
            <a:off x="523136" y="1342801"/>
            <a:ext cx="4282811" cy="245385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1C9DAE7B-3714-A2FC-84B4-211FFA8B7FAE}"/>
              </a:ext>
            </a:extLst>
          </p:cNvPr>
          <p:cNvPicPr>
            <a:picLocks noChangeAspect="1"/>
          </p:cNvPicPr>
          <p:nvPr/>
        </p:nvPicPr>
        <p:blipFill>
          <a:blip r:embed="rId3"/>
          <a:stretch>
            <a:fillRect/>
          </a:stretch>
        </p:blipFill>
        <p:spPr>
          <a:xfrm>
            <a:off x="4517921" y="3796654"/>
            <a:ext cx="5282960" cy="2726347"/>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7BCAB4D2-404C-A08E-E260-2DA237EA4F92}"/>
              </a:ext>
            </a:extLst>
          </p:cNvPr>
          <p:cNvPicPr>
            <a:picLocks noChangeAspect="1"/>
          </p:cNvPicPr>
          <p:nvPr/>
        </p:nvPicPr>
        <p:blipFill>
          <a:blip r:embed="rId4">
            <a:alphaModFix amt="70000"/>
          </a:blip>
          <a:stretch>
            <a:fillRect/>
          </a:stretch>
        </p:blipFill>
        <p:spPr>
          <a:xfrm>
            <a:off x="9163665" y="17206"/>
            <a:ext cx="2935766" cy="578455"/>
          </a:xfrm>
          <a:prstGeom prst="rect">
            <a:avLst/>
          </a:prstGeom>
        </p:spPr>
      </p:pic>
    </p:spTree>
    <p:extLst>
      <p:ext uri="{BB962C8B-B14F-4D97-AF65-F5344CB8AC3E}">
        <p14:creationId xmlns:p14="http://schemas.microsoft.com/office/powerpoint/2010/main" val="19842565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98F2C5-3A95-2EE4-3243-047FC2F02FB6}"/>
              </a:ext>
            </a:extLst>
          </p:cNvPr>
          <p:cNvSpPr txBox="1"/>
          <p:nvPr/>
        </p:nvSpPr>
        <p:spPr>
          <a:xfrm>
            <a:off x="383458" y="669044"/>
            <a:ext cx="11267768" cy="646331"/>
          </a:xfrm>
          <a:prstGeom prst="rect">
            <a:avLst/>
          </a:prstGeom>
          <a:noFill/>
        </p:spPr>
        <p:txBody>
          <a:bodyPr wrap="square">
            <a:spAutoFit/>
          </a:bodyPr>
          <a:lstStyle/>
          <a:p>
            <a:r>
              <a:rPr lang="en-IN" b="1" i="1" dirty="0"/>
              <a:t>7. Let's invite the artists who have written the most rock music in our dataset. Write a query that returns the Artist name and total track count of the top 10 rock bands </a:t>
            </a:r>
          </a:p>
        </p:txBody>
      </p:sp>
      <p:pic>
        <p:nvPicPr>
          <p:cNvPr id="5" name="Picture 4">
            <a:extLst>
              <a:ext uri="{FF2B5EF4-FFF2-40B4-BE49-F238E27FC236}">
                <a16:creationId xmlns:a16="http://schemas.microsoft.com/office/drawing/2014/main" id="{BF8EAB57-34DC-C512-1AF3-AE31F0D582C4}"/>
              </a:ext>
            </a:extLst>
          </p:cNvPr>
          <p:cNvPicPr>
            <a:picLocks noChangeAspect="1"/>
          </p:cNvPicPr>
          <p:nvPr/>
        </p:nvPicPr>
        <p:blipFill>
          <a:blip r:embed="rId2"/>
          <a:stretch>
            <a:fillRect/>
          </a:stretch>
        </p:blipFill>
        <p:spPr>
          <a:xfrm>
            <a:off x="5751870" y="3778187"/>
            <a:ext cx="4591208" cy="282157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072D2E2C-98D7-DBC0-877A-3CB0431F1BC4}"/>
              </a:ext>
            </a:extLst>
          </p:cNvPr>
          <p:cNvPicPr>
            <a:picLocks noChangeAspect="1"/>
          </p:cNvPicPr>
          <p:nvPr/>
        </p:nvPicPr>
        <p:blipFill>
          <a:blip r:embed="rId3"/>
          <a:stretch>
            <a:fillRect/>
          </a:stretch>
        </p:blipFill>
        <p:spPr>
          <a:xfrm>
            <a:off x="703234" y="1315375"/>
            <a:ext cx="4591208" cy="3128903"/>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6E0E84AA-096B-BC26-E6A2-09BDDB1D7841}"/>
              </a:ext>
            </a:extLst>
          </p:cNvPr>
          <p:cNvPicPr>
            <a:picLocks noChangeAspect="1"/>
          </p:cNvPicPr>
          <p:nvPr/>
        </p:nvPicPr>
        <p:blipFill>
          <a:blip r:embed="rId4">
            <a:alphaModFix amt="70000"/>
          </a:blip>
          <a:stretch>
            <a:fillRect/>
          </a:stretch>
        </p:blipFill>
        <p:spPr>
          <a:xfrm>
            <a:off x="9517626" y="0"/>
            <a:ext cx="2674374" cy="526951"/>
          </a:xfrm>
          <a:prstGeom prst="rect">
            <a:avLst/>
          </a:prstGeom>
        </p:spPr>
      </p:pic>
    </p:spTree>
    <p:extLst>
      <p:ext uri="{BB962C8B-B14F-4D97-AF65-F5344CB8AC3E}">
        <p14:creationId xmlns:p14="http://schemas.microsoft.com/office/powerpoint/2010/main" val="28734643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DA9885-15FA-43BB-ED06-4F53525838C3}"/>
              </a:ext>
            </a:extLst>
          </p:cNvPr>
          <p:cNvSpPr txBox="1"/>
          <p:nvPr/>
        </p:nvSpPr>
        <p:spPr>
          <a:xfrm>
            <a:off x="206478" y="422391"/>
            <a:ext cx="9537290" cy="923330"/>
          </a:xfrm>
          <a:prstGeom prst="rect">
            <a:avLst/>
          </a:prstGeom>
          <a:noFill/>
        </p:spPr>
        <p:txBody>
          <a:bodyPr wrap="square">
            <a:spAutoFit/>
          </a:bodyPr>
          <a:lstStyle/>
          <a:p>
            <a:r>
              <a:rPr lang="en-IN" b="1" i="1" dirty="0"/>
              <a:t>8. Return all the track names that have a song length longer than the average song length.- Return the Name and Milliseconds for each track. Order by the song length, with the longest songs listed first</a:t>
            </a:r>
          </a:p>
        </p:txBody>
      </p:sp>
      <p:pic>
        <p:nvPicPr>
          <p:cNvPr id="5" name="Picture 4">
            <a:extLst>
              <a:ext uri="{FF2B5EF4-FFF2-40B4-BE49-F238E27FC236}">
                <a16:creationId xmlns:a16="http://schemas.microsoft.com/office/drawing/2014/main" id="{1617B9D8-D3E1-7B2F-27C5-169C77DEC47C}"/>
              </a:ext>
            </a:extLst>
          </p:cNvPr>
          <p:cNvPicPr>
            <a:picLocks noChangeAspect="1"/>
          </p:cNvPicPr>
          <p:nvPr/>
        </p:nvPicPr>
        <p:blipFill>
          <a:blip r:embed="rId2"/>
          <a:stretch>
            <a:fillRect/>
          </a:stretch>
        </p:blipFill>
        <p:spPr>
          <a:xfrm>
            <a:off x="533474" y="1672173"/>
            <a:ext cx="4441649" cy="1430374"/>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94C02364-FECD-9BB0-385B-0907850FDC2C}"/>
              </a:ext>
            </a:extLst>
          </p:cNvPr>
          <p:cNvPicPr>
            <a:picLocks noChangeAspect="1"/>
          </p:cNvPicPr>
          <p:nvPr/>
        </p:nvPicPr>
        <p:blipFill>
          <a:blip r:embed="rId3"/>
          <a:stretch>
            <a:fillRect/>
          </a:stretch>
        </p:blipFill>
        <p:spPr>
          <a:xfrm>
            <a:off x="3075553" y="3507658"/>
            <a:ext cx="3197428" cy="2477814"/>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779D712C-847D-2127-904A-08B671B89397}"/>
              </a:ext>
            </a:extLst>
          </p:cNvPr>
          <p:cNvPicPr>
            <a:picLocks noChangeAspect="1"/>
          </p:cNvPicPr>
          <p:nvPr/>
        </p:nvPicPr>
        <p:blipFill>
          <a:blip r:embed="rId4">
            <a:alphaModFix amt="70000"/>
          </a:blip>
          <a:stretch>
            <a:fillRect/>
          </a:stretch>
        </p:blipFill>
        <p:spPr>
          <a:xfrm>
            <a:off x="9665109" y="-11375"/>
            <a:ext cx="2536723" cy="499828"/>
          </a:xfrm>
          <a:prstGeom prst="rect">
            <a:avLst/>
          </a:prstGeom>
        </p:spPr>
      </p:pic>
    </p:spTree>
    <p:extLst>
      <p:ext uri="{BB962C8B-B14F-4D97-AF65-F5344CB8AC3E}">
        <p14:creationId xmlns:p14="http://schemas.microsoft.com/office/powerpoint/2010/main" val="42001218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3EDF3A-E559-86C3-0C1F-E4A4C9B45E89}"/>
              </a:ext>
            </a:extLst>
          </p:cNvPr>
          <p:cNvPicPr>
            <a:picLocks noChangeAspect="1"/>
          </p:cNvPicPr>
          <p:nvPr/>
        </p:nvPicPr>
        <p:blipFill>
          <a:blip r:embed="rId2"/>
          <a:stretch>
            <a:fillRect/>
          </a:stretch>
        </p:blipFill>
        <p:spPr>
          <a:xfrm>
            <a:off x="5452405" y="3870493"/>
            <a:ext cx="3863675" cy="2263336"/>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E7BD81EB-29CE-477D-DC3E-A739C2F46A3F}"/>
              </a:ext>
            </a:extLst>
          </p:cNvPr>
          <p:cNvSpPr txBox="1"/>
          <p:nvPr/>
        </p:nvSpPr>
        <p:spPr>
          <a:xfrm>
            <a:off x="344128" y="305251"/>
            <a:ext cx="11238271" cy="646331"/>
          </a:xfrm>
          <a:prstGeom prst="rect">
            <a:avLst/>
          </a:prstGeom>
          <a:noFill/>
        </p:spPr>
        <p:txBody>
          <a:bodyPr wrap="square">
            <a:spAutoFit/>
          </a:bodyPr>
          <a:lstStyle/>
          <a:p>
            <a:r>
              <a:rPr lang="en-IN" b="1" i="1" dirty="0"/>
              <a:t>9. Find how much amount is spent by each customer on artists? Write a query to return customer name, artist name and total spent </a:t>
            </a:r>
          </a:p>
        </p:txBody>
      </p:sp>
      <p:pic>
        <p:nvPicPr>
          <p:cNvPr id="7" name="Picture 6">
            <a:extLst>
              <a:ext uri="{FF2B5EF4-FFF2-40B4-BE49-F238E27FC236}">
                <a16:creationId xmlns:a16="http://schemas.microsoft.com/office/drawing/2014/main" id="{82ACB7D3-372D-985A-2055-D102D6332A6F}"/>
              </a:ext>
            </a:extLst>
          </p:cNvPr>
          <p:cNvPicPr>
            <a:picLocks noChangeAspect="1"/>
          </p:cNvPicPr>
          <p:nvPr/>
        </p:nvPicPr>
        <p:blipFill>
          <a:blip r:embed="rId3"/>
          <a:stretch>
            <a:fillRect/>
          </a:stretch>
        </p:blipFill>
        <p:spPr>
          <a:xfrm>
            <a:off x="344128" y="1040072"/>
            <a:ext cx="4463631" cy="5316305"/>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D8AB3879-0679-88AE-6766-8300994578BF}"/>
              </a:ext>
            </a:extLst>
          </p:cNvPr>
          <p:cNvPicPr>
            <a:picLocks noChangeAspect="1"/>
          </p:cNvPicPr>
          <p:nvPr/>
        </p:nvPicPr>
        <p:blipFill>
          <a:blip r:embed="rId4">
            <a:alphaModFix amt="70000"/>
          </a:blip>
          <a:stretch>
            <a:fillRect/>
          </a:stretch>
        </p:blipFill>
        <p:spPr>
          <a:xfrm>
            <a:off x="9960076" y="26524"/>
            <a:ext cx="2231923" cy="439772"/>
          </a:xfrm>
          <a:prstGeom prst="rect">
            <a:avLst/>
          </a:prstGeom>
        </p:spPr>
      </p:pic>
    </p:spTree>
    <p:extLst>
      <p:ext uri="{BB962C8B-B14F-4D97-AF65-F5344CB8AC3E}">
        <p14:creationId xmlns:p14="http://schemas.microsoft.com/office/powerpoint/2010/main" val="20650129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3806DE-B4D4-59EB-64AE-F319795CDAA1}"/>
              </a:ext>
            </a:extLst>
          </p:cNvPr>
          <p:cNvPicPr>
            <a:picLocks noChangeAspect="1"/>
          </p:cNvPicPr>
          <p:nvPr/>
        </p:nvPicPr>
        <p:blipFill>
          <a:blip r:embed="rId2"/>
          <a:stretch>
            <a:fillRect/>
          </a:stretch>
        </p:blipFill>
        <p:spPr>
          <a:xfrm>
            <a:off x="491613" y="1615716"/>
            <a:ext cx="4748980" cy="3331601"/>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DB7BA020-FD42-265A-0249-3E5B9D1F4015}"/>
              </a:ext>
            </a:extLst>
          </p:cNvPr>
          <p:cNvSpPr txBox="1"/>
          <p:nvPr/>
        </p:nvSpPr>
        <p:spPr>
          <a:xfrm>
            <a:off x="491613" y="194553"/>
            <a:ext cx="8672052" cy="1200329"/>
          </a:xfrm>
          <a:prstGeom prst="rect">
            <a:avLst/>
          </a:prstGeom>
          <a:noFill/>
        </p:spPr>
        <p:txBody>
          <a:bodyPr wrap="square">
            <a:spAutoFit/>
          </a:bodyPr>
          <a:lstStyle/>
          <a:p>
            <a:r>
              <a:rPr lang="en-IN" b="1" i="1" dirty="0"/>
              <a:t>10.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a:t>
            </a:r>
          </a:p>
        </p:txBody>
      </p:sp>
      <p:pic>
        <p:nvPicPr>
          <p:cNvPr id="7" name="Picture 6">
            <a:extLst>
              <a:ext uri="{FF2B5EF4-FFF2-40B4-BE49-F238E27FC236}">
                <a16:creationId xmlns:a16="http://schemas.microsoft.com/office/drawing/2014/main" id="{B6AB3A15-FD67-579D-C202-014908B8D29F}"/>
              </a:ext>
            </a:extLst>
          </p:cNvPr>
          <p:cNvPicPr>
            <a:picLocks noChangeAspect="1"/>
          </p:cNvPicPr>
          <p:nvPr/>
        </p:nvPicPr>
        <p:blipFill>
          <a:blip r:embed="rId3"/>
          <a:stretch>
            <a:fillRect/>
          </a:stretch>
        </p:blipFill>
        <p:spPr>
          <a:xfrm>
            <a:off x="5486401" y="3198708"/>
            <a:ext cx="5014452" cy="3331601"/>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4E4C8996-849B-D47D-8F11-E5D75119E37F}"/>
              </a:ext>
            </a:extLst>
          </p:cNvPr>
          <p:cNvPicPr>
            <a:picLocks noChangeAspect="1"/>
          </p:cNvPicPr>
          <p:nvPr/>
        </p:nvPicPr>
        <p:blipFill>
          <a:blip r:embed="rId4">
            <a:alphaModFix amt="70000"/>
          </a:blip>
          <a:stretch>
            <a:fillRect/>
          </a:stretch>
        </p:blipFill>
        <p:spPr>
          <a:xfrm>
            <a:off x="9311148" y="0"/>
            <a:ext cx="2880852" cy="567635"/>
          </a:xfrm>
          <a:prstGeom prst="rect">
            <a:avLst/>
          </a:prstGeom>
        </p:spPr>
      </p:pic>
    </p:spTree>
    <p:extLst>
      <p:ext uri="{BB962C8B-B14F-4D97-AF65-F5344CB8AC3E}">
        <p14:creationId xmlns:p14="http://schemas.microsoft.com/office/powerpoint/2010/main" val="36370430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8E299A-6F87-CD73-D1F6-9AB6125ACEB7}"/>
              </a:ext>
            </a:extLst>
          </p:cNvPr>
          <p:cNvSpPr txBox="1"/>
          <p:nvPr/>
        </p:nvSpPr>
        <p:spPr>
          <a:xfrm>
            <a:off x="68826" y="549362"/>
            <a:ext cx="9625780" cy="923330"/>
          </a:xfrm>
          <a:prstGeom prst="rect">
            <a:avLst/>
          </a:prstGeom>
          <a:noFill/>
        </p:spPr>
        <p:txBody>
          <a:bodyPr wrap="square">
            <a:spAutoFit/>
          </a:bodyPr>
          <a:lstStyle/>
          <a:p>
            <a:r>
              <a:rPr lang="en-IN" b="1" i="1" dirty="0"/>
              <a:t>11.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p>
        </p:txBody>
      </p:sp>
      <p:pic>
        <p:nvPicPr>
          <p:cNvPr id="5" name="Picture 4">
            <a:extLst>
              <a:ext uri="{FF2B5EF4-FFF2-40B4-BE49-F238E27FC236}">
                <a16:creationId xmlns:a16="http://schemas.microsoft.com/office/drawing/2014/main" id="{D1D565D1-2BB6-3B4F-08E8-D50AF6274E6F}"/>
              </a:ext>
            </a:extLst>
          </p:cNvPr>
          <p:cNvPicPr>
            <a:picLocks noChangeAspect="1"/>
          </p:cNvPicPr>
          <p:nvPr/>
        </p:nvPicPr>
        <p:blipFill>
          <a:blip r:embed="rId2"/>
          <a:stretch>
            <a:fillRect/>
          </a:stretch>
        </p:blipFill>
        <p:spPr>
          <a:xfrm>
            <a:off x="1910549" y="4051132"/>
            <a:ext cx="4774746" cy="2110923"/>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BDBFE047-4924-5357-F0E9-702C1E34E125}"/>
              </a:ext>
            </a:extLst>
          </p:cNvPr>
          <p:cNvPicPr>
            <a:picLocks noChangeAspect="1"/>
          </p:cNvPicPr>
          <p:nvPr/>
        </p:nvPicPr>
        <p:blipFill>
          <a:blip r:embed="rId3"/>
          <a:stretch>
            <a:fillRect/>
          </a:stretch>
        </p:blipFill>
        <p:spPr>
          <a:xfrm>
            <a:off x="639098" y="1769124"/>
            <a:ext cx="6046197" cy="1975744"/>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29B66DB5-E79E-8EB5-1A0D-1FFBCF31D26A}"/>
              </a:ext>
            </a:extLst>
          </p:cNvPr>
          <p:cNvPicPr>
            <a:picLocks noChangeAspect="1"/>
          </p:cNvPicPr>
          <p:nvPr/>
        </p:nvPicPr>
        <p:blipFill>
          <a:blip r:embed="rId4">
            <a:alphaModFix amt="70000"/>
          </a:blip>
          <a:stretch>
            <a:fillRect/>
          </a:stretch>
        </p:blipFill>
        <p:spPr>
          <a:xfrm>
            <a:off x="9625780" y="-2521"/>
            <a:ext cx="2566219" cy="505640"/>
          </a:xfrm>
          <a:prstGeom prst="rect">
            <a:avLst/>
          </a:prstGeom>
        </p:spPr>
      </p:pic>
    </p:spTree>
    <p:extLst>
      <p:ext uri="{BB962C8B-B14F-4D97-AF65-F5344CB8AC3E}">
        <p14:creationId xmlns:p14="http://schemas.microsoft.com/office/powerpoint/2010/main" val="223690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36EDF-7B8B-789B-5B59-AD5D88E91299}"/>
              </a:ext>
            </a:extLst>
          </p:cNvPr>
          <p:cNvSpPr>
            <a:spLocks noGrp="1"/>
          </p:cNvSpPr>
          <p:nvPr>
            <p:ph type="ctrTitle"/>
          </p:nvPr>
        </p:nvSpPr>
        <p:spPr>
          <a:xfrm>
            <a:off x="-2713703" y="1081548"/>
            <a:ext cx="13381703" cy="98323"/>
          </a:xfrm>
        </p:spPr>
        <p:txBody>
          <a:bodyPr>
            <a:normAutofit fontScale="90000"/>
          </a:bodyPr>
          <a:lstStyle/>
          <a:p>
            <a:r>
              <a:rPr lang="en-US" dirty="0"/>
              <a:t>Conclusion </a:t>
            </a:r>
            <a:endParaRPr lang="en-IN" dirty="0"/>
          </a:p>
        </p:txBody>
      </p:sp>
      <p:sp>
        <p:nvSpPr>
          <p:cNvPr id="6" name="Subtitle 5">
            <a:extLst>
              <a:ext uri="{FF2B5EF4-FFF2-40B4-BE49-F238E27FC236}">
                <a16:creationId xmlns:a16="http://schemas.microsoft.com/office/drawing/2014/main" id="{F86EC31A-BD23-AC73-7CC8-EC5FE036E4E4}"/>
              </a:ext>
            </a:extLst>
          </p:cNvPr>
          <p:cNvSpPr>
            <a:spLocks noGrp="1"/>
          </p:cNvSpPr>
          <p:nvPr>
            <p:ph type="subTitle" idx="1"/>
          </p:nvPr>
        </p:nvSpPr>
        <p:spPr>
          <a:xfrm>
            <a:off x="251208" y="2130251"/>
            <a:ext cx="10822075" cy="4129872"/>
          </a:xfrm>
        </p:spPr>
        <p:txBody>
          <a:bodyPr/>
          <a:lstStyle/>
          <a:p>
            <a:pPr algn="l">
              <a:lnSpc>
                <a:spcPct val="150000"/>
              </a:lnSpc>
            </a:pPr>
            <a:r>
              <a:rPr lang="en-US" dirty="0"/>
              <a:t>The SQL analysis of the Music Store dataset uncovered key insights such as top customers, most popular genres, and high-performing regions. These findings support better business strategies and data-driven decision-making for growth.</a:t>
            </a:r>
            <a:br>
              <a:rPr lang="en-US" dirty="0"/>
            </a:br>
            <a:r>
              <a:rPr lang="en-US" dirty="0"/>
              <a:t>It enhanced understanding of customer preferences and purchasing patterns.</a:t>
            </a:r>
            <a:br>
              <a:rPr lang="en-US" dirty="0"/>
            </a:br>
            <a:r>
              <a:rPr lang="en-US" dirty="0"/>
              <a:t>Identifying top artists and tracks helped in recognizing revenue-driving content.</a:t>
            </a:r>
            <a:br>
              <a:rPr lang="en-US" dirty="0"/>
            </a:br>
            <a:r>
              <a:rPr lang="en-US" dirty="0"/>
              <a:t>City-wise and country-wise trends can guide targeted promotions.</a:t>
            </a:r>
            <a:br>
              <a:rPr lang="en-US" dirty="0"/>
            </a:br>
            <a:r>
              <a:rPr lang="en-US" dirty="0"/>
              <a:t>Overall, the project demonstrated the power of SQL in real-world data analysis.</a:t>
            </a:r>
            <a:endParaRPr lang="en-IN" dirty="0"/>
          </a:p>
        </p:txBody>
      </p:sp>
      <p:pic>
        <p:nvPicPr>
          <p:cNvPr id="8" name="Picture 7">
            <a:extLst>
              <a:ext uri="{FF2B5EF4-FFF2-40B4-BE49-F238E27FC236}">
                <a16:creationId xmlns:a16="http://schemas.microsoft.com/office/drawing/2014/main" id="{859E437F-1D8E-2974-3A27-7F9A09FCA489}"/>
              </a:ext>
            </a:extLst>
          </p:cNvPr>
          <p:cNvPicPr>
            <a:picLocks noChangeAspect="1"/>
          </p:cNvPicPr>
          <p:nvPr/>
        </p:nvPicPr>
        <p:blipFill>
          <a:blip r:embed="rId2">
            <a:alphaModFix amt="70000"/>
          </a:blip>
          <a:stretch>
            <a:fillRect/>
          </a:stretch>
        </p:blipFill>
        <p:spPr>
          <a:xfrm>
            <a:off x="9615948" y="0"/>
            <a:ext cx="2576052" cy="507578"/>
          </a:xfrm>
          <a:prstGeom prst="rect">
            <a:avLst/>
          </a:prstGeom>
        </p:spPr>
      </p:pic>
    </p:spTree>
    <p:extLst>
      <p:ext uri="{BB962C8B-B14F-4D97-AF65-F5344CB8AC3E}">
        <p14:creationId xmlns:p14="http://schemas.microsoft.com/office/powerpoint/2010/main" val="36708283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5679936" y="2349482"/>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89449803-9F4E-A9B4-0997-DF57BF1A8808}"/>
              </a:ext>
            </a:extLst>
          </p:cNvPr>
          <p:cNvPicPr>
            <a:picLocks noChangeAspect="1"/>
          </p:cNvPicPr>
          <p:nvPr/>
        </p:nvPicPr>
        <p:blipFill>
          <a:blip r:embed="rId4">
            <a:alphaModFix amt="70000"/>
          </a:blip>
          <a:stretch>
            <a:fillRect/>
          </a:stretch>
        </p:blipFill>
        <p:spPr>
          <a:xfrm>
            <a:off x="9606116" y="-1"/>
            <a:ext cx="2572943" cy="506965"/>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1B1BB3-6320-9D22-5D30-089321B7D3D3}"/>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54429"/>
            <a:ext cx="12192000" cy="6966858"/>
          </a:xfrm>
          <a:prstGeom prst="rect">
            <a:avLst/>
          </a:prstGeom>
        </p:spPr>
      </p:pic>
      <p:sp>
        <p:nvSpPr>
          <p:cNvPr id="4" name="TextBox 3">
            <a:extLst>
              <a:ext uri="{FF2B5EF4-FFF2-40B4-BE49-F238E27FC236}">
                <a16:creationId xmlns:a16="http://schemas.microsoft.com/office/drawing/2014/main" id="{941C00E9-7829-A0FA-458A-890346CE372B}"/>
              </a:ext>
            </a:extLst>
          </p:cNvPr>
          <p:cNvSpPr txBox="1"/>
          <p:nvPr/>
        </p:nvSpPr>
        <p:spPr>
          <a:xfrm>
            <a:off x="1651000" y="5969000"/>
            <a:ext cx="8890000" cy="230832"/>
          </a:xfrm>
          <a:prstGeom prst="rect">
            <a:avLst/>
          </a:prstGeom>
          <a:noFill/>
        </p:spPr>
        <p:txBody>
          <a:bodyPr wrap="square" rtlCol="0">
            <a:spAutoFit/>
          </a:bodyPr>
          <a:lstStyle/>
          <a:p>
            <a:r>
              <a:rPr lang="en-IN" sz="900">
                <a:hlinkClick r:id="rId3" tooltip="https://zero.eu/magazine/record-store-day-lunga-vita-ai-negozi-di-musica-indipendenti/"/>
              </a:rPr>
              <a:t>This Photo</a:t>
            </a:r>
            <a:r>
              <a:rPr lang="en-IN" sz="900"/>
              <a:t> by Unknown Author is licensed under </a:t>
            </a:r>
            <a:r>
              <a:rPr lang="en-IN" sz="900">
                <a:hlinkClick r:id="rId4" tooltip="https://creativecommons.org/licenses/by-nc-nd/3.0/"/>
              </a:rPr>
              <a:t>CC BY-NC-ND</a:t>
            </a:r>
            <a:endParaRPr lang="en-IN" sz="900"/>
          </a:p>
        </p:txBody>
      </p:sp>
      <p:sp>
        <p:nvSpPr>
          <p:cNvPr id="5" name="TextBox 4">
            <a:extLst>
              <a:ext uri="{FF2B5EF4-FFF2-40B4-BE49-F238E27FC236}">
                <a16:creationId xmlns:a16="http://schemas.microsoft.com/office/drawing/2014/main" id="{2946555E-246B-C864-981C-14EA432C28C6}"/>
              </a:ext>
            </a:extLst>
          </p:cNvPr>
          <p:cNvSpPr txBox="1"/>
          <p:nvPr/>
        </p:nvSpPr>
        <p:spPr>
          <a:xfrm>
            <a:off x="776748" y="1941805"/>
            <a:ext cx="5909187" cy="3139321"/>
          </a:xfrm>
          <a:prstGeom prst="rect">
            <a:avLst/>
          </a:prstGeom>
          <a:noFill/>
        </p:spPr>
        <p:txBody>
          <a:bodyPr wrap="square" rtlCol="0">
            <a:spAutoFit/>
          </a:bodyPr>
          <a:lstStyle/>
          <a:p>
            <a:r>
              <a:rPr lang="en-IN" sz="6600" b="1" dirty="0">
                <a:solidFill>
                  <a:srgbClr val="C00000"/>
                </a:solidFill>
                <a:highlight>
                  <a:srgbClr val="C0C0C0"/>
                </a:highlight>
                <a:latin typeface="Bauhaus 93" panose="04030905020B02020C02" pitchFamily="82" charset="0"/>
                <a:ea typeface="Calibri"/>
                <a:cs typeface="Calibri"/>
                <a:sym typeface="Calibri"/>
              </a:rPr>
              <a:t>MUSIC </a:t>
            </a:r>
          </a:p>
          <a:p>
            <a:r>
              <a:rPr lang="en-IN" sz="6600" b="1" dirty="0">
                <a:solidFill>
                  <a:srgbClr val="C00000"/>
                </a:solidFill>
                <a:highlight>
                  <a:srgbClr val="C0C0C0"/>
                </a:highlight>
                <a:latin typeface="Bauhaus 93" panose="04030905020B02020C02" pitchFamily="82" charset="0"/>
                <a:ea typeface="Calibri"/>
                <a:cs typeface="Calibri"/>
                <a:sym typeface="Calibri"/>
              </a:rPr>
              <a:t>STORE </a:t>
            </a:r>
          </a:p>
          <a:p>
            <a:r>
              <a:rPr lang="en-IN" sz="6600" b="1" dirty="0">
                <a:solidFill>
                  <a:srgbClr val="C00000"/>
                </a:solidFill>
                <a:highlight>
                  <a:srgbClr val="C0C0C0"/>
                </a:highlight>
                <a:latin typeface="Bauhaus 93" panose="04030905020B02020C02" pitchFamily="82" charset="0"/>
                <a:ea typeface="Calibri"/>
                <a:cs typeface="Calibri"/>
                <a:sym typeface="Calibri"/>
              </a:rPr>
              <a:t>DATA</a:t>
            </a:r>
            <a:r>
              <a:rPr lang="en-IN" sz="6600" b="1" dirty="0">
                <a:solidFill>
                  <a:srgbClr val="C00000"/>
                </a:solidFill>
                <a:highlight>
                  <a:srgbClr val="C0C0C0"/>
                </a:highlight>
                <a:latin typeface="Bauhaus 93" panose="04030905020B02020C02" pitchFamily="82" charset="0"/>
                <a:ea typeface="Calibri"/>
              </a:rPr>
              <a:t> ANALYSIS</a:t>
            </a:r>
            <a:endParaRPr lang="en-IN" sz="6600" dirty="0">
              <a:solidFill>
                <a:srgbClr val="C00000"/>
              </a:solidFill>
              <a:highlight>
                <a:srgbClr val="C0C0C0"/>
              </a:highlight>
              <a:latin typeface="Bauhaus 93" panose="04030905020B02020C02" pitchFamily="82" charset="0"/>
            </a:endParaRPr>
          </a:p>
        </p:txBody>
      </p:sp>
      <p:pic>
        <p:nvPicPr>
          <p:cNvPr id="6" name="Picture 5">
            <a:extLst>
              <a:ext uri="{FF2B5EF4-FFF2-40B4-BE49-F238E27FC236}">
                <a16:creationId xmlns:a16="http://schemas.microsoft.com/office/drawing/2014/main" id="{3DE9A938-8EE8-FA54-CEFC-E1742CD8901A}"/>
              </a:ext>
            </a:extLst>
          </p:cNvPr>
          <p:cNvPicPr>
            <a:picLocks noChangeAspect="1"/>
          </p:cNvPicPr>
          <p:nvPr/>
        </p:nvPicPr>
        <p:blipFill>
          <a:blip r:embed="rId5">
            <a:alphaModFix amt="70000"/>
          </a:blip>
          <a:stretch>
            <a:fillRect/>
          </a:stretch>
        </p:blipFill>
        <p:spPr>
          <a:xfrm>
            <a:off x="8908026" y="-54429"/>
            <a:ext cx="3283974" cy="647065"/>
          </a:xfrm>
          <a:prstGeom prst="rect">
            <a:avLst/>
          </a:prstGeom>
        </p:spPr>
      </p:pic>
    </p:spTree>
    <p:extLst>
      <p:ext uri="{BB962C8B-B14F-4D97-AF65-F5344CB8AC3E}">
        <p14:creationId xmlns:p14="http://schemas.microsoft.com/office/powerpoint/2010/main" val="9496862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7" name="Picture 6">
            <a:extLst>
              <a:ext uri="{FF2B5EF4-FFF2-40B4-BE49-F238E27FC236}">
                <a16:creationId xmlns:a16="http://schemas.microsoft.com/office/drawing/2014/main" id="{7E1A42EA-9CB4-0664-9498-BBCFF3480A7E}"/>
              </a:ext>
            </a:extLst>
          </p:cNvPr>
          <p:cNvPicPr>
            <a:picLocks noChangeAspect="1"/>
          </p:cNvPicPr>
          <p:nvPr/>
        </p:nvPicPr>
        <p:blipFill>
          <a:blip r:embed="rId3"/>
          <a:stretch>
            <a:fillRect/>
          </a:stretch>
        </p:blipFill>
        <p:spPr>
          <a:xfrm>
            <a:off x="0" y="52387"/>
            <a:ext cx="12192000" cy="6753225"/>
          </a:xfrm>
          <a:prstGeom prst="rect">
            <a:avLst/>
          </a:prstGeom>
        </p:spPr>
      </p:pic>
      <p:sp>
        <p:nvSpPr>
          <p:cNvPr id="8" name="TextBox 7">
            <a:extLst>
              <a:ext uri="{FF2B5EF4-FFF2-40B4-BE49-F238E27FC236}">
                <a16:creationId xmlns:a16="http://schemas.microsoft.com/office/drawing/2014/main" id="{96A56FF7-DBBE-835C-C8C9-F7D2FC8C1B2D}"/>
              </a:ext>
            </a:extLst>
          </p:cNvPr>
          <p:cNvSpPr txBox="1"/>
          <p:nvPr/>
        </p:nvSpPr>
        <p:spPr>
          <a:xfrm>
            <a:off x="422787" y="609601"/>
            <a:ext cx="6096000" cy="4154984"/>
          </a:xfrm>
          <a:prstGeom prst="rect">
            <a:avLst/>
          </a:prstGeom>
          <a:noFill/>
        </p:spPr>
        <p:txBody>
          <a:bodyPr wrap="square" rtlCol="0">
            <a:spAutoFit/>
          </a:bodyPr>
          <a:lstStyle/>
          <a:p>
            <a:r>
              <a:rPr lang="en-US" sz="2200" b="1" dirty="0">
                <a:solidFill>
                  <a:srgbClr val="FF0000"/>
                </a:solidFill>
              </a:rPr>
              <a:t>About me</a:t>
            </a:r>
            <a:endParaRPr lang="en-US" sz="2200" dirty="0">
              <a:solidFill>
                <a:srgbClr val="FF0000"/>
              </a:solidFill>
            </a:endParaRPr>
          </a:p>
          <a:p>
            <a:r>
              <a:rPr lang="en-US" sz="2200" dirty="0">
                <a:solidFill>
                  <a:schemeClr val="bg1"/>
                </a:solidFill>
              </a:rPr>
              <a:t>I have recently completed my </a:t>
            </a:r>
            <a:r>
              <a:rPr lang="en-US" sz="2200" b="1" dirty="0" err="1">
                <a:solidFill>
                  <a:schemeClr val="bg1"/>
                </a:solidFill>
              </a:rPr>
              <a:t>B.Tech</a:t>
            </a:r>
            <a:r>
              <a:rPr lang="en-US" sz="2200" b="1" dirty="0">
                <a:solidFill>
                  <a:schemeClr val="bg1"/>
                </a:solidFill>
              </a:rPr>
              <a:t> Data Science </a:t>
            </a:r>
            <a:r>
              <a:rPr lang="en-US" sz="2200" dirty="0">
                <a:solidFill>
                  <a:schemeClr val="bg1"/>
                </a:solidFill>
              </a:rPr>
              <a:t> from </a:t>
            </a:r>
            <a:r>
              <a:rPr lang="en-US" sz="2200" b="1" dirty="0">
                <a:solidFill>
                  <a:schemeClr val="bg1"/>
                </a:solidFill>
              </a:rPr>
              <a:t>G.H </a:t>
            </a:r>
            <a:r>
              <a:rPr lang="en-US" sz="2200" b="1" dirty="0" err="1">
                <a:solidFill>
                  <a:schemeClr val="bg1"/>
                </a:solidFill>
              </a:rPr>
              <a:t>Raisoni</a:t>
            </a:r>
            <a:r>
              <a:rPr lang="en-US" sz="2200" b="1" dirty="0">
                <a:solidFill>
                  <a:schemeClr val="bg1"/>
                </a:solidFill>
              </a:rPr>
              <a:t> College Of Engineering, Jalgaon</a:t>
            </a:r>
            <a:r>
              <a:rPr lang="en-US" sz="2200" dirty="0">
                <a:solidFill>
                  <a:schemeClr val="bg1"/>
                </a:solidFill>
              </a:rPr>
              <a:t>.</a:t>
            </a:r>
          </a:p>
          <a:p>
            <a:r>
              <a:rPr lang="en-US" sz="2200" dirty="0">
                <a:solidFill>
                  <a:schemeClr val="bg1"/>
                </a:solidFill>
              </a:rPr>
              <a:t>I have prior experience in </a:t>
            </a:r>
            <a:r>
              <a:rPr lang="en-US" sz="2200" b="1" dirty="0">
                <a:solidFill>
                  <a:schemeClr val="bg1"/>
                </a:solidFill>
              </a:rPr>
              <a:t>Python</a:t>
            </a:r>
            <a:r>
              <a:rPr lang="en-US" sz="2200" dirty="0">
                <a:solidFill>
                  <a:schemeClr val="bg1"/>
                </a:solidFill>
              </a:rPr>
              <a:t> and data manipulation, </a:t>
            </a:r>
            <a:r>
              <a:rPr lang="en-US" sz="2200" b="1" dirty="0">
                <a:solidFill>
                  <a:schemeClr val="bg1"/>
                </a:solidFill>
              </a:rPr>
              <a:t>SQL</a:t>
            </a:r>
            <a:r>
              <a:rPr lang="en-US" sz="2200" dirty="0">
                <a:solidFill>
                  <a:schemeClr val="bg1"/>
                </a:solidFill>
              </a:rPr>
              <a:t>, so I developed a strong interest in the field of </a:t>
            </a:r>
            <a:r>
              <a:rPr lang="en-US" sz="2200" b="1" dirty="0">
                <a:solidFill>
                  <a:schemeClr val="bg1"/>
                </a:solidFill>
              </a:rPr>
              <a:t>Data Science</a:t>
            </a:r>
            <a:r>
              <a:rPr lang="en-US" sz="2200" dirty="0">
                <a:solidFill>
                  <a:schemeClr val="bg1"/>
                </a:solidFill>
              </a:rPr>
              <a:t>.</a:t>
            </a:r>
          </a:p>
          <a:p>
            <a:r>
              <a:rPr lang="en-US" sz="2200" dirty="0">
                <a:solidFill>
                  <a:schemeClr val="bg1"/>
                </a:solidFill>
              </a:rPr>
              <a:t>Motivated by this passion, I have decided to pursue Data Science as my career path.</a:t>
            </a:r>
          </a:p>
          <a:p>
            <a:r>
              <a:rPr lang="en-US" sz="2200" dirty="0">
                <a:solidFill>
                  <a:schemeClr val="bg1"/>
                </a:solidFill>
              </a:rPr>
              <a:t>Here are links to my GitHub and LinkedIn profiles.</a:t>
            </a:r>
          </a:p>
          <a:p>
            <a:pPr marL="800100" lvl="1" indent="-342900">
              <a:buFont typeface="Arial" panose="020B0604020202020204" pitchFamily="34" charset="0"/>
              <a:buChar char="•"/>
            </a:pPr>
            <a:r>
              <a:rPr lang="en-US" sz="2200" dirty="0">
                <a:hlinkClick r:id="rId4"/>
              </a:rPr>
              <a:t>https://github.com/Kartik0224</a:t>
            </a:r>
            <a:endParaRPr lang="en-US" sz="2200" dirty="0"/>
          </a:p>
          <a:p>
            <a:pPr marL="800100" lvl="1" indent="-342900">
              <a:buFont typeface="Arial" panose="020B0604020202020204" pitchFamily="34" charset="0"/>
              <a:buChar char="•"/>
            </a:pPr>
            <a:r>
              <a:rPr lang="en-US" sz="2200" dirty="0">
                <a:hlinkClick r:id="rId5"/>
              </a:rPr>
              <a:t>https://www.linkedin.com/in/kartik-patil-ba4960240/</a:t>
            </a:r>
            <a:endParaRPr lang="en-US" sz="2200" dirty="0"/>
          </a:p>
        </p:txBody>
      </p:sp>
      <p:pic>
        <p:nvPicPr>
          <p:cNvPr id="3" name="Picture 2">
            <a:extLst>
              <a:ext uri="{FF2B5EF4-FFF2-40B4-BE49-F238E27FC236}">
                <a16:creationId xmlns:a16="http://schemas.microsoft.com/office/drawing/2014/main" id="{2719BAF6-3129-70E7-BEE0-BD14AC9CF097}"/>
              </a:ext>
            </a:extLst>
          </p:cNvPr>
          <p:cNvPicPr>
            <a:picLocks noChangeAspect="1"/>
          </p:cNvPicPr>
          <p:nvPr/>
        </p:nvPicPr>
        <p:blipFill>
          <a:blip r:embed="rId6">
            <a:alphaModFix amt="70000"/>
          </a:blip>
          <a:stretch>
            <a:fillRect/>
          </a:stretch>
        </p:blipFill>
        <p:spPr>
          <a:xfrm>
            <a:off x="9098162" y="0"/>
            <a:ext cx="3093838" cy="609601"/>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Agenda (This should be the PPT flow)  </a:t>
            </a:r>
            <a:endParaRPr b="1" dirty="0">
              <a:solidFill>
                <a:srgbClr val="FF0000"/>
              </a:solidFill>
            </a:endParaRPr>
          </a:p>
        </p:txBody>
      </p:sp>
      <p:sp>
        <p:nvSpPr>
          <p:cNvPr id="111" name="Google Shape;111;p4"/>
          <p:cNvSpPr txBox="1">
            <a:spLocks noGrp="1"/>
          </p:cNvSpPr>
          <p:nvPr>
            <p:ph idx="1"/>
          </p:nvPr>
        </p:nvSpPr>
        <p:spPr>
          <a:xfrm>
            <a:off x="684880" y="1493134"/>
            <a:ext cx="10515600" cy="4777234"/>
          </a:xfrm>
          <a:prstGeom prst="rect">
            <a:avLst/>
          </a:prstGeom>
          <a:noFill/>
          <a:ln>
            <a:noFill/>
          </a:ln>
        </p:spPr>
        <p:txBody>
          <a:bodyPr spcFirstLastPara="1" wrap="square" lIns="91425" tIns="45700" rIns="91425" bIns="45700" anchor="t" anchorCtr="0">
            <a:normAutofit/>
          </a:bodyPr>
          <a:lstStyle/>
          <a:p>
            <a:pPr marL="457200" lvl="0" indent="-431800" algn="l" rtl="0">
              <a:lnSpc>
                <a:spcPct val="90000"/>
              </a:lnSpc>
              <a:spcBef>
                <a:spcPts val="1000"/>
              </a:spcBef>
              <a:spcAft>
                <a:spcPts val="0"/>
              </a:spcAft>
              <a:buSzPts val="2400"/>
              <a:buChar char="•"/>
            </a:pPr>
            <a:r>
              <a:rPr lang="en-IN" sz="2400" b="1" dirty="0"/>
              <a:t>Objective of the Project</a:t>
            </a:r>
            <a:endParaRPr sz="2400" dirty="0"/>
          </a:p>
          <a:p>
            <a:pPr marL="457200" lvl="0" indent="-431800" algn="l" rtl="0">
              <a:lnSpc>
                <a:spcPct val="90000"/>
              </a:lnSpc>
              <a:spcBef>
                <a:spcPts val="1000"/>
              </a:spcBef>
              <a:spcAft>
                <a:spcPts val="0"/>
              </a:spcAft>
              <a:buSzPts val="2400"/>
              <a:buChar char="•"/>
            </a:pPr>
            <a:r>
              <a:rPr lang="en-IN" sz="2400" b="1" dirty="0"/>
              <a:t>ER Diagram and schema explanation</a:t>
            </a:r>
            <a:endParaRPr sz="2400" dirty="0"/>
          </a:p>
          <a:p>
            <a:pPr marL="457200" lvl="0" indent="-431800" algn="l" rtl="0">
              <a:lnSpc>
                <a:spcPct val="90000"/>
              </a:lnSpc>
              <a:spcBef>
                <a:spcPts val="1000"/>
              </a:spcBef>
              <a:spcAft>
                <a:spcPts val="0"/>
              </a:spcAft>
              <a:buSzPts val="2400"/>
              <a:buChar char="•"/>
            </a:pPr>
            <a:r>
              <a:rPr lang="en-IN" sz="2400" b="1" dirty="0"/>
              <a:t>Key analysis questions (use cases)</a:t>
            </a:r>
            <a:endParaRPr sz="2400" dirty="0"/>
          </a:p>
          <a:p>
            <a:pPr marL="457200" lvl="0" indent="-431800" algn="l" rtl="0">
              <a:lnSpc>
                <a:spcPct val="90000"/>
              </a:lnSpc>
              <a:spcBef>
                <a:spcPts val="1000"/>
              </a:spcBef>
              <a:spcAft>
                <a:spcPts val="0"/>
              </a:spcAft>
              <a:buSzPts val="2400"/>
              <a:buChar char="•"/>
            </a:pPr>
            <a:r>
              <a:rPr lang="en-IN" sz="2400" b="1" dirty="0"/>
              <a:t>SQL query results with screenshots or summaries</a:t>
            </a:r>
            <a:endParaRPr sz="2400" dirty="0"/>
          </a:p>
          <a:p>
            <a:pPr marL="457200" lvl="0" indent="-431800" algn="l" rtl="0">
              <a:lnSpc>
                <a:spcPct val="90000"/>
              </a:lnSpc>
              <a:spcBef>
                <a:spcPts val="1000"/>
              </a:spcBef>
              <a:spcAft>
                <a:spcPts val="0"/>
              </a:spcAft>
              <a:buSzPts val="2400"/>
              <a:buChar char="•"/>
            </a:pPr>
            <a:r>
              <a:rPr lang="en-IN" sz="2400" b="1" dirty="0"/>
              <a:t>Final business insights and recommendations</a:t>
            </a:r>
            <a:endParaRPr sz="2400" dirty="0"/>
          </a:p>
          <a:p>
            <a:pPr marL="457200" lvl="0" indent="-431800" algn="l" rtl="0">
              <a:lnSpc>
                <a:spcPct val="90000"/>
              </a:lnSpc>
              <a:spcBef>
                <a:spcPts val="1000"/>
              </a:spcBef>
              <a:spcAft>
                <a:spcPts val="0"/>
              </a:spcAft>
              <a:buSzPts val="2400"/>
              <a:buChar char="•"/>
            </a:pPr>
            <a:r>
              <a:rPr lang="en-IN" sz="2400" b="1" dirty="0"/>
              <a:t>Conclusion (Key finding overall) </a:t>
            </a:r>
            <a:endParaRPr sz="2400" dirty="0"/>
          </a:p>
          <a:p>
            <a:pPr marL="457200" lvl="0" indent="-431800" algn="l" rtl="0">
              <a:lnSpc>
                <a:spcPct val="90000"/>
              </a:lnSpc>
              <a:spcBef>
                <a:spcPts val="1000"/>
              </a:spcBef>
              <a:spcAft>
                <a:spcPts val="0"/>
              </a:spcAft>
              <a:buSzPts val="2400"/>
              <a:buChar char="•"/>
            </a:pPr>
            <a:r>
              <a:rPr lang="en-IN" sz="2400" b="1" dirty="0"/>
              <a:t>Q&amp;A Slide </a:t>
            </a:r>
            <a:endParaRPr sz="2400" dirty="0"/>
          </a:p>
          <a:p>
            <a:pPr marL="457200" lvl="0" indent="-431800" algn="l" rtl="0">
              <a:lnSpc>
                <a:spcPct val="90000"/>
              </a:lnSpc>
              <a:spcBef>
                <a:spcPts val="1000"/>
              </a:spcBef>
              <a:spcAft>
                <a:spcPts val="0"/>
              </a:spcAft>
              <a:buSzPts val="2400"/>
              <a:buChar char="•"/>
            </a:pPr>
            <a:r>
              <a:rPr lang="en-IN" sz="2400" b="1" dirty="0"/>
              <a:t>Your Experience/Challenges working on SQL – Data Analysis Project.</a:t>
            </a:r>
            <a:endParaRPr sz="2400" dirty="0"/>
          </a:p>
          <a:p>
            <a:pPr marL="0" lvl="0" indent="0" algn="l" rtl="0">
              <a:lnSpc>
                <a:spcPct val="90000"/>
              </a:lnSpc>
              <a:spcBef>
                <a:spcPts val="1000"/>
              </a:spcBef>
              <a:spcAft>
                <a:spcPts val="0"/>
              </a:spcAft>
              <a:buClr>
                <a:schemeClr val="dk1"/>
              </a:buClr>
              <a:buSzPts val="2800"/>
              <a:buNone/>
            </a:pPr>
            <a:endParaRPr dirty="0"/>
          </a:p>
        </p:txBody>
      </p:sp>
      <p:pic>
        <p:nvPicPr>
          <p:cNvPr id="3" name="Picture 2">
            <a:extLst>
              <a:ext uri="{FF2B5EF4-FFF2-40B4-BE49-F238E27FC236}">
                <a16:creationId xmlns:a16="http://schemas.microsoft.com/office/drawing/2014/main" id="{099A469E-45F0-F122-3769-8326A8CD579B}"/>
              </a:ext>
            </a:extLst>
          </p:cNvPr>
          <p:cNvPicPr>
            <a:picLocks noChangeAspect="1"/>
          </p:cNvPicPr>
          <p:nvPr/>
        </p:nvPicPr>
        <p:blipFill>
          <a:blip r:embed="rId3">
            <a:alphaModFix amt="70000"/>
          </a:blip>
          <a:stretch>
            <a:fillRect/>
          </a:stretch>
        </p:blipFill>
        <p:spPr>
          <a:xfrm>
            <a:off x="8908026" y="18255"/>
            <a:ext cx="3283974" cy="647065"/>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AB335F-66F3-4F3E-9267-226B703F7F35}"/>
              </a:ext>
            </a:extLst>
          </p:cNvPr>
          <p:cNvSpPr txBox="1"/>
          <p:nvPr/>
        </p:nvSpPr>
        <p:spPr>
          <a:xfrm>
            <a:off x="275303" y="389622"/>
            <a:ext cx="6096000" cy="480131"/>
          </a:xfrm>
          <a:prstGeom prst="rect">
            <a:avLst/>
          </a:prstGeom>
          <a:noFill/>
        </p:spPr>
        <p:txBody>
          <a:bodyPr wrap="square">
            <a:spAutoFit/>
          </a:bodyPr>
          <a:lstStyle/>
          <a:p>
            <a:pPr marL="25400" lvl="0" algn="l" rtl="0">
              <a:lnSpc>
                <a:spcPct val="90000"/>
              </a:lnSpc>
              <a:spcBef>
                <a:spcPts val="1000"/>
              </a:spcBef>
              <a:spcAft>
                <a:spcPts val="0"/>
              </a:spcAft>
              <a:buSzPts val="2400"/>
            </a:pPr>
            <a:r>
              <a:rPr lang="en-IN" sz="2800" b="1" dirty="0">
                <a:latin typeface="Arial Black" panose="020B0A04020102020204" pitchFamily="34" charset="0"/>
              </a:rPr>
              <a:t>Objective of the Project</a:t>
            </a:r>
            <a:endParaRPr lang="en-IN" sz="2800" dirty="0">
              <a:latin typeface="Arial Black" panose="020B0A04020102020204" pitchFamily="34" charset="0"/>
            </a:endParaRPr>
          </a:p>
        </p:txBody>
      </p:sp>
      <p:sp>
        <p:nvSpPr>
          <p:cNvPr id="6" name="Rectangle 2">
            <a:extLst>
              <a:ext uri="{FF2B5EF4-FFF2-40B4-BE49-F238E27FC236}">
                <a16:creationId xmlns:a16="http://schemas.microsoft.com/office/drawing/2014/main" id="{44B26C36-1748-F6EE-A029-E4777E4306F1}"/>
              </a:ext>
            </a:extLst>
          </p:cNvPr>
          <p:cNvSpPr>
            <a:spLocks noChangeArrowheads="1"/>
          </p:cNvSpPr>
          <p:nvPr/>
        </p:nvSpPr>
        <p:spPr bwMode="auto">
          <a:xfrm>
            <a:off x="275302" y="2104690"/>
            <a:ext cx="1132676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80416"/>
                </a:solidFill>
                <a:effectLst/>
                <a:latin typeface="+mj-lt"/>
              </a:rPr>
              <a:t>The main objective of this SQL-based Data Analysis project was to explore and analyze the music store database to extract meaningful insights. The goals included: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80416"/>
                </a:solidFill>
                <a:effectLst/>
                <a:latin typeface="+mj-lt"/>
              </a:rPr>
              <a:t>Understanding customer behavior and purchase trends.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80416"/>
                </a:solidFill>
                <a:effectLst/>
                <a:latin typeface="+mj-lt"/>
              </a:rPr>
              <a:t>Analyzing sales performance across genres, artists, and countries.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80416"/>
                </a:solidFill>
                <a:effectLst/>
                <a:latin typeface="+mj-lt"/>
              </a:rPr>
              <a:t>Identifying top-selling tracks, albums, and customers.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rgbClr val="080416"/>
                </a:solidFill>
                <a:effectLst/>
                <a:latin typeface="+mj-lt"/>
              </a:rPr>
              <a:t>Helping the business make data-driven decisions regarding marketing, inventory, and expansion.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80416"/>
                </a:solidFill>
                <a:effectLst/>
                <a:latin typeface="+mj-lt"/>
              </a:rPr>
              <a:t>This involved querying various tables using SQL (e.g., Customers, Invoices, Tracks, Albums, Artists, Genres) and combining them using joins, filters, groupings, and aggregations to derive insights from raw data.</a:t>
            </a:r>
          </a:p>
        </p:txBody>
      </p:sp>
      <p:pic>
        <p:nvPicPr>
          <p:cNvPr id="4" name="Picture 3">
            <a:extLst>
              <a:ext uri="{FF2B5EF4-FFF2-40B4-BE49-F238E27FC236}">
                <a16:creationId xmlns:a16="http://schemas.microsoft.com/office/drawing/2014/main" id="{F6199323-D31C-5BD3-6376-9B259521679F}"/>
              </a:ext>
            </a:extLst>
          </p:cNvPr>
          <p:cNvPicPr>
            <a:picLocks noChangeAspect="1"/>
          </p:cNvPicPr>
          <p:nvPr/>
        </p:nvPicPr>
        <p:blipFill>
          <a:blip r:embed="rId2">
            <a:alphaModFix amt="70000"/>
          </a:blip>
          <a:stretch>
            <a:fillRect/>
          </a:stretch>
        </p:blipFill>
        <p:spPr>
          <a:xfrm>
            <a:off x="9148065" y="1"/>
            <a:ext cx="3043935" cy="599768"/>
          </a:xfrm>
          <a:prstGeom prst="rect">
            <a:avLst/>
          </a:prstGeom>
        </p:spPr>
      </p:pic>
    </p:spTree>
    <p:extLst>
      <p:ext uri="{BB962C8B-B14F-4D97-AF65-F5344CB8AC3E}">
        <p14:creationId xmlns:p14="http://schemas.microsoft.com/office/powerpoint/2010/main" val="8985375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4E1E32-9CF3-367B-E5B5-F4AD223CC5DC}"/>
              </a:ext>
            </a:extLst>
          </p:cNvPr>
          <p:cNvPicPr>
            <a:picLocks noChangeAspect="1"/>
          </p:cNvPicPr>
          <p:nvPr/>
        </p:nvPicPr>
        <p:blipFill>
          <a:blip r:embed="rId2"/>
          <a:stretch>
            <a:fillRect/>
          </a:stretch>
        </p:blipFill>
        <p:spPr>
          <a:xfrm>
            <a:off x="0" y="781263"/>
            <a:ext cx="9448800" cy="6175059"/>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04A2A28D-0FCD-7A74-9543-834641FF80A3}"/>
              </a:ext>
            </a:extLst>
          </p:cNvPr>
          <p:cNvSpPr txBox="1"/>
          <p:nvPr/>
        </p:nvSpPr>
        <p:spPr>
          <a:xfrm>
            <a:off x="353961" y="301132"/>
            <a:ext cx="11002297" cy="480131"/>
          </a:xfrm>
          <a:prstGeom prst="rect">
            <a:avLst/>
          </a:prstGeom>
          <a:noFill/>
        </p:spPr>
        <p:txBody>
          <a:bodyPr wrap="square">
            <a:spAutoFit/>
          </a:bodyPr>
          <a:lstStyle/>
          <a:p>
            <a:pPr marL="25400" lvl="0" algn="l" rtl="0">
              <a:lnSpc>
                <a:spcPct val="90000"/>
              </a:lnSpc>
              <a:spcBef>
                <a:spcPts val="1000"/>
              </a:spcBef>
              <a:spcAft>
                <a:spcPts val="0"/>
              </a:spcAft>
              <a:buSzPts val="2400"/>
            </a:pPr>
            <a:r>
              <a:rPr lang="en-IN" sz="2800" b="1" dirty="0"/>
              <a:t>ER Diagram and schema explanation</a:t>
            </a:r>
            <a:endParaRPr lang="en-IN" sz="2800" dirty="0"/>
          </a:p>
        </p:txBody>
      </p:sp>
      <p:pic>
        <p:nvPicPr>
          <p:cNvPr id="4" name="Picture 3">
            <a:extLst>
              <a:ext uri="{FF2B5EF4-FFF2-40B4-BE49-F238E27FC236}">
                <a16:creationId xmlns:a16="http://schemas.microsoft.com/office/drawing/2014/main" id="{E7F6620A-A295-48E4-01CE-2015BBDC61ED}"/>
              </a:ext>
            </a:extLst>
          </p:cNvPr>
          <p:cNvPicPr>
            <a:picLocks noChangeAspect="1"/>
          </p:cNvPicPr>
          <p:nvPr/>
        </p:nvPicPr>
        <p:blipFill>
          <a:blip r:embed="rId3">
            <a:alphaModFix amt="70000"/>
          </a:blip>
          <a:stretch>
            <a:fillRect/>
          </a:stretch>
        </p:blipFill>
        <p:spPr>
          <a:xfrm>
            <a:off x="9378955" y="0"/>
            <a:ext cx="2813045" cy="554274"/>
          </a:xfrm>
          <a:prstGeom prst="rect">
            <a:avLst/>
          </a:prstGeom>
        </p:spPr>
      </p:pic>
    </p:spTree>
    <p:extLst>
      <p:ext uri="{BB962C8B-B14F-4D97-AF65-F5344CB8AC3E}">
        <p14:creationId xmlns:p14="http://schemas.microsoft.com/office/powerpoint/2010/main" val="17505189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090B2D-EA56-7BDA-1BFA-03833BD1A854}"/>
              </a:ext>
            </a:extLst>
          </p:cNvPr>
          <p:cNvSpPr txBox="1"/>
          <p:nvPr/>
        </p:nvSpPr>
        <p:spPr>
          <a:xfrm>
            <a:off x="668594" y="641243"/>
            <a:ext cx="6096000" cy="369332"/>
          </a:xfrm>
          <a:prstGeom prst="rect">
            <a:avLst/>
          </a:prstGeom>
          <a:noFill/>
        </p:spPr>
        <p:txBody>
          <a:bodyPr wrap="square">
            <a:spAutoFit/>
          </a:bodyPr>
          <a:lstStyle/>
          <a:p>
            <a:r>
              <a:rPr lang="en-US" b="1" i="1" dirty="0"/>
              <a:t>1. Who is the senior most employee based on job title? </a:t>
            </a:r>
            <a:endParaRPr lang="en-IN" b="1" i="1" dirty="0"/>
          </a:p>
        </p:txBody>
      </p:sp>
      <p:pic>
        <p:nvPicPr>
          <p:cNvPr id="5" name="Picture 4">
            <a:extLst>
              <a:ext uri="{FF2B5EF4-FFF2-40B4-BE49-F238E27FC236}">
                <a16:creationId xmlns:a16="http://schemas.microsoft.com/office/drawing/2014/main" id="{EE20AC15-C36D-71C6-0DAA-6B8954FF40B0}"/>
              </a:ext>
            </a:extLst>
          </p:cNvPr>
          <p:cNvPicPr>
            <a:picLocks noChangeAspect="1"/>
          </p:cNvPicPr>
          <p:nvPr/>
        </p:nvPicPr>
        <p:blipFill>
          <a:blip r:embed="rId2"/>
          <a:stretch>
            <a:fillRect/>
          </a:stretch>
        </p:blipFill>
        <p:spPr>
          <a:xfrm>
            <a:off x="1016865" y="1285878"/>
            <a:ext cx="2961169" cy="1459249"/>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DE59E2ED-8F89-4733-D82C-0BD45C27E0E2}"/>
              </a:ext>
            </a:extLst>
          </p:cNvPr>
          <p:cNvPicPr>
            <a:picLocks noChangeAspect="1"/>
          </p:cNvPicPr>
          <p:nvPr/>
        </p:nvPicPr>
        <p:blipFill>
          <a:blip r:embed="rId3"/>
          <a:stretch>
            <a:fillRect/>
          </a:stretch>
        </p:blipFill>
        <p:spPr>
          <a:xfrm>
            <a:off x="1016865" y="3130212"/>
            <a:ext cx="5296914" cy="753530"/>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A89B6DA5-00DC-4127-1078-3EAA9FD4077B}"/>
              </a:ext>
            </a:extLst>
          </p:cNvPr>
          <p:cNvPicPr>
            <a:picLocks noChangeAspect="1"/>
          </p:cNvPicPr>
          <p:nvPr/>
        </p:nvPicPr>
        <p:blipFill>
          <a:blip r:embed="rId4">
            <a:alphaModFix amt="70000"/>
          </a:blip>
          <a:stretch>
            <a:fillRect/>
          </a:stretch>
        </p:blipFill>
        <p:spPr>
          <a:xfrm>
            <a:off x="9271819" y="0"/>
            <a:ext cx="2920180" cy="575384"/>
          </a:xfrm>
          <a:prstGeom prst="rect">
            <a:avLst/>
          </a:prstGeom>
        </p:spPr>
      </p:pic>
    </p:spTree>
    <p:extLst>
      <p:ext uri="{BB962C8B-B14F-4D97-AF65-F5344CB8AC3E}">
        <p14:creationId xmlns:p14="http://schemas.microsoft.com/office/powerpoint/2010/main" val="2464493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E9D6F8-BDA8-96DF-A0B8-1767DDDEA98D}"/>
              </a:ext>
            </a:extLst>
          </p:cNvPr>
          <p:cNvSpPr txBox="1"/>
          <p:nvPr/>
        </p:nvSpPr>
        <p:spPr>
          <a:xfrm>
            <a:off x="344129" y="483927"/>
            <a:ext cx="6096000" cy="369332"/>
          </a:xfrm>
          <a:prstGeom prst="rect">
            <a:avLst/>
          </a:prstGeom>
          <a:noFill/>
        </p:spPr>
        <p:txBody>
          <a:bodyPr wrap="square">
            <a:spAutoFit/>
          </a:bodyPr>
          <a:lstStyle/>
          <a:p>
            <a:r>
              <a:rPr lang="en-IN" b="1" i="1" dirty="0"/>
              <a:t>2. Which countries have the most Invoices?</a:t>
            </a:r>
          </a:p>
        </p:txBody>
      </p:sp>
      <p:pic>
        <p:nvPicPr>
          <p:cNvPr id="5" name="Picture 4">
            <a:extLst>
              <a:ext uri="{FF2B5EF4-FFF2-40B4-BE49-F238E27FC236}">
                <a16:creationId xmlns:a16="http://schemas.microsoft.com/office/drawing/2014/main" id="{F49B5015-13EF-B678-EC1E-021194044E54}"/>
              </a:ext>
            </a:extLst>
          </p:cNvPr>
          <p:cNvPicPr>
            <a:picLocks noChangeAspect="1"/>
          </p:cNvPicPr>
          <p:nvPr/>
        </p:nvPicPr>
        <p:blipFill>
          <a:blip r:embed="rId2"/>
          <a:stretch>
            <a:fillRect/>
          </a:stretch>
        </p:blipFill>
        <p:spPr>
          <a:xfrm>
            <a:off x="1125674" y="2730910"/>
            <a:ext cx="3483911" cy="1965392"/>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E1A837F9-07C2-555B-0792-491DCAA10E5D}"/>
              </a:ext>
            </a:extLst>
          </p:cNvPr>
          <p:cNvPicPr>
            <a:picLocks noChangeAspect="1"/>
          </p:cNvPicPr>
          <p:nvPr/>
        </p:nvPicPr>
        <p:blipFill>
          <a:blip r:embed="rId3"/>
          <a:stretch>
            <a:fillRect/>
          </a:stretch>
        </p:blipFill>
        <p:spPr>
          <a:xfrm>
            <a:off x="1125674" y="1541736"/>
            <a:ext cx="6440370" cy="742728"/>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A7252067-548A-6013-49C9-AA5DE3F384FB}"/>
              </a:ext>
            </a:extLst>
          </p:cNvPr>
          <p:cNvPicPr>
            <a:picLocks noChangeAspect="1"/>
          </p:cNvPicPr>
          <p:nvPr/>
        </p:nvPicPr>
        <p:blipFill>
          <a:blip r:embed="rId4">
            <a:alphaModFix amt="70000"/>
          </a:blip>
          <a:stretch>
            <a:fillRect/>
          </a:stretch>
        </p:blipFill>
        <p:spPr>
          <a:xfrm>
            <a:off x="9193161" y="1"/>
            <a:ext cx="2998838" cy="590882"/>
          </a:xfrm>
          <a:prstGeom prst="rect">
            <a:avLst/>
          </a:prstGeom>
        </p:spPr>
      </p:pic>
    </p:spTree>
    <p:extLst>
      <p:ext uri="{BB962C8B-B14F-4D97-AF65-F5344CB8AC3E}">
        <p14:creationId xmlns:p14="http://schemas.microsoft.com/office/powerpoint/2010/main" val="5478685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4C6D17-4B17-97FF-30FA-CF09D325FA4A}"/>
              </a:ext>
            </a:extLst>
          </p:cNvPr>
          <p:cNvSpPr txBox="1"/>
          <p:nvPr/>
        </p:nvSpPr>
        <p:spPr>
          <a:xfrm>
            <a:off x="521110" y="601915"/>
            <a:ext cx="6096000" cy="369332"/>
          </a:xfrm>
          <a:prstGeom prst="rect">
            <a:avLst/>
          </a:prstGeom>
          <a:noFill/>
        </p:spPr>
        <p:txBody>
          <a:bodyPr wrap="square">
            <a:spAutoFit/>
          </a:bodyPr>
          <a:lstStyle/>
          <a:p>
            <a:r>
              <a:rPr lang="en-IN" b="1" i="1" dirty="0"/>
              <a:t>3. What are the top 3 values of total invoice?</a:t>
            </a:r>
          </a:p>
        </p:txBody>
      </p:sp>
      <p:pic>
        <p:nvPicPr>
          <p:cNvPr id="5" name="Picture 4">
            <a:extLst>
              <a:ext uri="{FF2B5EF4-FFF2-40B4-BE49-F238E27FC236}">
                <a16:creationId xmlns:a16="http://schemas.microsoft.com/office/drawing/2014/main" id="{954FB43B-76A6-B792-2B63-36F0076F638C}"/>
              </a:ext>
            </a:extLst>
          </p:cNvPr>
          <p:cNvPicPr>
            <a:picLocks noChangeAspect="1"/>
          </p:cNvPicPr>
          <p:nvPr/>
        </p:nvPicPr>
        <p:blipFill>
          <a:blip r:embed="rId2"/>
          <a:stretch>
            <a:fillRect/>
          </a:stretch>
        </p:blipFill>
        <p:spPr>
          <a:xfrm>
            <a:off x="1171921" y="2984083"/>
            <a:ext cx="1905194" cy="2053377"/>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2A6F4E8A-6707-BC17-4CBC-CD9F96303D75}"/>
              </a:ext>
            </a:extLst>
          </p:cNvPr>
          <p:cNvPicPr>
            <a:picLocks noChangeAspect="1"/>
          </p:cNvPicPr>
          <p:nvPr/>
        </p:nvPicPr>
        <p:blipFill>
          <a:blip r:embed="rId3"/>
          <a:stretch>
            <a:fillRect/>
          </a:stretch>
        </p:blipFill>
        <p:spPr>
          <a:xfrm>
            <a:off x="834977" y="1309262"/>
            <a:ext cx="4484276" cy="837531"/>
          </a:xfrm>
          <a:prstGeom prst="rect">
            <a:avLst/>
          </a:prstGeom>
          <a:ln>
            <a:noFill/>
          </a:ln>
          <a:effectLst>
            <a:outerShdw blurRad="292100" dist="139700" dir="2700000" algn="tl" rotWithShape="0">
              <a:srgbClr val="333333">
                <a:alpha val="65000"/>
              </a:srgbClr>
            </a:outerShdw>
          </a:effectLst>
        </p:spPr>
      </p:pic>
      <p:pic>
        <p:nvPicPr>
          <p:cNvPr id="4" name="Picture 3">
            <a:extLst>
              <a:ext uri="{FF2B5EF4-FFF2-40B4-BE49-F238E27FC236}">
                <a16:creationId xmlns:a16="http://schemas.microsoft.com/office/drawing/2014/main" id="{FDE505BA-B114-35DC-6FDE-3773136CEE33}"/>
              </a:ext>
            </a:extLst>
          </p:cNvPr>
          <p:cNvPicPr>
            <a:picLocks noChangeAspect="1"/>
          </p:cNvPicPr>
          <p:nvPr/>
        </p:nvPicPr>
        <p:blipFill>
          <a:blip r:embed="rId4">
            <a:alphaModFix amt="70000"/>
          </a:blip>
          <a:stretch>
            <a:fillRect/>
          </a:stretch>
        </p:blipFill>
        <p:spPr>
          <a:xfrm>
            <a:off x="9085006" y="0"/>
            <a:ext cx="3106994" cy="612193"/>
          </a:xfrm>
          <a:prstGeom prst="rect">
            <a:avLst/>
          </a:prstGeom>
        </p:spPr>
      </p:pic>
    </p:spTree>
    <p:extLst>
      <p:ext uri="{BB962C8B-B14F-4D97-AF65-F5344CB8AC3E}">
        <p14:creationId xmlns:p14="http://schemas.microsoft.com/office/powerpoint/2010/main" val="40749180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TotalTime>
  <Words>755</Words>
  <Application>Microsoft Office PowerPoint</Application>
  <PresentationFormat>Widescreen</PresentationFormat>
  <Paragraphs>43</Paragraphs>
  <Slides>19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Calibri</vt:lpstr>
      <vt:lpstr>Libre Baskerville</vt:lpstr>
      <vt:lpstr>Bauhaus 93</vt:lpstr>
      <vt:lpstr>Calibri Light</vt:lpstr>
      <vt:lpstr>Arial</vt:lpstr>
      <vt:lpstr>Arial Black</vt:lpstr>
      <vt:lpstr>Office Theme</vt:lpstr>
      <vt:lpstr>PowerPoint Presentation</vt:lpstr>
      <vt:lpstr>PowerPoint Presentation</vt:lpstr>
      <vt:lpstr>PowerPoint Presentation</vt:lpstr>
      <vt:lpstr>Agenda (This should be the PPT flow)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Kartik Patil</cp:lastModifiedBy>
  <cp:revision>6</cp:revision>
  <dcterms:created xsi:type="dcterms:W3CDTF">2021-02-16T05:19:01Z</dcterms:created>
  <dcterms:modified xsi:type="dcterms:W3CDTF">2025-06-12T05:25:30Z</dcterms:modified>
</cp:coreProperties>
</file>