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70" r:id="rId2"/>
    <p:sldId id="290" r:id="rId3"/>
    <p:sldId id="256" r:id="rId4"/>
    <p:sldId id="266" r:id="rId5"/>
    <p:sldId id="262" r:id="rId6"/>
    <p:sldId id="258" r:id="rId7"/>
    <p:sldId id="257" r:id="rId8"/>
    <p:sldId id="271" r:id="rId9"/>
    <p:sldId id="272" r:id="rId10"/>
    <p:sldId id="273" r:id="rId11"/>
    <p:sldId id="274" r:id="rId12"/>
    <p:sldId id="276" r:id="rId13"/>
    <p:sldId id="277" r:id="rId14"/>
    <p:sldId id="278" r:id="rId15"/>
    <p:sldId id="279" r:id="rId16"/>
    <p:sldId id="280" r:id="rId17"/>
    <p:sldId id="281" r:id="rId18"/>
    <p:sldId id="282" r:id="rId19"/>
    <p:sldId id="283" r:id="rId20"/>
    <p:sldId id="284" r:id="rId21"/>
    <p:sldId id="285" r:id="rId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25C8E-3B98-4D6F-8477-01C8BF694F0A}" v="653" dt="2020-11-09T16:02:12.180"/>
    <p1510:client id="{8A952458-10F5-46F1-962A-71DA1CD89217}" v="434" dt="2020-11-09T15:50:47.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Click to edit Master title style</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sym typeface="+mn-ea"/>
              </a:rPr>
              <a:t>Click to edit Master text style</a:t>
            </a:r>
            <a:endParaRPr lang="zh-CN" altLang="en-US" dirty="0"/>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eee-dataport.org/open-access/malware-analysis-datasets-top-1000-pe-import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6543040" cy="1845310"/>
          </a:xfrm>
          <a:prstGeom prst="rect">
            <a:avLst/>
          </a:prstGeom>
          <a:noFill/>
          <a:ln w="9525">
            <a:noFill/>
          </a:ln>
        </p:spPr>
        <p:txBody>
          <a:bodyPr wrap="square">
            <a:spAutoFit/>
          </a:bodyPr>
          <a:lstStyle/>
          <a:p>
            <a:pPr eaLnBrk="1" hangingPunct="1"/>
            <a:r>
              <a:rPr lang="en-IN" altLang="en-US" sz="5400" dirty="0">
                <a:solidFill>
                  <a:schemeClr val="bg1"/>
                </a:solidFill>
                <a:latin typeface="Calibri" panose="020F0502020204030204" pitchFamily="34" charset="0"/>
              </a:rPr>
              <a:t>Malware Prediction</a:t>
            </a:r>
            <a:endParaRPr lang="en-US" altLang="zh-CN" sz="6000" dirty="0">
              <a:solidFill>
                <a:schemeClr val="bg1"/>
              </a:solidFill>
              <a:latin typeface="Calibri" panose="020F0502020204030204" pitchFamily="34" charset="0"/>
            </a:endParaRP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873760" y="1611630"/>
            <a:ext cx="4384675" cy="82994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on basis of research done by Angelo Oliveira</a:t>
            </a:r>
          </a:p>
        </p:txBody>
      </p:sp>
      <p:grpSp>
        <p:nvGrpSpPr>
          <p:cNvPr id="15364" name="组合 7"/>
          <p:cNvGrpSpPr/>
          <p:nvPr/>
        </p:nvGrpSpPr>
        <p:grpSpPr>
          <a:xfrm>
            <a:off x="782320" y="3978275"/>
            <a:ext cx="6284595" cy="1099185"/>
            <a:chOff x="795525" y="1444752"/>
            <a:chExt cx="10533891" cy="4773168"/>
          </a:xfrm>
        </p:grpSpPr>
        <p:sp>
          <p:nvSpPr>
            <p:cNvPr id="9" name="矩形 8"/>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365" name="文本框 10"/>
          <p:cNvSpPr txBox="1"/>
          <p:nvPr/>
        </p:nvSpPr>
        <p:spPr>
          <a:xfrm>
            <a:off x="903605" y="3991610"/>
            <a:ext cx="3739515" cy="583565"/>
          </a:xfrm>
          <a:prstGeom prst="rect">
            <a:avLst/>
          </a:prstGeom>
          <a:noFill/>
          <a:ln w="9525">
            <a:noFill/>
          </a:ln>
        </p:spPr>
        <p:txBody>
          <a:bodyPr wrap="square">
            <a:spAutoFit/>
          </a:bodyPr>
          <a:lstStyle/>
          <a:p>
            <a:pPr eaLnBrk="1" hangingPunct="1"/>
            <a:r>
              <a:rPr lang="en-IN" altLang="zh-CN" sz="3200" b="1" dirty="0">
                <a:solidFill>
                  <a:schemeClr val="bg1"/>
                </a:solidFill>
                <a:latin typeface="Microsoft YaHei" panose="020B0503020204020204" pitchFamily="34" charset="-122"/>
                <a:ea typeface="Microsoft YaHei" panose="020B0503020204020204" pitchFamily="34" charset="-122"/>
              </a:rPr>
              <a:t>KUNAL TANEJA</a:t>
            </a:r>
          </a:p>
        </p:txBody>
      </p:sp>
      <p:sp>
        <p:nvSpPr>
          <p:cNvPr id="15366" name="文本框 11"/>
          <p:cNvSpPr txBox="1"/>
          <p:nvPr/>
        </p:nvSpPr>
        <p:spPr>
          <a:xfrm>
            <a:off x="903605" y="4613275"/>
            <a:ext cx="6311900" cy="368300"/>
          </a:xfrm>
          <a:prstGeom prst="rect">
            <a:avLst/>
          </a:prstGeom>
          <a:noFill/>
          <a:ln w="9525">
            <a:noFill/>
          </a:ln>
        </p:spPr>
        <p:txBody>
          <a:bodyPr wrap="square">
            <a:spAutoFit/>
          </a:bodyPr>
          <a:lstStyle/>
          <a:p>
            <a:pPr eaLnBrk="1" hangingPunct="1"/>
            <a:r>
              <a:rPr lang="en-IN" altLang="zh-CN" dirty="0">
                <a:solidFill>
                  <a:schemeClr val="bg1"/>
                </a:solidFill>
                <a:latin typeface="Microsoft YaHei" panose="020B0503020204020204" pitchFamily="34" charset="-122"/>
                <a:ea typeface="Microsoft YaHei" panose="020B0503020204020204" pitchFamily="34" charset="-122"/>
              </a:rPr>
              <a:t>2K18/IT/067</a:t>
            </a:r>
          </a:p>
        </p:txBody>
      </p:sp>
      <p:grpSp>
        <p:nvGrpSpPr>
          <p:cNvPr id="2" name="组合 7"/>
          <p:cNvGrpSpPr/>
          <p:nvPr/>
        </p:nvGrpSpPr>
        <p:grpSpPr>
          <a:xfrm>
            <a:off x="772160" y="5327650"/>
            <a:ext cx="6281420" cy="1099185"/>
            <a:chOff x="795525" y="1444752"/>
            <a:chExt cx="10533891" cy="4773168"/>
          </a:xfrm>
        </p:grpSpPr>
        <p:sp>
          <p:nvSpPr>
            <p:cNvPr id="3" name="矩形 8"/>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任意多边形 9"/>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文本框 10"/>
          <p:cNvSpPr txBox="1"/>
          <p:nvPr/>
        </p:nvSpPr>
        <p:spPr>
          <a:xfrm>
            <a:off x="893445" y="5340985"/>
            <a:ext cx="3739515" cy="583565"/>
          </a:xfrm>
          <a:prstGeom prst="rect">
            <a:avLst/>
          </a:prstGeom>
          <a:noFill/>
          <a:ln w="9525">
            <a:noFill/>
          </a:ln>
        </p:spPr>
        <p:txBody>
          <a:bodyPr wrap="square">
            <a:spAutoFit/>
          </a:bodyPr>
          <a:lstStyle/>
          <a:p>
            <a:pPr eaLnBrk="1" hangingPunct="1"/>
            <a:r>
              <a:rPr lang="en-IN" altLang="zh-CN" sz="3200" b="1" dirty="0">
                <a:solidFill>
                  <a:schemeClr val="bg1"/>
                </a:solidFill>
                <a:latin typeface="Microsoft YaHei" panose="020B0503020204020204" pitchFamily="34" charset="-122"/>
                <a:ea typeface="Microsoft YaHei" panose="020B0503020204020204" pitchFamily="34" charset="-122"/>
              </a:rPr>
              <a:t>KARTIK BANSAL</a:t>
            </a:r>
          </a:p>
        </p:txBody>
      </p:sp>
      <p:sp>
        <p:nvSpPr>
          <p:cNvPr id="8" name="文本框 11"/>
          <p:cNvSpPr txBox="1"/>
          <p:nvPr/>
        </p:nvSpPr>
        <p:spPr>
          <a:xfrm>
            <a:off x="893445" y="5962650"/>
            <a:ext cx="6311900" cy="368300"/>
          </a:xfrm>
          <a:prstGeom prst="rect">
            <a:avLst/>
          </a:prstGeom>
          <a:noFill/>
          <a:ln w="9525">
            <a:noFill/>
          </a:ln>
        </p:spPr>
        <p:txBody>
          <a:bodyPr wrap="square">
            <a:spAutoFit/>
          </a:bodyPr>
          <a:lstStyle/>
          <a:p>
            <a:pPr eaLnBrk="1" hangingPunct="1"/>
            <a:r>
              <a:rPr lang="en-IN" altLang="zh-CN" dirty="0">
                <a:solidFill>
                  <a:schemeClr val="bg1"/>
                </a:solidFill>
                <a:latin typeface="Microsoft YaHei" panose="020B0503020204020204" pitchFamily="34" charset="-122"/>
                <a:ea typeface="Microsoft YaHei" panose="020B0503020204020204" pitchFamily="34" charset="-122"/>
              </a:rPr>
              <a:t>2K18/IT/064</a:t>
            </a:r>
          </a:p>
        </p:txBody>
      </p:sp>
      <p:sp>
        <p:nvSpPr>
          <p:cNvPr id="11" name="文本框 7"/>
          <p:cNvSpPr txBox="1"/>
          <p:nvPr/>
        </p:nvSpPr>
        <p:spPr>
          <a:xfrm>
            <a:off x="782320" y="3199130"/>
            <a:ext cx="4384675" cy="46037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By: </a:t>
            </a:r>
          </a:p>
        </p:txBody>
      </p:sp>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347980" y="219075"/>
            <a:ext cx="393954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Implementation</a:t>
            </a:r>
          </a:p>
        </p:txBody>
      </p:sp>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711325"/>
            <a:ext cx="4756150" cy="990600"/>
            <a:chOff x="6436662" y="1813581"/>
            <a:chExt cx="4755594" cy="990564"/>
          </a:xfrm>
        </p:grpSpPr>
        <p:sp>
          <p:nvSpPr>
            <p:cNvPr id="13" name="矩形 12"/>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19899" y="1850038"/>
              <a:ext cx="4572357" cy="737208"/>
            </a:xfrm>
            <a:prstGeom prst="rect">
              <a:avLst/>
            </a:prstGeom>
            <a:noFill/>
            <a:ln w="9525">
              <a:noFill/>
            </a:ln>
          </p:spPr>
          <p:txBody>
            <a:bodyPr>
              <a:spAutoFit/>
            </a:bodyPr>
            <a:lstStyle/>
            <a:p>
              <a:pPr algn="just" eaLnBrk="1" hangingPunct="1"/>
              <a:r>
                <a:rPr lang="en-IN" altLang="en-US" sz="1400" dirty="0">
                  <a:solidFill>
                    <a:schemeClr val="bg1"/>
                  </a:solidFill>
                  <a:latin typeface="Microsoft YaHei" panose="020B0503020204020204" pitchFamily="34" charset="-122"/>
                  <a:ea typeface="Microsoft YaHei" panose="020B0503020204020204" pitchFamily="34" charset="-122"/>
                </a:rPr>
                <a:t>Byte code of PE section is retrieved from the executable file. Length of the byte code is stored in a variable n.</a:t>
              </a:r>
            </a:p>
          </p:txBody>
        </p:sp>
      </p:grpSp>
      <p:grpSp>
        <p:nvGrpSpPr>
          <p:cNvPr id="10247" name="组合 14"/>
          <p:cNvGrpSpPr/>
          <p:nvPr/>
        </p:nvGrpSpPr>
        <p:grpSpPr>
          <a:xfrm>
            <a:off x="6673850" y="3168650"/>
            <a:ext cx="4756150" cy="990600"/>
            <a:chOff x="6436662" y="1813581"/>
            <a:chExt cx="4755594" cy="990564"/>
          </a:xfrm>
        </p:grpSpPr>
        <p:sp>
          <p:nvSpPr>
            <p:cNvPr id="16" name="矩形 15"/>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19899" y="1850038"/>
              <a:ext cx="4572357" cy="737208"/>
            </a:xfrm>
            <a:prstGeom prst="rect">
              <a:avLst/>
            </a:prstGeom>
            <a:noFill/>
            <a:ln w="9525">
              <a:noFill/>
            </a:ln>
          </p:spPr>
          <p:txBody>
            <a:bodyPr lIns="91440" tIns="45720" rIns="91440" bIns="45720" anchor="t">
              <a:spAutoFit/>
            </a:bodyPr>
            <a:lstStyle/>
            <a:p>
              <a:pPr algn="just" eaLnBrk="1" hangingPunct="1"/>
              <a:r>
                <a:rPr lang="en-IN" sz="1400" dirty="0">
                  <a:solidFill>
                    <a:schemeClr val="bg1"/>
                  </a:solidFill>
                  <a:latin typeface="Microsoft YaHei"/>
                  <a:ea typeface="Microsoft YaHei"/>
                </a:rPr>
                <a:t>Then this byte code is converted to a matrix of shape ( sqrt(n), sqrt(n)) this represent the image of the PE section Header</a:t>
              </a:r>
            </a:p>
          </p:txBody>
        </p:sp>
      </p:grpSp>
      <p:grpSp>
        <p:nvGrpSpPr>
          <p:cNvPr id="10248" name="组合 17"/>
          <p:cNvGrpSpPr/>
          <p:nvPr/>
        </p:nvGrpSpPr>
        <p:grpSpPr>
          <a:xfrm>
            <a:off x="6673850" y="4768850"/>
            <a:ext cx="4756150" cy="990600"/>
            <a:chOff x="6436662" y="1813581"/>
            <a:chExt cx="4755594" cy="990564"/>
          </a:xfrm>
        </p:grpSpPr>
        <p:sp>
          <p:nvSpPr>
            <p:cNvPr id="19" name="矩形 18"/>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19899" y="1850038"/>
              <a:ext cx="4572357" cy="954072"/>
            </a:xfrm>
            <a:prstGeom prst="rect">
              <a:avLst/>
            </a:prstGeom>
            <a:noFill/>
            <a:ln w="9525">
              <a:noFill/>
            </a:ln>
          </p:spPr>
          <p:txBody>
            <a:bodyPr lIns="91440" tIns="45720" rIns="91440" bIns="45720" anchor="t">
              <a:spAutoFit/>
            </a:bodyPr>
            <a:lstStyle/>
            <a:p>
              <a:pPr algn="just" eaLnBrk="1" hangingPunct="1"/>
              <a:r>
                <a:rPr lang="en-IN" sz="1400" dirty="0">
                  <a:solidFill>
                    <a:schemeClr val="bg1"/>
                  </a:solidFill>
                  <a:latin typeface="Microsoft YaHei"/>
                  <a:ea typeface="Microsoft YaHei"/>
                </a:rPr>
                <a:t>To reduce the computational cost and to generalise the image, this image is rescaled to smaller image of shape (32,32) using Nearest Neighbour Interpolation Algorithm.</a:t>
              </a:r>
            </a:p>
          </p:txBody>
        </p:sp>
      </p:grpSp>
    </p:spTree>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980" y="219075"/>
            <a:ext cx="9568815"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Problems and drawbacks of this approach</a:t>
            </a:r>
          </a:p>
        </p:txBody>
      </p:sp>
      <p:grpSp>
        <p:nvGrpSpPr>
          <p:cNvPr id="9219" name="组合 2"/>
          <p:cNvGrpSpPr/>
          <p:nvPr/>
        </p:nvGrpSpPr>
        <p:grpSpPr>
          <a:xfrm>
            <a:off x="4512945" y="1710690"/>
            <a:ext cx="7694930" cy="420243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4676140" y="2483485"/>
            <a:ext cx="7234555" cy="2553335"/>
          </a:xfrm>
          <a:prstGeom prst="rect">
            <a:avLst/>
          </a:prstGeom>
          <a:noFill/>
          <a:ln w="9525">
            <a:noFill/>
          </a:ln>
        </p:spPr>
        <p:txBody>
          <a:bodyPr wrap="square">
            <a:spAutoFit/>
          </a:bodyPr>
          <a:lstStyle/>
          <a:p>
            <a:pPr marL="285750" indent="-285750" eaLnBrk="1" hangingPunct="1">
              <a:buFont typeface="Arial" panose="020B0604020202020204" pitchFamily="34" charset="0"/>
              <a:buChar char="•"/>
            </a:pPr>
            <a:r>
              <a:rPr lang="en-IN" altLang="zh-CN" sz="1600" dirty="0">
                <a:solidFill>
                  <a:schemeClr val="bg1"/>
                </a:solidFill>
                <a:latin typeface="Microsoft YaHei" panose="020B0503020204020204" pitchFamily="34" charset="-122"/>
                <a:ea typeface="Microsoft YaHei" panose="020B0503020204020204" pitchFamily="34" charset="-122"/>
              </a:rPr>
              <a:t>The major problem with the approach was the unevenly distributed dataset. Dataset was comprising only about 2200 non malwares and 40000+ malwares. This suppressed the potential difference between malwares and goodwares.</a:t>
            </a:r>
          </a:p>
          <a:p>
            <a:pPr eaLnBrk="1" hangingPunct="1">
              <a:buFont typeface="Arial" panose="020B0604020202020204" pitchFamily="34" charset="0"/>
            </a:pPr>
            <a:endParaRPr lang="en-IN" altLang="zh-CN" sz="1600" dirty="0">
              <a:solidFill>
                <a:schemeClr val="bg1"/>
              </a:solidFill>
              <a:latin typeface="Microsoft YaHei" panose="020B0503020204020204" pitchFamily="34" charset="-122"/>
              <a:ea typeface="Microsoft YaHei" panose="020B0503020204020204" pitchFamily="34" charset="-122"/>
            </a:endParaRPr>
          </a:p>
          <a:p>
            <a:pPr eaLnBrk="1" hangingPunct="1">
              <a:buFont typeface="Arial" panose="020B0604020202020204" pitchFamily="34" charset="0"/>
            </a:pPr>
            <a:endParaRPr lang="en-IN" altLang="zh-CN" sz="1600" dirty="0">
              <a:solidFill>
                <a:schemeClr val="bg1"/>
              </a:solidFill>
              <a:latin typeface="Microsoft YaHei" panose="020B0503020204020204" pitchFamily="34" charset="-122"/>
              <a:ea typeface="Microsoft YaHei" panose="020B0503020204020204" pitchFamily="34" charset="-122"/>
            </a:endParaRPr>
          </a:p>
          <a:p>
            <a:pPr marL="285750" indent="-285750" eaLnBrk="1" hangingPunct="1">
              <a:buFont typeface="Arial" panose="020B0604020202020204" pitchFamily="34" charset="0"/>
              <a:buChar char="•"/>
            </a:pPr>
            <a:r>
              <a:rPr lang="en-IN" altLang="zh-CN" sz="1600" dirty="0">
                <a:solidFill>
                  <a:schemeClr val="bg1"/>
                </a:solidFill>
                <a:latin typeface="Microsoft YaHei" panose="020B0503020204020204" pitchFamily="34" charset="-122"/>
                <a:ea typeface="Microsoft YaHei" panose="020B0503020204020204" pitchFamily="34" charset="-122"/>
              </a:rPr>
              <a:t>Secondly, what we saw  while going through the work was that there was actually no potential weightage in this image vector. they were just random for each data. So it was really difficult to differentiate between malware and goodware on basis of byte code image.</a:t>
            </a:r>
          </a:p>
        </p:txBody>
      </p:sp>
      <p:pic>
        <p:nvPicPr>
          <p:cNvPr id="3" name="Picture 2"/>
          <p:cNvPicPr>
            <a:picLocks noChangeAspect="1"/>
          </p:cNvPicPr>
          <p:nvPr/>
        </p:nvPicPr>
        <p:blipFill>
          <a:blip r:embed="rId2"/>
          <a:stretch>
            <a:fillRect/>
          </a:stretch>
        </p:blipFill>
        <p:spPr>
          <a:xfrm>
            <a:off x="243205" y="2145030"/>
            <a:ext cx="4130040" cy="2567940"/>
          </a:xfrm>
          <a:prstGeom prst="rect">
            <a:avLst/>
          </a:prstGeom>
        </p:spPr>
      </p:pic>
    </p:spTree>
  </p:cSld>
  <p:clrMapOvr>
    <a:masterClrMapping/>
  </p:clrMapOvr>
  <p:transition spd="slow" advClick="0"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980" y="219075"/>
            <a:ext cx="4923155"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Conclusion of this approach</a:t>
            </a:r>
          </a:p>
        </p:txBody>
      </p:sp>
      <p:grpSp>
        <p:nvGrpSpPr>
          <p:cNvPr id="9219" name="组合 2"/>
          <p:cNvGrpSpPr/>
          <p:nvPr/>
        </p:nvGrpSpPr>
        <p:grpSpPr>
          <a:xfrm>
            <a:off x="347980" y="1964055"/>
            <a:ext cx="11133455" cy="187007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717550" y="2149475"/>
            <a:ext cx="10043795" cy="1323439"/>
          </a:xfrm>
          <a:prstGeom prst="rect">
            <a:avLst/>
          </a:prstGeom>
          <a:noFill/>
          <a:ln w="9525">
            <a:noFill/>
          </a:ln>
        </p:spPr>
        <p:txBody>
          <a:bodyPr wrap="square" lIns="91440" tIns="45720" rIns="91440" bIns="45720" anchor="t">
            <a:spAutoFit/>
          </a:bodyPr>
          <a:lstStyle/>
          <a:p>
            <a:pPr eaLnBrk="1" hangingPunct="1"/>
            <a:r>
              <a:rPr lang="en-IN" altLang="zh-CN" sz="1600" dirty="0">
                <a:solidFill>
                  <a:schemeClr val="bg1"/>
                </a:solidFill>
                <a:latin typeface="Microsoft YaHei"/>
                <a:ea typeface="Microsoft YaHei"/>
              </a:rPr>
              <a:t>Creating an image out of the bytecode was just an arbitrary method which author thought would work, but it failed in such a manner that the model(which was used to classify) predicted every file as malicious. Fact that dataset was strongly biased towards malwares cannot be ignored and plays important role in bad performance of the model. A more balanced dataset in future might lead to satisfactory results for this approach.</a:t>
            </a:r>
            <a:endParaRPr lang="en-IN" altLang="zh-CN" sz="16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6543040" cy="1938020"/>
          </a:xfrm>
          <a:prstGeom prst="rect">
            <a:avLst/>
          </a:prstGeom>
          <a:noFill/>
          <a:ln w="9525">
            <a:noFill/>
          </a:ln>
        </p:spPr>
        <p:txBody>
          <a:bodyPr wrap="square">
            <a:spAutoFit/>
          </a:bodyPr>
          <a:lstStyle/>
          <a:p>
            <a:pPr eaLnBrk="1" hangingPunct="1"/>
            <a:r>
              <a:rPr lang="en-IN" altLang="en-US" sz="5400" dirty="0">
                <a:solidFill>
                  <a:schemeClr val="bg1"/>
                </a:solidFill>
                <a:latin typeface="Calibri" panose="020F0502020204030204" pitchFamily="34" charset="0"/>
              </a:rPr>
              <a:t>Malware Prediction</a:t>
            </a:r>
            <a:r>
              <a:rPr lang="en-US" altLang="zh-CN" sz="6000" dirty="0">
                <a:solidFill>
                  <a:schemeClr val="bg1"/>
                </a:solidFill>
                <a:latin typeface="Calibri" panose="020F0502020204030204" pitchFamily="34" charset="0"/>
              </a:rPr>
              <a:t> </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873760" y="1611630"/>
            <a:ext cx="4384675" cy="46037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using PE section Header</a:t>
            </a:r>
          </a:p>
        </p:txBody>
      </p:sp>
    </p:spTree>
  </p:cSld>
  <p:clrMapOvr>
    <a:masterClrMapping/>
  </p:clrMapOvr>
  <p:transition spd="slow" advClick="0"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663" y="219075"/>
            <a:ext cx="2794000" cy="460375"/>
          </a:xfrm>
          <a:prstGeom prst="rect">
            <a:avLst/>
          </a:prstGeom>
          <a:noFill/>
          <a:ln w="9525">
            <a:noFill/>
          </a:ln>
        </p:spPr>
        <p:txBody>
          <a:bodyPr>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TARGET</a:t>
            </a:r>
          </a:p>
        </p:txBody>
      </p:sp>
      <p:grpSp>
        <p:nvGrpSpPr>
          <p:cNvPr id="9219" name="组合 2"/>
          <p:cNvGrpSpPr/>
          <p:nvPr/>
        </p:nvGrpSpPr>
        <p:grpSpPr>
          <a:xfrm>
            <a:off x="3776663" y="2592388"/>
            <a:ext cx="8415337" cy="187007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0" name="文本框 5"/>
          <p:cNvSpPr txBox="1"/>
          <p:nvPr/>
        </p:nvSpPr>
        <p:spPr>
          <a:xfrm>
            <a:off x="4015105" y="2859405"/>
            <a:ext cx="6954520" cy="521970"/>
          </a:xfrm>
          <a:prstGeom prst="rect">
            <a:avLst/>
          </a:prstGeom>
          <a:noFill/>
          <a:ln w="9525">
            <a:noFill/>
          </a:ln>
        </p:spPr>
        <p:txBody>
          <a:bodyPr wrap="square" lIns="91440" tIns="45720" rIns="91440" bIns="45720" anchor="t">
            <a:spAutoFit/>
          </a:bodyPr>
          <a:lstStyle/>
          <a:p>
            <a:pPr eaLnBrk="1" hangingPunct="1"/>
            <a:r>
              <a:rPr lang="en-IN" altLang="zh-CN" sz="2800" b="1" dirty="0">
                <a:solidFill>
                  <a:schemeClr val="bg1"/>
                </a:solidFill>
                <a:latin typeface="Microsoft YaHei"/>
                <a:ea typeface="Microsoft YaHei"/>
              </a:rPr>
              <a:t>PE section header</a:t>
            </a:r>
            <a:endParaRPr lang="en-IN"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9221" name="文本框 6"/>
          <p:cNvSpPr txBox="1"/>
          <p:nvPr/>
        </p:nvSpPr>
        <p:spPr>
          <a:xfrm>
            <a:off x="4033838" y="3416300"/>
            <a:ext cx="7853362" cy="830997"/>
          </a:xfrm>
          <a:prstGeom prst="rect">
            <a:avLst/>
          </a:prstGeom>
          <a:noFill/>
          <a:ln w="9525">
            <a:noFill/>
          </a:ln>
        </p:spPr>
        <p:txBody>
          <a:bodyPr lIns="91440" tIns="45720" rIns="91440" bIns="45720" anchor="t">
            <a:spAutoFit/>
          </a:bodyPr>
          <a:lstStyle/>
          <a:p>
            <a:pPr eaLnBrk="1" hangingPunct="1"/>
            <a:r>
              <a:rPr lang="en-IN" altLang="zh-CN" sz="1600" dirty="0">
                <a:solidFill>
                  <a:schemeClr val="bg1"/>
                </a:solidFill>
                <a:latin typeface="Microsoft YaHei"/>
                <a:ea typeface="Microsoft YaHei"/>
              </a:rPr>
              <a:t>PE section header includes virtual size ,size of raw data and entropy that mostly differs for the packed and unpacked executables. This observation gave author a spark to analyse the executable for goodware/malware.</a:t>
            </a:r>
          </a:p>
        </p:txBody>
      </p:sp>
      <p:grpSp>
        <p:nvGrpSpPr>
          <p:cNvPr id="9222" name="组合 7"/>
          <p:cNvGrpSpPr/>
          <p:nvPr/>
        </p:nvGrpSpPr>
        <p:grpSpPr>
          <a:xfrm>
            <a:off x="1163638" y="2560638"/>
            <a:ext cx="1878012" cy="1931987"/>
            <a:chOff x="4077865" y="2571564"/>
            <a:chExt cx="1392804" cy="1431256"/>
          </a:xfrm>
        </p:grpSpPr>
        <p:grpSp>
          <p:nvGrpSpPr>
            <p:cNvPr id="9223" name="组合 8"/>
            <p:cNvGrpSpPr/>
            <p:nvPr/>
          </p:nvGrpSpPr>
          <p:grpSpPr>
            <a:xfrm>
              <a:off x="4077865" y="2571564"/>
              <a:ext cx="1392804" cy="1431256"/>
              <a:chOff x="5576510" y="968753"/>
              <a:chExt cx="1884994" cy="1884995"/>
            </a:xfrm>
          </p:grpSpPr>
          <p:sp>
            <p:nvSpPr>
              <p:cNvPr id="11" name="椭圆 10"/>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4" name="Freeform 10"/>
            <p:cNvSpPr>
              <a:spLocks noEditPoints="1"/>
            </p:cNvSpPr>
            <p:nvPr/>
          </p:nvSpPr>
          <p:spPr>
            <a:xfrm>
              <a:off x="4464197" y="2979296"/>
              <a:ext cx="656715" cy="656715"/>
            </a:xfrm>
            <a:custGeom>
              <a:avLst/>
              <a:gdLst/>
              <a:ahLst/>
              <a:cxnLst>
                <a:cxn ang="0">
                  <a:pos x="328644" y="244332"/>
                </a:cxn>
                <a:cxn ang="0">
                  <a:pos x="244332" y="328644"/>
                </a:cxn>
                <a:cxn ang="0">
                  <a:pos x="328644" y="412956"/>
                </a:cxn>
                <a:cxn ang="0">
                  <a:pos x="412956" y="328644"/>
                </a:cxn>
                <a:cxn ang="0">
                  <a:pos x="328644" y="244332"/>
                </a:cxn>
                <a:cxn ang="0">
                  <a:pos x="363057" y="489238"/>
                </a:cxn>
                <a:cxn ang="0">
                  <a:pos x="363057" y="450810"/>
                </a:cxn>
                <a:cxn ang="0">
                  <a:pos x="294231" y="450810"/>
                </a:cxn>
                <a:cxn ang="0">
                  <a:pos x="294231" y="489238"/>
                </a:cxn>
                <a:cxn ang="0">
                  <a:pos x="168050" y="363057"/>
                </a:cxn>
                <a:cxn ang="0">
                  <a:pos x="205905" y="363057"/>
                </a:cxn>
                <a:cxn ang="0">
                  <a:pos x="205905" y="294231"/>
                </a:cxn>
                <a:cxn ang="0">
                  <a:pos x="168050" y="294231"/>
                </a:cxn>
                <a:cxn ang="0">
                  <a:pos x="294231" y="168050"/>
                </a:cxn>
                <a:cxn ang="0">
                  <a:pos x="294231" y="205905"/>
                </a:cxn>
                <a:cxn ang="0">
                  <a:pos x="363057" y="205905"/>
                </a:cxn>
                <a:cxn ang="0">
                  <a:pos x="363057" y="168050"/>
                </a:cxn>
                <a:cxn ang="0">
                  <a:pos x="489238" y="294231"/>
                </a:cxn>
                <a:cxn ang="0">
                  <a:pos x="451384" y="294231"/>
                </a:cxn>
                <a:cxn ang="0">
                  <a:pos x="451384" y="363057"/>
                </a:cxn>
                <a:cxn ang="0">
                  <a:pos x="489238" y="363057"/>
                </a:cxn>
                <a:cxn ang="0">
                  <a:pos x="363057" y="489238"/>
                </a:cxn>
                <a:cxn ang="0">
                  <a:pos x="559211" y="294231"/>
                </a:cxn>
                <a:cxn ang="0">
                  <a:pos x="363057" y="98077"/>
                </a:cxn>
                <a:cxn ang="0">
                  <a:pos x="363057" y="0"/>
                </a:cxn>
                <a:cxn ang="0">
                  <a:pos x="294231" y="0"/>
                </a:cxn>
                <a:cxn ang="0">
                  <a:pos x="294231" y="98077"/>
                </a:cxn>
                <a:cxn ang="0">
                  <a:pos x="98077" y="294231"/>
                </a:cxn>
                <a:cxn ang="0">
                  <a:pos x="0" y="294231"/>
                </a:cxn>
                <a:cxn ang="0">
                  <a:pos x="0" y="363057"/>
                </a:cxn>
                <a:cxn ang="0">
                  <a:pos x="98077" y="363057"/>
                </a:cxn>
                <a:cxn ang="0">
                  <a:pos x="294231" y="559211"/>
                </a:cxn>
                <a:cxn ang="0">
                  <a:pos x="294231" y="656715"/>
                </a:cxn>
                <a:cxn ang="0">
                  <a:pos x="363057" y="656715"/>
                </a:cxn>
                <a:cxn ang="0">
                  <a:pos x="363057" y="559211"/>
                </a:cxn>
                <a:cxn ang="0">
                  <a:pos x="559211" y="363057"/>
                </a:cxn>
                <a:cxn ang="0">
                  <a:pos x="656715" y="363057"/>
                </a:cxn>
                <a:cxn ang="0">
                  <a:pos x="656715" y="294231"/>
                </a:cxn>
                <a:cxn ang="0">
                  <a:pos x="559211" y="294231"/>
                </a:cxn>
              </a:cxnLst>
              <a:rect l="0" t="0" r="0" b="0"/>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chemeClr val="bg1">
                <a:alpha val="100000"/>
              </a:schemeClr>
            </a:solidFill>
            <a:ln w="9525">
              <a:noFill/>
            </a:ln>
          </p:spPr>
          <p:txBody>
            <a:bodyPr/>
            <a:lstStyle/>
            <a:p>
              <a:endParaRPr lang="zh-CN" altLang="en-US"/>
            </a:p>
          </p:txBody>
        </p:sp>
      </p:grpSp>
    </p:spTree>
  </p:cSld>
  <p:clrMapOvr>
    <a:masterClrMapping/>
  </p:clrMapOvr>
  <p:transition spd="slow" advClick="0"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347980" y="219075"/>
            <a:ext cx="393954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Implementation</a:t>
            </a:r>
          </a:p>
        </p:txBody>
      </p:sp>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711325"/>
            <a:ext cx="4756150" cy="990600"/>
            <a:chOff x="6436662" y="1813581"/>
            <a:chExt cx="4755594" cy="990564"/>
          </a:xfrm>
        </p:grpSpPr>
        <p:sp>
          <p:nvSpPr>
            <p:cNvPr id="13" name="矩形 12"/>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19899" y="1850038"/>
              <a:ext cx="4572357" cy="521951"/>
            </a:xfrm>
            <a:prstGeom prst="rect">
              <a:avLst/>
            </a:prstGeom>
            <a:noFill/>
            <a:ln w="9525">
              <a:noFill/>
            </a:ln>
          </p:spPr>
          <p:txBody>
            <a:bodyPr lIns="91440" tIns="45720" rIns="91440" bIns="45720" anchor="t">
              <a:spAutoFit/>
            </a:bodyPr>
            <a:lstStyle/>
            <a:p>
              <a:pPr algn="just" eaLnBrk="1" hangingPunct="1"/>
              <a:r>
                <a:rPr lang="en-IN" altLang="en-US" sz="1400" dirty="0">
                  <a:solidFill>
                    <a:schemeClr val="bg1"/>
                  </a:solidFill>
                  <a:latin typeface="Microsoft YaHei"/>
                  <a:ea typeface="Microsoft YaHei"/>
                </a:rPr>
                <a:t>Virtual Size , size of raw data and entropy of the PE section Header is retrieved from the executable.</a:t>
              </a:r>
            </a:p>
          </p:txBody>
        </p:sp>
      </p:grpSp>
      <p:grpSp>
        <p:nvGrpSpPr>
          <p:cNvPr id="10247" name="组合 14"/>
          <p:cNvGrpSpPr/>
          <p:nvPr/>
        </p:nvGrpSpPr>
        <p:grpSpPr>
          <a:xfrm>
            <a:off x="6673850" y="3168650"/>
            <a:ext cx="4756150" cy="990600"/>
            <a:chOff x="6436662" y="1813581"/>
            <a:chExt cx="4755594" cy="990564"/>
          </a:xfrm>
        </p:grpSpPr>
        <p:sp>
          <p:nvSpPr>
            <p:cNvPr id="16" name="矩形 15"/>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19899" y="1850038"/>
              <a:ext cx="4572357" cy="738637"/>
            </a:xfrm>
            <a:prstGeom prst="rect">
              <a:avLst/>
            </a:prstGeom>
            <a:noFill/>
            <a:ln w="9525">
              <a:noFill/>
            </a:ln>
          </p:spPr>
          <p:txBody>
            <a:bodyPr lIns="91440" tIns="45720" rIns="91440" bIns="45720" anchor="t">
              <a:spAutoFit/>
            </a:bodyPr>
            <a:lstStyle/>
            <a:p>
              <a:pPr algn="just" eaLnBrk="1" hangingPunct="1"/>
              <a:r>
                <a:rPr lang="en-IN" sz="1400" dirty="0">
                  <a:solidFill>
                    <a:schemeClr val="bg1"/>
                  </a:solidFill>
                  <a:latin typeface="Microsoft YaHei"/>
                  <a:ea typeface="Microsoft YaHei"/>
                </a:rPr>
                <a:t>Then the difference of  virtual size and raw data size is considered and store as a new parameter named size_diff.</a:t>
              </a:r>
            </a:p>
          </p:txBody>
        </p:sp>
      </p:grpSp>
      <p:grpSp>
        <p:nvGrpSpPr>
          <p:cNvPr id="10248" name="组合 17"/>
          <p:cNvGrpSpPr/>
          <p:nvPr/>
        </p:nvGrpSpPr>
        <p:grpSpPr>
          <a:xfrm>
            <a:off x="6673850" y="4768850"/>
            <a:ext cx="4756150" cy="990600"/>
            <a:chOff x="6436662" y="1813581"/>
            <a:chExt cx="4755594" cy="990564"/>
          </a:xfrm>
        </p:grpSpPr>
        <p:sp>
          <p:nvSpPr>
            <p:cNvPr id="19" name="矩形 18"/>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19899" y="1850038"/>
              <a:ext cx="4572357" cy="738637"/>
            </a:xfrm>
            <a:prstGeom prst="rect">
              <a:avLst/>
            </a:prstGeom>
            <a:noFill/>
            <a:ln w="9525">
              <a:noFill/>
            </a:ln>
          </p:spPr>
          <p:txBody>
            <a:bodyPr lIns="91440" tIns="45720" rIns="91440" bIns="45720" anchor="t">
              <a:spAutoFit/>
            </a:bodyPr>
            <a:lstStyle/>
            <a:p>
              <a:pPr algn="just" eaLnBrk="1" hangingPunct="1"/>
              <a:r>
                <a:rPr lang="en-IN" sz="1400" dirty="0">
                  <a:solidFill>
                    <a:schemeClr val="bg1"/>
                  </a:solidFill>
                  <a:latin typeface="Microsoft YaHei"/>
                  <a:ea typeface="Microsoft YaHei"/>
                </a:rPr>
                <a:t>Entropy of the PE section Header also gave some intuition about the maliciousness of the file since it represents randomness in byte code.</a:t>
              </a:r>
              <a:endParaRPr lang="en-IN" sz="14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advClick="0"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980" y="219075"/>
            <a:ext cx="2691765"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Observation</a:t>
            </a:r>
          </a:p>
        </p:txBody>
      </p:sp>
      <p:grpSp>
        <p:nvGrpSpPr>
          <p:cNvPr id="9219" name="组合 2"/>
          <p:cNvGrpSpPr/>
          <p:nvPr/>
        </p:nvGrpSpPr>
        <p:grpSpPr>
          <a:xfrm>
            <a:off x="5993765" y="1710690"/>
            <a:ext cx="5818505" cy="175704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6115685" y="1854835"/>
            <a:ext cx="5511165" cy="1076325"/>
          </a:xfrm>
          <a:prstGeom prst="rect">
            <a:avLst/>
          </a:prstGeom>
          <a:noFill/>
          <a:ln w="9525">
            <a:noFill/>
          </a:ln>
        </p:spPr>
        <p:txBody>
          <a:bodyPr wrap="square">
            <a:spAutoFit/>
          </a:bodyPr>
          <a:lstStyle/>
          <a:p>
            <a:pPr eaLnBrk="1" hangingPunct="1">
              <a:buFont typeface="Arial" panose="020B0604020202020204" pitchFamily="34" charset="0"/>
            </a:pPr>
            <a:r>
              <a:rPr lang="en-IN" altLang="zh-CN" sz="1600" dirty="0">
                <a:solidFill>
                  <a:schemeClr val="bg1"/>
                </a:solidFill>
                <a:latin typeface="Microsoft YaHei" panose="020B0503020204020204" pitchFamily="34" charset="-122"/>
                <a:ea typeface="Microsoft YaHei" panose="020B0503020204020204" pitchFamily="34" charset="-122"/>
              </a:rPr>
              <a:t>SIZE DIFFERENCE</a:t>
            </a:r>
          </a:p>
          <a:p>
            <a:pPr eaLnBrk="1" hangingPunct="1">
              <a:buFont typeface="Arial" panose="020B0604020202020204" pitchFamily="34" charset="0"/>
            </a:pPr>
            <a:r>
              <a:rPr lang="en-IN" altLang="zh-CN" sz="1600" dirty="0">
                <a:solidFill>
                  <a:schemeClr val="bg1"/>
                </a:solidFill>
                <a:latin typeface="Microsoft YaHei" panose="020B0503020204020204" pitchFamily="34" charset="-122"/>
                <a:ea typeface="Microsoft YaHei" panose="020B0503020204020204" pitchFamily="34" charset="-122"/>
              </a:rPr>
              <a:t>we saw that difference between virtual size and actual size was generally greater than 0 in case of malicious file and it is close to 0 in case of normal file. </a:t>
            </a:r>
          </a:p>
        </p:txBody>
      </p:sp>
      <p:grpSp>
        <p:nvGrpSpPr>
          <p:cNvPr id="2" name="组合 2"/>
          <p:cNvGrpSpPr/>
          <p:nvPr/>
        </p:nvGrpSpPr>
        <p:grpSpPr>
          <a:xfrm>
            <a:off x="347980" y="4312285"/>
            <a:ext cx="5260340" cy="1757045"/>
            <a:chOff x="795525" y="1444752"/>
            <a:chExt cx="10533891" cy="4773168"/>
          </a:xfrm>
        </p:grpSpPr>
        <p:sp>
          <p:nvSpPr>
            <p:cNvPr id="6"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8" name="Picture 7"/>
          <p:cNvPicPr>
            <a:picLocks noChangeAspect="1"/>
          </p:cNvPicPr>
          <p:nvPr/>
        </p:nvPicPr>
        <p:blipFill>
          <a:blip r:embed="rId2"/>
          <a:stretch>
            <a:fillRect/>
          </a:stretch>
        </p:blipFill>
        <p:spPr>
          <a:xfrm>
            <a:off x="1062355" y="1212850"/>
            <a:ext cx="3514090" cy="2752090"/>
          </a:xfrm>
          <a:prstGeom prst="rect">
            <a:avLst/>
          </a:prstGeom>
        </p:spPr>
      </p:pic>
      <p:pic>
        <p:nvPicPr>
          <p:cNvPr id="9" name="Picture 8"/>
          <p:cNvPicPr>
            <a:picLocks noChangeAspect="1"/>
          </p:cNvPicPr>
          <p:nvPr/>
        </p:nvPicPr>
        <p:blipFill>
          <a:blip r:embed="rId3"/>
          <a:stretch>
            <a:fillRect/>
          </a:stretch>
        </p:blipFill>
        <p:spPr>
          <a:xfrm>
            <a:off x="7229251" y="3718635"/>
            <a:ext cx="2864933" cy="2823060"/>
          </a:xfrm>
          <a:prstGeom prst="rect">
            <a:avLst/>
          </a:prstGeom>
        </p:spPr>
      </p:pic>
      <p:sp>
        <p:nvSpPr>
          <p:cNvPr id="10" name="文本框 6"/>
          <p:cNvSpPr txBox="1"/>
          <p:nvPr/>
        </p:nvSpPr>
        <p:spPr>
          <a:xfrm>
            <a:off x="732790" y="4547870"/>
            <a:ext cx="4436110" cy="1323439"/>
          </a:xfrm>
          <a:prstGeom prst="rect">
            <a:avLst/>
          </a:prstGeom>
          <a:noFill/>
          <a:ln w="9525">
            <a:noFill/>
          </a:ln>
        </p:spPr>
        <p:txBody>
          <a:bodyPr wrap="square" lIns="91440" tIns="45720" rIns="91440" bIns="45720" anchor="t">
            <a:spAutoFit/>
          </a:bodyPr>
          <a:lstStyle/>
          <a:p>
            <a:pPr eaLnBrk="1" hangingPunct="1">
              <a:buFont typeface="Arial" panose="020B0604020202020204" pitchFamily="34" charset="0"/>
            </a:pPr>
            <a:r>
              <a:rPr lang="en-IN" altLang="zh-CN" sz="1600" dirty="0">
                <a:solidFill>
                  <a:schemeClr val="bg1"/>
                </a:solidFill>
                <a:latin typeface="Microsoft YaHei" panose="020B0503020204020204" pitchFamily="34" charset="-122"/>
                <a:ea typeface="Microsoft YaHei" panose="020B0503020204020204" pitchFamily="34" charset="-122"/>
              </a:rPr>
              <a:t>ENTROPY</a:t>
            </a:r>
            <a:endParaRPr lang="en-US"/>
          </a:p>
          <a:p>
            <a:pPr eaLnBrk="1" hangingPunct="1">
              <a:buFont typeface="Arial" panose="020B0604020202020204" pitchFamily="34" charset="0"/>
            </a:pPr>
            <a:r>
              <a:rPr lang="en-IN" altLang="zh-CN" sz="1600" dirty="0">
                <a:solidFill>
                  <a:schemeClr val="bg1"/>
                </a:solidFill>
                <a:latin typeface="Microsoft YaHei"/>
                <a:ea typeface="Microsoft YaHei"/>
              </a:rPr>
              <a:t>From the plot we saw that entropy of normal file ranges between 4.5 and 6.5 which can be a view point to identify malware. </a:t>
            </a:r>
            <a:endParaRPr lang="en-IN" altLang="zh-CN" sz="16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6543040" cy="1938020"/>
          </a:xfrm>
          <a:prstGeom prst="rect">
            <a:avLst/>
          </a:prstGeom>
          <a:noFill/>
          <a:ln w="9525">
            <a:noFill/>
          </a:ln>
        </p:spPr>
        <p:txBody>
          <a:bodyPr wrap="square">
            <a:spAutoFit/>
          </a:bodyPr>
          <a:lstStyle/>
          <a:p>
            <a:pPr eaLnBrk="1" hangingPunct="1"/>
            <a:r>
              <a:rPr lang="en-IN" altLang="en-US" sz="5400" dirty="0">
                <a:solidFill>
                  <a:schemeClr val="bg1"/>
                </a:solidFill>
                <a:latin typeface="Calibri" panose="020F0502020204030204" pitchFamily="34" charset="0"/>
              </a:rPr>
              <a:t>Malware Prediction</a:t>
            </a:r>
            <a:r>
              <a:rPr lang="en-US" altLang="zh-CN" sz="6000" dirty="0">
                <a:solidFill>
                  <a:schemeClr val="bg1"/>
                </a:solidFill>
                <a:latin typeface="Calibri" panose="020F0502020204030204" pitchFamily="34" charset="0"/>
              </a:rPr>
              <a:t> </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782320" y="1570990"/>
            <a:ext cx="4384675" cy="46037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Our contribution</a:t>
            </a:r>
          </a:p>
        </p:txBody>
      </p:sp>
    </p:spTree>
  </p:cSld>
  <p:clrMapOvr>
    <a:masterClrMapping/>
  </p:clrMapOvr>
  <p:transition spd="slow" advClick="0" advTm="3000">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347980" y="219075"/>
            <a:ext cx="393954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Thats how we roll.</a:t>
            </a:r>
          </a:p>
        </p:txBody>
      </p:sp>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711325"/>
            <a:ext cx="4756150" cy="990600"/>
            <a:chOff x="6436662" y="1813581"/>
            <a:chExt cx="4755594" cy="990564"/>
          </a:xfrm>
        </p:grpSpPr>
        <p:sp>
          <p:nvSpPr>
            <p:cNvPr id="13" name="矩形 12"/>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19899" y="1850038"/>
              <a:ext cx="4572357" cy="521951"/>
            </a:xfrm>
            <a:prstGeom prst="rect">
              <a:avLst/>
            </a:prstGeom>
            <a:noFill/>
            <a:ln w="9525">
              <a:noFill/>
            </a:ln>
          </p:spPr>
          <p:txBody>
            <a:bodyPr>
              <a:spAutoFit/>
            </a:bodyPr>
            <a:lstStyle/>
            <a:p>
              <a:pPr algn="just" eaLnBrk="1" hangingPunct="1"/>
              <a:r>
                <a:rPr lang="en-IN" altLang="en-US" sz="1400" dirty="0">
                  <a:solidFill>
                    <a:schemeClr val="bg1"/>
                  </a:solidFill>
                  <a:latin typeface="Microsoft YaHei" panose="020B0503020204020204" pitchFamily="34" charset="-122"/>
                  <a:ea typeface="Microsoft YaHei" panose="020B0503020204020204" pitchFamily="34" charset="-122"/>
                </a:rPr>
                <a:t>We implemented the API call model which was stated by the author.</a:t>
              </a:r>
            </a:p>
          </p:txBody>
        </p:sp>
      </p:grpSp>
      <p:grpSp>
        <p:nvGrpSpPr>
          <p:cNvPr id="10247" name="组合 14"/>
          <p:cNvGrpSpPr/>
          <p:nvPr/>
        </p:nvGrpSpPr>
        <p:grpSpPr>
          <a:xfrm>
            <a:off x="6673850" y="3168650"/>
            <a:ext cx="4756150" cy="990600"/>
            <a:chOff x="6436662" y="1813581"/>
            <a:chExt cx="4755594" cy="990564"/>
          </a:xfrm>
        </p:grpSpPr>
        <p:sp>
          <p:nvSpPr>
            <p:cNvPr id="16" name="矩形 15"/>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19899" y="1850038"/>
              <a:ext cx="4572357" cy="737208"/>
            </a:xfrm>
            <a:prstGeom prst="rect">
              <a:avLst/>
            </a:prstGeom>
            <a:noFill/>
            <a:ln w="9525">
              <a:noFill/>
            </a:ln>
          </p:spPr>
          <p:txBody>
            <a:bodyPr>
              <a:spAutoFit/>
            </a:bodyPr>
            <a:lstStyle/>
            <a:p>
              <a:pPr algn="just" eaLnBrk="1" hangingPunct="1"/>
              <a:r>
                <a:rPr lang="en-IN" sz="1400" dirty="0">
                  <a:solidFill>
                    <a:schemeClr val="bg1"/>
                  </a:solidFill>
                  <a:latin typeface="Microsoft YaHei" panose="020B0503020204020204" pitchFamily="34" charset="-122"/>
                  <a:ea typeface="Microsoft YaHei" panose="020B0503020204020204" pitchFamily="34" charset="-122"/>
                </a:rPr>
                <a:t>We tried to implement the rawByteToImage model. But it failed to classify, due to problems stated earlier.</a:t>
              </a:r>
            </a:p>
          </p:txBody>
        </p:sp>
      </p:grpSp>
      <p:grpSp>
        <p:nvGrpSpPr>
          <p:cNvPr id="10248" name="组合 17"/>
          <p:cNvGrpSpPr/>
          <p:nvPr/>
        </p:nvGrpSpPr>
        <p:grpSpPr>
          <a:xfrm>
            <a:off x="6673850" y="4768850"/>
            <a:ext cx="4756150" cy="990600"/>
            <a:chOff x="6436662" y="1813581"/>
            <a:chExt cx="4755594" cy="990564"/>
          </a:xfrm>
        </p:grpSpPr>
        <p:sp>
          <p:nvSpPr>
            <p:cNvPr id="19" name="矩形 18"/>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19899" y="1850038"/>
              <a:ext cx="4572357" cy="953100"/>
            </a:xfrm>
            <a:prstGeom prst="rect">
              <a:avLst/>
            </a:prstGeom>
            <a:noFill/>
            <a:ln w="9525">
              <a:noFill/>
            </a:ln>
          </p:spPr>
          <p:txBody>
            <a:bodyPr>
              <a:spAutoFit/>
            </a:bodyPr>
            <a:lstStyle/>
            <a:p>
              <a:pPr algn="just" eaLnBrk="1" hangingPunct="1"/>
              <a:r>
                <a:rPr lang="en-IN" sz="1400" dirty="0">
                  <a:solidFill>
                    <a:schemeClr val="bg1"/>
                  </a:solidFill>
                  <a:latin typeface="Microsoft YaHei" panose="020B0503020204020204" pitchFamily="34" charset="-122"/>
                  <a:ea typeface="Microsoft YaHei" panose="020B0503020204020204" pitchFamily="34" charset="-122"/>
                </a:rPr>
                <a:t>We observed potential of PE section size and Entropy and encorporated it with Api call model to enhance its flexibility and to prevent it from overfitting.</a:t>
              </a:r>
            </a:p>
          </p:txBody>
        </p:sp>
      </p:grpSp>
    </p:spTree>
  </p:cSld>
  <p:clrMapOvr>
    <a:masterClrMapping/>
  </p:clrMapOvr>
  <p:transition spd="slow" advClick="0" advTm="3000">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663" y="219075"/>
            <a:ext cx="2794000" cy="460375"/>
          </a:xfrm>
          <a:prstGeom prst="rect">
            <a:avLst/>
          </a:prstGeom>
          <a:noFill/>
          <a:ln w="9525">
            <a:noFill/>
          </a:ln>
        </p:spPr>
        <p:txBody>
          <a:bodyPr>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How we did it</a:t>
            </a:r>
          </a:p>
        </p:txBody>
      </p:sp>
      <p:grpSp>
        <p:nvGrpSpPr>
          <p:cNvPr id="9219" name="组合 2"/>
          <p:cNvGrpSpPr/>
          <p:nvPr/>
        </p:nvGrpSpPr>
        <p:grpSpPr>
          <a:xfrm>
            <a:off x="347980" y="1304290"/>
            <a:ext cx="11071860" cy="4536440"/>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469900" y="1453515"/>
            <a:ext cx="10520680" cy="4092575"/>
          </a:xfrm>
          <a:prstGeom prst="rect">
            <a:avLst/>
          </a:prstGeom>
          <a:noFill/>
          <a:ln w="9525">
            <a:noFill/>
          </a:ln>
        </p:spPr>
        <p:txBody>
          <a:bodyPr wrap="square">
            <a:spAutoFit/>
          </a:bodyPr>
          <a:lstStyle/>
          <a:p>
            <a:pPr eaLnBrk="1" hangingPunct="1"/>
            <a:r>
              <a:rPr lang="en-IN" altLang="zh-CN" sz="2000" dirty="0">
                <a:solidFill>
                  <a:schemeClr val="bg1"/>
                </a:solidFill>
                <a:latin typeface="Microsoft YaHei" panose="020B0503020204020204" pitchFamily="34" charset="-122"/>
                <a:ea typeface="Microsoft YaHei" panose="020B0503020204020204" pitchFamily="34" charset="-122"/>
              </a:rPr>
              <a:t>We knew the potential of Both API calls and PE section Header in classification of malware. So we tried to merge them.</a:t>
            </a:r>
          </a:p>
          <a:p>
            <a:pPr marL="285750" indent="-285750" eaLnBrk="1" hangingPunct="1">
              <a:buFont typeface="Arial" panose="020B0604020202020204" pitchFamily="34" charset="0"/>
              <a:buChar char="•"/>
            </a:pPr>
            <a:r>
              <a:rPr lang="en-IN" altLang="zh-CN" sz="2000" dirty="0">
                <a:solidFill>
                  <a:schemeClr val="bg1"/>
                </a:solidFill>
                <a:latin typeface="Microsoft YaHei" panose="020B0503020204020204" pitchFamily="34" charset="-122"/>
                <a:ea typeface="Microsoft YaHei" panose="020B0503020204020204" pitchFamily="34" charset="-122"/>
              </a:rPr>
              <a:t>First APIcalls Model run on the Executable file and we get the probability of the malware.</a:t>
            </a:r>
          </a:p>
          <a:p>
            <a:pPr marL="285750" indent="-285750" eaLnBrk="1" hangingPunct="1">
              <a:buFont typeface="Arial" panose="020B0604020202020204" pitchFamily="34" charset="0"/>
              <a:buChar char="•"/>
            </a:pPr>
            <a:r>
              <a:rPr lang="en-IN" altLang="zh-CN" sz="2000" dirty="0">
                <a:solidFill>
                  <a:schemeClr val="bg1"/>
                </a:solidFill>
                <a:latin typeface="Microsoft YaHei" panose="020B0503020204020204" pitchFamily="34" charset="-122"/>
                <a:ea typeface="Microsoft YaHei" panose="020B0503020204020204" pitchFamily="34" charset="-122"/>
              </a:rPr>
              <a:t>Then we extract the PE Section header info from the file.</a:t>
            </a:r>
          </a:p>
          <a:p>
            <a:pPr marL="285750" indent="-285750" eaLnBrk="1" hangingPunct="1">
              <a:buFont typeface="Arial" panose="020B0604020202020204" pitchFamily="34" charset="0"/>
              <a:buChar char="•"/>
            </a:pPr>
            <a:r>
              <a:rPr lang="en-IN" altLang="zh-CN" sz="2000" dirty="0">
                <a:solidFill>
                  <a:schemeClr val="bg1"/>
                </a:solidFill>
                <a:latin typeface="Microsoft YaHei" panose="020B0503020204020204" pitchFamily="34" charset="-122"/>
                <a:ea typeface="Microsoft YaHei" panose="020B0503020204020204" pitchFamily="34" charset="-122"/>
              </a:rPr>
              <a:t>If Entropy of the file is not within the range of 4.5 and 6.5 along with that the virtual size is greater than actual size. We increase the probablity by taking the weighted average.</a:t>
            </a:r>
          </a:p>
          <a:p>
            <a:pPr marL="285750" indent="-285750" eaLnBrk="1" hangingPunct="1">
              <a:buFont typeface="Arial" panose="020B0604020202020204" pitchFamily="34" charset="0"/>
              <a:buChar char="•"/>
            </a:pPr>
            <a:r>
              <a:rPr lang="en-IN" altLang="zh-CN" sz="2000" dirty="0">
                <a:solidFill>
                  <a:schemeClr val="bg1"/>
                </a:solidFill>
                <a:latin typeface="Microsoft YaHei" panose="020B0503020204020204" pitchFamily="34" charset="-122"/>
                <a:ea typeface="Microsoft YaHei" panose="020B0503020204020204" pitchFamily="34" charset="-122"/>
              </a:rPr>
              <a:t>else if the entropy of the file is between the range of 4.5 and 6.5 we move the prediction towards the non-malware. This is how merging of both mode results in more flexible model.</a:t>
            </a:r>
          </a:p>
          <a:p>
            <a:pPr marL="285750" indent="-285750" eaLnBrk="1" hangingPunct="1">
              <a:buFont typeface="Arial" panose="020B0604020202020204" pitchFamily="34" charset="0"/>
              <a:buChar char="•"/>
            </a:pPr>
            <a:r>
              <a:rPr lang="en-IN" altLang="zh-CN" sz="2000" dirty="0">
                <a:solidFill>
                  <a:schemeClr val="bg1"/>
                </a:solidFill>
                <a:latin typeface="Microsoft YaHei" panose="020B0503020204020204" pitchFamily="34" charset="-122"/>
                <a:ea typeface="Microsoft YaHei" panose="020B0503020204020204" pitchFamily="34" charset="-122"/>
              </a:rPr>
              <a:t>Then if the probability is greater than threshold probability the file is considered to be malicius</a:t>
            </a:r>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8459470" cy="1938020"/>
          </a:xfrm>
          <a:prstGeom prst="rect">
            <a:avLst/>
          </a:prstGeom>
          <a:noFill/>
          <a:ln w="9525">
            <a:noFill/>
          </a:ln>
        </p:spPr>
        <p:txBody>
          <a:bodyPr wrap="square">
            <a:spAutoFit/>
          </a:bodyPr>
          <a:lstStyle/>
          <a:p>
            <a:pPr eaLnBrk="1" hangingPunct="1"/>
            <a:r>
              <a:rPr lang="en-IN" altLang="en-US" sz="4400" dirty="0">
                <a:solidFill>
                  <a:schemeClr val="bg1"/>
                </a:solidFill>
                <a:latin typeface="Calibri" panose="020F0502020204030204" pitchFamily="34" charset="0"/>
              </a:rPr>
              <a:t>Angelo Schranko de Oliveira</a:t>
            </a:r>
            <a:r>
              <a:rPr lang="en-US" altLang="zh-CN" sz="6000" dirty="0">
                <a:solidFill>
                  <a:schemeClr val="bg1"/>
                </a:solidFill>
                <a:latin typeface="Calibri" panose="020F0502020204030204" pitchFamily="34" charset="0"/>
              </a:rPr>
              <a:t> </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782320" y="1611630"/>
            <a:ext cx="5833745" cy="1938020"/>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Cyber Security Specialist</a:t>
            </a:r>
          </a:p>
          <a:p>
            <a:pPr eaLnBrk="1" hangingPunct="1"/>
            <a:endParaRPr lang="en-IN" sz="2400" dirty="0">
              <a:solidFill>
                <a:schemeClr val="bg1"/>
              </a:solidFill>
              <a:latin typeface="Microsoft YaHei" panose="020B0503020204020204" pitchFamily="34" charset="-122"/>
              <a:ea typeface="Microsoft YaHei" panose="020B0503020204020204" pitchFamily="34" charset="-122"/>
            </a:endParaRPr>
          </a:p>
          <a:p>
            <a:pPr eaLnBrk="1" hangingPunct="1"/>
            <a:endParaRPr lang="en-IN" sz="2400" dirty="0">
              <a:solidFill>
                <a:schemeClr val="bg1"/>
              </a:solidFill>
              <a:latin typeface="Microsoft YaHei" panose="020B0503020204020204" pitchFamily="34" charset="-122"/>
              <a:ea typeface="Microsoft YaHei" panose="020B0503020204020204" pitchFamily="34" charset="-122"/>
            </a:endParaRPr>
          </a:p>
          <a:p>
            <a:pPr eaLnBrk="1" hangingPunct="1"/>
            <a:r>
              <a:rPr lang="en-IN" sz="2400" dirty="0">
                <a:solidFill>
                  <a:schemeClr val="bg1"/>
                </a:solidFill>
                <a:latin typeface="Microsoft YaHei" panose="020B0503020204020204" pitchFamily="34" charset="-122"/>
                <a:ea typeface="Microsoft YaHei" panose="020B0503020204020204" pitchFamily="34" charset="-122"/>
              </a:rPr>
              <a:t>Research and Dataset of current work:</a:t>
            </a:r>
          </a:p>
          <a:p>
            <a:pPr eaLnBrk="1" hangingPunct="1"/>
            <a:r>
              <a:rPr lang="en-IN" sz="2400" dirty="0">
                <a:solidFill>
                  <a:schemeClr val="bg1"/>
                </a:solidFill>
                <a:latin typeface="Microsoft YaHei" panose="020B0503020204020204" pitchFamily="34" charset="-122"/>
                <a:ea typeface="Microsoft YaHei" panose="020B0503020204020204" pitchFamily="34" charset="-122"/>
                <a:hlinkClick r:id="rId3" action="ppaction://hlinkfile"/>
              </a:rPr>
              <a:t>Research Paper and Dataset</a:t>
            </a:r>
            <a:endParaRPr lang="en-IN" sz="24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70" name="文本框 1"/>
          <p:cNvSpPr txBox="1"/>
          <p:nvPr/>
        </p:nvSpPr>
        <p:spPr>
          <a:xfrm>
            <a:off x="347980" y="219075"/>
            <a:ext cx="655701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Result</a:t>
            </a:r>
          </a:p>
        </p:txBody>
      </p:sp>
      <p:grpSp>
        <p:nvGrpSpPr>
          <p:cNvPr id="7171" name="组合 2"/>
          <p:cNvGrpSpPr/>
          <p:nvPr/>
        </p:nvGrpSpPr>
        <p:grpSpPr>
          <a:xfrm>
            <a:off x="392430" y="1094105"/>
            <a:ext cx="5801995" cy="5045710"/>
            <a:chOff x="1391767" y="1313906"/>
            <a:chExt cx="3783737" cy="4773168"/>
          </a:xfrm>
        </p:grpSpPr>
        <p:pic>
          <p:nvPicPr>
            <p:cNvPr id="7200" name="图片 3"/>
            <p:cNvPicPr>
              <a:picLocks noChangeAspect="1"/>
            </p:cNvPicPr>
            <p:nvPr/>
          </p:nvPicPr>
          <p:blipFill>
            <a:blip r:embed="rId2"/>
            <a:srcRect l="29816" r="19185" b="2240"/>
            <a:stretch>
              <a:fillRect/>
            </a:stretch>
          </p:blipFill>
          <p:spPr>
            <a:xfrm>
              <a:off x="1833314" y="1617062"/>
              <a:ext cx="2911012" cy="4185144"/>
            </a:xfrm>
            <a:prstGeom prst="rect">
              <a:avLst/>
            </a:prstGeom>
            <a:noFill/>
            <a:ln w="9525">
              <a:noFill/>
            </a:ln>
          </p:spPr>
        </p:pic>
        <p:grpSp>
          <p:nvGrpSpPr>
            <p:cNvPr id="7201" name="组合 4"/>
            <p:cNvGrpSpPr/>
            <p:nvPr/>
          </p:nvGrpSpPr>
          <p:grpSpPr>
            <a:xfrm>
              <a:off x="1391767" y="1313906"/>
              <a:ext cx="3783737" cy="4773168"/>
              <a:chOff x="7545679" y="1569938"/>
              <a:chExt cx="3783737" cy="4773168"/>
            </a:xfrm>
          </p:grpSpPr>
          <p:grpSp>
            <p:nvGrpSpPr>
              <p:cNvPr id="7202" name="组合 5"/>
              <p:cNvGrpSpPr/>
              <p:nvPr/>
            </p:nvGrpSpPr>
            <p:grpSpPr>
              <a:xfrm>
                <a:off x="7545679" y="1569938"/>
                <a:ext cx="3783737" cy="4773168"/>
                <a:chOff x="795525" y="1444752"/>
                <a:chExt cx="10533891" cy="4773168"/>
              </a:xfrm>
            </p:grpSpPr>
            <p:sp>
              <p:nvSpPr>
                <p:cNvPr id="11" name="矩形 10"/>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203" name="图片 6"/>
              <p:cNvPicPr>
                <a:picLocks noChangeAspect="1"/>
              </p:cNvPicPr>
              <p:nvPr/>
            </p:nvPicPr>
            <p:blipFill>
              <a:blip r:embed="rId3"/>
              <a:stretch>
                <a:fillRect/>
              </a:stretch>
            </p:blipFill>
            <p:spPr>
              <a:xfrm>
                <a:off x="7638584" y="1670244"/>
                <a:ext cx="319694" cy="323165"/>
              </a:xfrm>
              <a:prstGeom prst="rect">
                <a:avLst/>
              </a:prstGeom>
              <a:noFill/>
              <a:ln w="9525">
                <a:noFill/>
              </a:ln>
            </p:spPr>
          </p:pic>
          <p:pic>
            <p:nvPicPr>
              <p:cNvPr id="7204" name="图片 7"/>
              <p:cNvPicPr>
                <a:picLocks noChangeAspect="1"/>
              </p:cNvPicPr>
              <p:nvPr/>
            </p:nvPicPr>
            <p:blipFill>
              <a:blip r:embed="rId3"/>
              <a:stretch>
                <a:fillRect/>
              </a:stretch>
            </p:blipFill>
            <p:spPr>
              <a:xfrm>
                <a:off x="7641582" y="5996857"/>
                <a:ext cx="319694" cy="323165"/>
              </a:xfrm>
              <a:prstGeom prst="rect">
                <a:avLst/>
              </a:prstGeom>
              <a:noFill/>
              <a:ln w="9525">
                <a:noFill/>
              </a:ln>
            </p:spPr>
          </p:pic>
          <p:pic>
            <p:nvPicPr>
              <p:cNvPr id="7205" name="图片 8"/>
              <p:cNvPicPr>
                <a:picLocks noChangeAspect="1"/>
              </p:cNvPicPr>
              <p:nvPr/>
            </p:nvPicPr>
            <p:blipFill>
              <a:blip r:embed="rId3"/>
              <a:stretch>
                <a:fillRect/>
              </a:stretch>
            </p:blipFill>
            <p:spPr>
              <a:xfrm>
                <a:off x="10918232" y="1670244"/>
                <a:ext cx="319694" cy="323165"/>
              </a:xfrm>
              <a:prstGeom prst="rect">
                <a:avLst/>
              </a:prstGeom>
              <a:noFill/>
              <a:ln w="9525">
                <a:noFill/>
              </a:ln>
            </p:spPr>
          </p:pic>
          <p:pic>
            <p:nvPicPr>
              <p:cNvPr id="7206" name="图片 9"/>
              <p:cNvPicPr>
                <a:picLocks noChangeAspect="1"/>
              </p:cNvPicPr>
              <p:nvPr/>
            </p:nvPicPr>
            <p:blipFill>
              <a:blip r:embed="rId3"/>
              <a:stretch>
                <a:fillRect/>
              </a:stretch>
            </p:blipFill>
            <p:spPr>
              <a:xfrm>
                <a:off x="10921230" y="5996857"/>
                <a:ext cx="319694" cy="323165"/>
              </a:xfrm>
              <a:prstGeom prst="rect">
                <a:avLst/>
              </a:prstGeom>
              <a:noFill/>
              <a:ln w="9525">
                <a:noFill/>
              </a:ln>
            </p:spPr>
          </p:pic>
        </p:grpSp>
      </p:grpSp>
      <p:grpSp>
        <p:nvGrpSpPr>
          <p:cNvPr id="7172" name="组合 12"/>
          <p:cNvGrpSpPr/>
          <p:nvPr/>
        </p:nvGrpSpPr>
        <p:grpSpPr>
          <a:xfrm>
            <a:off x="6633845" y="1054418"/>
            <a:ext cx="5032375" cy="1191030"/>
            <a:chOff x="6506700" y="1594082"/>
            <a:chExt cx="5033028" cy="1190404"/>
          </a:xfrm>
        </p:grpSpPr>
        <p:grpSp>
          <p:nvGrpSpPr>
            <p:cNvPr id="7187" name="组合 13"/>
            <p:cNvGrpSpPr/>
            <p:nvPr/>
          </p:nvGrpSpPr>
          <p:grpSpPr>
            <a:xfrm>
              <a:off x="6506700" y="1594082"/>
              <a:ext cx="570756" cy="483487"/>
              <a:chOff x="7876323" y="3121877"/>
              <a:chExt cx="2379253" cy="2015463"/>
            </a:xfrm>
          </p:grpSpPr>
          <p:grpSp>
            <p:nvGrpSpPr>
              <p:cNvPr id="7190" name="组合 16"/>
              <p:cNvGrpSpPr/>
              <p:nvPr/>
            </p:nvGrpSpPr>
            <p:grpSpPr>
              <a:xfrm>
                <a:off x="7876323" y="3134347"/>
                <a:ext cx="2360063" cy="1838149"/>
                <a:chOff x="4964620" y="2571886"/>
                <a:chExt cx="2672186" cy="2081247"/>
              </a:xfrm>
            </p:grpSpPr>
            <p:sp>
              <p:nvSpPr>
                <p:cNvPr id="19" name="六边形 18"/>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任意多边形 19"/>
                <p:cNvSpPr/>
                <p:nvPr/>
              </p:nvSpPr>
              <p:spPr>
                <a:xfrm>
                  <a:off x="4964620" y="2571886"/>
                  <a:ext cx="2672186" cy="1762090"/>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8" name="六边形 17"/>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88" name="文本框 14"/>
            <p:cNvSpPr txBox="1"/>
            <p:nvPr/>
          </p:nvSpPr>
          <p:spPr>
            <a:xfrm>
              <a:off x="7126762" y="1642828"/>
              <a:ext cx="2686856" cy="398570"/>
            </a:xfrm>
            <a:prstGeom prst="rect">
              <a:avLst/>
            </a:prstGeom>
            <a:noFill/>
            <a:ln w="9525">
              <a:noFill/>
            </a:ln>
          </p:spPr>
          <p:txBody>
            <a:bodyPr>
              <a:spAutoFit/>
            </a:bodyPr>
            <a:lstStyle/>
            <a:p>
              <a:pPr eaLnBrk="1" hangingPunct="1"/>
              <a:r>
                <a:rPr lang="en-IN" altLang="zh-CN" sz="2000" b="1" dirty="0">
                  <a:solidFill>
                    <a:schemeClr val="bg1"/>
                  </a:solidFill>
                  <a:latin typeface="Microsoft YaHei" panose="020B0503020204020204" pitchFamily="34" charset="-122"/>
                  <a:ea typeface="Microsoft YaHei" panose="020B0503020204020204" pitchFamily="34" charset="-122"/>
                </a:rPr>
                <a:t>Accuracy</a:t>
              </a:r>
            </a:p>
          </p:txBody>
        </p:sp>
        <p:sp>
          <p:nvSpPr>
            <p:cNvPr id="7189" name="矩形 7"/>
            <p:cNvSpPr/>
            <p:nvPr/>
          </p:nvSpPr>
          <p:spPr>
            <a:xfrm>
              <a:off x="6516611" y="2262790"/>
              <a:ext cx="5023117" cy="521696"/>
            </a:xfrm>
            <a:prstGeom prst="rect">
              <a:avLst/>
            </a:prstGeom>
            <a:noFill/>
            <a:ln w="9525">
              <a:noFill/>
            </a:ln>
          </p:spPr>
          <p:txBody>
            <a:bodyPr>
              <a:spAutoFit/>
            </a:bodyPr>
            <a:lstStyle/>
            <a:p>
              <a:pPr algn="just" eaLnBrk="1" hangingPunct="1"/>
              <a:r>
                <a:rPr lang="en-IN" altLang="zh-CN" sz="1400" dirty="0">
                  <a:solidFill>
                    <a:schemeClr val="bg1"/>
                  </a:solidFill>
                  <a:latin typeface="Microsoft YaHei" panose="020B0503020204020204" pitchFamily="34" charset="-122"/>
                  <a:ea typeface="Microsoft YaHei" panose="020B0503020204020204" pitchFamily="34" charset="-122"/>
                </a:rPr>
                <a:t>Our model outperformed the previous model with 98.8% accuracy</a:t>
              </a:r>
            </a:p>
          </p:txBody>
        </p:sp>
      </p:grpSp>
      <p:grpSp>
        <p:nvGrpSpPr>
          <p:cNvPr id="7173" name="组合 20"/>
          <p:cNvGrpSpPr/>
          <p:nvPr/>
        </p:nvGrpSpPr>
        <p:grpSpPr>
          <a:xfrm>
            <a:off x="6644005" y="3079750"/>
            <a:ext cx="5033963" cy="1406295"/>
            <a:chOff x="6506700" y="1594082"/>
            <a:chExt cx="5033028" cy="1405555"/>
          </a:xfrm>
        </p:grpSpPr>
        <p:grpSp>
          <p:nvGrpSpPr>
            <p:cNvPr id="7174" name="组合 21"/>
            <p:cNvGrpSpPr/>
            <p:nvPr/>
          </p:nvGrpSpPr>
          <p:grpSpPr>
            <a:xfrm>
              <a:off x="6506700" y="1594082"/>
              <a:ext cx="570756" cy="483487"/>
              <a:chOff x="7876323" y="3121877"/>
              <a:chExt cx="2379253" cy="2015463"/>
            </a:xfrm>
          </p:grpSpPr>
          <p:grpSp>
            <p:nvGrpSpPr>
              <p:cNvPr id="7177" name="组合 24"/>
              <p:cNvGrpSpPr/>
              <p:nvPr/>
            </p:nvGrpSpPr>
            <p:grpSpPr>
              <a:xfrm>
                <a:off x="7876323" y="3134347"/>
                <a:ext cx="2360063" cy="1838149"/>
                <a:chOff x="4964620" y="2571886"/>
                <a:chExt cx="2672186" cy="2081247"/>
              </a:xfrm>
            </p:grpSpPr>
            <p:sp>
              <p:nvSpPr>
                <p:cNvPr id="27" name="六边形 26"/>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4964620" y="2571886"/>
                  <a:ext cx="2672186" cy="1762090"/>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6" name="六边形 25"/>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75" name="文本框 22"/>
            <p:cNvSpPr txBox="1"/>
            <p:nvPr/>
          </p:nvSpPr>
          <p:spPr>
            <a:xfrm>
              <a:off x="7126980" y="1642951"/>
              <a:ext cx="3386461" cy="398570"/>
            </a:xfrm>
            <a:prstGeom prst="rect">
              <a:avLst/>
            </a:prstGeom>
            <a:noFill/>
            <a:ln w="9525">
              <a:noFill/>
            </a:ln>
          </p:spPr>
          <p:txBody>
            <a:bodyPr wrap="square">
              <a:spAutoFit/>
            </a:bodyPr>
            <a:lstStyle/>
            <a:p>
              <a:pPr eaLnBrk="1" hangingPunct="1"/>
              <a:r>
                <a:rPr lang="en-IN" altLang="zh-CN" sz="2000" b="1" dirty="0">
                  <a:solidFill>
                    <a:schemeClr val="bg1"/>
                  </a:solidFill>
                  <a:latin typeface="Microsoft YaHei" panose="020B0503020204020204" pitchFamily="34" charset="-122"/>
                  <a:ea typeface="Microsoft YaHei" panose="020B0503020204020204" pitchFamily="34" charset="-122"/>
                </a:rPr>
                <a:t>Precision</a:t>
              </a:r>
            </a:p>
          </p:txBody>
        </p:sp>
        <p:sp>
          <p:nvSpPr>
            <p:cNvPr id="7176" name="矩形 7"/>
            <p:cNvSpPr/>
            <p:nvPr/>
          </p:nvSpPr>
          <p:spPr>
            <a:xfrm>
              <a:off x="6516611" y="2262790"/>
              <a:ext cx="5023117" cy="736847"/>
            </a:xfrm>
            <a:prstGeom prst="rect">
              <a:avLst/>
            </a:prstGeom>
            <a:noFill/>
            <a:ln w="9525">
              <a:noFill/>
            </a:ln>
          </p:spPr>
          <p:txBody>
            <a:bodyPr>
              <a:spAutoFit/>
            </a:bodyPr>
            <a:lstStyle/>
            <a:p>
              <a:pPr algn="just" eaLnBrk="1" hangingPunct="1"/>
              <a:r>
                <a:rPr lang="en-IN" altLang="zh-CN" sz="1400" dirty="0">
                  <a:solidFill>
                    <a:schemeClr val="bg1"/>
                  </a:solidFill>
                  <a:latin typeface="Microsoft YaHei" panose="020B0503020204020204" pitchFamily="34" charset="-122"/>
                  <a:ea typeface="Microsoft YaHei" panose="020B0503020204020204" pitchFamily="34" charset="-122"/>
                </a:rPr>
                <a:t>Our model was very precise in finding malicious content from the dataset with 98.9% precision and goodware with 95% precision.</a:t>
              </a:r>
            </a:p>
          </p:txBody>
        </p:sp>
      </p:grpSp>
      <p:pic>
        <p:nvPicPr>
          <p:cNvPr id="3" name="Picture 2" descr="Figure_1"/>
          <p:cNvPicPr>
            <a:picLocks noChangeAspect="1"/>
          </p:cNvPicPr>
          <p:nvPr/>
        </p:nvPicPr>
        <p:blipFill>
          <a:blip r:embed="rId4"/>
          <a:stretch>
            <a:fillRect/>
          </a:stretch>
        </p:blipFill>
        <p:spPr>
          <a:xfrm>
            <a:off x="1069340" y="1430655"/>
            <a:ext cx="4464685" cy="4407535"/>
          </a:xfrm>
          <a:prstGeom prst="rect">
            <a:avLst/>
          </a:prstGeom>
        </p:spPr>
      </p:pic>
      <p:sp>
        <p:nvSpPr>
          <p:cNvPr id="4" name="矩形 7"/>
          <p:cNvSpPr/>
          <p:nvPr/>
        </p:nvSpPr>
        <p:spPr>
          <a:xfrm>
            <a:off x="1024643" y="6139585"/>
            <a:ext cx="5024050" cy="521970"/>
          </a:xfrm>
          <a:prstGeom prst="rect">
            <a:avLst/>
          </a:prstGeom>
          <a:noFill/>
          <a:ln w="9525">
            <a:noFill/>
          </a:ln>
        </p:spPr>
        <p:txBody>
          <a:bodyPr>
            <a:spAutoFit/>
          </a:bodyPr>
          <a:lstStyle/>
          <a:p>
            <a:pPr algn="just" eaLnBrk="1" hangingPunct="1"/>
            <a:r>
              <a:rPr lang="en-IN" altLang="zh-CN" sz="1400" dirty="0">
                <a:solidFill>
                  <a:schemeClr val="bg1"/>
                </a:solidFill>
                <a:latin typeface="Microsoft YaHei" panose="020B0503020204020204" pitchFamily="34" charset="-122"/>
                <a:ea typeface="Microsoft YaHei" panose="020B0503020204020204" pitchFamily="34" charset="-122"/>
              </a:rPr>
              <a:t>confusion matrix show the the odds predicted by model</a:t>
            </a:r>
          </a:p>
          <a:p>
            <a:pPr algn="just" eaLnBrk="1" hangingPunct="1"/>
            <a:r>
              <a:rPr lang="en-IN" altLang="zh-CN" sz="1400" dirty="0">
                <a:solidFill>
                  <a:schemeClr val="bg1"/>
                </a:solidFill>
                <a:latin typeface="Microsoft YaHei" panose="020B0503020204020204" pitchFamily="34" charset="-122"/>
                <a:ea typeface="Microsoft YaHei" panose="020B0503020204020204" pitchFamily="34" charset="-122"/>
              </a:rPr>
              <a:t>'0' represents goodware, '1' represents malware </a:t>
            </a:r>
          </a:p>
        </p:txBody>
      </p:sp>
    </p:spTree>
  </p:cSld>
  <p:clrMapOvr>
    <a:masterClrMapping/>
  </p:clrMapOvr>
  <p:transition spd="slow" advClick="0" advTm="3000">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390114" y="470722"/>
            <a:ext cx="6543040" cy="4062651"/>
          </a:xfrm>
          <a:prstGeom prst="rect">
            <a:avLst/>
          </a:prstGeom>
          <a:noFill/>
          <a:ln w="9525">
            <a:noFill/>
          </a:ln>
        </p:spPr>
        <p:txBody>
          <a:bodyPr wrap="square" lIns="91440" tIns="45720" rIns="91440" bIns="45720" anchor="t">
            <a:spAutoFit/>
          </a:bodyPr>
          <a:lstStyle/>
          <a:p>
            <a:pPr eaLnBrk="1" hangingPunct="1"/>
            <a:r>
              <a:rPr lang="en-IN" altLang="en-US" sz="5400" dirty="0">
                <a:solidFill>
                  <a:schemeClr val="bg1"/>
                </a:solidFill>
                <a:latin typeface="Calibri"/>
                <a:ea typeface="SimSun"/>
                <a:cs typeface="Calibri"/>
              </a:rPr>
              <a:t>Area of Improvement</a:t>
            </a:r>
            <a:endParaRPr lang="en-IN" altLang="en-US" sz="5400" dirty="0">
              <a:solidFill>
                <a:schemeClr val="bg1"/>
              </a:solidFill>
              <a:latin typeface="Calibri" panose="020F0502020204030204" pitchFamily="34" charset="0"/>
              <a:cs typeface="Calibri"/>
            </a:endParaRPr>
          </a:p>
          <a:p>
            <a:pPr marL="342900" indent="-342900">
              <a:buFont typeface="Arial"/>
              <a:buChar char="•"/>
            </a:pPr>
            <a:r>
              <a:rPr lang="en-IN" altLang="en-US" sz="2400" dirty="0">
                <a:solidFill>
                  <a:schemeClr val="bg1"/>
                </a:solidFill>
                <a:latin typeface="Calibri"/>
                <a:ea typeface="SimSun"/>
                <a:cs typeface="Calibri"/>
              </a:rPr>
              <a:t>A more balanced dataset for malware and goodware might significantly improve the results.</a:t>
            </a:r>
          </a:p>
          <a:p>
            <a:pPr marL="342900" indent="-342900">
              <a:buFont typeface="Arial"/>
              <a:buChar char="•"/>
            </a:pPr>
            <a:r>
              <a:rPr lang="en-IN" altLang="en-US" sz="2400" dirty="0">
                <a:solidFill>
                  <a:schemeClr val="bg1"/>
                </a:solidFill>
                <a:latin typeface="Calibri"/>
                <a:ea typeface="SimSun"/>
                <a:cs typeface="Calibri"/>
              </a:rPr>
              <a:t>Addition of some other static features might provide a more clear picture of the executable and improve overall performance.</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625437" y="4540549"/>
            <a:ext cx="4850765" cy="1569660"/>
          </a:xfrm>
          <a:prstGeom prst="rect">
            <a:avLst/>
          </a:prstGeom>
          <a:noFill/>
          <a:ln w="9525">
            <a:noFill/>
          </a:ln>
        </p:spPr>
        <p:txBody>
          <a:bodyPr wrap="square" lIns="91440" tIns="45720" rIns="91440" bIns="45720" anchor="t">
            <a:spAutoFit/>
          </a:bodyPr>
          <a:lstStyle/>
          <a:p>
            <a:pPr eaLnBrk="1" hangingPunct="1"/>
            <a:r>
              <a:rPr lang="en-IN" sz="4800" dirty="0">
                <a:solidFill>
                  <a:schemeClr val="bg1"/>
                </a:solidFill>
                <a:latin typeface="Microsoft YaHei"/>
                <a:ea typeface="Microsoft YaHei"/>
              </a:rPr>
              <a:t>THANK YOU</a:t>
            </a:r>
            <a:endParaRPr lang="en-IN" sz="2400" dirty="0">
              <a:solidFill>
                <a:schemeClr val="bg1"/>
              </a:solidFill>
              <a:latin typeface="Microsoft YaHei"/>
              <a:ea typeface="Microsoft YaHei"/>
            </a:endParaRPr>
          </a:p>
          <a:p>
            <a:endParaRPr lang="en-IN" sz="2400" dirty="0">
              <a:solidFill>
                <a:schemeClr val="bg1"/>
              </a:solidFill>
              <a:latin typeface="Microsoft YaHei"/>
              <a:ea typeface="Microsoft YaHei"/>
            </a:endParaRPr>
          </a:p>
          <a:p>
            <a:pPr marL="342900" indent="-342900">
              <a:buFont typeface="Wingdings"/>
              <a:buChar char="v"/>
            </a:pPr>
            <a:r>
              <a:rPr lang="en-IN" sz="2400" dirty="0">
                <a:solidFill>
                  <a:schemeClr val="bg1"/>
                </a:solidFill>
                <a:latin typeface="Microsoft YaHei"/>
                <a:ea typeface="Microsoft YaHei"/>
              </a:rPr>
              <a:t>Stay protected from malware.</a:t>
            </a:r>
            <a:endParaRPr lang="en-IN" dirty="0">
              <a:solidFill>
                <a:schemeClr val="bg1"/>
              </a:solidFill>
              <a:latin typeface="Microsoft YaHei"/>
              <a:ea typeface="Microsoft YaHei"/>
            </a:endParaRPr>
          </a:p>
        </p:txBody>
      </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6543040" cy="1938020"/>
          </a:xfrm>
          <a:prstGeom prst="rect">
            <a:avLst/>
          </a:prstGeom>
          <a:noFill/>
          <a:ln w="9525">
            <a:noFill/>
          </a:ln>
        </p:spPr>
        <p:txBody>
          <a:bodyPr wrap="square">
            <a:spAutoFit/>
          </a:bodyPr>
          <a:lstStyle/>
          <a:p>
            <a:pPr eaLnBrk="1" hangingPunct="1"/>
            <a:r>
              <a:rPr lang="en-IN" altLang="en-US" sz="5400" dirty="0">
                <a:solidFill>
                  <a:schemeClr val="bg1"/>
                </a:solidFill>
                <a:latin typeface="Calibri" panose="020F0502020204030204" pitchFamily="34" charset="0"/>
              </a:rPr>
              <a:t>Malware Prediction</a:t>
            </a:r>
            <a:r>
              <a:rPr lang="en-US" altLang="zh-CN" sz="6000" dirty="0">
                <a:solidFill>
                  <a:schemeClr val="bg1"/>
                </a:solidFill>
                <a:latin typeface="Calibri" panose="020F0502020204030204" pitchFamily="34" charset="0"/>
              </a:rPr>
              <a:t> </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873760" y="1611630"/>
            <a:ext cx="4384675" cy="46037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using API calls</a:t>
            </a:r>
          </a:p>
        </p:txBody>
      </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70" name="文本框 1"/>
          <p:cNvSpPr txBox="1"/>
          <p:nvPr/>
        </p:nvSpPr>
        <p:spPr>
          <a:xfrm>
            <a:off x="347980" y="219075"/>
            <a:ext cx="655701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MALWARE and Relation with API CALLS</a:t>
            </a:r>
          </a:p>
        </p:txBody>
      </p:sp>
      <p:grpSp>
        <p:nvGrpSpPr>
          <p:cNvPr id="7171" name="组合 2"/>
          <p:cNvGrpSpPr/>
          <p:nvPr/>
        </p:nvGrpSpPr>
        <p:grpSpPr>
          <a:xfrm>
            <a:off x="1181100" y="1414463"/>
            <a:ext cx="3784600" cy="4773612"/>
            <a:chOff x="1391767" y="1313906"/>
            <a:chExt cx="3783737" cy="4773168"/>
          </a:xfrm>
        </p:grpSpPr>
        <p:pic>
          <p:nvPicPr>
            <p:cNvPr id="7200" name="图片 3"/>
            <p:cNvPicPr>
              <a:picLocks noChangeAspect="1"/>
            </p:cNvPicPr>
            <p:nvPr/>
          </p:nvPicPr>
          <p:blipFill>
            <a:blip r:embed="rId2"/>
            <a:srcRect l="29816" r="19185" b="2240"/>
            <a:stretch>
              <a:fillRect/>
            </a:stretch>
          </p:blipFill>
          <p:spPr>
            <a:xfrm>
              <a:off x="1833314" y="1617062"/>
              <a:ext cx="2911012" cy="4185144"/>
            </a:xfrm>
            <a:prstGeom prst="rect">
              <a:avLst/>
            </a:prstGeom>
            <a:noFill/>
            <a:ln w="9525">
              <a:noFill/>
            </a:ln>
          </p:spPr>
        </p:pic>
        <p:grpSp>
          <p:nvGrpSpPr>
            <p:cNvPr id="7201" name="组合 4"/>
            <p:cNvGrpSpPr/>
            <p:nvPr/>
          </p:nvGrpSpPr>
          <p:grpSpPr>
            <a:xfrm>
              <a:off x="1391767" y="1313906"/>
              <a:ext cx="3783737" cy="4773168"/>
              <a:chOff x="7545679" y="1569938"/>
              <a:chExt cx="3783737" cy="4773168"/>
            </a:xfrm>
          </p:grpSpPr>
          <p:grpSp>
            <p:nvGrpSpPr>
              <p:cNvPr id="7202" name="组合 5"/>
              <p:cNvGrpSpPr/>
              <p:nvPr/>
            </p:nvGrpSpPr>
            <p:grpSpPr>
              <a:xfrm>
                <a:off x="7545679" y="1569938"/>
                <a:ext cx="3783737" cy="4773168"/>
                <a:chOff x="795525" y="1444752"/>
                <a:chExt cx="10533891" cy="4773168"/>
              </a:xfrm>
            </p:grpSpPr>
            <p:sp>
              <p:nvSpPr>
                <p:cNvPr id="11" name="矩形 10"/>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203" name="图片 6"/>
              <p:cNvPicPr>
                <a:picLocks noChangeAspect="1"/>
              </p:cNvPicPr>
              <p:nvPr/>
            </p:nvPicPr>
            <p:blipFill>
              <a:blip r:embed="rId3"/>
              <a:stretch>
                <a:fillRect/>
              </a:stretch>
            </p:blipFill>
            <p:spPr>
              <a:xfrm>
                <a:off x="7638584" y="1670244"/>
                <a:ext cx="319694" cy="323165"/>
              </a:xfrm>
              <a:prstGeom prst="rect">
                <a:avLst/>
              </a:prstGeom>
              <a:noFill/>
              <a:ln w="9525">
                <a:noFill/>
              </a:ln>
            </p:spPr>
          </p:pic>
          <p:pic>
            <p:nvPicPr>
              <p:cNvPr id="7204" name="图片 7"/>
              <p:cNvPicPr>
                <a:picLocks noChangeAspect="1"/>
              </p:cNvPicPr>
              <p:nvPr/>
            </p:nvPicPr>
            <p:blipFill>
              <a:blip r:embed="rId3"/>
              <a:stretch>
                <a:fillRect/>
              </a:stretch>
            </p:blipFill>
            <p:spPr>
              <a:xfrm>
                <a:off x="7641582" y="5996857"/>
                <a:ext cx="319694" cy="323165"/>
              </a:xfrm>
              <a:prstGeom prst="rect">
                <a:avLst/>
              </a:prstGeom>
              <a:noFill/>
              <a:ln w="9525">
                <a:noFill/>
              </a:ln>
            </p:spPr>
          </p:pic>
          <p:pic>
            <p:nvPicPr>
              <p:cNvPr id="7205" name="图片 8"/>
              <p:cNvPicPr>
                <a:picLocks noChangeAspect="1"/>
              </p:cNvPicPr>
              <p:nvPr/>
            </p:nvPicPr>
            <p:blipFill>
              <a:blip r:embed="rId3"/>
              <a:stretch>
                <a:fillRect/>
              </a:stretch>
            </p:blipFill>
            <p:spPr>
              <a:xfrm>
                <a:off x="10918232" y="1670244"/>
                <a:ext cx="319694" cy="323165"/>
              </a:xfrm>
              <a:prstGeom prst="rect">
                <a:avLst/>
              </a:prstGeom>
              <a:noFill/>
              <a:ln w="9525">
                <a:noFill/>
              </a:ln>
            </p:spPr>
          </p:pic>
          <p:pic>
            <p:nvPicPr>
              <p:cNvPr id="7206" name="图片 9"/>
              <p:cNvPicPr>
                <a:picLocks noChangeAspect="1"/>
              </p:cNvPicPr>
              <p:nvPr/>
            </p:nvPicPr>
            <p:blipFill>
              <a:blip r:embed="rId3"/>
              <a:stretch>
                <a:fillRect/>
              </a:stretch>
            </p:blipFill>
            <p:spPr>
              <a:xfrm>
                <a:off x="10921230" y="5996857"/>
                <a:ext cx="319694" cy="323165"/>
              </a:xfrm>
              <a:prstGeom prst="rect">
                <a:avLst/>
              </a:prstGeom>
              <a:noFill/>
              <a:ln w="9525">
                <a:noFill/>
              </a:ln>
            </p:spPr>
          </p:pic>
        </p:grpSp>
      </p:grpSp>
      <p:grpSp>
        <p:nvGrpSpPr>
          <p:cNvPr id="7172" name="组合 12"/>
          <p:cNvGrpSpPr/>
          <p:nvPr/>
        </p:nvGrpSpPr>
        <p:grpSpPr>
          <a:xfrm>
            <a:off x="6014085" y="1579563"/>
            <a:ext cx="5032375" cy="1191030"/>
            <a:chOff x="6506700" y="1594082"/>
            <a:chExt cx="5033028" cy="1190404"/>
          </a:xfrm>
        </p:grpSpPr>
        <p:grpSp>
          <p:nvGrpSpPr>
            <p:cNvPr id="7187" name="组合 13"/>
            <p:cNvGrpSpPr/>
            <p:nvPr/>
          </p:nvGrpSpPr>
          <p:grpSpPr>
            <a:xfrm>
              <a:off x="6506700" y="1594082"/>
              <a:ext cx="570756" cy="483487"/>
              <a:chOff x="7876323" y="3121877"/>
              <a:chExt cx="2379253" cy="2015463"/>
            </a:xfrm>
          </p:grpSpPr>
          <p:grpSp>
            <p:nvGrpSpPr>
              <p:cNvPr id="7190" name="组合 16"/>
              <p:cNvGrpSpPr/>
              <p:nvPr/>
            </p:nvGrpSpPr>
            <p:grpSpPr>
              <a:xfrm>
                <a:off x="7876323" y="3134347"/>
                <a:ext cx="2360063" cy="1838149"/>
                <a:chOff x="4964620" y="2571886"/>
                <a:chExt cx="2672186" cy="2081247"/>
              </a:xfrm>
            </p:grpSpPr>
            <p:sp>
              <p:nvSpPr>
                <p:cNvPr id="19" name="六边形 18"/>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任意多边形 19"/>
                <p:cNvSpPr/>
                <p:nvPr/>
              </p:nvSpPr>
              <p:spPr>
                <a:xfrm>
                  <a:off x="4964620" y="2571886"/>
                  <a:ext cx="2672186" cy="1762090"/>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8" name="六边形 17"/>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88" name="文本框 14"/>
            <p:cNvSpPr txBox="1"/>
            <p:nvPr/>
          </p:nvSpPr>
          <p:spPr>
            <a:xfrm>
              <a:off x="7126762" y="1642828"/>
              <a:ext cx="2686856" cy="398570"/>
            </a:xfrm>
            <a:prstGeom prst="rect">
              <a:avLst/>
            </a:prstGeom>
            <a:noFill/>
            <a:ln w="9525">
              <a:noFill/>
            </a:ln>
          </p:spPr>
          <p:txBody>
            <a:bodyPr>
              <a:spAutoFit/>
            </a:bodyPr>
            <a:lstStyle/>
            <a:p>
              <a:pPr eaLnBrk="1" hangingPunct="1"/>
              <a:r>
                <a:rPr lang="en-IN" altLang="zh-CN" sz="2000" b="1" dirty="0">
                  <a:solidFill>
                    <a:schemeClr val="bg1"/>
                  </a:solidFill>
                  <a:latin typeface="Microsoft YaHei" panose="020B0503020204020204" pitchFamily="34" charset="-122"/>
                  <a:ea typeface="Microsoft YaHei" panose="020B0503020204020204" pitchFamily="34" charset="-122"/>
                </a:rPr>
                <a:t>What is Malware?</a:t>
              </a:r>
            </a:p>
          </p:txBody>
        </p:sp>
        <p:sp>
          <p:nvSpPr>
            <p:cNvPr id="7189" name="矩形 7"/>
            <p:cNvSpPr/>
            <p:nvPr/>
          </p:nvSpPr>
          <p:spPr>
            <a:xfrm>
              <a:off x="6516611" y="2262790"/>
              <a:ext cx="5023117" cy="521696"/>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Malware, or malicious software, is any program or file that is harmful to a computer user.</a:t>
              </a:r>
            </a:p>
          </p:txBody>
        </p:sp>
      </p:grpSp>
      <p:grpSp>
        <p:nvGrpSpPr>
          <p:cNvPr id="7173" name="组合 20"/>
          <p:cNvGrpSpPr/>
          <p:nvPr/>
        </p:nvGrpSpPr>
        <p:grpSpPr>
          <a:xfrm>
            <a:off x="6013450" y="3323590"/>
            <a:ext cx="5033963" cy="1622195"/>
            <a:chOff x="6506700" y="1594082"/>
            <a:chExt cx="5033028" cy="1621341"/>
          </a:xfrm>
        </p:grpSpPr>
        <p:grpSp>
          <p:nvGrpSpPr>
            <p:cNvPr id="7174" name="组合 21"/>
            <p:cNvGrpSpPr/>
            <p:nvPr/>
          </p:nvGrpSpPr>
          <p:grpSpPr>
            <a:xfrm>
              <a:off x="6506700" y="1594082"/>
              <a:ext cx="570756" cy="483487"/>
              <a:chOff x="7876323" y="3121877"/>
              <a:chExt cx="2379253" cy="2015463"/>
            </a:xfrm>
          </p:grpSpPr>
          <p:grpSp>
            <p:nvGrpSpPr>
              <p:cNvPr id="7177" name="组合 24"/>
              <p:cNvGrpSpPr/>
              <p:nvPr/>
            </p:nvGrpSpPr>
            <p:grpSpPr>
              <a:xfrm>
                <a:off x="7876323" y="3134347"/>
                <a:ext cx="2360063" cy="1838149"/>
                <a:chOff x="4964620" y="2571886"/>
                <a:chExt cx="2672186" cy="2081247"/>
              </a:xfrm>
            </p:grpSpPr>
            <p:sp>
              <p:nvSpPr>
                <p:cNvPr id="27" name="六边形 26"/>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4964620" y="2571886"/>
                  <a:ext cx="2672186" cy="1762090"/>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6" name="六边形 25"/>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75" name="文本框 22"/>
            <p:cNvSpPr txBox="1"/>
            <p:nvPr/>
          </p:nvSpPr>
          <p:spPr>
            <a:xfrm>
              <a:off x="7126980" y="1642951"/>
              <a:ext cx="3386461" cy="398570"/>
            </a:xfrm>
            <a:prstGeom prst="rect">
              <a:avLst/>
            </a:prstGeom>
            <a:noFill/>
            <a:ln w="9525">
              <a:noFill/>
            </a:ln>
          </p:spPr>
          <p:txBody>
            <a:bodyPr wrap="square">
              <a:spAutoFit/>
            </a:bodyPr>
            <a:lstStyle/>
            <a:p>
              <a:pPr eaLnBrk="1" hangingPunct="1"/>
              <a:r>
                <a:rPr lang="en-IN" altLang="zh-CN" sz="2000" b="1" dirty="0">
                  <a:solidFill>
                    <a:schemeClr val="bg1"/>
                  </a:solidFill>
                  <a:latin typeface="Microsoft YaHei" panose="020B0503020204020204" pitchFamily="34" charset="-122"/>
                  <a:ea typeface="Microsoft YaHei" panose="020B0503020204020204" pitchFamily="34" charset="-122"/>
                </a:rPr>
                <a:t>How APIs are related?</a:t>
              </a:r>
            </a:p>
          </p:txBody>
        </p:sp>
        <p:sp>
          <p:nvSpPr>
            <p:cNvPr id="7176" name="矩形 7"/>
            <p:cNvSpPr/>
            <p:nvPr/>
          </p:nvSpPr>
          <p:spPr>
            <a:xfrm>
              <a:off x="6516611" y="2262790"/>
              <a:ext cx="5023117" cy="952633"/>
            </a:xfrm>
            <a:prstGeom prst="rect">
              <a:avLst/>
            </a:prstGeom>
            <a:noFill/>
            <a:ln w="9525">
              <a:noFill/>
            </a:ln>
          </p:spPr>
          <p:txBody>
            <a:bodyPr>
              <a:spAutoFit/>
            </a:bodyPr>
            <a:lstStyle/>
            <a:p>
              <a:pPr algn="just" eaLnBrk="1" hangingPunct="1"/>
              <a:r>
                <a:rPr lang="en-IN" altLang="zh-CN" sz="1400" dirty="0">
                  <a:solidFill>
                    <a:schemeClr val="bg1"/>
                  </a:solidFill>
                  <a:latin typeface="Microsoft YaHei" panose="020B0503020204020204" pitchFamily="34" charset="-122"/>
                  <a:ea typeface="Microsoft YaHei" panose="020B0503020204020204" pitchFamily="34" charset="-122"/>
                </a:rPr>
                <a:t>Every program uses api calls to request resources and perform tasks. Even editing files need an api call to write in the file. Malwares too use api calls to modify the system information or for other purposes.</a:t>
              </a:r>
            </a:p>
          </p:txBody>
        </p:sp>
      </p:grpSp>
      <p:pic>
        <p:nvPicPr>
          <p:cNvPr id="2" name="Picture 1"/>
          <p:cNvPicPr>
            <a:picLocks noChangeAspect="1"/>
          </p:cNvPicPr>
          <p:nvPr/>
        </p:nvPicPr>
        <p:blipFill>
          <a:blip r:embed="rId4"/>
          <a:srcRect l="18973" r="19186"/>
          <a:stretch>
            <a:fillRect/>
          </a:stretch>
        </p:blipFill>
        <p:spPr>
          <a:xfrm>
            <a:off x="1591310" y="1725930"/>
            <a:ext cx="2943225" cy="4176395"/>
          </a:xfrm>
          <a:prstGeom prst="rect">
            <a:avLst/>
          </a:prstGeom>
        </p:spPr>
      </p:pic>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663" y="219075"/>
            <a:ext cx="2794000" cy="460375"/>
          </a:xfrm>
          <a:prstGeom prst="rect">
            <a:avLst/>
          </a:prstGeom>
          <a:noFill/>
          <a:ln w="9525">
            <a:noFill/>
          </a:ln>
        </p:spPr>
        <p:txBody>
          <a:bodyPr>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TARGET</a:t>
            </a:r>
          </a:p>
        </p:txBody>
      </p:sp>
      <p:grpSp>
        <p:nvGrpSpPr>
          <p:cNvPr id="9219" name="组合 2"/>
          <p:cNvGrpSpPr/>
          <p:nvPr/>
        </p:nvGrpSpPr>
        <p:grpSpPr>
          <a:xfrm>
            <a:off x="3776663" y="2592388"/>
            <a:ext cx="8415337" cy="187007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0" name="文本框 5"/>
          <p:cNvSpPr txBox="1"/>
          <p:nvPr/>
        </p:nvSpPr>
        <p:spPr>
          <a:xfrm>
            <a:off x="4015105" y="2859405"/>
            <a:ext cx="6954520" cy="521970"/>
          </a:xfrm>
          <a:prstGeom prst="rect">
            <a:avLst/>
          </a:prstGeom>
          <a:noFill/>
          <a:ln w="9525">
            <a:noFill/>
          </a:ln>
        </p:spPr>
        <p:txBody>
          <a:bodyPr wrap="square">
            <a:spAutoFit/>
          </a:bodyPr>
          <a:lstStyle/>
          <a:p>
            <a:pPr eaLnBrk="1" hangingPunct="1"/>
            <a:r>
              <a:rPr lang="en-IN" altLang="zh-CN" sz="2800" b="1" dirty="0">
                <a:solidFill>
                  <a:schemeClr val="bg1"/>
                </a:solidFill>
                <a:latin typeface="Microsoft YaHei" panose="020B0503020204020204" pitchFamily="34" charset="-122"/>
                <a:ea typeface="Microsoft YaHei" panose="020B0503020204020204" pitchFamily="34" charset="-122"/>
              </a:rPr>
              <a:t>How API calls distinguish malwares</a:t>
            </a:r>
          </a:p>
        </p:txBody>
      </p:sp>
      <p:sp>
        <p:nvSpPr>
          <p:cNvPr id="9221" name="文本框 6"/>
          <p:cNvSpPr txBox="1"/>
          <p:nvPr/>
        </p:nvSpPr>
        <p:spPr>
          <a:xfrm>
            <a:off x="4033838" y="3416300"/>
            <a:ext cx="7853362" cy="829945"/>
          </a:xfrm>
          <a:prstGeom prst="rect">
            <a:avLst/>
          </a:prstGeom>
          <a:noFill/>
          <a:ln w="9525">
            <a:noFill/>
          </a:ln>
        </p:spPr>
        <p:txBody>
          <a:bodyPr>
            <a:spAutoFit/>
          </a:bodyPr>
          <a:lstStyle/>
          <a:p>
            <a:pPr eaLnBrk="1" hangingPunct="1"/>
            <a:r>
              <a:rPr lang="en-IN" altLang="zh-CN" sz="1600" dirty="0">
                <a:solidFill>
                  <a:schemeClr val="bg1"/>
                </a:solidFill>
                <a:latin typeface="Microsoft YaHei" panose="020B0503020204020204" pitchFamily="34" charset="-122"/>
                <a:ea typeface="Microsoft YaHei" panose="020B0503020204020204" pitchFamily="34" charset="-122"/>
              </a:rPr>
              <a:t>We know that malware uses API calls to retrieve/modify information or to access resources. There may exist some specific pattern of API calls which are common among set of malwares. We target in finding those patterns.</a:t>
            </a:r>
          </a:p>
        </p:txBody>
      </p:sp>
      <p:grpSp>
        <p:nvGrpSpPr>
          <p:cNvPr id="9222" name="组合 7"/>
          <p:cNvGrpSpPr/>
          <p:nvPr/>
        </p:nvGrpSpPr>
        <p:grpSpPr>
          <a:xfrm>
            <a:off x="1163638" y="2560638"/>
            <a:ext cx="1878012" cy="1931987"/>
            <a:chOff x="4077865" y="2571564"/>
            <a:chExt cx="1392804" cy="1431256"/>
          </a:xfrm>
        </p:grpSpPr>
        <p:grpSp>
          <p:nvGrpSpPr>
            <p:cNvPr id="9223" name="组合 8"/>
            <p:cNvGrpSpPr/>
            <p:nvPr/>
          </p:nvGrpSpPr>
          <p:grpSpPr>
            <a:xfrm>
              <a:off x="4077865" y="2571564"/>
              <a:ext cx="1392804" cy="1431256"/>
              <a:chOff x="5576510" y="968753"/>
              <a:chExt cx="1884994" cy="1884995"/>
            </a:xfrm>
          </p:grpSpPr>
          <p:sp>
            <p:nvSpPr>
              <p:cNvPr id="11" name="椭圆 10"/>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4" name="Freeform 10"/>
            <p:cNvSpPr>
              <a:spLocks noEditPoints="1"/>
            </p:cNvSpPr>
            <p:nvPr/>
          </p:nvSpPr>
          <p:spPr>
            <a:xfrm>
              <a:off x="4464197" y="2979296"/>
              <a:ext cx="656715" cy="656715"/>
            </a:xfrm>
            <a:custGeom>
              <a:avLst/>
              <a:gdLst/>
              <a:ahLst/>
              <a:cxnLst>
                <a:cxn ang="0">
                  <a:pos x="328644" y="244332"/>
                </a:cxn>
                <a:cxn ang="0">
                  <a:pos x="244332" y="328644"/>
                </a:cxn>
                <a:cxn ang="0">
                  <a:pos x="328644" y="412956"/>
                </a:cxn>
                <a:cxn ang="0">
                  <a:pos x="412956" y="328644"/>
                </a:cxn>
                <a:cxn ang="0">
                  <a:pos x="328644" y="244332"/>
                </a:cxn>
                <a:cxn ang="0">
                  <a:pos x="363057" y="489238"/>
                </a:cxn>
                <a:cxn ang="0">
                  <a:pos x="363057" y="450810"/>
                </a:cxn>
                <a:cxn ang="0">
                  <a:pos x="294231" y="450810"/>
                </a:cxn>
                <a:cxn ang="0">
                  <a:pos x="294231" y="489238"/>
                </a:cxn>
                <a:cxn ang="0">
                  <a:pos x="168050" y="363057"/>
                </a:cxn>
                <a:cxn ang="0">
                  <a:pos x="205905" y="363057"/>
                </a:cxn>
                <a:cxn ang="0">
                  <a:pos x="205905" y="294231"/>
                </a:cxn>
                <a:cxn ang="0">
                  <a:pos x="168050" y="294231"/>
                </a:cxn>
                <a:cxn ang="0">
                  <a:pos x="294231" y="168050"/>
                </a:cxn>
                <a:cxn ang="0">
                  <a:pos x="294231" y="205905"/>
                </a:cxn>
                <a:cxn ang="0">
                  <a:pos x="363057" y="205905"/>
                </a:cxn>
                <a:cxn ang="0">
                  <a:pos x="363057" y="168050"/>
                </a:cxn>
                <a:cxn ang="0">
                  <a:pos x="489238" y="294231"/>
                </a:cxn>
                <a:cxn ang="0">
                  <a:pos x="451384" y="294231"/>
                </a:cxn>
                <a:cxn ang="0">
                  <a:pos x="451384" y="363057"/>
                </a:cxn>
                <a:cxn ang="0">
                  <a:pos x="489238" y="363057"/>
                </a:cxn>
                <a:cxn ang="0">
                  <a:pos x="363057" y="489238"/>
                </a:cxn>
                <a:cxn ang="0">
                  <a:pos x="559211" y="294231"/>
                </a:cxn>
                <a:cxn ang="0">
                  <a:pos x="363057" y="98077"/>
                </a:cxn>
                <a:cxn ang="0">
                  <a:pos x="363057" y="0"/>
                </a:cxn>
                <a:cxn ang="0">
                  <a:pos x="294231" y="0"/>
                </a:cxn>
                <a:cxn ang="0">
                  <a:pos x="294231" y="98077"/>
                </a:cxn>
                <a:cxn ang="0">
                  <a:pos x="98077" y="294231"/>
                </a:cxn>
                <a:cxn ang="0">
                  <a:pos x="0" y="294231"/>
                </a:cxn>
                <a:cxn ang="0">
                  <a:pos x="0" y="363057"/>
                </a:cxn>
                <a:cxn ang="0">
                  <a:pos x="98077" y="363057"/>
                </a:cxn>
                <a:cxn ang="0">
                  <a:pos x="294231" y="559211"/>
                </a:cxn>
                <a:cxn ang="0">
                  <a:pos x="294231" y="656715"/>
                </a:cxn>
                <a:cxn ang="0">
                  <a:pos x="363057" y="656715"/>
                </a:cxn>
                <a:cxn ang="0">
                  <a:pos x="363057" y="559211"/>
                </a:cxn>
                <a:cxn ang="0">
                  <a:pos x="559211" y="363057"/>
                </a:cxn>
                <a:cxn ang="0">
                  <a:pos x="656715" y="363057"/>
                </a:cxn>
                <a:cxn ang="0">
                  <a:pos x="656715" y="294231"/>
                </a:cxn>
                <a:cxn ang="0">
                  <a:pos x="559211" y="294231"/>
                </a:cxn>
              </a:cxnLst>
              <a:rect l="0" t="0" r="0" b="0"/>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chemeClr val="bg1">
                <a:alpha val="100000"/>
              </a:schemeClr>
            </a:solidFill>
            <a:ln w="9525">
              <a:noFill/>
            </a:ln>
          </p:spPr>
          <p:txBody>
            <a:bodyPr/>
            <a:lstStyle/>
            <a:p>
              <a:endParaRPr lang="zh-CN" altLang="en-US"/>
            </a:p>
          </p:txBody>
        </p:sp>
      </p:gr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347980" y="219075"/>
            <a:ext cx="3939540"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Steps towards the Goal</a:t>
            </a:r>
          </a:p>
        </p:txBody>
      </p:sp>
      <p:grpSp>
        <p:nvGrpSpPr>
          <p:cNvPr id="10243" name="组合 2"/>
          <p:cNvGrpSpPr/>
          <p:nvPr/>
        </p:nvGrpSpPr>
        <p:grpSpPr>
          <a:xfrm>
            <a:off x="0" y="1724025"/>
            <a:ext cx="3946525" cy="977900"/>
            <a:chOff x="0" y="1813581"/>
            <a:chExt cx="3947110" cy="978408"/>
          </a:xfrm>
        </p:grpSpPr>
        <p:sp>
          <p:nvSpPr>
            <p:cNvPr id="4" name="右箭头 3"/>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4" name="组合 5"/>
          <p:cNvGrpSpPr/>
          <p:nvPr/>
        </p:nvGrpSpPr>
        <p:grpSpPr>
          <a:xfrm>
            <a:off x="0" y="2900363"/>
            <a:ext cx="6086475" cy="1508125"/>
            <a:chOff x="0" y="1813581"/>
            <a:chExt cx="3947110" cy="978408"/>
          </a:xfrm>
        </p:grpSpPr>
        <p:sp>
          <p:nvSpPr>
            <p:cNvPr id="7" name="右箭头 6"/>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5" name="组合 8"/>
          <p:cNvGrpSpPr/>
          <p:nvPr/>
        </p:nvGrpSpPr>
        <p:grpSpPr>
          <a:xfrm>
            <a:off x="0" y="4683125"/>
            <a:ext cx="4684713" cy="1160463"/>
            <a:chOff x="0" y="1813581"/>
            <a:chExt cx="3947110" cy="978408"/>
          </a:xfrm>
        </p:grpSpPr>
        <p:sp>
          <p:nvSpPr>
            <p:cNvPr id="10" name="右箭头 9"/>
            <p:cNvSpPr/>
            <p:nvPr/>
          </p:nvSpPr>
          <p:spPr>
            <a:xfrm>
              <a:off x="0" y="1813581"/>
              <a:ext cx="3947110" cy="978408"/>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627840" y="1813581"/>
              <a:ext cx="2319270" cy="978408"/>
            </a:xfrm>
            <a:custGeom>
              <a:avLst/>
              <a:gdLst>
                <a:gd name="connsiteX0" fmla="*/ 1839214 w 2319270"/>
                <a:gd name="connsiteY0" fmla="*/ 0 h 978408"/>
                <a:gd name="connsiteX1" fmla="*/ 2319270 w 2319270"/>
                <a:gd name="connsiteY1" fmla="*/ 489204 h 978408"/>
                <a:gd name="connsiteX2" fmla="*/ 1839214 w 2319270"/>
                <a:gd name="connsiteY2" fmla="*/ 978408 h 978408"/>
                <a:gd name="connsiteX3" fmla="*/ 1839214 w 2319270"/>
                <a:gd name="connsiteY3" fmla="*/ 733806 h 978408"/>
                <a:gd name="connsiteX4" fmla="*/ 1166114 w 2319270"/>
                <a:gd name="connsiteY4" fmla="*/ 733806 h 978408"/>
                <a:gd name="connsiteX5" fmla="*/ 1112318 w 2319270"/>
                <a:gd name="connsiteY5" fmla="*/ 687059 h 978408"/>
                <a:gd name="connsiteX6" fmla="*/ 235477 w 2319270"/>
                <a:gd name="connsiteY6" fmla="*/ 300992 h 978408"/>
                <a:gd name="connsiteX7" fmla="*/ 0 w 2319270"/>
                <a:gd name="connsiteY7" fmla="*/ 244602 h 978408"/>
                <a:gd name="connsiteX8" fmla="*/ 1839214 w 2319270"/>
                <a:gd name="connsiteY8" fmla="*/ 244602 h 97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9270" h="978408">
                  <a:moveTo>
                    <a:pt x="1839214" y="0"/>
                  </a:moveTo>
                  <a:lnTo>
                    <a:pt x="2319270" y="489204"/>
                  </a:lnTo>
                  <a:lnTo>
                    <a:pt x="1839214" y="978408"/>
                  </a:lnTo>
                  <a:lnTo>
                    <a:pt x="1839214" y="733806"/>
                  </a:lnTo>
                  <a:lnTo>
                    <a:pt x="1166114" y="733806"/>
                  </a:lnTo>
                  <a:lnTo>
                    <a:pt x="1112318" y="687059"/>
                  </a:lnTo>
                  <a:cubicBezTo>
                    <a:pt x="904000" y="538780"/>
                    <a:pt x="599798" y="403992"/>
                    <a:pt x="235477" y="300992"/>
                  </a:cubicBezTo>
                  <a:lnTo>
                    <a:pt x="0" y="244602"/>
                  </a:lnTo>
                  <a:lnTo>
                    <a:pt x="1839214" y="244602"/>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246" name="组合 11"/>
          <p:cNvGrpSpPr/>
          <p:nvPr/>
        </p:nvGrpSpPr>
        <p:grpSpPr>
          <a:xfrm>
            <a:off x="6673850" y="1711325"/>
            <a:ext cx="4756150" cy="990600"/>
            <a:chOff x="6436662" y="1813581"/>
            <a:chExt cx="4755594" cy="990564"/>
          </a:xfrm>
        </p:grpSpPr>
        <p:sp>
          <p:nvSpPr>
            <p:cNvPr id="13" name="矩形 12"/>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19899" y="1850038"/>
              <a:ext cx="4572357" cy="737208"/>
            </a:xfrm>
            <a:prstGeom prst="rect">
              <a:avLst/>
            </a:prstGeom>
            <a:noFill/>
            <a:ln w="9525">
              <a:noFill/>
            </a:ln>
          </p:spPr>
          <p:txBody>
            <a:bodyPr>
              <a:spAutoFit/>
            </a:bodyPr>
            <a:lstStyle/>
            <a:p>
              <a:pPr algn="just" eaLnBrk="1" hangingPunct="1"/>
              <a:r>
                <a:rPr lang="en-IN" altLang="en-US" sz="1400" dirty="0">
                  <a:solidFill>
                    <a:schemeClr val="bg1"/>
                  </a:solidFill>
                  <a:latin typeface="Microsoft YaHei" panose="020B0503020204020204" pitchFamily="34" charset="-122"/>
                  <a:ea typeface="Microsoft YaHei" panose="020B0503020204020204" pitchFamily="34" charset="-122"/>
                </a:rPr>
                <a:t>We analysed top 1000 API calls which are common among the malici</a:t>
              </a:r>
              <a:r>
                <a:rPr lang="en-US" altLang="en-IN" sz="1400" dirty="0">
                  <a:solidFill>
                    <a:schemeClr val="bg1"/>
                  </a:solidFill>
                  <a:latin typeface="Microsoft YaHei" panose="020B0503020204020204" pitchFamily="34" charset="-122"/>
                  <a:ea typeface="Microsoft YaHei" panose="020B0503020204020204" pitchFamily="34" charset="-122"/>
                </a:rPr>
                <a:t>o</a:t>
              </a:r>
              <a:r>
                <a:rPr lang="en-IN" altLang="en-US" sz="1400" dirty="0">
                  <a:solidFill>
                    <a:schemeClr val="bg1"/>
                  </a:solidFill>
                  <a:latin typeface="Microsoft YaHei" panose="020B0503020204020204" pitchFamily="34" charset="-122"/>
                  <a:ea typeface="Microsoft YaHei" panose="020B0503020204020204" pitchFamily="34" charset="-122"/>
                </a:rPr>
                <a:t>us executables.</a:t>
              </a:r>
            </a:p>
            <a:p>
              <a:pPr algn="just" eaLnBrk="1" hangingPunct="1"/>
              <a:endParaRPr lang="en-IN" altLang="en-US" sz="1400" dirty="0">
                <a:solidFill>
                  <a:schemeClr val="bg1"/>
                </a:solidFill>
                <a:latin typeface="Microsoft YaHei" panose="020B0503020204020204" pitchFamily="34" charset="-122"/>
                <a:ea typeface="Microsoft YaHei" panose="020B0503020204020204" pitchFamily="34" charset="-122"/>
              </a:endParaRPr>
            </a:p>
          </p:txBody>
        </p:sp>
      </p:grpSp>
      <p:grpSp>
        <p:nvGrpSpPr>
          <p:cNvPr id="10247" name="组合 14"/>
          <p:cNvGrpSpPr/>
          <p:nvPr/>
        </p:nvGrpSpPr>
        <p:grpSpPr>
          <a:xfrm>
            <a:off x="6673850" y="3180080"/>
            <a:ext cx="4756150" cy="990600"/>
            <a:chOff x="6436662" y="1813581"/>
            <a:chExt cx="4755594" cy="990564"/>
          </a:xfrm>
        </p:grpSpPr>
        <p:sp>
          <p:nvSpPr>
            <p:cNvPr id="16" name="矩形 15"/>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19899" y="1850038"/>
              <a:ext cx="4572357" cy="738637"/>
            </a:xfrm>
            <a:prstGeom prst="rect">
              <a:avLst/>
            </a:prstGeom>
            <a:noFill/>
            <a:ln w="9525">
              <a:noFill/>
            </a:ln>
          </p:spPr>
          <p:txBody>
            <a:bodyPr lIns="91440" tIns="45720" rIns="91440" bIns="45720" anchor="t">
              <a:spAutoFit/>
            </a:bodyPr>
            <a:lstStyle/>
            <a:p>
              <a:pPr algn="just" eaLnBrk="1" hangingPunct="1"/>
              <a:r>
                <a:rPr lang="en-IN" sz="1400" dirty="0">
                  <a:solidFill>
                    <a:schemeClr val="bg1"/>
                  </a:solidFill>
                  <a:latin typeface="Microsoft YaHei"/>
                  <a:ea typeface="Microsoft YaHei"/>
                </a:rPr>
                <a:t>For the given test executable file, we extracted API call imports and match them with set of top-1000 API calls dataset that we have.</a:t>
              </a:r>
            </a:p>
          </p:txBody>
        </p:sp>
      </p:grpSp>
      <p:grpSp>
        <p:nvGrpSpPr>
          <p:cNvPr id="10248" name="组合 17"/>
          <p:cNvGrpSpPr/>
          <p:nvPr/>
        </p:nvGrpSpPr>
        <p:grpSpPr>
          <a:xfrm>
            <a:off x="6673850" y="4768850"/>
            <a:ext cx="4756150" cy="990600"/>
            <a:chOff x="6436662" y="1813581"/>
            <a:chExt cx="4755594" cy="990564"/>
          </a:xfrm>
        </p:grpSpPr>
        <p:sp>
          <p:nvSpPr>
            <p:cNvPr id="19" name="矩形 18"/>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19899" y="1850038"/>
              <a:ext cx="4572357" cy="953100"/>
            </a:xfrm>
            <a:prstGeom prst="rect">
              <a:avLst/>
            </a:prstGeom>
            <a:noFill/>
            <a:ln w="9525">
              <a:noFill/>
            </a:ln>
          </p:spPr>
          <p:txBody>
            <a:bodyPr>
              <a:spAutoFit/>
            </a:bodyPr>
            <a:lstStyle/>
            <a:p>
              <a:pPr algn="just" eaLnBrk="1" hangingPunct="1"/>
              <a:r>
                <a:rPr lang="en-IN" sz="1400" dirty="0">
                  <a:solidFill>
                    <a:schemeClr val="bg1"/>
                  </a:solidFill>
                  <a:latin typeface="Microsoft YaHei" panose="020B0503020204020204" pitchFamily="34" charset="-122"/>
                  <a:ea typeface="Microsoft YaHei" panose="020B0503020204020204" pitchFamily="34" charset="-122"/>
                </a:rPr>
                <a:t>Then we try to find the pattern among the different set of API calls. For this we use Neural Network which can be used to generate high dimensional non-linear function.</a:t>
              </a:r>
            </a:p>
          </p:txBody>
        </p:sp>
      </p:gr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146" name="文本框 1"/>
          <p:cNvSpPr txBox="1"/>
          <p:nvPr/>
        </p:nvSpPr>
        <p:spPr>
          <a:xfrm>
            <a:off x="347980" y="219075"/>
            <a:ext cx="4690745" cy="460375"/>
          </a:xfrm>
          <a:prstGeom prst="rect">
            <a:avLst/>
          </a:prstGeom>
          <a:noFill/>
          <a:ln w="9525">
            <a:noFill/>
          </a:ln>
        </p:spPr>
        <p:txBody>
          <a:bodyPr wrap="square">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Some API calls in our List</a:t>
            </a:r>
          </a:p>
        </p:txBody>
      </p:sp>
      <p:grpSp>
        <p:nvGrpSpPr>
          <p:cNvPr id="6152" name="组合 29"/>
          <p:cNvGrpSpPr/>
          <p:nvPr/>
        </p:nvGrpSpPr>
        <p:grpSpPr>
          <a:xfrm>
            <a:off x="6545263" y="1976438"/>
            <a:ext cx="4794250" cy="463234"/>
            <a:chOff x="7094414" y="1768026"/>
            <a:chExt cx="4795049" cy="464061"/>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7159" y="1768026"/>
              <a:ext cx="4242304" cy="307253"/>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CryptUnprotectMemory</a:t>
              </a:r>
            </a:p>
          </p:txBody>
        </p:sp>
      </p:grpSp>
      <p:grpSp>
        <p:nvGrpSpPr>
          <p:cNvPr id="6153" name="组合 34"/>
          <p:cNvGrpSpPr/>
          <p:nvPr/>
        </p:nvGrpSpPr>
        <p:grpSpPr>
          <a:xfrm>
            <a:off x="6545263" y="2901950"/>
            <a:ext cx="4794250" cy="464642"/>
            <a:chOff x="7094414" y="1768026"/>
            <a:chExt cx="4795049" cy="464061"/>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7159" y="1768026"/>
              <a:ext cx="4242304" cy="306321"/>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SetWindowsHookExW</a:t>
              </a:r>
            </a:p>
          </p:txBody>
        </p:sp>
      </p:grpSp>
      <p:grpSp>
        <p:nvGrpSpPr>
          <p:cNvPr id="6154" name="组合 39"/>
          <p:cNvGrpSpPr/>
          <p:nvPr/>
        </p:nvGrpSpPr>
        <p:grpSpPr>
          <a:xfrm>
            <a:off x="6545263" y="3886200"/>
            <a:ext cx="4794250" cy="463235"/>
            <a:chOff x="7094414" y="1768026"/>
            <a:chExt cx="4795049" cy="464061"/>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7159" y="1768026"/>
              <a:ext cx="4242304" cy="307252"/>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DeleteService</a:t>
              </a:r>
            </a:p>
          </p:txBody>
        </p:sp>
      </p:grpSp>
      <p:grpSp>
        <p:nvGrpSpPr>
          <p:cNvPr id="6155" name="组合 44"/>
          <p:cNvGrpSpPr/>
          <p:nvPr/>
        </p:nvGrpSpPr>
        <p:grpSpPr>
          <a:xfrm>
            <a:off x="6545263" y="4811713"/>
            <a:ext cx="4794250" cy="464642"/>
            <a:chOff x="7094414" y="1768026"/>
            <a:chExt cx="4795049" cy="464061"/>
          </a:xfrm>
        </p:grpSpPr>
        <p:grpSp>
          <p:nvGrpSpPr>
            <p:cNvPr id="6156" name="组合 45"/>
            <p:cNvGrpSpPr/>
            <p:nvPr/>
          </p:nvGrpSpPr>
          <p:grpSpPr>
            <a:xfrm>
              <a:off x="7094414" y="1779691"/>
              <a:ext cx="440242" cy="452396"/>
              <a:chOff x="5576510" y="968753"/>
              <a:chExt cx="1884994" cy="1884995"/>
            </a:xfrm>
          </p:grpSpPr>
          <p:sp>
            <p:nvSpPr>
              <p:cNvPr id="48"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57" name="TextBox 35"/>
            <p:cNvSpPr txBox="1"/>
            <p:nvPr/>
          </p:nvSpPr>
          <p:spPr>
            <a:xfrm>
              <a:off x="7647159" y="1768026"/>
              <a:ext cx="4242304" cy="306321"/>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GetSystemInfo</a:t>
              </a:r>
            </a:p>
          </p:txBody>
        </p:sp>
      </p:grpSp>
      <p:grpSp>
        <p:nvGrpSpPr>
          <p:cNvPr id="31" name="组合 29"/>
          <p:cNvGrpSpPr/>
          <p:nvPr/>
        </p:nvGrpSpPr>
        <p:grpSpPr>
          <a:xfrm>
            <a:off x="925513" y="1976438"/>
            <a:ext cx="4794250" cy="463234"/>
            <a:chOff x="7094414" y="1768026"/>
            <a:chExt cx="4795049" cy="464061"/>
          </a:xfrm>
        </p:grpSpPr>
        <p:grpSp>
          <p:nvGrpSpPr>
            <p:cNvPr id="32" name="组合 30"/>
            <p:cNvGrpSpPr/>
            <p:nvPr/>
          </p:nvGrpSpPr>
          <p:grpSpPr>
            <a:xfrm>
              <a:off x="7094414" y="1779691"/>
              <a:ext cx="440242" cy="452396"/>
              <a:chOff x="5576510" y="968753"/>
              <a:chExt cx="1884994" cy="1884995"/>
            </a:xfrm>
          </p:grpSpPr>
          <p:sp>
            <p:nvSpPr>
              <p:cNvPr id="35"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7" name="TextBox 35"/>
            <p:cNvSpPr txBox="1"/>
            <p:nvPr/>
          </p:nvSpPr>
          <p:spPr>
            <a:xfrm>
              <a:off x="7647159" y="1768026"/>
              <a:ext cx="4242304" cy="307253"/>
            </a:xfrm>
            <a:prstGeom prst="rect">
              <a:avLst/>
            </a:prstGeom>
            <a:noFill/>
            <a:ln w="9525">
              <a:noFill/>
            </a:ln>
          </p:spPr>
          <p:txBody>
            <a:bodyPr>
              <a:spAutoFit/>
            </a:bodyPr>
            <a:lstStyle/>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NtOpenThread</a:t>
              </a:r>
            </a:p>
          </p:txBody>
        </p:sp>
      </p:grpSp>
      <p:grpSp>
        <p:nvGrpSpPr>
          <p:cNvPr id="40" name="组合 34"/>
          <p:cNvGrpSpPr/>
          <p:nvPr/>
        </p:nvGrpSpPr>
        <p:grpSpPr>
          <a:xfrm>
            <a:off x="925513" y="2901950"/>
            <a:ext cx="4794250" cy="464642"/>
            <a:chOff x="7094414" y="1768026"/>
            <a:chExt cx="4795049" cy="464061"/>
          </a:xfrm>
        </p:grpSpPr>
        <p:grpSp>
          <p:nvGrpSpPr>
            <p:cNvPr id="41" name="组合 35"/>
            <p:cNvGrpSpPr/>
            <p:nvPr/>
          </p:nvGrpSpPr>
          <p:grpSpPr>
            <a:xfrm>
              <a:off x="7094414" y="1779691"/>
              <a:ext cx="440242" cy="452396"/>
              <a:chOff x="5576510" y="968753"/>
              <a:chExt cx="1884994" cy="1884995"/>
            </a:xfrm>
          </p:grpSpPr>
          <p:sp>
            <p:nvSpPr>
              <p:cNvPr id="42"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6" name="TextBox 35"/>
            <p:cNvSpPr txBox="1"/>
            <p:nvPr/>
          </p:nvSpPr>
          <p:spPr>
            <a:xfrm>
              <a:off x="7647159" y="1768026"/>
              <a:ext cx="4242304" cy="306321"/>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WSAAccept</a:t>
              </a:r>
            </a:p>
          </p:txBody>
        </p:sp>
      </p:grpSp>
      <p:grpSp>
        <p:nvGrpSpPr>
          <p:cNvPr id="47" name="组合 39"/>
          <p:cNvGrpSpPr/>
          <p:nvPr/>
        </p:nvGrpSpPr>
        <p:grpSpPr>
          <a:xfrm>
            <a:off x="925513" y="3886200"/>
            <a:ext cx="4794250" cy="463235"/>
            <a:chOff x="7094414" y="1768026"/>
            <a:chExt cx="4795049" cy="464061"/>
          </a:xfrm>
        </p:grpSpPr>
        <p:grpSp>
          <p:nvGrpSpPr>
            <p:cNvPr id="50" name="组合 40"/>
            <p:cNvGrpSpPr/>
            <p:nvPr/>
          </p:nvGrpSpPr>
          <p:grpSpPr>
            <a:xfrm>
              <a:off x="7094414" y="1779691"/>
              <a:ext cx="440242" cy="452396"/>
              <a:chOff x="5576510" y="968753"/>
              <a:chExt cx="1884994" cy="1884995"/>
            </a:xfrm>
          </p:grpSpPr>
          <p:sp>
            <p:nvSpPr>
              <p:cNvPr id="51"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3" name="TextBox 35"/>
            <p:cNvSpPr txBox="1"/>
            <p:nvPr/>
          </p:nvSpPr>
          <p:spPr>
            <a:xfrm>
              <a:off x="7647159" y="1768026"/>
              <a:ext cx="4242304" cy="307252"/>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CopyFileA</a:t>
              </a:r>
            </a:p>
          </p:txBody>
        </p:sp>
      </p:grpSp>
      <p:grpSp>
        <p:nvGrpSpPr>
          <p:cNvPr id="54" name="组合 44"/>
          <p:cNvGrpSpPr/>
          <p:nvPr/>
        </p:nvGrpSpPr>
        <p:grpSpPr>
          <a:xfrm>
            <a:off x="925513" y="4811713"/>
            <a:ext cx="4794250" cy="464642"/>
            <a:chOff x="7094414" y="1768026"/>
            <a:chExt cx="4795049" cy="464061"/>
          </a:xfrm>
        </p:grpSpPr>
        <p:grpSp>
          <p:nvGrpSpPr>
            <p:cNvPr id="55" name="组合 45"/>
            <p:cNvGrpSpPr/>
            <p:nvPr/>
          </p:nvGrpSpPr>
          <p:grpSpPr>
            <a:xfrm>
              <a:off x="7094414" y="1779691"/>
              <a:ext cx="440242" cy="452396"/>
              <a:chOff x="5576510" y="968753"/>
              <a:chExt cx="1884994" cy="1884995"/>
            </a:xfrm>
          </p:grpSpPr>
          <p:sp>
            <p:nvSpPr>
              <p:cNvPr id="56"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8" name="TextBox 35"/>
            <p:cNvSpPr txBox="1"/>
            <p:nvPr/>
          </p:nvSpPr>
          <p:spPr>
            <a:xfrm>
              <a:off x="7647159" y="1768026"/>
              <a:ext cx="4242304" cy="306321"/>
            </a:xfrm>
            <a:prstGeom prst="rect">
              <a:avLst/>
            </a:prstGeom>
            <a:noFill/>
            <a:ln w="9525">
              <a:noFill/>
            </a:ln>
          </p:spPr>
          <p:txBody>
            <a:bodyPr>
              <a:spAutoFit/>
            </a:bodyPr>
            <a:lstStyle/>
            <a:p>
              <a:pPr algn="just" eaLnBrk="1" hangingPunct="1"/>
              <a:r>
                <a:rPr lang="zh-CN" altLang="en-US" sz="1400" dirty="0">
                  <a:solidFill>
                    <a:schemeClr val="bg1"/>
                  </a:solidFill>
                  <a:latin typeface="Microsoft YaHei" panose="020B0503020204020204" pitchFamily="34" charset="-122"/>
                  <a:ea typeface="Microsoft YaHei" panose="020B0503020204020204" pitchFamily="34" charset="-122"/>
                </a:rPr>
                <a:t>DeviceIoControl</a:t>
              </a:r>
            </a:p>
          </p:txBody>
        </p:sp>
      </p:gr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2"/>
          <a:stretch>
            <a:fillRect/>
          </a:stretch>
        </p:blipFill>
        <p:spPr>
          <a:xfrm>
            <a:off x="6935788" y="0"/>
            <a:ext cx="4562475" cy="6858000"/>
          </a:xfrm>
          <a:prstGeom prst="rect">
            <a:avLst/>
          </a:prstGeom>
          <a:noFill/>
          <a:ln w="9525">
            <a:noFill/>
          </a:ln>
        </p:spPr>
      </p:pic>
      <p:sp>
        <p:nvSpPr>
          <p:cNvPr id="3075" name="文本框 5"/>
          <p:cNvSpPr txBox="1"/>
          <p:nvPr/>
        </p:nvSpPr>
        <p:spPr>
          <a:xfrm>
            <a:off x="782320" y="638810"/>
            <a:ext cx="6543040" cy="1938020"/>
          </a:xfrm>
          <a:prstGeom prst="rect">
            <a:avLst/>
          </a:prstGeom>
          <a:noFill/>
          <a:ln w="9525">
            <a:noFill/>
          </a:ln>
        </p:spPr>
        <p:txBody>
          <a:bodyPr wrap="square">
            <a:spAutoFit/>
          </a:bodyPr>
          <a:lstStyle/>
          <a:p>
            <a:pPr eaLnBrk="1" hangingPunct="1"/>
            <a:r>
              <a:rPr lang="en-IN" altLang="en-US" sz="5400" dirty="0">
                <a:solidFill>
                  <a:schemeClr val="bg1"/>
                </a:solidFill>
                <a:latin typeface="Calibri" panose="020F0502020204030204" pitchFamily="34" charset="0"/>
              </a:rPr>
              <a:t>Malware Prediction</a:t>
            </a:r>
            <a:r>
              <a:rPr lang="en-US" altLang="zh-CN" sz="6000" dirty="0">
                <a:solidFill>
                  <a:schemeClr val="bg1"/>
                </a:solidFill>
                <a:latin typeface="Calibri" panose="020F0502020204030204" pitchFamily="34" charset="0"/>
              </a:rPr>
              <a:t> </a:t>
            </a:r>
          </a:p>
          <a:p>
            <a:pPr eaLnBrk="1" hangingPunct="1"/>
            <a:r>
              <a:rPr lang="en-US" altLang="zh-CN" sz="6000" dirty="0">
                <a:solidFill>
                  <a:schemeClr val="bg1"/>
                </a:solidFill>
                <a:latin typeface="Calibri" panose="020F0502020204030204" pitchFamily="34" charset="0"/>
              </a:rPr>
              <a:t> </a:t>
            </a:r>
            <a:endParaRPr lang="zh-CN" altLang="en-US" sz="6000" dirty="0">
              <a:solidFill>
                <a:schemeClr val="bg1"/>
              </a:solidFill>
              <a:latin typeface="Calibri" panose="020F0502020204030204" pitchFamily="34" charset="0"/>
            </a:endParaRPr>
          </a:p>
        </p:txBody>
      </p:sp>
      <p:sp>
        <p:nvSpPr>
          <p:cNvPr id="3077" name="文本框 7"/>
          <p:cNvSpPr txBox="1"/>
          <p:nvPr/>
        </p:nvSpPr>
        <p:spPr>
          <a:xfrm>
            <a:off x="873760" y="1611630"/>
            <a:ext cx="4384675" cy="460375"/>
          </a:xfrm>
          <a:prstGeom prst="rect">
            <a:avLst/>
          </a:prstGeom>
          <a:noFill/>
          <a:ln w="9525">
            <a:noFill/>
          </a:ln>
        </p:spPr>
        <p:txBody>
          <a:bodyPr wrap="square">
            <a:spAutoFit/>
          </a:bodyPr>
          <a:lstStyle/>
          <a:p>
            <a:pPr eaLnBrk="1" hangingPunct="1"/>
            <a:r>
              <a:rPr lang="en-IN" sz="2400" dirty="0">
                <a:solidFill>
                  <a:schemeClr val="bg1"/>
                </a:solidFill>
                <a:latin typeface="Microsoft YaHei" panose="020B0503020204020204" pitchFamily="34" charset="-122"/>
                <a:ea typeface="Microsoft YaHei" panose="020B0503020204020204" pitchFamily="34" charset="-122"/>
              </a:rPr>
              <a:t>using Raw PE as Image</a:t>
            </a:r>
          </a:p>
        </p:txBody>
      </p:sp>
    </p:spTree>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347663" y="219075"/>
            <a:ext cx="2794000" cy="460375"/>
          </a:xfrm>
          <a:prstGeom prst="rect">
            <a:avLst/>
          </a:prstGeom>
          <a:noFill/>
          <a:ln w="9525">
            <a:noFill/>
          </a:ln>
        </p:spPr>
        <p:txBody>
          <a:bodyPr>
            <a:spAutoFit/>
          </a:bodyPr>
          <a:lstStyle/>
          <a:p>
            <a:pPr eaLnBrk="1" hangingPunct="1"/>
            <a:r>
              <a:rPr lang="en-IN" altLang="zh-CN" sz="2400" b="1" dirty="0">
                <a:solidFill>
                  <a:schemeClr val="bg1"/>
                </a:solidFill>
                <a:latin typeface="Microsoft YaHei" panose="020B0503020204020204" pitchFamily="34" charset="-122"/>
                <a:ea typeface="Microsoft YaHei" panose="020B0503020204020204" pitchFamily="34" charset="-122"/>
              </a:rPr>
              <a:t>TARGET</a:t>
            </a:r>
          </a:p>
        </p:txBody>
      </p:sp>
      <p:grpSp>
        <p:nvGrpSpPr>
          <p:cNvPr id="9219" name="组合 2"/>
          <p:cNvGrpSpPr/>
          <p:nvPr/>
        </p:nvGrpSpPr>
        <p:grpSpPr>
          <a:xfrm>
            <a:off x="3776663" y="2592388"/>
            <a:ext cx="8415337" cy="187007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0" name="文本框 5"/>
          <p:cNvSpPr txBox="1"/>
          <p:nvPr/>
        </p:nvSpPr>
        <p:spPr>
          <a:xfrm>
            <a:off x="4015105" y="2859405"/>
            <a:ext cx="6954520" cy="521970"/>
          </a:xfrm>
          <a:prstGeom prst="rect">
            <a:avLst/>
          </a:prstGeom>
          <a:noFill/>
          <a:ln w="9525">
            <a:noFill/>
          </a:ln>
        </p:spPr>
        <p:txBody>
          <a:bodyPr wrap="square">
            <a:spAutoFit/>
          </a:bodyPr>
          <a:lstStyle/>
          <a:p>
            <a:pPr eaLnBrk="1" hangingPunct="1"/>
            <a:r>
              <a:rPr lang="en-IN" altLang="zh-CN" sz="2800" b="1" dirty="0">
                <a:solidFill>
                  <a:schemeClr val="bg1"/>
                </a:solidFill>
                <a:latin typeface="Microsoft YaHei" panose="020B0503020204020204" pitchFamily="34" charset="-122"/>
                <a:ea typeface="Microsoft YaHei" panose="020B0503020204020204" pitchFamily="34" charset="-122"/>
              </a:rPr>
              <a:t>How Image of Raw PE section works</a:t>
            </a:r>
          </a:p>
        </p:txBody>
      </p:sp>
      <p:sp>
        <p:nvSpPr>
          <p:cNvPr id="9221" name="文本框 6"/>
          <p:cNvSpPr txBox="1"/>
          <p:nvPr/>
        </p:nvSpPr>
        <p:spPr>
          <a:xfrm>
            <a:off x="4033838" y="3416300"/>
            <a:ext cx="7853362" cy="829945"/>
          </a:xfrm>
          <a:prstGeom prst="rect">
            <a:avLst/>
          </a:prstGeom>
          <a:noFill/>
          <a:ln w="9525">
            <a:noFill/>
          </a:ln>
        </p:spPr>
        <p:txBody>
          <a:bodyPr>
            <a:spAutoFit/>
          </a:bodyPr>
          <a:lstStyle/>
          <a:p>
            <a:pPr eaLnBrk="1" hangingPunct="1"/>
            <a:r>
              <a:rPr lang="en-IN" altLang="zh-CN" sz="1600" dirty="0">
                <a:solidFill>
                  <a:schemeClr val="bg1"/>
                </a:solidFill>
                <a:latin typeface="Microsoft YaHei" panose="020B0503020204020204" pitchFamily="34" charset="-122"/>
                <a:ea typeface="Microsoft YaHei" panose="020B0503020204020204" pitchFamily="34" charset="-122"/>
              </a:rPr>
              <a:t>Angelo in his work converted </a:t>
            </a:r>
            <a:r>
              <a:rPr lang="en-US" altLang="en-IN" sz="1600" dirty="0">
                <a:solidFill>
                  <a:schemeClr val="bg1"/>
                </a:solidFill>
                <a:latin typeface="Microsoft YaHei" panose="020B0503020204020204" pitchFamily="34" charset="-122"/>
                <a:ea typeface="Microsoft YaHei" panose="020B0503020204020204" pitchFamily="34" charset="-122"/>
              </a:rPr>
              <a:t>raw </a:t>
            </a:r>
            <a:r>
              <a:rPr lang="en-IN" altLang="zh-CN" sz="1600" dirty="0">
                <a:solidFill>
                  <a:schemeClr val="bg1"/>
                </a:solidFill>
                <a:latin typeface="Microsoft YaHei" panose="020B0503020204020204" pitchFamily="34" charset="-122"/>
                <a:ea typeface="Microsoft YaHei" panose="020B0503020204020204" pitchFamily="34" charset="-122"/>
              </a:rPr>
              <a:t>byte code of PE </a:t>
            </a:r>
            <a:r>
              <a:rPr lang="en-US" altLang="en-IN" sz="1600" dirty="0">
                <a:solidFill>
                  <a:schemeClr val="bg1"/>
                </a:solidFill>
                <a:latin typeface="Microsoft YaHei" panose="020B0503020204020204" pitchFamily="34" charset="-122"/>
                <a:ea typeface="Microsoft YaHei" panose="020B0503020204020204" pitchFamily="34" charset="-122"/>
              </a:rPr>
              <a:t>file</a:t>
            </a:r>
            <a:r>
              <a:rPr lang="en-IN" altLang="zh-CN" sz="1600" dirty="0">
                <a:solidFill>
                  <a:schemeClr val="bg1"/>
                </a:solidFill>
                <a:latin typeface="Microsoft YaHei" panose="020B0503020204020204" pitchFamily="34" charset="-122"/>
                <a:ea typeface="Microsoft YaHei" panose="020B0503020204020204" pitchFamily="34" charset="-122"/>
              </a:rPr>
              <a:t> and converted it in a grayscale image of size </a:t>
            </a:r>
            <a:r>
              <a:rPr lang="en-US" altLang="en-IN" sz="1600" dirty="0">
                <a:solidFill>
                  <a:schemeClr val="bg1"/>
                </a:solidFill>
                <a:latin typeface="Microsoft YaHei" panose="020B0503020204020204" pitchFamily="34" charset="-122"/>
                <a:ea typeface="Microsoft YaHei" panose="020B0503020204020204" pitchFamily="34" charset="-122"/>
              </a:rPr>
              <a:t>32x32 using Nearest Neighbour Interpolation</a:t>
            </a:r>
            <a:r>
              <a:rPr lang="en-IN" altLang="zh-CN" sz="1600" dirty="0">
                <a:solidFill>
                  <a:schemeClr val="bg1"/>
                </a:solidFill>
                <a:latin typeface="Microsoft YaHei" panose="020B0503020204020204" pitchFamily="34" charset="-122"/>
                <a:ea typeface="Microsoft YaHei" panose="020B0503020204020204" pitchFamily="34" charset="-122"/>
              </a:rPr>
              <a:t>. He assumed that image could give a </a:t>
            </a:r>
            <a:r>
              <a:rPr lang="en-US" altLang="en-IN" sz="1600" dirty="0">
                <a:solidFill>
                  <a:schemeClr val="bg1"/>
                </a:solidFill>
                <a:latin typeface="Microsoft YaHei" panose="020B0503020204020204" pitchFamily="34" charset="-122"/>
                <a:ea typeface="Microsoft YaHei" panose="020B0503020204020204" pitchFamily="34" charset="-122"/>
              </a:rPr>
              <a:t>overview </a:t>
            </a:r>
            <a:r>
              <a:rPr lang="en-IN" altLang="zh-CN" sz="1600" dirty="0">
                <a:solidFill>
                  <a:schemeClr val="bg1"/>
                </a:solidFill>
                <a:latin typeface="Microsoft YaHei" panose="020B0503020204020204" pitchFamily="34" charset="-122"/>
                <a:ea typeface="Microsoft YaHei" panose="020B0503020204020204" pitchFamily="34" charset="-122"/>
              </a:rPr>
              <a:t>of b</a:t>
            </a:r>
            <a:r>
              <a:rPr lang="en-US" altLang="en-IN" sz="1600" dirty="0">
                <a:solidFill>
                  <a:schemeClr val="bg1"/>
                </a:solidFill>
                <a:latin typeface="Microsoft YaHei" panose="020B0503020204020204" pitchFamily="34" charset="-122"/>
                <a:ea typeface="Microsoft YaHei" panose="020B0503020204020204" pitchFamily="34" charset="-122"/>
              </a:rPr>
              <a:t>yte stream of PE file.</a:t>
            </a:r>
            <a:r>
              <a:rPr lang="en-IN" altLang="zh-CN" sz="1600" dirty="0">
                <a:solidFill>
                  <a:schemeClr val="bg1"/>
                </a:solidFill>
                <a:latin typeface="Microsoft YaHei" panose="020B0503020204020204" pitchFamily="34" charset="-122"/>
                <a:ea typeface="Microsoft YaHei" panose="020B0503020204020204" pitchFamily="34" charset="-122"/>
              </a:rPr>
              <a:t> </a:t>
            </a:r>
          </a:p>
        </p:txBody>
      </p:sp>
      <p:grpSp>
        <p:nvGrpSpPr>
          <p:cNvPr id="9222" name="组合 7"/>
          <p:cNvGrpSpPr/>
          <p:nvPr/>
        </p:nvGrpSpPr>
        <p:grpSpPr>
          <a:xfrm>
            <a:off x="1163638" y="2560638"/>
            <a:ext cx="1878012" cy="1931987"/>
            <a:chOff x="4077865" y="2571564"/>
            <a:chExt cx="1392804" cy="1431256"/>
          </a:xfrm>
        </p:grpSpPr>
        <p:grpSp>
          <p:nvGrpSpPr>
            <p:cNvPr id="9223" name="组合 8"/>
            <p:cNvGrpSpPr/>
            <p:nvPr/>
          </p:nvGrpSpPr>
          <p:grpSpPr>
            <a:xfrm>
              <a:off x="4077865" y="2571564"/>
              <a:ext cx="1392804" cy="1431256"/>
              <a:chOff x="5576510" y="968753"/>
              <a:chExt cx="1884994" cy="1884995"/>
            </a:xfrm>
          </p:grpSpPr>
          <p:sp>
            <p:nvSpPr>
              <p:cNvPr id="11" name="椭圆 10"/>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4" name="Freeform 10"/>
            <p:cNvSpPr>
              <a:spLocks noEditPoints="1"/>
            </p:cNvSpPr>
            <p:nvPr/>
          </p:nvSpPr>
          <p:spPr>
            <a:xfrm>
              <a:off x="4464197" y="2979296"/>
              <a:ext cx="656715" cy="656715"/>
            </a:xfrm>
            <a:custGeom>
              <a:avLst/>
              <a:gdLst/>
              <a:ahLst/>
              <a:cxnLst>
                <a:cxn ang="0">
                  <a:pos x="328644" y="244332"/>
                </a:cxn>
                <a:cxn ang="0">
                  <a:pos x="244332" y="328644"/>
                </a:cxn>
                <a:cxn ang="0">
                  <a:pos x="328644" y="412956"/>
                </a:cxn>
                <a:cxn ang="0">
                  <a:pos x="412956" y="328644"/>
                </a:cxn>
                <a:cxn ang="0">
                  <a:pos x="328644" y="244332"/>
                </a:cxn>
                <a:cxn ang="0">
                  <a:pos x="363057" y="489238"/>
                </a:cxn>
                <a:cxn ang="0">
                  <a:pos x="363057" y="450810"/>
                </a:cxn>
                <a:cxn ang="0">
                  <a:pos x="294231" y="450810"/>
                </a:cxn>
                <a:cxn ang="0">
                  <a:pos x="294231" y="489238"/>
                </a:cxn>
                <a:cxn ang="0">
                  <a:pos x="168050" y="363057"/>
                </a:cxn>
                <a:cxn ang="0">
                  <a:pos x="205905" y="363057"/>
                </a:cxn>
                <a:cxn ang="0">
                  <a:pos x="205905" y="294231"/>
                </a:cxn>
                <a:cxn ang="0">
                  <a:pos x="168050" y="294231"/>
                </a:cxn>
                <a:cxn ang="0">
                  <a:pos x="294231" y="168050"/>
                </a:cxn>
                <a:cxn ang="0">
                  <a:pos x="294231" y="205905"/>
                </a:cxn>
                <a:cxn ang="0">
                  <a:pos x="363057" y="205905"/>
                </a:cxn>
                <a:cxn ang="0">
                  <a:pos x="363057" y="168050"/>
                </a:cxn>
                <a:cxn ang="0">
                  <a:pos x="489238" y="294231"/>
                </a:cxn>
                <a:cxn ang="0">
                  <a:pos x="451384" y="294231"/>
                </a:cxn>
                <a:cxn ang="0">
                  <a:pos x="451384" y="363057"/>
                </a:cxn>
                <a:cxn ang="0">
                  <a:pos x="489238" y="363057"/>
                </a:cxn>
                <a:cxn ang="0">
                  <a:pos x="363057" y="489238"/>
                </a:cxn>
                <a:cxn ang="0">
                  <a:pos x="559211" y="294231"/>
                </a:cxn>
                <a:cxn ang="0">
                  <a:pos x="363057" y="98077"/>
                </a:cxn>
                <a:cxn ang="0">
                  <a:pos x="363057" y="0"/>
                </a:cxn>
                <a:cxn ang="0">
                  <a:pos x="294231" y="0"/>
                </a:cxn>
                <a:cxn ang="0">
                  <a:pos x="294231" y="98077"/>
                </a:cxn>
                <a:cxn ang="0">
                  <a:pos x="98077" y="294231"/>
                </a:cxn>
                <a:cxn ang="0">
                  <a:pos x="0" y="294231"/>
                </a:cxn>
                <a:cxn ang="0">
                  <a:pos x="0" y="363057"/>
                </a:cxn>
                <a:cxn ang="0">
                  <a:pos x="98077" y="363057"/>
                </a:cxn>
                <a:cxn ang="0">
                  <a:pos x="294231" y="559211"/>
                </a:cxn>
                <a:cxn ang="0">
                  <a:pos x="294231" y="656715"/>
                </a:cxn>
                <a:cxn ang="0">
                  <a:pos x="363057" y="656715"/>
                </a:cxn>
                <a:cxn ang="0">
                  <a:pos x="363057" y="559211"/>
                </a:cxn>
                <a:cxn ang="0">
                  <a:pos x="559211" y="363057"/>
                </a:cxn>
                <a:cxn ang="0">
                  <a:pos x="656715" y="363057"/>
                </a:cxn>
                <a:cxn ang="0">
                  <a:pos x="656715" y="294231"/>
                </a:cxn>
                <a:cxn ang="0">
                  <a:pos x="559211" y="294231"/>
                </a:cxn>
              </a:cxnLst>
              <a:rect l="0" t="0" r="0" b="0"/>
              <a:pathLst>
                <a:path w="1145" h="1145">
                  <a:moveTo>
                    <a:pt x="573" y="426"/>
                  </a:moveTo>
                  <a:cubicBezTo>
                    <a:pt x="492" y="426"/>
                    <a:pt x="426" y="492"/>
                    <a:pt x="426" y="573"/>
                  </a:cubicBezTo>
                  <a:cubicBezTo>
                    <a:pt x="426" y="654"/>
                    <a:pt x="492" y="720"/>
                    <a:pt x="573" y="720"/>
                  </a:cubicBezTo>
                  <a:cubicBezTo>
                    <a:pt x="654" y="720"/>
                    <a:pt x="720" y="654"/>
                    <a:pt x="720" y="573"/>
                  </a:cubicBezTo>
                  <a:cubicBezTo>
                    <a:pt x="720" y="492"/>
                    <a:pt x="654" y="426"/>
                    <a:pt x="573" y="426"/>
                  </a:cubicBezTo>
                  <a:close/>
                  <a:moveTo>
                    <a:pt x="633" y="853"/>
                  </a:moveTo>
                  <a:lnTo>
                    <a:pt x="633" y="786"/>
                  </a:lnTo>
                  <a:lnTo>
                    <a:pt x="513" y="786"/>
                  </a:lnTo>
                  <a:lnTo>
                    <a:pt x="513" y="853"/>
                  </a:lnTo>
                  <a:cubicBezTo>
                    <a:pt x="403" y="829"/>
                    <a:pt x="316" y="743"/>
                    <a:pt x="293" y="633"/>
                  </a:cubicBezTo>
                  <a:lnTo>
                    <a:pt x="359" y="633"/>
                  </a:lnTo>
                  <a:lnTo>
                    <a:pt x="359" y="513"/>
                  </a:lnTo>
                  <a:lnTo>
                    <a:pt x="293" y="513"/>
                  </a:lnTo>
                  <a:cubicBezTo>
                    <a:pt x="316" y="403"/>
                    <a:pt x="403" y="316"/>
                    <a:pt x="513" y="293"/>
                  </a:cubicBezTo>
                  <a:lnTo>
                    <a:pt x="513" y="359"/>
                  </a:lnTo>
                  <a:lnTo>
                    <a:pt x="633" y="359"/>
                  </a:lnTo>
                  <a:lnTo>
                    <a:pt x="633" y="293"/>
                  </a:lnTo>
                  <a:cubicBezTo>
                    <a:pt x="743" y="316"/>
                    <a:pt x="830" y="403"/>
                    <a:pt x="853" y="513"/>
                  </a:cubicBezTo>
                  <a:lnTo>
                    <a:pt x="787" y="513"/>
                  </a:lnTo>
                  <a:lnTo>
                    <a:pt x="787" y="633"/>
                  </a:lnTo>
                  <a:lnTo>
                    <a:pt x="853" y="633"/>
                  </a:lnTo>
                  <a:cubicBezTo>
                    <a:pt x="830" y="743"/>
                    <a:pt x="743" y="829"/>
                    <a:pt x="633" y="853"/>
                  </a:cubicBezTo>
                  <a:close/>
                  <a:moveTo>
                    <a:pt x="975" y="513"/>
                  </a:moveTo>
                  <a:cubicBezTo>
                    <a:pt x="949" y="337"/>
                    <a:pt x="809" y="197"/>
                    <a:pt x="633" y="171"/>
                  </a:cubicBezTo>
                  <a:lnTo>
                    <a:pt x="633" y="0"/>
                  </a:lnTo>
                  <a:lnTo>
                    <a:pt x="513" y="0"/>
                  </a:lnTo>
                  <a:lnTo>
                    <a:pt x="513" y="171"/>
                  </a:lnTo>
                  <a:cubicBezTo>
                    <a:pt x="337" y="197"/>
                    <a:pt x="197" y="337"/>
                    <a:pt x="171" y="513"/>
                  </a:cubicBezTo>
                  <a:lnTo>
                    <a:pt x="0" y="513"/>
                  </a:lnTo>
                  <a:lnTo>
                    <a:pt x="0" y="633"/>
                  </a:lnTo>
                  <a:lnTo>
                    <a:pt x="171" y="633"/>
                  </a:lnTo>
                  <a:cubicBezTo>
                    <a:pt x="197" y="809"/>
                    <a:pt x="337" y="949"/>
                    <a:pt x="513" y="975"/>
                  </a:cubicBezTo>
                  <a:lnTo>
                    <a:pt x="513" y="1145"/>
                  </a:lnTo>
                  <a:lnTo>
                    <a:pt x="633" y="1145"/>
                  </a:lnTo>
                  <a:lnTo>
                    <a:pt x="633" y="975"/>
                  </a:lnTo>
                  <a:cubicBezTo>
                    <a:pt x="809" y="949"/>
                    <a:pt x="949" y="809"/>
                    <a:pt x="975" y="633"/>
                  </a:cubicBezTo>
                  <a:lnTo>
                    <a:pt x="1145" y="633"/>
                  </a:lnTo>
                  <a:lnTo>
                    <a:pt x="1145" y="513"/>
                  </a:lnTo>
                  <a:lnTo>
                    <a:pt x="975" y="513"/>
                  </a:lnTo>
                  <a:close/>
                </a:path>
              </a:pathLst>
            </a:custGeom>
            <a:solidFill>
              <a:schemeClr val="bg1">
                <a:alpha val="100000"/>
              </a:schemeClr>
            </a:solidFill>
            <a:ln w="9525">
              <a:noFill/>
            </a:ln>
          </p:spPr>
          <p:txBody>
            <a:bodyPr/>
            <a:lstStyle/>
            <a:p>
              <a:endParaRPr lang="zh-CN" altLang="en-US"/>
            </a:p>
          </p:txBody>
        </p:sp>
      </p:grpSp>
    </p:spTree>
  </p:cSld>
  <p:clrMapOvr>
    <a:masterClrMapping/>
  </p:clrMapOvr>
  <p:transition spd="slow" advClick="0" advTm="300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5443</Words>
  <Application>Microsoft Office PowerPoint</Application>
  <PresentationFormat>Widescreen</PresentationFormat>
  <Paragraphs>172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karti</cp:lastModifiedBy>
  <cp:revision>133</cp:revision>
  <dcterms:created xsi:type="dcterms:W3CDTF">2014-09-27T10:23:00Z</dcterms:created>
  <dcterms:modified xsi:type="dcterms:W3CDTF">2020-11-09T16:04:29Z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