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465E9-ED54-42B0-BCFA-087263B9221E}" v="823" dt="2023-06-24T22:12:12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AA931-DA6F-4DF6-BA24-322A2859734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CF4DFE-B6CE-49A0-B2C3-36AAB98713F4}">
      <dgm:prSet/>
      <dgm:spPr/>
      <dgm:t>
        <a:bodyPr/>
        <a:lstStyle/>
        <a:p>
          <a:r>
            <a:rPr lang="en-US"/>
            <a:t>There are outliers in purchase lead and length of stay, so these must be removed from training data as it would cause overfitting.</a:t>
          </a:r>
        </a:p>
      </dgm:t>
    </dgm:pt>
    <dgm:pt modelId="{23BD588D-B23B-4579-9E12-5A0F03D332CA}" type="parTrans" cxnId="{61670936-7079-4BB1-BE17-03000FFCC54F}">
      <dgm:prSet/>
      <dgm:spPr/>
      <dgm:t>
        <a:bodyPr/>
        <a:lstStyle/>
        <a:p>
          <a:endParaRPr lang="en-US"/>
        </a:p>
      </dgm:t>
    </dgm:pt>
    <dgm:pt modelId="{8DE118E4-CE27-49F6-A609-32DC2E404454}" type="sibTrans" cxnId="{61670936-7079-4BB1-BE17-03000FFCC54F}">
      <dgm:prSet/>
      <dgm:spPr/>
      <dgm:t>
        <a:bodyPr/>
        <a:lstStyle/>
        <a:p>
          <a:endParaRPr lang="en-US"/>
        </a:p>
      </dgm:t>
    </dgm:pt>
    <dgm:pt modelId="{06F45C70-257A-4E81-858E-1180523ED774}">
      <dgm:prSet/>
      <dgm:spPr/>
      <dgm:t>
        <a:bodyPr/>
        <a:lstStyle/>
        <a:p>
          <a:r>
            <a:rPr lang="en-US"/>
            <a:t>The data is highly imbalanced, around 85% of data belong to only one class.</a:t>
          </a:r>
        </a:p>
      </dgm:t>
    </dgm:pt>
    <dgm:pt modelId="{7EDC3645-3004-447D-9A86-0E23F7171570}" type="parTrans" cxnId="{A550668B-8E9B-4C76-985E-A4789BE9A446}">
      <dgm:prSet/>
      <dgm:spPr/>
      <dgm:t>
        <a:bodyPr/>
        <a:lstStyle/>
        <a:p>
          <a:endParaRPr lang="en-US"/>
        </a:p>
      </dgm:t>
    </dgm:pt>
    <dgm:pt modelId="{7B94F14D-E587-43C0-AED1-0C946E15EAD4}" type="sibTrans" cxnId="{A550668B-8E9B-4C76-985E-A4789BE9A446}">
      <dgm:prSet/>
      <dgm:spPr/>
      <dgm:t>
        <a:bodyPr/>
        <a:lstStyle/>
        <a:p>
          <a:endParaRPr lang="en-US"/>
        </a:p>
      </dgm:t>
    </dgm:pt>
    <dgm:pt modelId="{3BDAE18E-CB10-427F-BC9D-95F475287F35}" type="pres">
      <dgm:prSet presAssocID="{58CAA931-DA6F-4DF6-BA24-322A28597348}" presName="vert0" presStyleCnt="0">
        <dgm:presLayoutVars>
          <dgm:dir/>
          <dgm:animOne val="branch"/>
          <dgm:animLvl val="lvl"/>
        </dgm:presLayoutVars>
      </dgm:prSet>
      <dgm:spPr/>
    </dgm:pt>
    <dgm:pt modelId="{147B4A3F-2907-4308-BD0D-A9DD6F8D0FA9}" type="pres">
      <dgm:prSet presAssocID="{3ECF4DFE-B6CE-49A0-B2C3-36AAB98713F4}" presName="thickLine" presStyleLbl="alignNode1" presStyleIdx="0" presStyleCnt="2"/>
      <dgm:spPr/>
    </dgm:pt>
    <dgm:pt modelId="{D9955291-C391-49A1-854B-7141BC6822C2}" type="pres">
      <dgm:prSet presAssocID="{3ECF4DFE-B6CE-49A0-B2C3-36AAB98713F4}" presName="horz1" presStyleCnt="0"/>
      <dgm:spPr/>
    </dgm:pt>
    <dgm:pt modelId="{25C8DA63-F38B-4A6A-956C-367D934BA1ED}" type="pres">
      <dgm:prSet presAssocID="{3ECF4DFE-B6CE-49A0-B2C3-36AAB98713F4}" presName="tx1" presStyleLbl="revTx" presStyleIdx="0" presStyleCnt="2"/>
      <dgm:spPr/>
    </dgm:pt>
    <dgm:pt modelId="{220E48A6-09C5-49A1-BC9E-C768D629747C}" type="pres">
      <dgm:prSet presAssocID="{3ECF4DFE-B6CE-49A0-B2C3-36AAB98713F4}" presName="vert1" presStyleCnt="0"/>
      <dgm:spPr/>
    </dgm:pt>
    <dgm:pt modelId="{ACAF35DB-775D-4694-A99D-A710ED50D78F}" type="pres">
      <dgm:prSet presAssocID="{06F45C70-257A-4E81-858E-1180523ED774}" presName="thickLine" presStyleLbl="alignNode1" presStyleIdx="1" presStyleCnt="2"/>
      <dgm:spPr/>
    </dgm:pt>
    <dgm:pt modelId="{9E955A4B-DFEE-449E-B43E-EF150F681CB6}" type="pres">
      <dgm:prSet presAssocID="{06F45C70-257A-4E81-858E-1180523ED774}" presName="horz1" presStyleCnt="0"/>
      <dgm:spPr/>
    </dgm:pt>
    <dgm:pt modelId="{AEA59CCB-E0F7-4A8F-8582-10F805312DAC}" type="pres">
      <dgm:prSet presAssocID="{06F45C70-257A-4E81-858E-1180523ED774}" presName="tx1" presStyleLbl="revTx" presStyleIdx="1" presStyleCnt="2"/>
      <dgm:spPr/>
    </dgm:pt>
    <dgm:pt modelId="{686AD38E-557E-4474-97BB-30E9AFC3CD85}" type="pres">
      <dgm:prSet presAssocID="{06F45C70-257A-4E81-858E-1180523ED774}" presName="vert1" presStyleCnt="0"/>
      <dgm:spPr/>
    </dgm:pt>
  </dgm:ptLst>
  <dgm:cxnLst>
    <dgm:cxn modelId="{61670936-7079-4BB1-BE17-03000FFCC54F}" srcId="{58CAA931-DA6F-4DF6-BA24-322A28597348}" destId="{3ECF4DFE-B6CE-49A0-B2C3-36AAB98713F4}" srcOrd="0" destOrd="0" parTransId="{23BD588D-B23B-4579-9E12-5A0F03D332CA}" sibTransId="{8DE118E4-CE27-49F6-A609-32DC2E404454}"/>
    <dgm:cxn modelId="{879A0259-E4C5-47E6-ABE5-C1621E49A598}" type="presOf" srcId="{3ECF4DFE-B6CE-49A0-B2C3-36AAB98713F4}" destId="{25C8DA63-F38B-4A6A-956C-367D934BA1ED}" srcOrd="0" destOrd="0" presId="urn:microsoft.com/office/officeart/2008/layout/LinedList"/>
    <dgm:cxn modelId="{A550668B-8E9B-4C76-985E-A4789BE9A446}" srcId="{58CAA931-DA6F-4DF6-BA24-322A28597348}" destId="{06F45C70-257A-4E81-858E-1180523ED774}" srcOrd="1" destOrd="0" parTransId="{7EDC3645-3004-447D-9A86-0E23F7171570}" sibTransId="{7B94F14D-E587-43C0-AED1-0C946E15EAD4}"/>
    <dgm:cxn modelId="{88731F8D-85B4-4290-A983-099B28403619}" type="presOf" srcId="{06F45C70-257A-4E81-858E-1180523ED774}" destId="{AEA59CCB-E0F7-4A8F-8582-10F805312DAC}" srcOrd="0" destOrd="0" presId="urn:microsoft.com/office/officeart/2008/layout/LinedList"/>
    <dgm:cxn modelId="{F53525DA-33E3-4FCB-9C04-76900CE7FA0A}" type="presOf" srcId="{58CAA931-DA6F-4DF6-BA24-322A28597348}" destId="{3BDAE18E-CB10-427F-BC9D-95F475287F35}" srcOrd="0" destOrd="0" presId="urn:microsoft.com/office/officeart/2008/layout/LinedList"/>
    <dgm:cxn modelId="{BB60C48C-AC34-4F36-9D30-36057170D6BC}" type="presParOf" srcId="{3BDAE18E-CB10-427F-BC9D-95F475287F35}" destId="{147B4A3F-2907-4308-BD0D-A9DD6F8D0FA9}" srcOrd="0" destOrd="0" presId="urn:microsoft.com/office/officeart/2008/layout/LinedList"/>
    <dgm:cxn modelId="{2818331C-7041-4C4B-8E64-D0AD978D0A32}" type="presParOf" srcId="{3BDAE18E-CB10-427F-BC9D-95F475287F35}" destId="{D9955291-C391-49A1-854B-7141BC6822C2}" srcOrd="1" destOrd="0" presId="urn:microsoft.com/office/officeart/2008/layout/LinedList"/>
    <dgm:cxn modelId="{EC31389C-51BC-44A4-B0C6-CA733BF0F83D}" type="presParOf" srcId="{D9955291-C391-49A1-854B-7141BC6822C2}" destId="{25C8DA63-F38B-4A6A-956C-367D934BA1ED}" srcOrd="0" destOrd="0" presId="urn:microsoft.com/office/officeart/2008/layout/LinedList"/>
    <dgm:cxn modelId="{61738ECF-FD63-442A-A4DB-8901C14CAA75}" type="presParOf" srcId="{D9955291-C391-49A1-854B-7141BC6822C2}" destId="{220E48A6-09C5-49A1-BC9E-C768D629747C}" srcOrd="1" destOrd="0" presId="urn:microsoft.com/office/officeart/2008/layout/LinedList"/>
    <dgm:cxn modelId="{4C00B9F6-6EC4-4C86-8134-CE74BB0018EC}" type="presParOf" srcId="{3BDAE18E-CB10-427F-BC9D-95F475287F35}" destId="{ACAF35DB-775D-4694-A99D-A710ED50D78F}" srcOrd="2" destOrd="0" presId="urn:microsoft.com/office/officeart/2008/layout/LinedList"/>
    <dgm:cxn modelId="{522DD158-DC85-46A6-AE36-215BE9067B5D}" type="presParOf" srcId="{3BDAE18E-CB10-427F-BC9D-95F475287F35}" destId="{9E955A4B-DFEE-449E-B43E-EF150F681CB6}" srcOrd="3" destOrd="0" presId="urn:microsoft.com/office/officeart/2008/layout/LinedList"/>
    <dgm:cxn modelId="{EBC39F09-F7CA-4253-8117-57D61B0DCC08}" type="presParOf" srcId="{9E955A4B-DFEE-449E-B43E-EF150F681CB6}" destId="{AEA59CCB-E0F7-4A8F-8582-10F805312DAC}" srcOrd="0" destOrd="0" presId="urn:microsoft.com/office/officeart/2008/layout/LinedList"/>
    <dgm:cxn modelId="{B39F322E-EB74-41CC-964C-7F4E1FCE3258}" type="presParOf" srcId="{9E955A4B-DFEE-449E-B43E-EF150F681CB6}" destId="{686AD38E-557E-4474-97BB-30E9AFC3CD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B4A3F-2907-4308-BD0D-A9DD6F8D0FA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8DA63-F38B-4A6A-956C-367D934BA1ED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There are outliers in purchase lead and length of stay, so these must be removed from training data as it would cause overfitting.</a:t>
          </a:r>
        </a:p>
      </dsp:txBody>
      <dsp:txXfrm>
        <a:off x="0" y="0"/>
        <a:ext cx="6900512" cy="2768070"/>
      </dsp:txXfrm>
    </dsp:sp>
    <dsp:sp modelId="{ACAF35DB-775D-4694-A99D-A710ED50D78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9CCB-E0F7-4A8F-8582-10F805312DAC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data is highly imbalanced, around 85% of data belong to only one class.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visualization and Model training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A picture containing text, graphics, screenshot, graphic design&#10;&#10;Description automatically generated">
            <a:extLst>
              <a:ext uri="{FF2B5EF4-FFF2-40B4-BE49-F238E27FC236}">
                <a16:creationId xmlns:a16="http://schemas.microsoft.com/office/drawing/2014/main" id="{4865D160-7F82-F38A-FD3A-DA4C967A4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543881" y="320231"/>
            <a:ext cx="6594495" cy="370940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B444EB-8112-12FA-3F13-0391F7508188}"/>
              </a:ext>
            </a:extLst>
          </p:cNvPr>
          <p:cNvSpPr txBox="1"/>
          <p:nvPr/>
        </p:nvSpPr>
        <p:spPr>
          <a:xfrm>
            <a:off x="3283527" y="5500254"/>
            <a:ext cx="569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Dated: 25-06-2023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62C6-4B62-6027-E2BC-F77B8B6F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Relationship of Features with Successful Booking</a:t>
            </a:r>
            <a:endParaRPr lang="en-US" b="1" dirty="0"/>
          </a:p>
        </p:txBody>
      </p:sp>
      <p:pic>
        <p:nvPicPr>
          <p:cNvPr id="4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212015C-B5C6-B07F-B046-712A58DA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123"/>
            <a:ext cx="10515600" cy="2990341"/>
          </a:xfrm>
        </p:spPr>
      </p:pic>
    </p:spTree>
    <p:extLst>
      <p:ext uri="{BB962C8B-B14F-4D97-AF65-F5344CB8AC3E}">
        <p14:creationId xmlns:p14="http://schemas.microsoft.com/office/powerpoint/2010/main" val="5055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AF5-9C1B-6DB4-8D95-0A8C53A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Relationship of Features with Successful Booking</a:t>
            </a:r>
            <a:endParaRPr lang="en-US" dirty="0"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FF155B6-9AB7-7E79-50FA-A5932A94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724" y="1825625"/>
            <a:ext cx="7574551" cy="4351338"/>
          </a:xfrm>
        </p:spPr>
      </p:pic>
    </p:spTree>
    <p:extLst>
      <p:ext uri="{BB962C8B-B14F-4D97-AF65-F5344CB8AC3E}">
        <p14:creationId xmlns:p14="http://schemas.microsoft.com/office/powerpoint/2010/main" val="33830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509C-FA29-7DF0-1FBC-8DAD0C83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latin typeface="+mj-lt"/>
                <a:ea typeface="+mj-ea"/>
                <a:cs typeface="+mj-cs"/>
              </a:rPr>
              <a:t>Correlation </a:t>
            </a:r>
            <a:r>
              <a:rPr lang="en-US" sz="2600"/>
              <a:t> Between different features and</a:t>
            </a:r>
            <a:r>
              <a:rPr lang="en-US" sz="2600" kern="1200">
                <a:latin typeface="+mj-lt"/>
                <a:ea typeface="+mj-ea"/>
                <a:cs typeface="+mj-cs"/>
              </a:rPr>
              <a:t> Successful Booking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creenshot, display, number&#10;&#10;Description automatically generated">
            <a:extLst>
              <a:ext uri="{FF2B5EF4-FFF2-40B4-BE49-F238E27FC236}">
                <a16:creationId xmlns:a16="http://schemas.microsoft.com/office/drawing/2014/main" id="{69C6ACE5-2723-E8D2-7A8E-E8994B7C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15" y="450827"/>
            <a:ext cx="4343122" cy="4350050"/>
          </a:xfrm>
          <a:prstGeom prst="rect">
            <a:avLst/>
          </a:prstGeom>
        </p:spPr>
      </p:pic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B1F6C29F-AFE9-DE1D-3C88-2E075AAF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It clearly shows, the successful booking is not highly dependent on just one feature, out of all </a:t>
            </a:r>
            <a:r>
              <a:rPr lang="en-US" sz="2200" dirty="0" err="1">
                <a:ea typeface="Calibri"/>
                <a:cs typeface="Calibri"/>
              </a:rPr>
              <a:t>flight_duration</a:t>
            </a:r>
            <a:r>
              <a:rPr lang="en-US" sz="2200" dirty="0">
                <a:ea typeface="Calibri"/>
                <a:cs typeface="Calibri"/>
              </a:rPr>
              <a:t> has highest correlation with successful booking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35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E9CFF-E560-D5F6-6C45-9CB05685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Conclusions Of Relation</a:t>
            </a:r>
            <a:endParaRPr lang="en-US" sz="4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E44E9-0572-EF68-508D-168397A5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881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0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FC9F8-1208-EF7B-BA2E-F2BCF853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Most Important Features</a:t>
            </a: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718EB8-2A43-4E3A-9AD4-F12BA9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These are top 20 features that contributed to the model while training.</a:t>
            </a:r>
          </a:p>
          <a:p>
            <a:r>
              <a:rPr lang="en-US" sz="2000" dirty="0">
                <a:ea typeface="Calibri"/>
                <a:cs typeface="Calibri"/>
              </a:rPr>
              <a:t>It can be concluded that flight route plays important role, and after this booking origin plays important role.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7B1CC7-27F7-3579-022A-C921042F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0" r="2704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E5C80-76C8-25F9-DE6D-DD444404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Evaluation of Model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299158-BCB3-A0C5-7295-78372187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Calibri"/>
                <a:cs typeface="Calibri"/>
              </a:rPr>
              <a:t>Confusion matrix</a:t>
            </a:r>
          </a:p>
          <a:p>
            <a:pPr marL="0" indent="0">
              <a:buNone/>
            </a:pP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2EEBE0-57A8-F2D2-5030-CA5CB257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88327"/>
            <a:ext cx="6903720" cy="52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3F2E9E-F74E-3E5F-1986-35C818DFF86C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of Model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0831B3-C621-6EB3-A4B7-0AB7C4B3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Classification Report of Model</a:t>
            </a:r>
            <a:endParaRPr lang="en-US" sz="22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828E44-BB1F-B676-81C4-A2C56CE2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3375467"/>
            <a:ext cx="11208326" cy="23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603-2A6F-2DE7-4B66-E670B7D9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FF7-59A9-31FB-0764-A5DE264B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data is very imbalanced and has outliers, so they must be removed, and data provided should be more balanced.</a:t>
            </a:r>
          </a:p>
          <a:p>
            <a:r>
              <a:rPr lang="en-US" dirty="0">
                <a:ea typeface="Calibri"/>
                <a:cs typeface="Calibri"/>
              </a:rPr>
              <a:t>The features Routes and </a:t>
            </a:r>
            <a:r>
              <a:rPr lang="en-US" dirty="0" err="1">
                <a:ea typeface="Calibri"/>
                <a:cs typeface="Calibri"/>
              </a:rPr>
              <a:t>Booking_Origin</a:t>
            </a:r>
            <a:r>
              <a:rPr lang="en-US" dirty="0">
                <a:ea typeface="Calibri"/>
                <a:cs typeface="Calibri"/>
              </a:rPr>
              <a:t> are most important while training the </a:t>
            </a:r>
            <a:r>
              <a:rPr lang="en-US">
                <a:ea typeface="Calibri"/>
                <a:cs typeface="Calibri"/>
              </a:rPr>
              <a:t>data.</a:t>
            </a:r>
          </a:p>
          <a:p>
            <a:r>
              <a:rPr lang="en-US">
                <a:ea typeface="Calibri"/>
                <a:cs typeface="Calibri"/>
              </a:rPr>
              <a:t>The XGB model accuracy is 85.25%, which is higher than predicting randomly</a:t>
            </a:r>
          </a:p>
        </p:txBody>
      </p:sp>
    </p:spTree>
    <p:extLst>
      <p:ext uri="{BB962C8B-B14F-4D97-AF65-F5344CB8AC3E}">
        <p14:creationId xmlns:p14="http://schemas.microsoft.com/office/powerpoint/2010/main" val="13580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Relationship of Features with Successful Booking</vt:lpstr>
      <vt:lpstr>Relationship of Features with Successful Booking </vt:lpstr>
      <vt:lpstr>Correlation  Between different features and Successful Booking</vt:lpstr>
      <vt:lpstr>Conclusions Of Relation</vt:lpstr>
      <vt:lpstr>Most Important Features</vt:lpstr>
      <vt:lpstr>Evaluation of Model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2023-06-24T21:15:33Z</dcterms:created>
  <dcterms:modified xsi:type="dcterms:W3CDTF">2023-06-24T22:13:04Z</dcterms:modified>
</cp:coreProperties>
</file>