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7" r:id="rId2"/>
    <p:sldId id="259"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2217065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27C6E-0EDD-4B73-85CB-93C392F95142}"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3629957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34829754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612867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10986697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404223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6377805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36177215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1832293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55486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5617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327C6E-0EDD-4B73-85CB-93C392F95142}"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13126466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327C6E-0EDD-4B73-85CB-93C392F95142}"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685370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2142383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4131726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7327C6E-0EDD-4B73-85CB-93C392F95142}" type="datetimeFigureOut">
              <a:rPr lang="en-IN" smtClean="0"/>
              <a:t>12-05-2025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3526533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327C6E-0EDD-4B73-85CB-93C392F95142}"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E4A1C2-1A7C-47A9-A58E-90FFCFD91791}" type="slidenum">
              <a:rPr lang="en-IN" smtClean="0"/>
              <a:t>‹#›</a:t>
            </a:fld>
            <a:endParaRPr lang="en-IN"/>
          </a:p>
        </p:txBody>
      </p:sp>
    </p:spTree>
    <p:extLst>
      <p:ext uri="{BB962C8B-B14F-4D97-AF65-F5344CB8AC3E}">
        <p14:creationId xmlns:p14="http://schemas.microsoft.com/office/powerpoint/2010/main" val="2886648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7327C6E-0EDD-4B73-85CB-93C392F95142}" type="datetimeFigureOut">
              <a:rPr lang="en-IN" smtClean="0"/>
              <a:t>12-05-2025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5E4A1C2-1A7C-47A9-A58E-90FFCFD91791}" type="slidenum">
              <a:rPr lang="en-IN" smtClean="0"/>
              <a:t>‹#›</a:t>
            </a:fld>
            <a:endParaRPr lang="en-IN"/>
          </a:p>
        </p:txBody>
      </p:sp>
    </p:spTree>
    <p:extLst>
      <p:ext uri="{BB962C8B-B14F-4D97-AF65-F5344CB8AC3E}">
        <p14:creationId xmlns:p14="http://schemas.microsoft.com/office/powerpoint/2010/main" val="845014492"/>
      </p:ext>
    </p:extLst>
  </p:cSld>
  <p:clrMap bg1="dk1" tx1="lt1" bg2="dk2" tx2="lt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 id="2147483978" r:id="rId12"/>
    <p:sldLayoutId id="2147483979" r:id="rId13"/>
    <p:sldLayoutId id="2147483980" r:id="rId14"/>
    <p:sldLayoutId id="2147483981" r:id="rId15"/>
    <p:sldLayoutId id="2147483982" r:id="rId16"/>
    <p:sldLayoutId id="2147483983"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7C6158-6710-0FEC-B94E-E658E9A7EDB8}"/>
              </a:ext>
            </a:extLst>
          </p:cNvPr>
          <p:cNvSpPr txBox="1"/>
          <p:nvPr/>
        </p:nvSpPr>
        <p:spPr>
          <a:xfrm>
            <a:off x="4916128" y="1534476"/>
            <a:ext cx="5122607" cy="3139321"/>
          </a:xfrm>
          <a:prstGeom prst="rect">
            <a:avLst/>
          </a:prstGeom>
          <a:noFill/>
        </p:spPr>
        <p:txBody>
          <a:bodyPr wrap="square" rtlCol="0">
            <a:spAutoFit/>
          </a:bodyPr>
          <a:lstStyle/>
          <a:p>
            <a:pPr algn="ctr"/>
            <a:r>
              <a:rPr lang="en-IN" sz="6600" dirty="0">
                <a:solidFill>
                  <a:schemeClr val="bg2">
                    <a:lumMod val="50000"/>
                  </a:schemeClr>
                </a:solidFill>
                <a:latin typeface="Britannic Bold" panose="020B0903060703020204" pitchFamily="34" charset="0"/>
              </a:rPr>
              <a:t>ITC Hotels Revenue Optimization</a:t>
            </a:r>
          </a:p>
        </p:txBody>
      </p:sp>
      <p:sp>
        <p:nvSpPr>
          <p:cNvPr id="3" name="TextBox 2">
            <a:extLst>
              <a:ext uri="{FF2B5EF4-FFF2-40B4-BE49-F238E27FC236}">
                <a16:creationId xmlns:a16="http://schemas.microsoft.com/office/drawing/2014/main" id="{624A2AF9-AB00-EAFD-2334-71813FE16E5E}"/>
              </a:ext>
            </a:extLst>
          </p:cNvPr>
          <p:cNvSpPr txBox="1"/>
          <p:nvPr/>
        </p:nvSpPr>
        <p:spPr>
          <a:xfrm>
            <a:off x="7885471" y="6056671"/>
            <a:ext cx="3549445" cy="523220"/>
          </a:xfrm>
          <a:prstGeom prst="rect">
            <a:avLst/>
          </a:prstGeom>
          <a:noFill/>
        </p:spPr>
        <p:txBody>
          <a:bodyPr wrap="square" rtlCol="0">
            <a:spAutoFit/>
          </a:bodyPr>
          <a:lstStyle/>
          <a:p>
            <a:pPr algn="ctr"/>
            <a:r>
              <a:rPr lang="en-IN" sz="2800" dirty="0"/>
              <a:t>By – Kartik Pant</a:t>
            </a:r>
          </a:p>
        </p:txBody>
      </p:sp>
      <p:pic>
        <p:nvPicPr>
          <p:cNvPr id="6" name="Picture 5">
            <a:extLst>
              <a:ext uri="{FF2B5EF4-FFF2-40B4-BE49-F238E27FC236}">
                <a16:creationId xmlns:a16="http://schemas.microsoft.com/office/drawing/2014/main" id="{124DC40E-28A4-7C42-7152-C421E6342F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9535" y="72009"/>
            <a:ext cx="2265107" cy="597448"/>
          </a:xfrm>
          <a:prstGeom prst="rect">
            <a:avLst/>
          </a:prstGeom>
        </p:spPr>
      </p:pic>
      <p:sp>
        <p:nvSpPr>
          <p:cNvPr id="7" name="TextBox 6">
            <a:extLst>
              <a:ext uri="{FF2B5EF4-FFF2-40B4-BE49-F238E27FC236}">
                <a16:creationId xmlns:a16="http://schemas.microsoft.com/office/drawing/2014/main" id="{7A47CAAF-6B98-7EA0-2556-2C382E8CA25F}"/>
              </a:ext>
            </a:extLst>
          </p:cNvPr>
          <p:cNvSpPr txBox="1"/>
          <p:nvPr/>
        </p:nvSpPr>
        <p:spPr>
          <a:xfrm>
            <a:off x="73741" y="139900"/>
            <a:ext cx="870156" cy="461665"/>
          </a:xfrm>
          <a:prstGeom prst="rect">
            <a:avLst/>
          </a:prstGeom>
          <a:noFill/>
        </p:spPr>
        <p:txBody>
          <a:bodyPr wrap="square" rtlCol="0">
            <a:spAutoFit/>
          </a:bodyPr>
          <a:lstStyle/>
          <a:p>
            <a:pPr algn="ctr"/>
            <a:r>
              <a:rPr lang="en-IN" sz="2400" dirty="0"/>
              <a:t>With</a:t>
            </a:r>
          </a:p>
        </p:txBody>
      </p:sp>
      <p:pic>
        <p:nvPicPr>
          <p:cNvPr id="19" name="Picture 18">
            <a:extLst>
              <a:ext uri="{FF2B5EF4-FFF2-40B4-BE49-F238E27FC236}">
                <a16:creationId xmlns:a16="http://schemas.microsoft.com/office/drawing/2014/main" id="{7F0D4B52-3534-5F04-E967-3E1BCCBF4B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9535" y="1534476"/>
            <a:ext cx="3431458" cy="3699388"/>
          </a:xfrm>
          <a:prstGeom prst="rect">
            <a:avLst/>
          </a:prstGeom>
        </p:spPr>
      </p:pic>
    </p:spTree>
    <p:extLst>
      <p:ext uri="{BB962C8B-B14F-4D97-AF65-F5344CB8AC3E}">
        <p14:creationId xmlns:p14="http://schemas.microsoft.com/office/powerpoint/2010/main" val="3161295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660F9-0B70-A2BA-EB17-06F48D11C89E}"/>
              </a:ext>
            </a:extLst>
          </p:cNvPr>
          <p:cNvSpPr>
            <a:spLocks noGrp="1"/>
          </p:cNvSpPr>
          <p:nvPr>
            <p:ph type="title"/>
          </p:nvPr>
        </p:nvSpPr>
        <p:spPr>
          <a:xfrm>
            <a:off x="95506" y="167582"/>
            <a:ext cx="8104598" cy="795979"/>
          </a:xfrm>
        </p:spPr>
        <p:txBody>
          <a:bodyPr/>
          <a:lstStyle/>
          <a:p>
            <a:r>
              <a:rPr lang="en-IN" sz="3600" dirty="0">
                <a:latin typeface="Britannic Bold" panose="020B0903060703020204" pitchFamily="34" charset="0"/>
              </a:rPr>
              <a:t>Occupancy and Capacity Analysis</a:t>
            </a:r>
          </a:p>
        </p:txBody>
      </p:sp>
      <p:pic>
        <p:nvPicPr>
          <p:cNvPr id="4" name="Picture 3">
            <a:extLst>
              <a:ext uri="{FF2B5EF4-FFF2-40B4-BE49-F238E27FC236}">
                <a16:creationId xmlns:a16="http://schemas.microsoft.com/office/drawing/2014/main" id="{A471780F-2642-5476-2495-F25711DBFC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70038"/>
            <a:ext cx="12192000" cy="5687961"/>
          </a:xfrm>
          <a:prstGeom prst="rect">
            <a:avLst/>
          </a:prstGeom>
        </p:spPr>
      </p:pic>
    </p:spTree>
    <p:extLst>
      <p:ext uri="{BB962C8B-B14F-4D97-AF65-F5344CB8AC3E}">
        <p14:creationId xmlns:p14="http://schemas.microsoft.com/office/powerpoint/2010/main" val="3382708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4BFC5-5FBA-175B-CD37-C24703C8027B}"/>
              </a:ext>
            </a:extLst>
          </p:cNvPr>
          <p:cNvSpPr>
            <a:spLocks noGrp="1"/>
          </p:cNvSpPr>
          <p:nvPr>
            <p:ph type="title"/>
          </p:nvPr>
        </p:nvSpPr>
        <p:spPr>
          <a:xfrm>
            <a:off x="144666" y="157750"/>
            <a:ext cx="8212753" cy="727153"/>
          </a:xfrm>
        </p:spPr>
        <p:txBody>
          <a:bodyPr/>
          <a:lstStyle/>
          <a:p>
            <a:r>
              <a:rPr lang="en-IN" sz="3600" dirty="0">
                <a:latin typeface="Britannic Bold" panose="020B0903060703020204" pitchFamily="34" charset="0"/>
              </a:rPr>
              <a:t>Occupancy and Capacity Analysis</a:t>
            </a:r>
            <a:endParaRPr lang="en-IN" sz="3600" dirty="0"/>
          </a:p>
        </p:txBody>
      </p:sp>
      <p:sp>
        <p:nvSpPr>
          <p:cNvPr id="4" name="TextBox 3">
            <a:extLst>
              <a:ext uri="{FF2B5EF4-FFF2-40B4-BE49-F238E27FC236}">
                <a16:creationId xmlns:a16="http://schemas.microsoft.com/office/drawing/2014/main" id="{F7A9E74A-7568-0D27-1830-C72094E2B805}"/>
              </a:ext>
            </a:extLst>
          </p:cNvPr>
          <p:cNvSpPr txBox="1"/>
          <p:nvPr/>
        </p:nvSpPr>
        <p:spPr>
          <a:xfrm>
            <a:off x="144666" y="1536174"/>
            <a:ext cx="10326689" cy="3785652"/>
          </a:xfrm>
          <a:prstGeom prst="rect">
            <a:avLst/>
          </a:prstGeom>
          <a:noFill/>
        </p:spPr>
        <p:txBody>
          <a:bodyPr wrap="square" rtlCol="0">
            <a:spAutoFit/>
          </a:bodyPr>
          <a:lstStyle/>
          <a:p>
            <a:pPr>
              <a:buNone/>
            </a:pPr>
            <a:r>
              <a:rPr lang="en-US" sz="2400" b="1" dirty="0"/>
              <a:t>Key Highlights:</a:t>
            </a:r>
          </a:p>
          <a:p>
            <a:pPr>
              <a:buNone/>
            </a:pPr>
            <a:endParaRPr lang="en-US" dirty="0"/>
          </a:p>
          <a:p>
            <a:pPr>
              <a:buFont typeface="Arial" panose="020B0604020202020204" pitchFamily="34" charset="0"/>
              <a:buChar char="•"/>
            </a:pPr>
            <a:r>
              <a:rPr lang="en-US" b="1" dirty="0"/>
              <a:t>Moderate Overall Occupancy:</a:t>
            </a:r>
            <a:r>
              <a:rPr lang="en-US" dirty="0"/>
              <a:t> The overall </a:t>
            </a:r>
            <a:r>
              <a:rPr lang="en-US" b="1" dirty="0"/>
              <a:t>occupancy rate</a:t>
            </a:r>
            <a:r>
              <a:rPr lang="en-US" dirty="0"/>
              <a:t> stands at </a:t>
            </a:r>
            <a:r>
              <a:rPr lang="en-US" b="1" dirty="0"/>
              <a:t>43.50%</a:t>
            </a:r>
            <a:r>
              <a:rPr lang="en-US" dirty="0"/>
              <a:t>.</a:t>
            </a:r>
          </a:p>
          <a:p>
            <a:endParaRPr lang="en-US" dirty="0"/>
          </a:p>
          <a:p>
            <a:pPr>
              <a:buFont typeface="Arial" panose="020B0604020202020204" pitchFamily="34" charset="0"/>
              <a:buChar char="•"/>
            </a:pPr>
            <a:r>
              <a:rPr lang="en-US" b="1" dirty="0"/>
              <a:t>Slight Month-over-Month Occupancy Decline:</a:t>
            </a:r>
            <a:r>
              <a:rPr lang="en-US" dirty="0"/>
              <a:t> There is a marginal </a:t>
            </a:r>
            <a:r>
              <a:rPr lang="en-US" b="1" dirty="0"/>
              <a:t>month-over-month (M.O.M.) decline in occupancy</a:t>
            </a:r>
            <a:r>
              <a:rPr lang="en-US" dirty="0"/>
              <a:t> of </a:t>
            </a:r>
            <a:r>
              <a:rPr lang="en-US" b="1" dirty="0"/>
              <a:t>-0.12%</a:t>
            </a:r>
            <a:r>
              <a:rPr lang="en-US" dirty="0"/>
              <a:t>.</a:t>
            </a:r>
          </a:p>
          <a:p>
            <a:endParaRPr lang="en-US" dirty="0"/>
          </a:p>
          <a:p>
            <a:pPr>
              <a:buFont typeface="Arial" panose="020B0604020202020204" pitchFamily="34" charset="0"/>
              <a:buChar char="•"/>
            </a:pPr>
            <a:r>
              <a:rPr lang="en-US" b="1" dirty="0"/>
              <a:t>Efficient Revenue Generation:</a:t>
            </a:r>
            <a:r>
              <a:rPr lang="en-US" dirty="0"/>
              <a:t> The </a:t>
            </a:r>
            <a:r>
              <a:rPr lang="en-US" b="1" dirty="0"/>
              <a:t>revenue generated per unit of capital</a:t>
            </a:r>
            <a:r>
              <a:rPr lang="en-US" dirty="0"/>
              <a:t> is </a:t>
            </a:r>
            <a:r>
              <a:rPr lang="en-US" b="1" dirty="0"/>
              <a:t>1.00</a:t>
            </a:r>
            <a:r>
              <a:rPr lang="en-US" dirty="0"/>
              <a:t>, indicating efficient asset utilization in generating revenue.</a:t>
            </a:r>
          </a:p>
          <a:p>
            <a:endParaRPr lang="en-US" dirty="0"/>
          </a:p>
          <a:p>
            <a:pPr>
              <a:buFont typeface="Arial" panose="020B0604020202020204" pitchFamily="34" charset="0"/>
              <a:buChar char="•"/>
            </a:pPr>
            <a:r>
              <a:rPr lang="en-US" b="1" dirty="0"/>
              <a:t>Marginal Week-over-Week Occupancy Growth:</a:t>
            </a:r>
            <a:r>
              <a:rPr lang="en-US" dirty="0"/>
              <a:t> The </a:t>
            </a:r>
            <a:r>
              <a:rPr lang="en-US" b="1" dirty="0"/>
              <a:t>week-over-week (W.O.W.) growth in occupancy</a:t>
            </a:r>
            <a:r>
              <a:rPr lang="en-US" dirty="0"/>
              <a:t> is slightly positive at </a:t>
            </a:r>
            <a:r>
              <a:rPr lang="en-US" b="1" dirty="0"/>
              <a:t>0.13%</a:t>
            </a:r>
            <a:r>
              <a:rPr lang="en-US" dirty="0"/>
              <a:t>.</a:t>
            </a:r>
          </a:p>
          <a:p>
            <a:endParaRPr lang="en-IN" dirty="0"/>
          </a:p>
        </p:txBody>
      </p:sp>
    </p:spTree>
    <p:extLst>
      <p:ext uri="{BB962C8B-B14F-4D97-AF65-F5344CB8AC3E}">
        <p14:creationId xmlns:p14="http://schemas.microsoft.com/office/powerpoint/2010/main" val="4008430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F1ADDF-CC5C-BFF7-8C90-730DBD67B49A}"/>
              </a:ext>
            </a:extLst>
          </p:cNvPr>
          <p:cNvSpPr txBox="1"/>
          <p:nvPr/>
        </p:nvSpPr>
        <p:spPr>
          <a:xfrm>
            <a:off x="117987" y="129966"/>
            <a:ext cx="7157884" cy="646331"/>
          </a:xfrm>
          <a:prstGeom prst="rect">
            <a:avLst/>
          </a:prstGeom>
          <a:noFill/>
        </p:spPr>
        <p:txBody>
          <a:bodyPr wrap="square">
            <a:spAutoFit/>
          </a:bodyPr>
          <a:lstStyle/>
          <a:p>
            <a:r>
              <a:rPr lang="en-IN" sz="3600" dirty="0">
                <a:latin typeface="Britannic Bold" panose="020B0903060703020204" pitchFamily="34" charset="0"/>
              </a:rPr>
              <a:t>Occupancy and Capacity Analysis</a:t>
            </a:r>
            <a:endParaRPr lang="en-IN" sz="3600" dirty="0"/>
          </a:p>
        </p:txBody>
      </p:sp>
      <p:sp>
        <p:nvSpPr>
          <p:cNvPr id="5" name="TextBox 4">
            <a:extLst>
              <a:ext uri="{FF2B5EF4-FFF2-40B4-BE49-F238E27FC236}">
                <a16:creationId xmlns:a16="http://schemas.microsoft.com/office/drawing/2014/main" id="{500769A3-2F38-CC5A-7A5A-C4850A47B642}"/>
              </a:ext>
            </a:extLst>
          </p:cNvPr>
          <p:cNvSpPr txBox="1"/>
          <p:nvPr/>
        </p:nvSpPr>
        <p:spPr>
          <a:xfrm>
            <a:off x="117988" y="1305139"/>
            <a:ext cx="10658168" cy="4708981"/>
          </a:xfrm>
          <a:prstGeom prst="rect">
            <a:avLst/>
          </a:prstGeom>
          <a:noFill/>
        </p:spPr>
        <p:txBody>
          <a:bodyPr wrap="square" rtlCol="0">
            <a:spAutoFit/>
          </a:bodyPr>
          <a:lstStyle/>
          <a:p>
            <a:pPr>
              <a:buNone/>
            </a:pPr>
            <a:r>
              <a:rPr lang="en-US" sz="2400" b="1" dirty="0"/>
              <a:t>Occupancy Breakdown:</a:t>
            </a:r>
          </a:p>
          <a:p>
            <a:pPr>
              <a:buNone/>
            </a:pPr>
            <a:endParaRPr lang="en-US" sz="2400" dirty="0"/>
          </a:p>
          <a:p>
            <a:pPr>
              <a:buFont typeface="Arial" panose="020B0604020202020204" pitchFamily="34" charset="0"/>
              <a:buChar char="•"/>
            </a:pPr>
            <a:r>
              <a:rPr lang="en-US" b="1" dirty="0"/>
              <a:t>By Room Category:</a:t>
            </a:r>
            <a:r>
              <a:rPr lang="en-US" dirty="0"/>
              <a:t> There is significant variation in occupancy across room categories. </a:t>
            </a:r>
            <a:r>
              <a:rPr lang="en-US" b="1" dirty="0"/>
              <a:t>RT4</a:t>
            </a:r>
            <a:r>
              <a:rPr lang="en-US" dirty="0"/>
              <a:t> exhibits the highest occupancy at </a:t>
            </a:r>
            <a:r>
              <a:rPr lang="en-US" b="1" dirty="0"/>
              <a:t>372.77%</a:t>
            </a:r>
            <a:r>
              <a:rPr lang="en-US" dirty="0"/>
              <a:t>, which is unusually high and likely indicates a data anomaly or a specific interpretation of this category (e.g., overbooking or a different unit of measurement). </a:t>
            </a:r>
            <a:r>
              <a:rPr lang="en-US" b="1" dirty="0"/>
              <a:t>RT3</a:t>
            </a:r>
            <a:r>
              <a:rPr lang="en-US" dirty="0"/>
              <a:t> also shows a high occupancy at </a:t>
            </a:r>
            <a:r>
              <a:rPr lang="en-US" b="1" dirty="0"/>
              <a:t>190.58%</a:t>
            </a:r>
            <a:r>
              <a:rPr lang="en-US" dirty="0"/>
              <a:t>. </a:t>
            </a:r>
            <a:r>
              <a:rPr lang="en-US" b="1" dirty="0"/>
              <a:t>RT1</a:t>
            </a:r>
            <a:r>
              <a:rPr lang="en-US" dirty="0"/>
              <a:t> has an occupancy of </a:t>
            </a:r>
            <a:r>
              <a:rPr lang="en-US" b="1" dirty="0"/>
              <a:t>152.31%</a:t>
            </a:r>
            <a:r>
              <a:rPr lang="en-US" dirty="0"/>
              <a:t>, and </a:t>
            </a:r>
            <a:r>
              <a:rPr lang="en-US" b="1" dirty="0"/>
              <a:t>RT2</a:t>
            </a:r>
            <a:r>
              <a:rPr lang="en-US" dirty="0"/>
              <a:t> at </a:t>
            </a:r>
            <a:r>
              <a:rPr lang="en-US" b="1" dirty="0"/>
              <a:t>117.74%</a:t>
            </a:r>
            <a:r>
              <a:rPr lang="en-US" dirty="0"/>
              <a:t>. These figures above 100% warrant further investigation to understand the underlying reasons.</a:t>
            </a:r>
          </a:p>
          <a:p>
            <a:endParaRPr lang="en-US" dirty="0"/>
          </a:p>
          <a:p>
            <a:pPr>
              <a:buFont typeface="Arial" panose="020B0604020202020204" pitchFamily="34" charset="0"/>
              <a:buChar char="•"/>
            </a:pPr>
            <a:r>
              <a:rPr lang="en-US" b="1" dirty="0"/>
              <a:t>By Property Name:</a:t>
            </a:r>
            <a:r>
              <a:rPr lang="en-US" dirty="0"/>
              <a:t> </a:t>
            </a:r>
            <a:r>
              <a:rPr lang="en-US" b="1" dirty="0"/>
              <a:t>ITC Blu</a:t>
            </a:r>
            <a:r>
              <a:rPr lang="en-US" dirty="0"/>
              <a:t> has the highest occupancy rate among the listed properties at </a:t>
            </a:r>
            <a:r>
              <a:rPr lang="en-US" b="1" dirty="0"/>
              <a:t>46.73%</a:t>
            </a:r>
            <a:r>
              <a:rPr lang="en-US" dirty="0"/>
              <a:t>. </a:t>
            </a:r>
            <a:r>
              <a:rPr lang="en-US" b="1" dirty="0"/>
              <a:t>ITC Palace</a:t>
            </a:r>
            <a:r>
              <a:rPr lang="en-US" dirty="0"/>
              <a:t> follows at </a:t>
            </a:r>
            <a:r>
              <a:rPr lang="en-US" b="1" dirty="0"/>
              <a:t>44.89%</a:t>
            </a:r>
            <a:r>
              <a:rPr lang="en-US" dirty="0"/>
              <a:t>, and </a:t>
            </a:r>
            <a:r>
              <a:rPr lang="en-US" b="1" dirty="0"/>
              <a:t>ITC City</a:t>
            </a:r>
            <a:r>
              <a:rPr lang="en-US" dirty="0"/>
              <a:t> at </a:t>
            </a:r>
            <a:r>
              <a:rPr lang="en-US" b="1" dirty="0"/>
              <a:t>44.68%</a:t>
            </a:r>
            <a:r>
              <a:rPr lang="en-US" dirty="0"/>
              <a:t>. </a:t>
            </a:r>
            <a:r>
              <a:rPr lang="en-US" b="1" dirty="0"/>
              <a:t>ITC Bay</a:t>
            </a:r>
            <a:r>
              <a:rPr lang="en-US" dirty="0"/>
              <a:t> has an occupancy of </a:t>
            </a:r>
            <a:r>
              <a:rPr lang="en-US" b="1" dirty="0"/>
              <a:t>43.90%</a:t>
            </a:r>
            <a:r>
              <a:rPr lang="en-US" dirty="0"/>
              <a:t>, </a:t>
            </a:r>
            <a:r>
              <a:rPr lang="en-US" b="1" dirty="0"/>
              <a:t>ITC Exotica</a:t>
            </a:r>
            <a:r>
              <a:rPr lang="en-US" dirty="0"/>
              <a:t> at </a:t>
            </a:r>
            <a:r>
              <a:rPr lang="en-US" b="1" dirty="0"/>
              <a:t>43.20%</a:t>
            </a:r>
            <a:r>
              <a:rPr lang="en-US" dirty="0"/>
              <a:t>, and </a:t>
            </a:r>
            <a:r>
              <a:rPr lang="en-US" b="1" dirty="0"/>
              <a:t>ITC Grands</a:t>
            </a:r>
            <a:r>
              <a:rPr lang="en-US" dirty="0"/>
              <a:t> has the lowest occupancy at </a:t>
            </a:r>
            <a:r>
              <a:rPr lang="en-US" b="1" dirty="0"/>
              <a:t>39.41%</a:t>
            </a:r>
            <a:r>
              <a:rPr lang="en-US" dirty="0"/>
              <a:t>.</a:t>
            </a:r>
          </a:p>
          <a:p>
            <a:endParaRPr lang="en-US" dirty="0"/>
          </a:p>
          <a:p>
            <a:pPr>
              <a:buFont typeface="Arial" panose="020B0604020202020204" pitchFamily="34" charset="0"/>
              <a:buChar char="•"/>
            </a:pPr>
            <a:r>
              <a:rPr lang="en-US" b="1" dirty="0"/>
              <a:t>By Day Type:</a:t>
            </a:r>
            <a:r>
              <a:rPr lang="en-US" dirty="0"/>
              <a:t> Weekends show a significantly higher occupancy rate of </a:t>
            </a:r>
            <a:r>
              <a:rPr lang="en-US" b="1" dirty="0"/>
              <a:t>47.24%</a:t>
            </a:r>
            <a:r>
              <a:rPr lang="en-US" dirty="0"/>
              <a:t> compared to weekdays at </a:t>
            </a:r>
            <a:r>
              <a:rPr lang="en-US" b="1" dirty="0"/>
              <a:t>38.41%</a:t>
            </a:r>
            <a:r>
              <a:rPr lang="en-US" dirty="0"/>
              <a:t>.</a:t>
            </a:r>
          </a:p>
          <a:p>
            <a:endParaRPr lang="en-IN" dirty="0"/>
          </a:p>
        </p:txBody>
      </p:sp>
    </p:spTree>
    <p:extLst>
      <p:ext uri="{BB962C8B-B14F-4D97-AF65-F5344CB8AC3E}">
        <p14:creationId xmlns:p14="http://schemas.microsoft.com/office/powerpoint/2010/main" val="3261868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ABBD4-13E9-3621-55F1-15531D378E6A}"/>
              </a:ext>
            </a:extLst>
          </p:cNvPr>
          <p:cNvSpPr>
            <a:spLocks noGrp="1"/>
          </p:cNvSpPr>
          <p:nvPr>
            <p:ph type="title"/>
          </p:nvPr>
        </p:nvSpPr>
        <p:spPr>
          <a:xfrm>
            <a:off x="144666" y="128253"/>
            <a:ext cx="9404723" cy="638663"/>
          </a:xfrm>
        </p:spPr>
        <p:txBody>
          <a:bodyPr/>
          <a:lstStyle/>
          <a:p>
            <a:r>
              <a:rPr lang="en-IN" sz="3600" dirty="0">
                <a:latin typeface="Britannic Bold" panose="020B0903060703020204" pitchFamily="34" charset="0"/>
              </a:rPr>
              <a:t>Occupancy and Capacity Analysis</a:t>
            </a:r>
            <a:br>
              <a:rPr lang="en-IN" sz="3600" dirty="0"/>
            </a:br>
            <a:endParaRPr lang="en-IN" sz="3600" dirty="0"/>
          </a:p>
        </p:txBody>
      </p:sp>
      <p:sp>
        <p:nvSpPr>
          <p:cNvPr id="3" name="TextBox 2">
            <a:extLst>
              <a:ext uri="{FF2B5EF4-FFF2-40B4-BE49-F238E27FC236}">
                <a16:creationId xmlns:a16="http://schemas.microsoft.com/office/drawing/2014/main" id="{D3E067A2-6628-4DC6-1B41-A2C85C2B8BC8}"/>
              </a:ext>
            </a:extLst>
          </p:cNvPr>
          <p:cNvSpPr txBox="1"/>
          <p:nvPr/>
        </p:nvSpPr>
        <p:spPr>
          <a:xfrm>
            <a:off x="144666" y="1406012"/>
            <a:ext cx="11474245" cy="4431983"/>
          </a:xfrm>
          <a:prstGeom prst="rect">
            <a:avLst/>
          </a:prstGeom>
          <a:noFill/>
        </p:spPr>
        <p:txBody>
          <a:bodyPr wrap="square" rtlCol="0">
            <a:spAutoFit/>
          </a:bodyPr>
          <a:lstStyle/>
          <a:p>
            <a:pPr>
              <a:buNone/>
            </a:pPr>
            <a:r>
              <a:rPr lang="en-US" sz="2400" b="1" dirty="0"/>
              <a:t>Occupancy Trends Over Time:</a:t>
            </a:r>
          </a:p>
          <a:p>
            <a:pPr>
              <a:buNone/>
            </a:pPr>
            <a:endParaRPr lang="en-US" sz="2400" dirty="0"/>
          </a:p>
          <a:p>
            <a:pPr>
              <a:buFont typeface="Arial" panose="020B0604020202020204" pitchFamily="34" charset="0"/>
              <a:buChar char="•"/>
            </a:pPr>
            <a:r>
              <a:rPr lang="en-US" dirty="0"/>
              <a:t>The occupancy rate by date fluctuates between approximately </a:t>
            </a:r>
            <a:r>
              <a:rPr lang="en-US" b="1" dirty="0"/>
              <a:t>32%</a:t>
            </a:r>
            <a:r>
              <a:rPr lang="en-US" dirty="0"/>
              <a:t> and </a:t>
            </a:r>
            <a:r>
              <a:rPr lang="en-US" b="1" dirty="0"/>
              <a:t>61%</a:t>
            </a:r>
            <a:r>
              <a:rPr lang="en-US" dirty="0"/>
              <a:t> during the May to July 2022 period.</a:t>
            </a:r>
          </a:p>
          <a:p>
            <a:pPr>
              <a:buFont typeface="Arial" panose="020B0604020202020204" pitchFamily="34" charset="0"/>
              <a:buChar char="•"/>
            </a:pPr>
            <a:r>
              <a:rPr lang="en-US" dirty="0"/>
              <a:t>There are noticeable peaks in occupancy, particularly around weekends, as indicated by the higher occupancy on specific dates.</a:t>
            </a:r>
          </a:p>
          <a:p>
            <a:pPr>
              <a:buFont typeface="Arial" panose="020B0604020202020204" pitchFamily="34" charset="0"/>
              <a:buChar char="•"/>
            </a:pPr>
            <a:r>
              <a:rPr lang="en-US" dirty="0"/>
              <a:t>Occupancy appears to generally be higher in late May and early June, with some dips in late June and a recovery in July.</a:t>
            </a:r>
          </a:p>
          <a:p>
            <a:endParaRPr lang="en-US" dirty="0"/>
          </a:p>
          <a:p>
            <a:endParaRPr lang="en-US" dirty="0"/>
          </a:p>
          <a:p>
            <a:r>
              <a:rPr lang="en-US" b="1" dirty="0"/>
              <a:t>Overall, the dashboard reveals a moderate overall occupancy rate with a slight month-over-month decline. Revenue generation efficiency appears strong. Weekends drive significantly higher occupancy compared to weekdays. There is substantial variation in occupancy across different room categories, with some categories showing unusually high percentages that require further scrutiny. Among the properties, ITC Blu, ITC Palace, and ITC City exhibit the highest occupancy rates.</a:t>
            </a:r>
            <a:endParaRPr lang="en-US" dirty="0"/>
          </a:p>
        </p:txBody>
      </p:sp>
    </p:spTree>
    <p:extLst>
      <p:ext uri="{BB962C8B-B14F-4D97-AF65-F5344CB8AC3E}">
        <p14:creationId xmlns:p14="http://schemas.microsoft.com/office/powerpoint/2010/main" val="3120185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34DED-C679-2F6C-6277-E03C94F6D986}"/>
              </a:ext>
            </a:extLst>
          </p:cNvPr>
          <p:cNvSpPr>
            <a:spLocks noGrp="1"/>
          </p:cNvSpPr>
          <p:nvPr>
            <p:ph type="title"/>
          </p:nvPr>
        </p:nvSpPr>
        <p:spPr>
          <a:xfrm>
            <a:off x="103239" y="138087"/>
            <a:ext cx="9738851" cy="864804"/>
          </a:xfrm>
        </p:spPr>
        <p:txBody>
          <a:bodyPr/>
          <a:lstStyle/>
          <a:p>
            <a:r>
              <a:rPr lang="en-IN" sz="3600" dirty="0">
                <a:latin typeface="Britannic Bold" panose="020B0903060703020204" pitchFamily="34" charset="0"/>
              </a:rPr>
              <a:t>Room Category Performance and booking insights</a:t>
            </a:r>
            <a:endParaRPr lang="en-IN" sz="3600" dirty="0"/>
          </a:p>
        </p:txBody>
      </p:sp>
      <p:pic>
        <p:nvPicPr>
          <p:cNvPr id="4" name="Picture 3">
            <a:extLst>
              <a:ext uri="{FF2B5EF4-FFF2-40B4-BE49-F238E27FC236}">
                <a16:creationId xmlns:a16="http://schemas.microsoft.com/office/drawing/2014/main" id="{B053F0FC-7488-5126-9AEB-97D0836C67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27355"/>
            <a:ext cx="12192000" cy="5530645"/>
          </a:xfrm>
          <a:prstGeom prst="rect">
            <a:avLst/>
          </a:prstGeom>
        </p:spPr>
      </p:pic>
    </p:spTree>
    <p:extLst>
      <p:ext uri="{BB962C8B-B14F-4D97-AF65-F5344CB8AC3E}">
        <p14:creationId xmlns:p14="http://schemas.microsoft.com/office/powerpoint/2010/main" val="1629759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7A681-4CE3-9E9F-9D11-B60CE24149F0}"/>
              </a:ext>
            </a:extLst>
          </p:cNvPr>
          <p:cNvSpPr>
            <a:spLocks noGrp="1"/>
          </p:cNvSpPr>
          <p:nvPr>
            <p:ph type="title"/>
          </p:nvPr>
        </p:nvSpPr>
        <p:spPr>
          <a:xfrm>
            <a:off x="125001" y="118421"/>
            <a:ext cx="9404723" cy="1130276"/>
          </a:xfrm>
        </p:spPr>
        <p:txBody>
          <a:bodyPr/>
          <a:lstStyle/>
          <a:p>
            <a:r>
              <a:rPr lang="en-IN" sz="3600" dirty="0">
                <a:latin typeface="Britannic Bold" panose="020B0903060703020204" pitchFamily="34" charset="0"/>
              </a:rPr>
              <a:t>Room Category Performance and booking insights</a:t>
            </a:r>
            <a:endParaRPr lang="en-IN" sz="3600" dirty="0"/>
          </a:p>
        </p:txBody>
      </p:sp>
      <p:sp>
        <p:nvSpPr>
          <p:cNvPr id="3" name="TextBox 2">
            <a:extLst>
              <a:ext uri="{FF2B5EF4-FFF2-40B4-BE49-F238E27FC236}">
                <a16:creationId xmlns:a16="http://schemas.microsoft.com/office/drawing/2014/main" id="{D702EACA-25FE-ED51-E38C-AB6139464738}"/>
              </a:ext>
            </a:extLst>
          </p:cNvPr>
          <p:cNvSpPr txBox="1"/>
          <p:nvPr/>
        </p:nvSpPr>
        <p:spPr>
          <a:xfrm>
            <a:off x="125001" y="2013661"/>
            <a:ext cx="10926457" cy="3323987"/>
          </a:xfrm>
          <a:prstGeom prst="rect">
            <a:avLst/>
          </a:prstGeom>
          <a:noFill/>
        </p:spPr>
        <p:txBody>
          <a:bodyPr wrap="square" rtlCol="0">
            <a:spAutoFit/>
          </a:bodyPr>
          <a:lstStyle/>
          <a:p>
            <a:pPr>
              <a:buNone/>
            </a:pPr>
            <a:r>
              <a:rPr lang="en-US" sz="2400" b="1" dirty="0"/>
              <a:t>Key Highlights:</a:t>
            </a:r>
          </a:p>
          <a:p>
            <a:pPr>
              <a:buNone/>
            </a:pPr>
            <a:endParaRPr lang="en-US" sz="2400" dirty="0"/>
          </a:p>
          <a:p>
            <a:pPr>
              <a:buFont typeface="Arial" panose="020B0604020202020204" pitchFamily="34" charset="0"/>
              <a:buChar char="•"/>
            </a:pPr>
            <a:r>
              <a:rPr lang="en-US" b="1" dirty="0"/>
              <a:t>Elite is the Top Performing Room Category:</a:t>
            </a:r>
            <a:r>
              <a:rPr lang="en-US" dirty="0"/>
              <a:t> The </a:t>
            </a:r>
            <a:r>
              <a:rPr lang="en-US" b="1" dirty="0"/>
              <a:t>Elite</a:t>
            </a:r>
            <a:r>
              <a:rPr lang="en-US" dirty="0"/>
              <a:t> room category is highlighted as the </a:t>
            </a:r>
            <a:r>
              <a:rPr lang="en-US" b="1" dirty="0"/>
              <a:t>top rooms category</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b="1" dirty="0"/>
              <a:t>Significant Revenue Generation:</a:t>
            </a:r>
            <a:r>
              <a:rPr lang="en-US" dirty="0"/>
              <a:t> The total </a:t>
            </a:r>
            <a:r>
              <a:rPr lang="en-US" b="1" dirty="0"/>
              <a:t>revenue generated</a:t>
            </a:r>
            <a:r>
              <a:rPr lang="en-US" dirty="0"/>
              <a:t> is </a:t>
            </a:r>
            <a:r>
              <a:rPr lang="en-US" b="1" dirty="0"/>
              <a:t>₹2 billion</a:t>
            </a:r>
            <a:r>
              <a:rPr lang="en-US" dirty="0"/>
              <a:t> across all room categories.</a:t>
            </a:r>
          </a:p>
          <a:p>
            <a:endParaRPr lang="en-US" dirty="0"/>
          </a:p>
          <a:p>
            <a:pPr>
              <a:buFont typeface="Arial" panose="020B0604020202020204" pitchFamily="34" charset="0"/>
              <a:buChar char="•"/>
            </a:pPr>
            <a:r>
              <a:rPr lang="en-US" b="1" dirty="0"/>
              <a:t>Moderate Average Length of Stay:</a:t>
            </a:r>
            <a:r>
              <a:rPr lang="en-US" dirty="0"/>
              <a:t> The </a:t>
            </a:r>
            <a:r>
              <a:rPr lang="en-US" b="1" dirty="0"/>
              <a:t>average length of stay</a:t>
            </a:r>
            <a:r>
              <a:rPr lang="en-US" dirty="0"/>
              <a:t> is </a:t>
            </a:r>
            <a:r>
              <a:rPr lang="en-US" b="1" dirty="0"/>
              <a:t>2.37</a:t>
            </a:r>
            <a:r>
              <a:rPr lang="en-US" dirty="0"/>
              <a:t> nights.</a:t>
            </a:r>
          </a:p>
          <a:p>
            <a:endParaRPr lang="en-US" dirty="0"/>
          </a:p>
          <a:p>
            <a:pPr>
              <a:buFont typeface="Arial" panose="020B0604020202020204" pitchFamily="34" charset="0"/>
              <a:buChar char="•"/>
            </a:pPr>
            <a:r>
              <a:rPr lang="en-US" b="1" dirty="0"/>
              <a:t>Reasonable Booking Lead Time:</a:t>
            </a:r>
            <a:r>
              <a:rPr lang="en-US" dirty="0"/>
              <a:t> The </a:t>
            </a:r>
            <a:r>
              <a:rPr lang="en-US" b="1" dirty="0"/>
              <a:t>average booking to check-in</a:t>
            </a:r>
            <a:r>
              <a:rPr lang="en-US" dirty="0"/>
              <a:t> time is </a:t>
            </a:r>
            <a:r>
              <a:rPr lang="en-US" b="1" dirty="0"/>
              <a:t>3.71</a:t>
            </a:r>
            <a:r>
              <a:rPr lang="en-US" dirty="0"/>
              <a:t> days.</a:t>
            </a:r>
          </a:p>
        </p:txBody>
      </p:sp>
    </p:spTree>
    <p:extLst>
      <p:ext uri="{BB962C8B-B14F-4D97-AF65-F5344CB8AC3E}">
        <p14:creationId xmlns:p14="http://schemas.microsoft.com/office/powerpoint/2010/main" val="2185057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E4A6C-481E-BBA6-6F15-1A09285A9D42}"/>
              </a:ext>
            </a:extLst>
          </p:cNvPr>
          <p:cNvSpPr>
            <a:spLocks noGrp="1"/>
          </p:cNvSpPr>
          <p:nvPr>
            <p:ph type="title"/>
          </p:nvPr>
        </p:nvSpPr>
        <p:spPr>
          <a:xfrm>
            <a:off x="125001" y="88924"/>
            <a:ext cx="9404723" cy="1228599"/>
          </a:xfrm>
        </p:spPr>
        <p:txBody>
          <a:bodyPr/>
          <a:lstStyle/>
          <a:p>
            <a:r>
              <a:rPr lang="en-IN" sz="3600" dirty="0">
                <a:latin typeface="Britannic Bold" panose="020B0903060703020204" pitchFamily="34" charset="0"/>
              </a:rPr>
              <a:t>Room Category Performance and booking insights</a:t>
            </a:r>
            <a:endParaRPr lang="en-IN" sz="3600" dirty="0"/>
          </a:p>
        </p:txBody>
      </p:sp>
      <p:sp>
        <p:nvSpPr>
          <p:cNvPr id="3" name="TextBox 2">
            <a:extLst>
              <a:ext uri="{FF2B5EF4-FFF2-40B4-BE49-F238E27FC236}">
                <a16:creationId xmlns:a16="http://schemas.microsoft.com/office/drawing/2014/main" id="{99193E11-E411-97DD-741C-A81177EFB2D5}"/>
              </a:ext>
            </a:extLst>
          </p:cNvPr>
          <p:cNvSpPr txBox="1"/>
          <p:nvPr/>
        </p:nvSpPr>
        <p:spPr>
          <a:xfrm>
            <a:off x="125001" y="2310581"/>
            <a:ext cx="10326689" cy="2492990"/>
          </a:xfrm>
          <a:prstGeom prst="rect">
            <a:avLst/>
          </a:prstGeom>
          <a:noFill/>
        </p:spPr>
        <p:txBody>
          <a:bodyPr wrap="square" rtlCol="0">
            <a:spAutoFit/>
          </a:bodyPr>
          <a:lstStyle/>
          <a:p>
            <a:pPr>
              <a:buNone/>
            </a:pPr>
            <a:r>
              <a:rPr lang="en-US" sz="2400" b="1" dirty="0"/>
              <a:t>Revenue Breakdown by Length of Stay:</a:t>
            </a:r>
          </a:p>
          <a:p>
            <a:pPr>
              <a:buNone/>
            </a:pPr>
            <a:endParaRPr lang="en-US" sz="2400" dirty="0"/>
          </a:p>
          <a:p>
            <a:pPr>
              <a:buFont typeface="Arial" panose="020B0604020202020204" pitchFamily="34" charset="0"/>
              <a:buChar char="•"/>
            </a:pPr>
            <a:r>
              <a:rPr lang="en-US" dirty="0"/>
              <a:t>The highest revenue realized is for stays of </a:t>
            </a:r>
            <a:r>
              <a:rPr lang="en-US" b="1" dirty="0"/>
              <a:t>1 night</a:t>
            </a:r>
            <a:r>
              <a:rPr lang="en-US" dirty="0"/>
              <a:t>, amounting to </a:t>
            </a:r>
            <a:r>
              <a:rPr lang="en-US" b="1" dirty="0"/>
              <a:t>₹0.55 billion</a:t>
            </a:r>
            <a:r>
              <a:rPr lang="en-US" dirty="0"/>
              <a:t>.</a:t>
            </a:r>
          </a:p>
          <a:p>
            <a:endParaRPr lang="en-US" dirty="0"/>
          </a:p>
          <a:p>
            <a:pPr>
              <a:buFont typeface="Arial" panose="020B0604020202020204" pitchFamily="34" charset="0"/>
              <a:buChar char="•"/>
            </a:pPr>
            <a:r>
              <a:rPr lang="en-US" dirty="0"/>
              <a:t>Stays of </a:t>
            </a:r>
            <a:r>
              <a:rPr lang="en-US" b="1" dirty="0"/>
              <a:t>2 nights</a:t>
            </a:r>
            <a:r>
              <a:rPr lang="en-US" dirty="0"/>
              <a:t> also contribute significantly with </a:t>
            </a:r>
            <a:r>
              <a:rPr lang="en-US" b="1" dirty="0"/>
              <a:t>₹0.35 billion</a:t>
            </a:r>
            <a:r>
              <a:rPr lang="en-US" dirty="0"/>
              <a:t> in revenue realized.</a:t>
            </a:r>
          </a:p>
          <a:p>
            <a:endParaRPr lang="en-US" dirty="0"/>
          </a:p>
          <a:p>
            <a:pPr>
              <a:buFont typeface="Arial" panose="020B0604020202020204" pitchFamily="34" charset="0"/>
              <a:buChar char="•"/>
            </a:pPr>
            <a:r>
              <a:rPr lang="en-US" dirty="0"/>
              <a:t>Revenue realized decreases for longer stays, with </a:t>
            </a:r>
            <a:r>
              <a:rPr lang="en-US" b="1" dirty="0"/>
              <a:t>3-night stays</a:t>
            </a:r>
            <a:r>
              <a:rPr lang="en-US" dirty="0"/>
              <a:t> generating </a:t>
            </a:r>
            <a:r>
              <a:rPr lang="en-US" b="1" dirty="0"/>
              <a:t>₹0.16 billion</a:t>
            </a:r>
            <a:r>
              <a:rPr lang="en-US" dirty="0"/>
              <a:t>, </a:t>
            </a:r>
            <a:r>
              <a:rPr lang="en-US" b="1" dirty="0"/>
              <a:t>4-night stays</a:t>
            </a:r>
            <a:r>
              <a:rPr lang="en-US" dirty="0"/>
              <a:t> at </a:t>
            </a:r>
            <a:r>
              <a:rPr lang="en-US" b="1" dirty="0"/>
              <a:t>₹0.14 billion</a:t>
            </a:r>
            <a:r>
              <a:rPr lang="en-US" dirty="0"/>
              <a:t>, and </a:t>
            </a:r>
            <a:r>
              <a:rPr lang="en-US" b="1" dirty="0"/>
              <a:t>5-night stays</a:t>
            </a:r>
            <a:r>
              <a:rPr lang="en-US" dirty="0"/>
              <a:t> at </a:t>
            </a:r>
            <a:r>
              <a:rPr lang="en-US" b="1" dirty="0"/>
              <a:t>₹0.08 billion</a:t>
            </a:r>
            <a:r>
              <a:rPr lang="en-US" dirty="0"/>
              <a:t>.</a:t>
            </a:r>
          </a:p>
        </p:txBody>
      </p:sp>
    </p:spTree>
    <p:extLst>
      <p:ext uri="{BB962C8B-B14F-4D97-AF65-F5344CB8AC3E}">
        <p14:creationId xmlns:p14="http://schemas.microsoft.com/office/powerpoint/2010/main" val="2798952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A3E2D-903F-33F3-185B-497731E7C3BD}"/>
              </a:ext>
            </a:extLst>
          </p:cNvPr>
          <p:cNvSpPr>
            <a:spLocks noGrp="1"/>
          </p:cNvSpPr>
          <p:nvPr>
            <p:ph type="title"/>
          </p:nvPr>
        </p:nvSpPr>
        <p:spPr>
          <a:xfrm>
            <a:off x="95505" y="98757"/>
            <a:ext cx="9404723" cy="1130275"/>
          </a:xfrm>
        </p:spPr>
        <p:txBody>
          <a:bodyPr/>
          <a:lstStyle/>
          <a:p>
            <a:r>
              <a:rPr lang="en-IN" sz="3600" dirty="0">
                <a:latin typeface="Britannic Bold" panose="020B0903060703020204" pitchFamily="34" charset="0"/>
              </a:rPr>
              <a:t>Room Category Performance and booking insights</a:t>
            </a:r>
            <a:endParaRPr lang="en-IN" sz="3600" dirty="0"/>
          </a:p>
        </p:txBody>
      </p:sp>
      <p:sp>
        <p:nvSpPr>
          <p:cNvPr id="3" name="TextBox 2">
            <a:extLst>
              <a:ext uri="{FF2B5EF4-FFF2-40B4-BE49-F238E27FC236}">
                <a16:creationId xmlns:a16="http://schemas.microsoft.com/office/drawing/2014/main" id="{4BDCA86F-4F05-5729-A93B-4498AAA8BBF1}"/>
              </a:ext>
            </a:extLst>
          </p:cNvPr>
          <p:cNvSpPr txBox="1"/>
          <p:nvPr/>
        </p:nvSpPr>
        <p:spPr>
          <a:xfrm>
            <a:off x="95505" y="2030063"/>
            <a:ext cx="10592160" cy="3046988"/>
          </a:xfrm>
          <a:prstGeom prst="rect">
            <a:avLst/>
          </a:prstGeom>
          <a:noFill/>
        </p:spPr>
        <p:txBody>
          <a:bodyPr wrap="square" rtlCol="0">
            <a:spAutoFit/>
          </a:bodyPr>
          <a:lstStyle/>
          <a:p>
            <a:pPr>
              <a:buNone/>
            </a:pPr>
            <a:r>
              <a:rPr lang="en-US" sz="2400" b="1" dirty="0"/>
              <a:t>Revenue Breakdown by Days Prior to Check-in:</a:t>
            </a:r>
          </a:p>
          <a:p>
            <a:pPr>
              <a:buNone/>
            </a:pPr>
            <a:endParaRPr lang="en-US" sz="2400" dirty="0"/>
          </a:p>
          <a:p>
            <a:pPr>
              <a:buFont typeface="Arial" panose="020B0604020202020204" pitchFamily="34" charset="0"/>
              <a:buChar char="•"/>
            </a:pPr>
            <a:r>
              <a:rPr lang="en-US" dirty="0"/>
              <a:t>Bookings made </a:t>
            </a:r>
            <a:r>
              <a:rPr lang="en-US" b="1" dirty="0"/>
              <a:t>0 days prior to check-in</a:t>
            </a:r>
            <a:r>
              <a:rPr lang="en-US" dirty="0"/>
              <a:t> (same-day bookings) generate the highest revenue at </a:t>
            </a:r>
            <a:r>
              <a:rPr lang="en-US" b="1" dirty="0"/>
              <a:t>₹0.30 billion</a:t>
            </a:r>
            <a:r>
              <a:rPr lang="en-US" dirty="0"/>
              <a:t>.</a:t>
            </a:r>
          </a:p>
          <a:p>
            <a:endParaRPr lang="en-US" dirty="0"/>
          </a:p>
          <a:p>
            <a:pPr>
              <a:buFont typeface="Arial" panose="020B0604020202020204" pitchFamily="34" charset="0"/>
              <a:buChar char="•"/>
            </a:pPr>
            <a:r>
              <a:rPr lang="en-US" dirty="0"/>
              <a:t>Bookings made </a:t>
            </a:r>
            <a:r>
              <a:rPr lang="en-US" b="1" dirty="0"/>
              <a:t>1 day prior</a:t>
            </a:r>
            <a:r>
              <a:rPr lang="en-US" dirty="0"/>
              <a:t> contribute </a:t>
            </a:r>
            <a:r>
              <a:rPr lang="en-US" b="1" dirty="0"/>
              <a:t>₹0.29 billion</a:t>
            </a:r>
            <a:r>
              <a:rPr lang="en-US" dirty="0"/>
              <a:t>, and </a:t>
            </a:r>
            <a:r>
              <a:rPr lang="en-US" b="1" dirty="0"/>
              <a:t>2 days prior</a:t>
            </a:r>
            <a:r>
              <a:rPr lang="en-US" dirty="0"/>
              <a:t> also generate </a:t>
            </a:r>
            <a:r>
              <a:rPr lang="en-US" b="1" dirty="0"/>
              <a:t>₹0.29 billion</a:t>
            </a:r>
            <a:r>
              <a:rPr lang="en-US" dirty="0"/>
              <a:t>.</a:t>
            </a:r>
          </a:p>
          <a:p>
            <a:endParaRPr lang="en-US" dirty="0"/>
          </a:p>
          <a:p>
            <a:pPr>
              <a:buFont typeface="Arial" panose="020B0604020202020204" pitchFamily="34" charset="0"/>
              <a:buChar char="•"/>
            </a:pPr>
            <a:r>
              <a:rPr lang="en-US" dirty="0"/>
              <a:t>Revenue realized decreases for bookings made further in advance, with </a:t>
            </a:r>
            <a:r>
              <a:rPr lang="en-US" b="1" dirty="0"/>
              <a:t>3 days prior</a:t>
            </a:r>
            <a:r>
              <a:rPr lang="en-US" dirty="0"/>
              <a:t> at </a:t>
            </a:r>
            <a:r>
              <a:rPr lang="en-US" b="1" dirty="0"/>
              <a:t>₹0.25 billion</a:t>
            </a:r>
            <a:r>
              <a:rPr lang="en-US" dirty="0"/>
              <a:t>, </a:t>
            </a:r>
            <a:r>
              <a:rPr lang="en-US" b="1" dirty="0"/>
              <a:t>4 days prior</a:t>
            </a:r>
            <a:r>
              <a:rPr lang="en-US" dirty="0"/>
              <a:t> at </a:t>
            </a:r>
            <a:r>
              <a:rPr lang="en-US" b="1" dirty="0"/>
              <a:t>₹0.20 billion</a:t>
            </a:r>
            <a:r>
              <a:rPr lang="en-US" dirty="0"/>
              <a:t>, and </a:t>
            </a:r>
            <a:r>
              <a:rPr lang="en-US" b="1" dirty="0"/>
              <a:t>5 days prior</a:t>
            </a:r>
            <a:r>
              <a:rPr lang="en-US" dirty="0"/>
              <a:t> at </a:t>
            </a:r>
            <a:r>
              <a:rPr lang="en-US" b="1" dirty="0"/>
              <a:t>₹0.15 billion</a:t>
            </a:r>
            <a:r>
              <a:rPr lang="en-US" dirty="0"/>
              <a:t>.</a:t>
            </a:r>
          </a:p>
        </p:txBody>
      </p:sp>
    </p:spTree>
    <p:extLst>
      <p:ext uri="{BB962C8B-B14F-4D97-AF65-F5344CB8AC3E}">
        <p14:creationId xmlns:p14="http://schemas.microsoft.com/office/powerpoint/2010/main" val="32195368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BA297-7B26-21A9-85BE-4720C69ACBB6}"/>
              </a:ext>
            </a:extLst>
          </p:cNvPr>
          <p:cNvSpPr>
            <a:spLocks noGrp="1"/>
          </p:cNvSpPr>
          <p:nvPr>
            <p:ph type="title"/>
          </p:nvPr>
        </p:nvSpPr>
        <p:spPr>
          <a:xfrm>
            <a:off x="85672" y="128253"/>
            <a:ext cx="9404723" cy="1169605"/>
          </a:xfrm>
        </p:spPr>
        <p:txBody>
          <a:bodyPr/>
          <a:lstStyle/>
          <a:p>
            <a:r>
              <a:rPr lang="en-IN" sz="3600" dirty="0">
                <a:latin typeface="Britannic Bold" panose="020B0903060703020204" pitchFamily="34" charset="0"/>
              </a:rPr>
              <a:t>Room Category Performance and booking insights</a:t>
            </a:r>
            <a:endParaRPr lang="en-IN" sz="3600" dirty="0"/>
          </a:p>
        </p:txBody>
      </p:sp>
      <p:sp>
        <p:nvSpPr>
          <p:cNvPr id="3" name="TextBox 2">
            <a:extLst>
              <a:ext uri="{FF2B5EF4-FFF2-40B4-BE49-F238E27FC236}">
                <a16:creationId xmlns:a16="http://schemas.microsoft.com/office/drawing/2014/main" id="{E6641DA7-EDA4-970E-38D9-A3AAF64C6A90}"/>
              </a:ext>
            </a:extLst>
          </p:cNvPr>
          <p:cNvSpPr txBox="1"/>
          <p:nvPr/>
        </p:nvSpPr>
        <p:spPr>
          <a:xfrm>
            <a:off x="85672" y="1868130"/>
            <a:ext cx="11103438" cy="4154984"/>
          </a:xfrm>
          <a:prstGeom prst="rect">
            <a:avLst/>
          </a:prstGeom>
          <a:noFill/>
        </p:spPr>
        <p:txBody>
          <a:bodyPr wrap="square" rtlCol="0">
            <a:spAutoFit/>
          </a:bodyPr>
          <a:lstStyle/>
          <a:p>
            <a:pPr>
              <a:buNone/>
            </a:pPr>
            <a:r>
              <a:rPr lang="en-US" sz="2400" b="1" dirty="0"/>
              <a:t>Occupancy Rate and Revenue Realized by Date:</a:t>
            </a:r>
          </a:p>
          <a:p>
            <a:pPr>
              <a:buNone/>
            </a:pPr>
            <a:endParaRPr lang="en-US" sz="2400" dirty="0"/>
          </a:p>
          <a:p>
            <a:pPr>
              <a:buFont typeface="Arial" panose="020B0604020202020204" pitchFamily="34" charset="0"/>
              <a:buChar char="•"/>
            </a:pPr>
            <a:r>
              <a:rPr lang="en-US" dirty="0"/>
              <a:t>The </a:t>
            </a:r>
            <a:r>
              <a:rPr lang="en-US" b="1" dirty="0"/>
              <a:t>occupancy rate</a:t>
            </a:r>
            <a:r>
              <a:rPr lang="en-US" dirty="0"/>
              <a:t> fluctuates between approximately </a:t>
            </a:r>
            <a:r>
              <a:rPr lang="en-US" b="1" dirty="0"/>
              <a:t>32%</a:t>
            </a:r>
            <a:r>
              <a:rPr lang="en-US" dirty="0"/>
              <a:t> and </a:t>
            </a:r>
            <a:r>
              <a:rPr lang="en-US" b="1" dirty="0"/>
              <a:t>61%</a:t>
            </a:r>
            <a:r>
              <a:rPr lang="en-US" dirty="0"/>
              <a:t> during the May to July 2022 period, showing a similar trend to the previous occupancy dashboard with peaks around weekends.</a:t>
            </a:r>
          </a:p>
          <a:p>
            <a:endParaRPr lang="en-US" dirty="0"/>
          </a:p>
          <a:p>
            <a:pPr>
              <a:buFont typeface="Arial" panose="020B0604020202020204" pitchFamily="34" charset="0"/>
              <a:buChar char="•"/>
            </a:pPr>
            <a:r>
              <a:rPr lang="en-US" dirty="0"/>
              <a:t>The </a:t>
            </a:r>
            <a:r>
              <a:rPr lang="en-US" b="1" dirty="0"/>
              <a:t>revenue realized</a:t>
            </a:r>
            <a:r>
              <a:rPr lang="en-US" dirty="0"/>
              <a:t> by date generally follows a similar pattern to occupancy, with higher revenue on dates with higher occupancy.</a:t>
            </a:r>
          </a:p>
          <a:p>
            <a:endParaRPr lang="en-US" dirty="0"/>
          </a:p>
          <a:p>
            <a:endParaRPr lang="en-US" dirty="0"/>
          </a:p>
          <a:p>
            <a:r>
              <a:rPr lang="en-US" b="1" dirty="0"/>
              <a:t>Overall, the Elite room category is the top revenue generator. The majority of revenue comes from shorter stays (1-2 nights) and bookings made closer to the check-in date (0-2 days prior). Occupancy and revenue realized show similar trends over time, with weekend peaks.</a:t>
            </a:r>
            <a:endParaRPr lang="en-US" dirty="0"/>
          </a:p>
          <a:p>
            <a:endParaRPr lang="en-IN" dirty="0"/>
          </a:p>
        </p:txBody>
      </p:sp>
    </p:spTree>
    <p:extLst>
      <p:ext uri="{BB962C8B-B14F-4D97-AF65-F5344CB8AC3E}">
        <p14:creationId xmlns:p14="http://schemas.microsoft.com/office/powerpoint/2010/main" val="5010224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FA663-6199-44C5-C8CD-87C325B56020}"/>
              </a:ext>
            </a:extLst>
          </p:cNvPr>
          <p:cNvSpPr>
            <a:spLocks noGrp="1"/>
          </p:cNvSpPr>
          <p:nvPr>
            <p:ph type="title"/>
          </p:nvPr>
        </p:nvSpPr>
        <p:spPr>
          <a:xfrm>
            <a:off x="125002" y="157750"/>
            <a:ext cx="9404723" cy="658327"/>
          </a:xfrm>
        </p:spPr>
        <p:txBody>
          <a:bodyPr/>
          <a:lstStyle/>
          <a:p>
            <a:r>
              <a:rPr lang="en-IN" sz="3600" dirty="0">
                <a:latin typeface="Britannic Bold" panose="020B0903060703020204" pitchFamily="34" charset="0"/>
              </a:rPr>
              <a:t>Cancellation and Lost Revenue Analysis</a:t>
            </a:r>
            <a:endParaRPr lang="en-IN" sz="3600" dirty="0"/>
          </a:p>
        </p:txBody>
      </p:sp>
      <p:pic>
        <p:nvPicPr>
          <p:cNvPr id="4" name="Picture 3">
            <a:extLst>
              <a:ext uri="{FF2B5EF4-FFF2-40B4-BE49-F238E27FC236}">
                <a16:creationId xmlns:a16="http://schemas.microsoft.com/office/drawing/2014/main" id="{1DF5B14A-17F8-9B22-A997-3761D4E80C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12192000" cy="5638800"/>
          </a:xfrm>
          <a:prstGeom prst="rect">
            <a:avLst/>
          </a:prstGeom>
        </p:spPr>
      </p:pic>
    </p:spTree>
    <p:extLst>
      <p:ext uri="{BB962C8B-B14F-4D97-AF65-F5344CB8AC3E}">
        <p14:creationId xmlns:p14="http://schemas.microsoft.com/office/powerpoint/2010/main" val="2421203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A81C0-AF25-2B14-B8E5-9774D5E623FE}"/>
              </a:ext>
            </a:extLst>
          </p:cNvPr>
          <p:cNvSpPr>
            <a:spLocks noGrp="1"/>
          </p:cNvSpPr>
          <p:nvPr>
            <p:ph type="title"/>
          </p:nvPr>
        </p:nvSpPr>
        <p:spPr>
          <a:xfrm>
            <a:off x="109026" y="185899"/>
            <a:ext cx="9905998" cy="581017"/>
          </a:xfrm>
        </p:spPr>
        <p:txBody>
          <a:bodyPr>
            <a:noAutofit/>
          </a:bodyPr>
          <a:lstStyle/>
          <a:p>
            <a:r>
              <a:rPr lang="en-IN" sz="3600" dirty="0">
                <a:latin typeface="Britannic Bold" panose="020B0903060703020204" pitchFamily="34" charset="0"/>
              </a:rPr>
              <a:t>Acknowledgement</a:t>
            </a:r>
          </a:p>
        </p:txBody>
      </p:sp>
      <p:sp>
        <p:nvSpPr>
          <p:cNvPr id="3" name="TextBox 2">
            <a:extLst>
              <a:ext uri="{FF2B5EF4-FFF2-40B4-BE49-F238E27FC236}">
                <a16:creationId xmlns:a16="http://schemas.microsoft.com/office/drawing/2014/main" id="{05E0D788-58C5-48D5-F05C-F92868FC877F}"/>
              </a:ext>
            </a:extLst>
          </p:cNvPr>
          <p:cNvSpPr txBox="1"/>
          <p:nvPr/>
        </p:nvSpPr>
        <p:spPr>
          <a:xfrm>
            <a:off x="109026" y="1198449"/>
            <a:ext cx="9905998" cy="5262979"/>
          </a:xfrm>
          <a:prstGeom prst="rect">
            <a:avLst/>
          </a:prstGeom>
          <a:noFill/>
        </p:spPr>
        <p:txBody>
          <a:bodyPr wrap="square" rtlCol="0">
            <a:spAutoFit/>
          </a:bodyPr>
          <a:lstStyle/>
          <a:p>
            <a:pPr>
              <a:buNone/>
            </a:pPr>
            <a:r>
              <a:rPr lang="en-US" sz="2400" dirty="0"/>
              <a:t>It is with sincere gratitude that I acknowledge WS-Cube Tech for their invaluable support and guidance throughout the development of my Power BI project on "ITC Hotel Revenue Optimization.“</a:t>
            </a:r>
          </a:p>
          <a:p>
            <a:pPr>
              <a:buNone/>
            </a:pPr>
            <a:endParaRPr lang="en-US" sz="2400" dirty="0"/>
          </a:p>
          <a:p>
            <a:pPr>
              <a:buNone/>
            </a:pPr>
            <a:r>
              <a:rPr lang="en-US" sz="2400" dirty="0"/>
              <a:t>Their expertise in data analytics and Power BI proved instrumental in navigating the complexities of this project. The resources and insights provided by WS-Cube Tech significantly contributed to the successful completion of this analysis.</a:t>
            </a:r>
          </a:p>
          <a:p>
            <a:pPr>
              <a:buNone/>
            </a:pPr>
            <a:endParaRPr lang="en-US" sz="2400" dirty="0"/>
          </a:p>
          <a:p>
            <a:r>
              <a:rPr lang="en-US" sz="2400" dirty="0"/>
              <a:t>I deeply appreciate their commitment to fostering learning and empowering individuals in the field of data science. This project has been an enriching experience, and WS-Cube Tech's contribution was pivotal to its success.</a:t>
            </a:r>
          </a:p>
        </p:txBody>
      </p:sp>
    </p:spTree>
    <p:extLst>
      <p:ext uri="{BB962C8B-B14F-4D97-AF65-F5344CB8AC3E}">
        <p14:creationId xmlns:p14="http://schemas.microsoft.com/office/powerpoint/2010/main" val="1575938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7C4F-C754-C78E-4D29-B5CE7E55D7F5}"/>
              </a:ext>
            </a:extLst>
          </p:cNvPr>
          <p:cNvSpPr>
            <a:spLocks noGrp="1"/>
          </p:cNvSpPr>
          <p:nvPr>
            <p:ph type="title"/>
          </p:nvPr>
        </p:nvSpPr>
        <p:spPr>
          <a:xfrm>
            <a:off x="125002" y="108589"/>
            <a:ext cx="9404723" cy="707488"/>
          </a:xfrm>
        </p:spPr>
        <p:txBody>
          <a:bodyPr/>
          <a:lstStyle/>
          <a:p>
            <a:r>
              <a:rPr lang="en-IN" sz="3600" dirty="0">
                <a:latin typeface="Britannic Bold" panose="020B0903060703020204" pitchFamily="34" charset="0"/>
              </a:rPr>
              <a:t>Cancellation and Lost Revenue Analysis</a:t>
            </a:r>
            <a:endParaRPr lang="en-IN" sz="3600" dirty="0"/>
          </a:p>
        </p:txBody>
      </p:sp>
      <p:sp>
        <p:nvSpPr>
          <p:cNvPr id="3" name="TextBox 2">
            <a:extLst>
              <a:ext uri="{FF2B5EF4-FFF2-40B4-BE49-F238E27FC236}">
                <a16:creationId xmlns:a16="http://schemas.microsoft.com/office/drawing/2014/main" id="{59993FE0-067F-0BE4-75C7-0BB8A6C8883C}"/>
              </a:ext>
            </a:extLst>
          </p:cNvPr>
          <p:cNvSpPr txBox="1"/>
          <p:nvPr/>
        </p:nvSpPr>
        <p:spPr>
          <a:xfrm>
            <a:off x="125002" y="1490007"/>
            <a:ext cx="10297192" cy="3877985"/>
          </a:xfrm>
          <a:prstGeom prst="rect">
            <a:avLst/>
          </a:prstGeom>
          <a:noFill/>
        </p:spPr>
        <p:txBody>
          <a:bodyPr wrap="square" rtlCol="0">
            <a:spAutoFit/>
          </a:bodyPr>
          <a:lstStyle/>
          <a:p>
            <a:pPr>
              <a:buNone/>
            </a:pPr>
            <a:r>
              <a:rPr lang="en-US" sz="2400" b="1" dirty="0"/>
              <a:t>Key Highlights:</a:t>
            </a:r>
          </a:p>
          <a:p>
            <a:pPr>
              <a:buNone/>
            </a:pPr>
            <a:endParaRPr lang="en-US" sz="2400" dirty="0"/>
          </a:p>
          <a:p>
            <a:pPr>
              <a:buFont typeface="Arial" panose="020B0604020202020204" pitchFamily="34" charset="0"/>
              <a:buChar char="•"/>
            </a:pPr>
            <a:r>
              <a:rPr lang="en-US" b="1" dirty="0"/>
              <a:t>Significant Week-over-Week Cancellation Increase:</a:t>
            </a:r>
            <a:r>
              <a:rPr lang="en-US" dirty="0"/>
              <a:t> There is a substantial </a:t>
            </a:r>
            <a:r>
              <a:rPr lang="en-US" b="1" dirty="0"/>
              <a:t>week-over-week (W.O.W.) increase in cancellations</a:t>
            </a:r>
            <a:r>
              <a:rPr lang="en-US" dirty="0"/>
              <a:t> of </a:t>
            </a:r>
            <a:r>
              <a:rPr lang="en-US" b="1" dirty="0"/>
              <a:t>1423%</a:t>
            </a:r>
            <a:r>
              <a:rPr lang="en-US" dirty="0"/>
              <a:t>. This drastic increase warrants immediate investigation to understand the underlying causes.</a:t>
            </a:r>
          </a:p>
          <a:p>
            <a:endParaRPr lang="en-US" dirty="0"/>
          </a:p>
          <a:p>
            <a:pPr>
              <a:buFont typeface="Arial" panose="020B0604020202020204" pitchFamily="34" charset="0"/>
              <a:buChar char="•"/>
            </a:pPr>
            <a:r>
              <a:rPr lang="en-US" b="1" dirty="0"/>
              <a:t>Moderate Overall Cancellation Rate:</a:t>
            </a:r>
            <a:r>
              <a:rPr lang="en-US" dirty="0"/>
              <a:t> The overall </a:t>
            </a:r>
            <a:r>
              <a:rPr lang="en-US" b="1" dirty="0"/>
              <a:t>cancellation rate</a:t>
            </a:r>
            <a:r>
              <a:rPr lang="en-US" dirty="0"/>
              <a:t> is </a:t>
            </a:r>
            <a:r>
              <a:rPr lang="en-US" b="1" dirty="0"/>
              <a:t>24.83%</a:t>
            </a:r>
            <a:r>
              <a:rPr lang="en-US" dirty="0"/>
              <a:t>.</a:t>
            </a:r>
          </a:p>
          <a:p>
            <a:endParaRPr lang="en-US" dirty="0"/>
          </a:p>
          <a:p>
            <a:pPr>
              <a:buFont typeface="Arial" panose="020B0604020202020204" pitchFamily="34" charset="0"/>
              <a:buChar char="•"/>
            </a:pPr>
            <a:r>
              <a:rPr lang="en-US" b="1" dirty="0"/>
              <a:t>Substantial Cancelled Revenue:</a:t>
            </a:r>
            <a:r>
              <a:rPr lang="en-US" dirty="0"/>
              <a:t> The total </a:t>
            </a:r>
            <a:r>
              <a:rPr lang="en-US" b="1" dirty="0"/>
              <a:t>cancelled revenue</a:t>
            </a:r>
            <a:r>
              <a:rPr lang="en-US" dirty="0"/>
              <a:t> amounts to </a:t>
            </a:r>
            <a:r>
              <a:rPr lang="en-US" b="1" dirty="0"/>
              <a:t>₹199 million</a:t>
            </a:r>
            <a:r>
              <a:rPr lang="en-US" dirty="0"/>
              <a:t>, representing a significant financial impact.</a:t>
            </a:r>
          </a:p>
          <a:p>
            <a:endParaRPr lang="en-US" dirty="0"/>
          </a:p>
          <a:p>
            <a:pPr>
              <a:buFont typeface="Arial" panose="020B0604020202020204" pitchFamily="34" charset="0"/>
              <a:buChar char="•"/>
            </a:pPr>
            <a:r>
              <a:rPr lang="en-US" b="1" dirty="0"/>
              <a:t>High Month-over-Month Cancellation Increase:</a:t>
            </a:r>
            <a:r>
              <a:rPr lang="en-US" dirty="0"/>
              <a:t> The </a:t>
            </a:r>
            <a:r>
              <a:rPr lang="en-US" b="1" dirty="0"/>
              <a:t>month-over-month (M.O.M.) increase in cancellations</a:t>
            </a:r>
            <a:r>
              <a:rPr lang="en-US" dirty="0"/>
              <a:t> is a significant </a:t>
            </a:r>
            <a:r>
              <a:rPr lang="en-US" b="1" dirty="0"/>
              <a:t>49.15%</a:t>
            </a:r>
            <a:r>
              <a:rPr lang="en-US" dirty="0"/>
              <a:t>, indicating a worsening trend in cancellations.</a:t>
            </a:r>
          </a:p>
        </p:txBody>
      </p:sp>
    </p:spTree>
    <p:extLst>
      <p:ext uri="{BB962C8B-B14F-4D97-AF65-F5344CB8AC3E}">
        <p14:creationId xmlns:p14="http://schemas.microsoft.com/office/powerpoint/2010/main" val="1781162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1690A-AA64-9F4C-4039-FD37C789C2F1}"/>
              </a:ext>
            </a:extLst>
          </p:cNvPr>
          <p:cNvSpPr>
            <a:spLocks noGrp="1"/>
          </p:cNvSpPr>
          <p:nvPr>
            <p:ph type="title"/>
          </p:nvPr>
        </p:nvSpPr>
        <p:spPr>
          <a:xfrm>
            <a:off x="125001" y="118422"/>
            <a:ext cx="9404723" cy="717320"/>
          </a:xfrm>
        </p:spPr>
        <p:txBody>
          <a:bodyPr/>
          <a:lstStyle/>
          <a:p>
            <a:r>
              <a:rPr lang="en-IN" sz="3600" dirty="0">
                <a:latin typeface="Britannic Bold" panose="020B0903060703020204" pitchFamily="34" charset="0"/>
              </a:rPr>
              <a:t>Cancellation and Lost Revenue Analysis</a:t>
            </a:r>
            <a:endParaRPr lang="en-IN" sz="3600" dirty="0"/>
          </a:p>
        </p:txBody>
      </p:sp>
      <p:sp>
        <p:nvSpPr>
          <p:cNvPr id="5" name="TextBox 4">
            <a:extLst>
              <a:ext uri="{FF2B5EF4-FFF2-40B4-BE49-F238E27FC236}">
                <a16:creationId xmlns:a16="http://schemas.microsoft.com/office/drawing/2014/main" id="{F5E9A98F-A417-31E0-B17E-BA815855029F}"/>
              </a:ext>
            </a:extLst>
          </p:cNvPr>
          <p:cNvSpPr txBox="1"/>
          <p:nvPr/>
        </p:nvSpPr>
        <p:spPr>
          <a:xfrm>
            <a:off x="125001" y="1828799"/>
            <a:ext cx="10523334" cy="2492990"/>
          </a:xfrm>
          <a:prstGeom prst="rect">
            <a:avLst/>
          </a:prstGeom>
          <a:noFill/>
        </p:spPr>
        <p:txBody>
          <a:bodyPr wrap="square" rtlCol="0">
            <a:spAutoFit/>
          </a:bodyPr>
          <a:lstStyle/>
          <a:p>
            <a:pPr>
              <a:buNone/>
            </a:pPr>
            <a:r>
              <a:rPr lang="en-US" sz="2400" b="1" dirty="0"/>
              <a:t>Cancelled Rooms by Days Prior to Check-in:</a:t>
            </a:r>
          </a:p>
          <a:p>
            <a:pPr>
              <a:buNone/>
            </a:pPr>
            <a:endParaRPr lang="en-US" sz="2400" dirty="0"/>
          </a:p>
          <a:p>
            <a:pPr>
              <a:buFont typeface="Arial" panose="020B0604020202020204" pitchFamily="34" charset="0"/>
              <a:buChar char="•"/>
            </a:pPr>
            <a:r>
              <a:rPr lang="en-US" dirty="0"/>
              <a:t>The highest number of cancelled rooms occurs for bookings made </a:t>
            </a:r>
            <a:r>
              <a:rPr lang="en-US" b="1" dirty="0"/>
              <a:t>0 days prior to check-in</a:t>
            </a:r>
            <a:r>
              <a:rPr lang="en-US" dirty="0"/>
              <a:t> (same-day cancellations) at </a:t>
            </a:r>
            <a:r>
              <a:rPr lang="en-US" b="1" dirty="0"/>
              <a:t>5.8K</a:t>
            </a:r>
            <a:r>
              <a:rPr lang="en-US" dirty="0"/>
              <a:t>.</a:t>
            </a:r>
          </a:p>
          <a:p>
            <a:endParaRPr lang="en-US" dirty="0"/>
          </a:p>
          <a:p>
            <a:pPr>
              <a:buFont typeface="Arial" panose="020B0604020202020204" pitchFamily="34" charset="0"/>
              <a:buChar char="•"/>
            </a:pPr>
            <a:r>
              <a:rPr lang="en-US" dirty="0"/>
              <a:t>Cancellations are also high for bookings made </a:t>
            </a:r>
            <a:r>
              <a:rPr lang="en-US" b="1" dirty="0"/>
              <a:t>1 day prior</a:t>
            </a:r>
            <a:r>
              <a:rPr lang="en-US" dirty="0"/>
              <a:t> (5.4K) and </a:t>
            </a:r>
            <a:r>
              <a:rPr lang="en-US" b="1" dirty="0"/>
              <a:t>2 days prior</a:t>
            </a:r>
            <a:r>
              <a:rPr lang="en-US" dirty="0"/>
              <a:t> (5.2K).</a:t>
            </a:r>
          </a:p>
          <a:p>
            <a:endParaRPr lang="en-US" dirty="0"/>
          </a:p>
          <a:p>
            <a:pPr>
              <a:buFont typeface="Arial" panose="020B0604020202020204" pitchFamily="34" charset="0"/>
              <a:buChar char="•"/>
            </a:pPr>
            <a:r>
              <a:rPr lang="en-US" dirty="0"/>
              <a:t>The number of cancelled rooms generally decreases as the booking lead time increases.</a:t>
            </a:r>
          </a:p>
        </p:txBody>
      </p:sp>
    </p:spTree>
    <p:extLst>
      <p:ext uri="{BB962C8B-B14F-4D97-AF65-F5344CB8AC3E}">
        <p14:creationId xmlns:p14="http://schemas.microsoft.com/office/powerpoint/2010/main" val="384319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6A940-9051-3C98-4BDF-6C55EA4CDED7}"/>
              </a:ext>
            </a:extLst>
          </p:cNvPr>
          <p:cNvSpPr>
            <a:spLocks noGrp="1"/>
          </p:cNvSpPr>
          <p:nvPr>
            <p:ph type="title"/>
          </p:nvPr>
        </p:nvSpPr>
        <p:spPr>
          <a:xfrm>
            <a:off x="105336" y="128253"/>
            <a:ext cx="9404723" cy="579670"/>
          </a:xfrm>
        </p:spPr>
        <p:txBody>
          <a:bodyPr/>
          <a:lstStyle/>
          <a:p>
            <a:r>
              <a:rPr lang="en-IN" sz="3600" dirty="0">
                <a:latin typeface="Britannic Bold" panose="020B0903060703020204" pitchFamily="34" charset="0"/>
              </a:rPr>
              <a:t>Cancellation and Lost Revenue Analysis</a:t>
            </a:r>
            <a:endParaRPr lang="en-IN" sz="3600" dirty="0"/>
          </a:p>
        </p:txBody>
      </p:sp>
      <p:sp>
        <p:nvSpPr>
          <p:cNvPr id="3" name="TextBox 2">
            <a:extLst>
              <a:ext uri="{FF2B5EF4-FFF2-40B4-BE49-F238E27FC236}">
                <a16:creationId xmlns:a16="http://schemas.microsoft.com/office/drawing/2014/main" id="{CD3D859E-E06B-9621-E2CD-36BEBFAC1E86}"/>
              </a:ext>
            </a:extLst>
          </p:cNvPr>
          <p:cNvSpPr txBox="1"/>
          <p:nvPr/>
        </p:nvSpPr>
        <p:spPr>
          <a:xfrm>
            <a:off x="105336" y="1720643"/>
            <a:ext cx="10382865" cy="2769989"/>
          </a:xfrm>
          <a:prstGeom prst="rect">
            <a:avLst/>
          </a:prstGeom>
          <a:noFill/>
        </p:spPr>
        <p:txBody>
          <a:bodyPr wrap="square" rtlCol="0">
            <a:spAutoFit/>
          </a:bodyPr>
          <a:lstStyle/>
          <a:p>
            <a:pPr>
              <a:buNone/>
            </a:pPr>
            <a:r>
              <a:rPr lang="en-US" sz="2400" b="1" dirty="0"/>
              <a:t>Cancellation Rate by Date:</a:t>
            </a:r>
          </a:p>
          <a:p>
            <a:pPr>
              <a:buNone/>
            </a:pPr>
            <a:endParaRPr lang="en-US" sz="2400" dirty="0"/>
          </a:p>
          <a:p>
            <a:pPr>
              <a:buFont typeface="Arial" panose="020B0604020202020204" pitchFamily="34" charset="0"/>
              <a:buChar char="•"/>
            </a:pPr>
            <a:r>
              <a:rPr lang="en-US" dirty="0"/>
              <a:t>The cancellation rate fluctuates throughout the period, ranging from a low of around </a:t>
            </a:r>
            <a:r>
              <a:rPr lang="en-US" b="1" dirty="0"/>
              <a:t>22%</a:t>
            </a:r>
            <a:r>
              <a:rPr lang="en-US" dirty="0"/>
              <a:t> to a high of nearly </a:t>
            </a:r>
            <a:r>
              <a:rPr lang="en-US" b="1" dirty="0"/>
              <a:t>28%</a:t>
            </a:r>
            <a:r>
              <a:rPr lang="en-US" dirty="0"/>
              <a:t>.</a:t>
            </a:r>
          </a:p>
          <a:p>
            <a:endParaRPr lang="en-US" dirty="0"/>
          </a:p>
          <a:p>
            <a:pPr>
              <a:buFont typeface="Arial" panose="020B0604020202020204" pitchFamily="34" charset="0"/>
              <a:buChar char="•"/>
            </a:pPr>
            <a:r>
              <a:rPr lang="en-US" dirty="0"/>
              <a:t>There appear to be peaks in the cancellation rate around late May and mid-June.</a:t>
            </a:r>
          </a:p>
          <a:p>
            <a:endParaRPr lang="en-US" dirty="0"/>
          </a:p>
          <a:p>
            <a:pPr>
              <a:buFont typeface="Arial" panose="020B0604020202020204" pitchFamily="34" charset="0"/>
              <a:buChar char="•"/>
            </a:pPr>
            <a:r>
              <a:rPr lang="en-US" dirty="0"/>
              <a:t>The cancellation rate shows a slight decrease towards the end of July.</a:t>
            </a:r>
          </a:p>
          <a:p>
            <a:endParaRPr lang="en-IN" dirty="0"/>
          </a:p>
        </p:txBody>
      </p:sp>
    </p:spTree>
    <p:extLst>
      <p:ext uri="{BB962C8B-B14F-4D97-AF65-F5344CB8AC3E}">
        <p14:creationId xmlns:p14="http://schemas.microsoft.com/office/powerpoint/2010/main" val="140779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D82EE-3C0D-B539-1427-BA2595726577}"/>
              </a:ext>
            </a:extLst>
          </p:cNvPr>
          <p:cNvSpPr>
            <a:spLocks noGrp="1"/>
          </p:cNvSpPr>
          <p:nvPr>
            <p:ph type="title"/>
          </p:nvPr>
        </p:nvSpPr>
        <p:spPr>
          <a:xfrm>
            <a:off x="105337" y="118421"/>
            <a:ext cx="9404723" cy="687824"/>
          </a:xfrm>
        </p:spPr>
        <p:txBody>
          <a:bodyPr/>
          <a:lstStyle/>
          <a:p>
            <a:r>
              <a:rPr lang="en-IN" sz="3600" dirty="0">
                <a:latin typeface="Britannic Bold" panose="020B0903060703020204" pitchFamily="34" charset="0"/>
              </a:rPr>
              <a:t>Cancellation and Lost Revenue Analysis</a:t>
            </a:r>
            <a:endParaRPr lang="en-IN" sz="3600" dirty="0"/>
          </a:p>
        </p:txBody>
      </p:sp>
      <p:sp>
        <p:nvSpPr>
          <p:cNvPr id="3" name="TextBox 2">
            <a:extLst>
              <a:ext uri="{FF2B5EF4-FFF2-40B4-BE49-F238E27FC236}">
                <a16:creationId xmlns:a16="http://schemas.microsoft.com/office/drawing/2014/main" id="{63E374BE-1B7E-630A-6FA8-66BD8ABFD0DD}"/>
              </a:ext>
            </a:extLst>
          </p:cNvPr>
          <p:cNvSpPr txBox="1"/>
          <p:nvPr/>
        </p:nvSpPr>
        <p:spPr>
          <a:xfrm>
            <a:off x="105337" y="1681315"/>
            <a:ext cx="10434844" cy="3046988"/>
          </a:xfrm>
          <a:prstGeom prst="rect">
            <a:avLst/>
          </a:prstGeom>
          <a:noFill/>
        </p:spPr>
        <p:txBody>
          <a:bodyPr wrap="square" rtlCol="0">
            <a:spAutoFit/>
          </a:bodyPr>
          <a:lstStyle/>
          <a:p>
            <a:pPr>
              <a:buNone/>
            </a:pPr>
            <a:r>
              <a:rPr lang="en-US" sz="2400" b="1" dirty="0"/>
              <a:t>Week-over-Week Cancellation by Month Name and Week Number:</a:t>
            </a:r>
          </a:p>
          <a:p>
            <a:pPr>
              <a:buNone/>
            </a:pPr>
            <a:endParaRPr lang="en-US" sz="2400" dirty="0"/>
          </a:p>
          <a:p>
            <a:pPr>
              <a:buFont typeface="Arial" panose="020B0604020202020204" pitchFamily="34" charset="0"/>
              <a:buChar char="•"/>
            </a:pPr>
            <a:r>
              <a:rPr lang="en-US" dirty="0"/>
              <a:t>There are significant fluctuations in week-over-week cancellations. Notably, there are substantial increases in cancellations in certain weeks of May (Week 19, 20, 22, 23) and July (Week 27).</a:t>
            </a:r>
          </a:p>
          <a:p>
            <a:endParaRPr lang="en-US" dirty="0"/>
          </a:p>
          <a:p>
            <a:pPr>
              <a:buFont typeface="Arial" panose="020B0604020202020204" pitchFamily="34" charset="0"/>
              <a:buChar char="•"/>
            </a:pPr>
            <a:r>
              <a:rPr lang="en-US" dirty="0"/>
              <a:t>Conversely, some weeks show a decrease in cancellations. The large positive W.O.W. cancellation figure of 1423% likely stems from a specific week-over-week comparison within this timeframe.</a:t>
            </a:r>
          </a:p>
          <a:p>
            <a:endParaRPr lang="en-IN" dirty="0"/>
          </a:p>
        </p:txBody>
      </p:sp>
    </p:spTree>
    <p:extLst>
      <p:ext uri="{BB962C8B-B14F-4D97-AF65-F5344CB8AC3E}">
        <p14:creationId xmlns:p14="http://schemas.microsoft.com/office/powerpoint/2010/main" val="38597530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60581-8433-CB2C-EAE7-7AA2C9BB569E}"/>
              </a:ext>
            </a:extLst>
          </p:cNvPr>
          <p:cNvSpPr>
            <a:spLocks noGrp="1"/>
          </p:cNvSpPr>
          <p:nvPr>
            <p:ph type="title"/>
          </p:nvPr>
        </p:nvSpPr>
        <p:spPr>
          <a:xfrm>
            <a:off x="85672" y="138086"/>
            <a:ext cx="9404723" cy="618998"/>
          </a:xfrm>
        </p:spPr>
        <p:txBody>
          <a:bodyPr/>
          <a:lstStyle/>
          <a:p>
            <a:r>
              <a:rPr lang="en-IN" sz="3600" dirty="0">
                <a:latin typeface="Britannic Bold" panose="020B0903060703020204" pitchFamily="34" charset="0"/>
              </a:rPr>
              <a:t>Cancellation and Lost Revenue Analysis</a:t>
            </a:r>
            <a:endParaRPr lang="en-IN" sz="3600" dirty="0"/>
          </a:p>
        </p:txBody>
      </p:sp>
      <p:sp>
        <p:nvSpPr>
          <p:cNvPr id="4" name="TextBox 3">
            <a:extLst>
              <a:ext uri="{FF2B5EF4-FFF2-40B4-BE49-F238E27FC236}">
                <a16:creationId xmlns:a16="http://schemas.microsoft.com/office/drawing/2014/main" id="{BA011852-BDD9-1D81-FF8C-A045079ABEEE}"/>
              </a:ext>
            </a:extLst>
          </p:cNvPr>
          <p:cNvSpPr txBox="1"/>
          <p:nvPr/>
        </p:nvSpPr>
        <p:spPr>
          <a:xfrm>
            <a:off x="85672" y="1521449"/>
            <a:ext cx="10825317" cy="4431983"/>
          </a:xfrm>
          <a:prstGeom prst="rect">
            <a:avLst/>
          </a:prstGeom>
          <a:noFill/>
        </p:spPr>
        <p:txBody>
          <a:bodyPr wrap="square" rtlCol="0">
            <a:spAutoFit/>
          </a:bodyPr>
          <a:lstStyle/>
          <a:p>
            <a:pPr>
              <a:buNone/>
            </a:pPr>
            <a:r>
              <a:rPr lang="en-US" sz="2400" b="1" dirty="0"/>
              <a:t>Lost Revenue by Property Name:</a:t>
            </a:r>
          </a:p>
          <a:p>
            <a:pPr>
              <a:buNone/>
            </a:pPr>
            <a:endParaRPr lang="en-US" sz="2400" dirty="0"/>
          </a:p>
          <a:p>
            <a:pPr>
              <a:buFont typeface="Arial" panose="020B0604020202020204" pitchFamily="34" charset="0"/>
              <a:buChar char="•"/>
            </a:pPr>
            <a:r>
              <a:rPr lang="en-US" b="1" dirty="0"/>
              <a:t>ITC Exotica</a:t>
            </a:r>
            <a:r>
              <a:rPr lang="en-US" dirty="0"/>
              <a:t> experienced the highest lost revenue at approximately </a:t>
            </a:r>
            <a:r>
              <a:rPr lang="en-US" b="1" dirty="0"/>
              <a:t>₹48M</a:t>
            </a:r>
            <a:r>
              <a:rPr lang="en-US" dirty="0"/>
              <a:t>.</a:t>
            </a:r>
          </a:p>
          <a:p>
            <a:pPr>
              <a:buFont typeface="Arial" panose="020B0604020202020204" pitchFamily="34" charset="0"/>
              <a:buChar char="•"/>
            </a:pPr>
            <a:r>
              <a:rPr lang="en-US" b="1" dirty="0"/>
              <a:t>ITC Palace</a:t>
            </a:r>
            <a:r>
              <a:rPr lang="en-US" dirty="0"/>
              <a:t> follows with a significant lost revenue of around </a:t>
            </a:r>
            <a:r>
              <a:rPr lang="en-US" b="1" dirty="0"/>
              <a:t>₹54M</a:t>
            </a:r>
            <a:r>
              <a:rPr lang="en-US" dirty="0"/>
              <a:t>.</a:t>
            </a:r>
          </a:p>
          <a:p>
            <a:pPr>
              <a:buFont typeface="Arial" panose="020B0604020202020204" pitchFamily="34" charset="0"/>
              <a:buChar char="•"/>
            </a:pPr>
            <a:r>
              <a:rPr lang="en-US" b="1" dirty="0"/>
              <a:t>ITC City</a:t>
            </a:r>
            <a:r>
              <a:rPr lang="en-US" dirty="0"/>
              <a:t> also shows substantial lost revenue at approximately </a:t>
            </a:r>
            <a:r>
              <a:rPr lang="en-US" b="1" dirty="0"/>
              <a:t>₹45M</a:t>
            </a:r>
            <a:r>
              <a:rPr lang="en-US" dirty="0"/>
              <a:t>.</a:t>
            </a:r>
          </a:p>
          <a:p>
            <a:pPr>
              <a:buFont typeface="Arial" panose="020B0604020202020204" pitchFamily="34" charset="0"/>
              <a:buChar char="•"/>
            </a:pPr>
            <a:r>
              <a:rPr lang="en-US" b="1" dirty="0"/>
              <a:t>ITC Grands</a:t>
            </a:r>
            <a:r>
              <a:rPr lang="en-US" dirty="0"/>
              <a:t> incurred a lost revenue of around </a:t>
            </a:r>
            <a:r>
              <a:rPr lang="en-US" b="1" dirty="0"/>
              <a:t>₹37M</a:t>
            </a:r>
            <a:r>
              <a:rPr lang="en-US" dirty="0"/>
              <a:t>.</a:t>
            </a:r>
          </a:p>
          <a:p>
            <a:pPr>
              <a:buFont typeface="Arial" panose="020B0604020202020204" pitchFamily="34" charset="0"/>
              <a:buChar char="•"/>
            </a:pPr>
            <a:r>
              <a:rPr lang="en-US" b="1" dirty="0"/>
              <a:t>ITC Bay</a:t>
            </a:r>
            <a:r>
              <a:rPr lang="en-US" dirty="0"/>
              <a:t> had a lost revenue of approximately </a:t>
            </a:r>
            <a:r>
              <a:rPr lang="en-US" b="1" dirty="0"/>
              <a:t>₹17M</a:t>
            </a:r>
            <a:r>
              <a:rPr lang="en-US" dirty="0"/>
              <a:t>.</a:t>
            </a:r>
          </a:p>
          <a:p>
            <a:pPr>
              <a:buFont typeface="Arial" panose="020B0604020202020204" pitchFamily="34" charset="0"/>
              <a:buChar char="•"/>
            </a:pPr>
            <a:r>
              <a:rPr lang="en-US" b="1" dirty="0"/>
              <a:t>ITC Seasons</a:t>
            </a:r>
            <a:r>
              <a:rPr lang="en-US" dirty="0"/>
              <a:t> experienced the lowest lost revenue among the listed properties at around </a:t>
            </a:r>
            <a:r>
              <a:rPr lang="en-US" b="1" dirty="0"/>
              <a:t>₹12M</a:t>
            </a:r>
            <a:r>
              <a:rPr lang="en-US" dirty="0"/>
              <a:t>.</a:t>
            </a:r>
          </a:p>
          <a:p>
            <a:endParaRPr lang="en-US" dirty="0"/>
          </a:p>
          <a:p>
            <a:endParaRPr lang="en-US" dirty="0"/>
          </a:p>
          <a:p>
            <a:r>
              <a:rPr lang="en-US" b="1" dirty="0"/>
              <a:t>Overall, the dashboard highlights a concerning trend of increasing cancellations, particularly the very high week-over-week increase. A substantial amount of revenue has been lost due to cancellations, with ITC Exotica and ITC Palace experiencing the highest impact. Same-day and next-day cancellations contribute significantly to the total number of cancelled rooms.</a:t>
            </a:r>
            <a:endParaRPr lang="en-US" dirty="0"/>
          </a:p>
          <a:p>
            <a:endParaRPr lang="en-IN" dirty="0"/>
          </a:p>
        </p:txBody>
      </p:sp>
    </p:spTree>
    <p:extLst>
      <p:ext uri="{BB962C8B-B14F-4D97-AF65-F5344CB8AC3E}">
        <p14:creationId xmlns:p14="http://schemas.microsoft.com/office/powerpoint/2010/main" val="375410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CE42B-13E0-3083-B1D6-957FC474AF41}"/>
              </a:ext>
            </a:extLst>
          </p:cNvPr>
          <p:cNvSpPr>
            <a:spLocks noGrp="1"/>
          </p:cNvSpPr>
          <p:nvPr>
            <p:ph type="title"/>
          </p:nvPr>
        </p:nvSpPr>
        <p:spPr>
          <a:xfrm>
            <a:off x="125001" y="118421"/>
            <a:ext cx="9404723" cy="1169605"/>
          </a:xfrm>
        </p:spPr>
        <p:txBody>
          <a:bodyPr/>
          <a:lstStyle/>
          <a:p>
            <a:r>
              <a:rPr lang="en-US" sz="3600" dirty="0">
                <a:latin typeface="Britannic Bold" panose="020B0903060703020204" pitchFamily="34" charset="0"/>
              </a:rPr>
              <a:t>Conclusion of the ITC Hotel Revenue Optimization Project</a:t>
            </a:r>
            <a:endParaRPr lang="en-IN" sz="3600" dirty="0">
              <a:latin typeface="Britannic Bold" panose="020B0903060703020204" pitchFamily="34" charset="0"/>
            </a:endParaRPr>
          </a:p>
        </p:txBody>
      </p:sp>
      <p:sp>
        <p:nvSpPr>
          <p:cNvPr id="3" name="TextBox 2">
            <a:extLst>
              <a:ext uri="{FF2B5EF4-FFF2-40B4-BE49-F238E27FC236}">
                <a16:creationId xmlns:a16="http://schemas.microsoft.com/office/drawing/2014/main" id="{CDD4E8F7-9A97-BAE4-577C-408490CDE77E}"/>
              </a:ext>
            </a:extLst>
          </p:cNvPr>
          <p:cNvSpPr txBox="1"/>
          <p:nvPr/>
        </p:nvSpPr>
        <p:spPr>
          <a:xfrm>
            <a:off x="125001" y="1592827"/>
            <a:ext cx="11316929" cy="5355312"/>
          </a:xfrm>
          <a:prstGeom prst="rect">
            <a:avLst/>
          </a:prstGeom>
          <a:noFill/>
        </p:spPr>
        <p:txBody>
          <a:bodyPr wrap="square" rtlCol="0">
            <a:spAutoFit/>
          </a:bodyPr>
          <a:lstStyle/>
          <a:p>
            <a:pPr>
              <a:buNone/>
            </a:pPr>
            <a:r>
              <a:rPr lang="en-US" dirty="0"/>
              <a:t>Based on the analysis of the provided dashboards spanning from May to July 2022, several key conclusions can be drawn regarding ITC Hotels' revenue optimization:</a:t>
            </a:r>
          </a:p>
          <a:p>
            <a:pPr>
              <a:buNone/>
            </a:pPr>
            <a:endParaRPr lang="en-US" dirty="0"/>
          </a:p>
          <a:p>
            <a:pPr>
              <a:buNone/>
            </a:pPr>
            <a:r>
              <a:rPr lang="en-US" b="1" dirty="0"/>
              <a:t>Strong Revenue Generation but Untapped Potential:</a:t>
            </a:r>
            <a:r>
              <a:rPr lang="en-US" dirty="0"/>
              <a:t> While the hotel group demonstrates robust revenue generation (₹2 billion), there are clear opportunities to further optimize revenue through a deeper understanding of booking patterns, room category performance, and cancellation drivers.</a:t>
            </a:r>
          </a:p>
          <a:p>
            <a:pPr>
              <a:buNone/>
            </a:pPr>
            <a:endParaRPr lang="en-US" dirty="0"/>
          </a:p>
          <a:p>
            <a:pPr>
              <a:buNone/>
            </a:pPr>
            <a:r>
              <a:rPr lang="en-US" b="1" dirty="0"/>
              <a:t>Elite Room Category Drives Revenue:</a:t>
            </a:r>
            <a:r>
              <a:rPr lang="en-US" dirty="0"/>
              <a:t> The Elite room category stands out as the top revenue generator, suggesting a strong demand and potentially the possibility of premium pricing strategies or upselling efforts.</a:t>
            </a:r>
          </a:p>
          <a:p>
            <a:pPr>
              <a:buNone/>
            </a:pPr>
            <a:endParaRPr lang="en-US" dirty="0"/>
          </a:p>
          <a:p>
            <a:pPr>
              <a:buNone/>
            </a:pPr>
            <a:r>
              <a:rPr lang="en-US" b="1" dirty="0"/>
              <a:t>Short Stays and Last-Minute Bookings Dominate:</a:t>
            </a:r>
            <a:r>
              <a:rPr lang="en-US" dirty="0"/>
              <a:t> A significant portion of revenue comes from shorter stays (1-2 nights) and bookings made close to the check-in date (0-2 days prior). This highlights the importance of effectively managing inventory and pricing for these booking windows.</a:t>
            </a:r>
          </a:p>
          <a:p>
            <a:pPr>
              <a:buNone/>
            </a:pPr>
            <a:r>
              <a:rPr lang="en-US" b="1" dirty="0"/>
              <a:t>Weekends are Key for Occupancy:</a:t>
            </a:r>
            <a:r>
              <a:rPr lang="en-US" dirty="0"/>
              <a:t> Weekends consistently exhibit significantly higher occupancy rates compared to weekdays, underscoring the need for targeted strategies to boost weekday occupancy.</a:t>
            </a:r>
          </a:p>
          <a:p>
            <a:pPr>
              <a:buNone/>
            </a:pPr>
            <a:endParaRPr lang="en-US" dirty="0"/>
          </a:p>
          <a:p>
            <a:endParaRPr lang="en-IN" dirty="0"/>
          </a:p>
        </p:txBody>
      </p:sp>
    </p:spTree>
    <p:extLst>
      <p:ext uri="{BB962C8B-B14F-4D97-AF65-F5344CB8AC3E}">
        <p14:creationId xmlns:p14="http://schemas.microsoft.com/office/powerpoint/2010/main" val="3185148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D0B8AD8-D5FD-2E8A-61AC-9964C6F5D7DC}"/>
              </a:ext>
            </a:extLst>
          </p:cNvPr>
          <p:cNvSpPr txBox="1"/>
          <p:nvPr/>
        </p:nvSpPr>
        <p:spPr>
          <a:xfrm>
            <a:off x="176982" y="255639"/>
            <a:ext cx="10166553" cy="5355312"/>
          </a:xfrm>
          <a:prstGeom prst="rect">
            <a:avLst/>
          </a:prstGeom>
          <a:noFill/>
        </p:spPr>
        <p:txBody>
          <a:bodyPr wrap="square" rtlCol="0">
            <a:spAutoFit/>
          </a:bodyPr>
          <a:lstStyle/>
          <a:p>
            <a:r>
              <a:rPr lang="en-US" b="1" dirty="0"/>
              <a:t>High Cancellation Rates and Significant Lost Revenue are Major Concerns:</a:t>
            </a:r>
            <a:r>
              <a:rPr lang="en-US" dirty="0"/>
              <a:t> The most critical area requiring attention is the high overall cancellation rate (24.83%) and the substantial lost revenue (₹199 million). The dramatic week-over-week and month-over-month increases in cancellations are particularly alarming and demand immediate investigation.</a:t>
            </a:r>
          </a:p>
          <a:p>
            <a:endParaRPr lang="en-US" dirty="0"/>
          </a:p>
          <a:p>
            <a:pPr>
              <a:buNone/>
            </a:pPr>
            <a:r>
              <a:rPr lang="en-US" b="1" dirty="0"/>
              <a:t>Last-Minute Cancellations are Prevalent:</a:t>
            </a:r>
            <a:r>
              <a:rPr lang="en-US" dirty="0"/>
              <a:t> A significant number of cancellations occur very close to the check-in date, indicating potential issues with booking flexibility, deposit policies, or unforeseen circumstances impacting travelers.</a:t>
            </a:r>
          </a:p>
          <a:p>
            <a:pPr>
              <a:buNone/>
            </a:pPr>
            <a:endParaRPr lang="en-US" dirty="0"/>
          </a:p>
          <a:p>
            <a:pPr>
              <a:buNone/>
            </a:pPr>
            <a:r>
              <a:rPr lang="en-US" b="1" dirty="0"/>
              <a:t>Property-Specific Cancellation Impact:</a:t>
            </a:r>
            <a:r>
              <a:rPr lang="en-US" dirty="0"/>
              <a:t> The impact of lost revenue due to cancellations varies significantly across properties, with ITC Exotica and ITC Palace experiencing the highest losses. This suggests the need for tailored cancellation management strategies at the property level.</a:t>
            </a:r>
          </a:p>
          <a:p>
            <a:pPr>
              <a:buNone/>
            </a:pPr>
            <a:endParaRPr lang="en-US" dirty="0"/>
          </a:p>
          <a:p>
            <a:r>
              <a:rPr lang="en-US" b="1" dirty="0"/>
              <a:t>Data Anomalies Require Investigation:</a:t>
            </a:r>
            <a:r>
              <a:rPr lang="en-US" dirty="0"/>
              <a:t> The unusually high occupancy rates reported for certain room categories (RT4, RT3, RT1, RT2) warrant a thorough data quality check to ensure accurate interpretation and analysis.</a:t>
            </a:r>
          </a:p>
          <a:p>
            <a:endParaRPr lang="en-IN" dirty="0"/>
          </a:p>
        </p:txBody>
      </p:sp>
    </p:spTree>
    <p:extLst>
      <p:ext uri="{BB962C8B-B14F-4D97-AF65-F5344CB8AC3E}">
        <p14:creationId xmlns:p14="http://schemas.microsoft.com/office/powerpoint/2010/main" val="10326061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A91E4F4-2278-D45F-7A61-6E9D97D34D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9365" y="1120876"/>
            <a:ext cx="3057680" cy="2576051"/>
          </a:xfrm>
          <a:prstGeom prst="rect">
            <a:avLst/>
          </a:prstGeom>
        </p:spPr>
      </p:pic>
      <p:sp>
        <p:nvSpPr>
          <p:cNvPr id="4" name="TextBox 3">
            <a:extLst>
              <a:ext uri="{FF2B5EF4-FFF2-40B4-BE49-F238E27FC236}">
                <a16:creationId xmlns:a16="http://schemas.microsoft.com/office/drawing/2014/main" id="{E1B813D3-0D53-C398-7668-CE84223A8934}"/>
              </a:ext>
            </a:extLst>
          </p:cNvPr>
          <p:cNvSpPr txBox="1"/>
          <p:nvPr/>
        </p:nvSpPr>
        <p:spPr>
          <a:xfrm>
            <a:off x="216309" y="3991499"/>
            <a:ext cx="11277600" cy="1323439"/>
          </a:xfrm>
          <a:prstGeom prst="rect">
            <a:avLst/>
          </a:prstGeom>
          <a:noFill/>
        </p:spPr>
        <p:txBody>
          <a:bodyPr wrap="square" rtlCol="0">
            <a:spAutoFit/>
          </a:bodyPr>
          <a:lstStyle/>
          <a:p>
            <a:pPr algn="ctr"/>
            <a:r>
              <a:rPr lang="en-IN" sz="8000" dirty="0">
                <a:latin typeface="Britannic Bold" panose="020B0903060703020204" pitchFamily="34" charset="0"/>
              </a:rPr>
              <a:t>Thank you</a:t>
            </a:r>
          </a:p>
        </p:txBody>
      </p:sp>
    </p:spTree>
    <p:extLst>
      <p:ext uri="{BB962C8B-B14F-4D97-AF65-F5344CB8AC3E}">
        <p14:creationId xmlns:p14="http://schemas.microsoft.com/office/powerpoint/2010/main" val="2247511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4494F-154A-766F-2AD7-4C7F81B0521E}"/>
              </a:ext>
            </a:extLst>
          </p:cNvPr>
          <p:cNvSpPr>
            <a:spLocks noGrp="1"/>
          </p:cNvSpPr>
          <p:nvPr>
            <p:ph type="title"/>
          </p:nvPr>
        </p:nvSpPr>
        <p:spPr>
          <a:xfrm>
            <a:off x="89362" y="166234"/>
            <a:ext cx="9905998" cy="659676"/>
          </a:xfrm>
        </p:spPr>
        <p:txBody>
          <a:bodyPr>
            <a:normAutofit/>
          </a:bodyPr>
          <a:lstStyle/>
          <a:p>
            <a:r>
              <a:rPr lang="en-IN" sz="3600" dirty="0">
                <a:latin typeface="Britannic Bold" panose="020B0903060703020204" pitchFamily="34" charset="0"/>
              </a:rPr>
              <a:t>Table of content</a:t>
            </a:r>
          </a:p>
        </p:txBody>
      </p:sp>
      <p:sp>
        <p:nvSpPr>
          <p:cNvPr id="3" name="TextBox 2">
            <a:extLst>
              <a:ext uri="{FF2B5EF4-FFF2-40B4-BE49-F238E27FC236}">
                <a16:creationId xmlns:a16="http://schemas.microsoft.com/office/drawing/2014/main" id="{E4C7106F-0806-E704-7F95-7E6E6C0B9637}"/>
              </a:ext>
            </a:extLst>
          </p:cNvPr>
          <p:cNvSpPr txBox="1"/>
          <p:nvPr/>
        </p:nvSpPr>
        <p:spPr>
          <a:xfrm>
            <a:off x="89362" y="1839545"/>
            <a:ext cx="9546252" cy="2308324"/>
          </a:xfrm>
          <a:prstGeom prst="rect">
            <a:avLst/>
          </a:prstGeom>
          <a:noFill/>
        </p:spPr>
        <p:txBody>
          <a:bodyPr wrap="square" rtlCol="0">
            <a:spAutoFit/>
          </a:bodyPr>
          <a:lstStyle/>
          <a:p>
            <a:pPr marL="342900" indent="-342900">
              <a:buAutoNum type="arabicPeriod"/>
            </a:pPr>
            <a:r>
              <a:rPr lang="en-IN" sz="2400" dirty="0"/>
              <a:t>About ITC Hotels</a:t>
            </a:r>
          </a:p>
          <a:p>
            <a:pPr marL="342900" indent="-342900">
              <a:buAutoNum type="arabicPeriod"/>
            </a:pPr>
            <a:r>
              <a:rPr lang="en-IN" sz="2400" dirty="0"/>
              <a:t>Problem Statement</a:t>
            </a:r>
          </a:p>
          <a:p>
            <a:pPr marL="342900" indent="-342900">
              <a:buAutoNum type="arabicPeriod"/>
            </a:pPr>
            <a:r>
              <a:rPr lang="en-IN" sz="2400" dirty="0"/>
              <a:t>Financial Overview and revenue Performance</a:t>
            </a:r>
          </a:p>
          <a:p>
            <a:pPr marL="342900" indent="-342900">
              <a:buAutoNum type="arabicPeriod"/>
            </a:pPr>
            <a:r>
              <a:rPr lang="en-IN" sz="2400" dirty="0"/>
              <a:t>Occupancy and Capacity Analysis</a:t>
            </a:r>
          </a:p>
          <a:p>
            <a:pPr marL="342900" indent="-342900">
              <a:buAutoNum type="arabicPeriod"/>
            </a:pPr>
            <a:r>
              <a:rPr lang="en-IN" sz="2400" dirty="0"/>
              <a:t>Room category Performance and Booking Insights</a:t>
            </a:r>
          </a:p>
          <a:p>
            <a:pPr marL="342900" indent="-342900">
              <a:buAutoNum type="arabicPeriod"/>
            </a:pPr>
            <a:r>
              <a:rPr lang="en-IN" sz="2400" dirty="0"/>
              <a:t>Cancellation and Lost Revenue Analysis</a:t>
            </a:r>
          </a:p>
        </p:txBody>
      </p:sp>
    </p:spTree>
    <p:extLst>
      <p:ext uri="{BB962C8B-B14F-4D97-AF65-F5344CB8AC3E}">
        <p14:creationId xmlns:p14="http://schemas.microsoft.com/office/powerpoint/2010/main" val="1058722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98517-1340-76C5-C81B-A614B9C55003}"/>
              </a:ext>
            </a:extLst>
          </p:cNvPr>
          <p:cNvSpPr>
            <a:spLocks noGrp="1"/>
          </p:cNvSpPr>
          <p:nvPr>
            <p:ph type="title"/>
          </p:nvPr>
        </p:nvSpPr>
        <p:spPr>
          <a:xfrm>
            <a:off x="158188" y="195730"/>
            <a:ext cx="9905998" cy="728501"/>
          </a:xfrm>
        </p:spPr>
        <p:txBody>
          <a:bodyPr/>
          <a:lstStyle/>
          <a:p>
            <a:r>
              <a:rPr lang="en-IN" sz="3600" dirty="0">
                <a:latin typeface="Britannic Bold" panose="020B0903060703020204" pitchFamily="34" charset="0"/>
              </a:rPr>
              <a:t>ITC Hotels</a:t>
            </a:r>
          </a:p>
        </p:txBody>
      </p:sp>
      <p:sp>
        <p:nvSpPr>
          <p:cNvPr id="3" name="TextBox 2">
            <a:extLst>
              <a:ext uri="{FF2B5EF4-FFF2-40B4-BE49-F238E27FC236}">
                <a16:creationId xmlns:a16="http://schemas.microsoft.com/office/drawing/2014/main" id="{5963BA89-E18B-8568-3E97-BCB68109B415}"/>
              </a:ext>
            </a:extLst>
          </p:cNvPr>
          <p:cNvSpPr txBox="1"/>
          <p:nvPr/>
        </p:nvSpPr>
        <p:spPr>
          <a:xfrm>
            <a:off x="158188" y="1337188"/>
            <a:ext cx="9759385" cy="5078313"/>
          </a:xfrm>
          <a:prstGeom prst="rect">
            <a:avLst/>
          </a:prstGeom>
          <a:noFill/>
        </p:spPr>
        <p:txBody>
          <a:bodyPr wrap="square" rtlCol="0">
            <a:spAutoFit/>
          </a:bodyPr>
          <a:lstStyle/>
          <a:p>
            <a:r>
              <a:rPr lang="en-US" dirty="0"/>
              <a:t>ITC Hotels is an Indian hospitality company that operates and manages hotels. It has over 100 hotels and is India's third largest hotel chain. It has a franchise agreement to operate most of its hotels as part of The Luxury Collection of Marriott International.</a:t>
            </a:r>
          </a:p>
          <a:p>
            <a:endParaRPr lang="en-US" dirty="0"/>
          </a:p>
          <a:p>
            <a:r>
              <a:rPr lang="en-US" dirty="0"/>
              <a:t>ITC Hotels was a subsidiary of ITC Limited until its demerger in 2025. ITC Limited entered the hotel business on 18 October 1975 with the opening of a hotel in Chennai, which was renamed as </a:t>
            </a:r>
            <a:r>
              <a:rPr lang="en-US" b="1" dirty="0" err="1"/>
              <a:t>Welcomhotel</a:t>
            </a:r>
            <a:r>
              <a:rPr lang="en-US" b="1" dirty="0"/>
              <a:t> By ITC Hotels, Cathedral Road, Chennai.</a:t>
            </a:r>
          </a:p>
          <a:p>
            <a:endParaRPr lang="en-US" dirty="0"/>
          </a:p>
          <a:p>
            <a:r>
              <a:rPr lang="en-US" dirty="0"/>
              <a:t>ITC Hotels has hosted many visiting royalty and world leaders, including George W. Bush, Vladimir Putin, Barack Obama and Donald Trump.</a:t>
            </a:r>
          </a:p>
          <a:p>
            <a:endParaRPr lang="en-US" dirty="0"/>
          </a:p>
          <a:p>
            <a:r>
              <a:rPr lang="en-US" dirty="0"/>
              <a:t>The hotel chain works on a philosophy of "Responsible Luxury” and each hotel in the chain has a LEED (Leadership in Energy and Environmental Design) Platinum rating.</a:t>
            </a:r>
          </a:p>
          <a:p>
            <a:endParaRPr lang="en-US" dirty="0"/>
          </a:p>
          <a:p>
            <a:r>
              <a:rPr lang="en-US" dirty="0"/>
              <a:t>Originally incorporated as Rama Hotels Pvt Ltd in 1972 and renamed </a:t>
            </a:r>
            <a:r>
              <a:rPr lang="en-US" b="1" dirty="0" err="1"/>
              <a:t>Vishwarama</a:t>
            </a:r>
            <a:r>
              <a:rPr lang="en-US" b="1" dirty="0"/>
              <a:t> Hotels </a:t>
            </a:r>
            <a:r>
              <a:rPr lang="en-US" dirty="0"/>
              <a:t>in 1973, the Vazir Sultan Tobacco Co Ltd. (VST Industries) bought </a:t>
            </a:r>
            <a:r>
              <a:rPr lang="en-US" dirty="0" err="1"/>
              <a:t>Vishwarama</a:t>
            </a:r>
            <a:r>
              <a:rPr lang="en-US" dirty="0"/>
              <a:t> Hotels in 1980–1981 and soon after, in 1982, the first luxury hotel for the new chain opened in Bangalore.</a:t>
            </a:r>
            <a:endParaRPr lang="en-IN" dirty="0"/>
          </a:p>
        </p:txBody>
      </p:sp>
    </p:spTree>
    <p:extLst>
      <p:ext uri="{BB962C8B-B14F-4D97-AF65-F5344CB8AC3E}">
        <p14:creationId xmlns:p14="http://schemas.microsoft.com/office/powerpoint/2010/main" val="2519423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E8140-E031-717A-AEC1-1D59B4E6B0AF}"/>
              </a:ext>
            </a:extLst>
          </p:cNvPr>
          <p:cNvSpPr>
            <a:spLocks noGrp="1"/>
          </p:cNvSpPr>
          <p:nvPr>
            <p:ph type="title"/>
          </p:nvPr>
        </p:nvSpPr>
        <p:spPr>
          <a:xfrm>
            <a:off x="138522" y="195731"/>
            <a:ext cx="9905998" cy="718669"/>
          </a:xfrm>
        </p:spPr>
        <p:txBody>
          <a:bodyPr/>
          <a:lstStyle/>
          <a:p>
            <a:r>
              <a:rPr lang="en-IN" sz="3600" dirty="0">
                <a:latin typeface="Britannic Bold" panose="020B0903060703020204" pitchFamily="34" charset="0"/>
              </a:rPr>
              <a:t>ITC Hotels – Problem Statement</a:t>
            </a:r>
          </a:p>
        </p:txBody>
      </p:sp>
      <p:sp>
        <p:nvSpPr>
          <p:cNvPr id="4" name="TextBox 3">
            <a:extLst>
              <a:ext uri="{FF2B5EF4-FFF2-40B4-BE49-F238E27FC236}">
                <a16:creationId xmlns:a16="http://schemas.microsoft.com/office/drawing/2014/main" id="{95B32D2E-BC13-093D-F566-D17D36799791}"/>
              </a:ext>
            </a:extLst>
          </p:cNvPr>
          <p:cNvSpPr txBox="1"/>
          <p:nvPr/>
        </p:nvSpPr>
        <p:spPr>
          <a:xfrm>
            <a:off x="0" y="1690062"/>
            <a:ext cx="9905997" cy="3477875"/>
          </a:xfrm>
          <a:prstGeom prst="rect">
            <a:avLst/>
          </a:prstGeom>
          <a:noFill/>
        </p:spPr>
        <p:txBody>
          <a:bodyPr wrap="square" rtlCol="0">
            <a:spAutoFit/>
          </a:bodyPr>
          <a:lstStyle/>
          <a:p>
            <a:pPr marL="285750" indent="-285750">
              <a:buFont typeface="Arial" panose="020B0604020202020204" pitchFamily="34" charset="0"/>
              <a:buChar char="•"/>
            </a:pPr>
            <a:r>
              <a:rPr lang="en-US" sz="2200" dirty="0"/>
              <a:t>ITC Hotels is a luxury hotel chain that operates multiple properties with diverse room categories and varying occupancy rates.</a:t>
            </a:r>
          </a:p>
          <a:p>
            <a:r>
              <a:rPr lang="en-US" sz="2200" dirty="0"/>
              <a:t> </a:t>
            </a:r>
          </a:p>
          <a:p>
            <a:pPr marL="285750" indent="-285750">
              <a:buFont typeface="Arial" panose="020B0604020202020204" pitchFamily="34" charset="0"/>
              <a:buChar char="•"/>
            </a:pPr>
            <a:r>
              <a:rPr lang="en-US" sz="2200" dirty="0"/>
              <a:t>The company wants to gain deeper insights into its overall financial performance, customer booking behavior, occupancy trends, and room category performance to optimize revenue generation, minimize cancellations, and enhance customer satisfaction. </a:t>
            </a:r>
          </a:p>
          <a:p>
            <a:pPr marL="285750" indent="-285750">
              <a:buFont typeface="Arial" panose="020B0604020202020204" pitchFamily="34" charset="0"/>
              <a:buChar char="•"/>
            </a:pPr>
            <a:endParaRPr lang="en-US" sz="2200" dirty="0"/>
          </a:p>
          <a:p>
            <a:pPr marL="285750" indent="-285750">
              <a:buFont typeface="Arial" panose="020B0604020202020204" pitchFamily="34" charset="0"/>
              <a:buChar char="•"/>
            </a:pPr>
            <a:r>
              <a:rPr lang="en-US" sz="2200" dirty="0"/>
              <a:t>The goal of this project is to create an interactive, multi-page Power BI dashboard to provide stakeholders with real-time insights for decision-making.</a:t>
            </a:r>
            <a:endParaRPr lang="en-IN" sz="2200" dirty="0"/>
          </a:p>
        </p:txBody>
      </p:sp>
    </p:spTree>
    <p:extLst>
      <p:ext uri="{BB962C8B-B14F-4D97-AF65-F5344CB8AC3E}">
        <p14:creationId xmlns:p14="http://schemas.microsoft.com/office/powerpoint/2010/main" val="2086364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72160-32A4-1C30-CFEB-33717D5E3142}"/>
              </a:ext>
            </a:extLst>
          </p:cNvPr>
          <p:cNvSpPr>
            <a:spLocks noGrp="1"/>
          </p:cNvSpPr>
          <p:nvPr>
            <p:ph type="title"/>
          </p:nvPr>
        </p:nvSpPr>
        <p:spPr>
          <a:xfrm>
            <a:off x="140110" y="87576"/>
            <a:ext cx="9888793" cy="640011"/>
          </a:xfrm>
        </p:spPr>
        <p:txBody>
          <a:bodyPr>
            <a:normAutofit fontScale="90000"/>
          </a:bodyPr>
          <a:lstStyle/>
          <a:p>
            <a:r>
              <a:rPr lang="en-IN" dirty="0">
                <a:latin typeface="Britannic Bold" panose="020B0903060703020204" pitchFamily="34" charset="0"/>
              </a:rPr>
              <a:t>Financial Overview and Revenue Performance</a:t>
            </a:r>
          </a:p>
        </p:txBody>
      </p:sp>
      <p:pic>
        <p:nvPicPr>
          <p:cNvPr id="4" name="Picture 3">
            <a:extLst>
              <a:ext uri="{FF2B5EF4-FFF2-40B4-BE49-F238E27FC236}">
                <a16:creationId xmlns:a16="http://schemas.microsoft.com/office/drawing/2014/main" id="{447505E5-537C-65EF-5AF4-7F5D70EA0A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17523"/>
            <a:ext cx="12192000" cy="5540477"/>
          </a:xfrm>
          <a:prstGeom prst="rect">
            <a:avLst/>
          </a:prstGeom>
        </p:spPr>
      </p:pic>
    </p:spTree>
    <p:extLst>
      <p:ext uri="{BB962C8B-B14F-4D97-AF65-F5344CB8AC3E}">
        <p14:creationId xmlns:p14="http://schemas.microsoft.com/office/powerpoint/2010/main" val="7102713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15CFB-8759-665E-BD77-71239DAB4CA0}"/>
              </a:ext>
            </a:extLst>
          </p:cNvPr>
          <p:cNvSpPr>
            <a:spLocks noGrp="1"/>
          </p:cNvSpPr>
          <p:nvPr>
            <p:ph type="title"/>
          </p:nvPr>
        </p:nvSpPr>
        <p:spPr>
          <a:xfrm>
            <a:off x="125002" y="69260"/>
            <a:ext cx="8989501" cy="560005"/>
          </a:xfrm>
        </p:spPr>
        <p:txBody>
          <a:bodyPr/>
          <a:lstStyle/>
          <a:p>
            <a:r>
              <a:rPr lang="en-IN" sz="3600" dirty="0">
                <a:latin typeface="Britannic Bold" panose="020B0903060703020204" pitchFamily="34" charset="0"/>
              </a:rPr>
              <a:t>Financial Overview and Revenue Performance</a:t>
            </a:r>
            <a:endParaRPr lang="en-IN" sz="3600" dirty="0"/>
          </a:p>
        </p:txBody>
      </p:sp>
      <p:sp>
        <p:nvSpPr>
          <p:cNvPr id="3" name="TextBox 2">
            <a:extLst>
              <a:ext uri="{FF2B5EF4-FFF2-40B4-BE49-F238E27FC236}">
                <a16:creationId xmlns:a16="http://schemas.microsoft.com/office/drawing/2014/main" id="{2CF4D8E0-8298-344E-EA04-49E148FCAEA3}"/>
              </a:ext>
            </a:extLst>
          </p:cNvPr>
          <p:cNvSpPr txBox="1"/>
          <p:nvPr/>
        </p:nvSpPr>
        <p:spPr>
          <a:xfrm>
            <a:off x="125002" y="1607875"/>
            <a:ext cx="10719979" cy="4893647"/>
          </a:xfrm>
          <a:prstGeom prst="rect">
            <a:avLst/>
          </a:prstGeom>
          <a:noFill/>
        </p:spPr>
        <p:txBody>
          <a:bodyPr wrap="square" rtlCol="0">
            <a:spAutoFit/>
          </a:bodyPr>
          <a:lstStyle/>
          <a:p>
            <a:pPr>
              <a:buNone/>
            </a:pPr>
            <a:r>
              <a:rPr lang="en-US" sz="2400" b="1" dirty="0"/>
              <a:t>Key Highlights:</a:t>
            </a:r>
          </a:p>
          <a:p>
            <a:pPr>
              <a:buNone/>
            </a:pPr>
            <a:endParaRPr lang="en-US" dirty="0"/>
          </a:p>
          <a:p>
            <a:pPr>
              <a:buFont typeface="Arial" panose="020B0604020202020204" pitchFamily="34" charset="0"/>
              <a:buChar char="•"/>
            </a:pPr>
            <a:r>
              <a:rPr lang="en-US" b="1" dirty="0"/>
              <a:t>Strong Revenue Generation:</a:t>
            </a:r>
            <a:r>
              <a:rPr lang="en-US" dirty="0"/>
              <a:t> The total </a:t>
            </a:r>
            <a:r>
              <a:rPr lang="en-US" b="1" dirty="0"/>
              <a:t>revenue generated</a:t>
            </a:r>
            <a:r>
              <a:rPr lang="en-US" dirty="0"/>
              <a:t> stands at </a:t>
            </a:r>
            <a:r>
              <a:rPr lang="en-US" b="1" dirty="0"/>
              <a:t>₹2 billion</a:t>
            </a:r>
            <a:r>
              <a:rPr lang="en-US" dirty="0"/>
              <a:t>, while the </a:t>
            </a:r>
            <a:r>
              <a:rPr lang="en-US" b="1" dirty="0"/>
              <a:t>revenue realized</a:t>
            </a:r>
            <a:r>
              <a:rPr lang="en-US" dirty="0"/>
              <a:t> amounts to </a:t>
            </a:r>
            <a:r>
              <a:rPr lang="en-US" b="1" dirty="0"/>
              <a:t>₹1.7 billion</a:t>
            </a:r>
            <a:r>
              <a:rPr lang="en-US" dirty="0"/>
              <a:t> up to May 7, 2022.</a:t>
            </a:r>
          </a:p>
          <a:p>
            <a:endParaRPr lang="en-US" dirty="0"/>
          </a:p>
          <a:p>
            <a:pPr>
              <a:buFont typeface="Arial" panose="020B0604020202020204" pitchFamily="34" charset="0"/>
              <a:buChar char="•"/>
            </a:pPr>
            <a:r>
              <a:rPr lang="en-US" b="1" dirty="0"/>
              <a:t>Healthy Revenue Per Available Room:</a:t>
            </a:r>
            <a:r>
              <a:rPr lang="en-US" dirty="0"/>
              <a:t> The </a:t>
            </a:r>
            <a:r>
              <a:rPr lang="en-US" b="1" dirty="0"/>
              <a:t>revenue per available room</a:t>
            </a:r>
            <a:r>
              <a:rPr lang="en-US" dirty="0"/>
              <a:t> is a robust </a:t>
            </a:r>
            <a:r>
              <a:rPr lang="en-US" b="1" dirty="0"/>
              <a:t>₹7.35K</a:t>
            </a:r>
            <a:r>
              <a:rPr lang="en-US" dirty="0"/>
              <a:t>, indicating efficient utilization of available inventory.</a:t>
            </a:r>
          </a:p>
          <a:p>
            <a:endParaRPr lang="en-US" dirty="0"/>
          </a:p>
          <a:p>
            <a:pPr>
              <a:buFont typeface="Arial" panose="020B0604020202020204" pitchFamily="34" charset="0"/>
              <a:buChar char="•"/>
            </a:pPr>
            <a:r>
              <a:rPr lang="en-US" b="1" dirty="0"/>
              <a:t>Solid Average Daily Rate:</a:t>
            </a:r>
            <a:r>
              <a:rPr lang="en-US" dirty="0"/>
              <a:t> The </a:t>
            </a:r>
            <a:r>
              <a:rPr lang="en-US" b="1" dirty="0"/>
              <a:t>average daily rate</a:t>
            </a:r>
            <a:r>
              <a:rPr lang="en-US" dirty="0"/>
              <a:t> is </a:t>
            </a:r>
            <a:r>
              <a:rPr lang="en-US" b="1" dirty="0"/>
              <a:t>₹14.91K</a:t>
            </a:r>
            <a:r>
              <a:rPr lang="en-US" dirty="0"/>
              <a:t>, reflecting the premium positioning and pricing strategy.</a:t>
            </a:r>
          </a:p>
          <a:p>
            <a:endParaRPr lang="en-US" dirty="0"/>
          </a:p>
          <a:p>
            <a:pPr>
              <a:buFont typeface="Arial" panose="020B0604020202020204" pitchFamily="34" charset="0"/>
              <a:buChar char="•"/>
            </a:pPr>
            <a:r>
              <a:rPr lang="en-US" b="1" dirty="0"/>
              <a:t>Significant Month-over-Month Growth:</a:t>
            </a:r>
            <a:r>
              <a:rPr lang="en-US" dirty="0"/>
              <a:t> The </a:t>
            </a:r>
            <a:r>
              <a:rPr lang="en-US" b="1" dirty="0"/>
              <a:t>month-over-month (M.O.M.) growth</a:t>
            </a:r>
            <a:r>
              <a:rPr lang="en-US" dirty="0"/>
              <a:t> in a key metric is a substantial </a:t>
            </a:r>
            <a:r>
              <a:rPr lang="en-US" b="1" dirty="0"/>
              <a:t>50.44%</a:t>
            </a:r>
            <a:r>
              <a:rPr lang="en-US" dirty="0"/>
              <a:t>, suggesting strong positive momentum.</a:t>
            </a:r>
          </a:p>
          <a:p>
            <a:endParaRPr lang="en-US" dirty="0"/>
          </a:p>
          <a:p>
            <a:pPr>
              <a:buFont typeface="Arial" panose="020B0604020202020204" pitchFamily="34" charset="0"/>
              <a:buChar char="•"/>
            </a:pPr>
            <a:r>
              <a:rPr lang="en-US" b="1" dirty="0"/>
              <a:t>Positive Week-over-Week Growth:</a:t>
            </a:r>
            <a:r>
              <a:rPr lang="en-US" dirty="0"/>
              <a:t> The </a:t>
            </a:r>
            <a:r>
              <a:rPr lang="en-US" b="1" dirty="0"/>
              <a:t>week-over-week (W.O.W.) growth</a:t>
            </a:r>
            <a:r>
              <a:rPr lang="en-US" dirty="0"/>
              <a:t> is also positive at </a:t>
            </a:r>
            <a:r>
              <a:rPr lang="en-US" b="1" dirty="0"/>
              <a:t>13.85%</a:t>
            </a:r>
            <a:r>
              <a:rPr lang="en-US" dirty="0"/>
              <a:t>, indicating consistent short-term performance improvement.</a:t>
            </a:r>
          </a:p>
          <a:p>
            <a:pPr>
              <a:buNone/>
            </a:pPr>
            <a:endParaRPr lang="en-US" dirty="0"/>
          </a:p>
        </p:txBody>
      </p:sp>
    </p:spTree>
    <p:extLst>
      <p:ext uri="{BB962C8B-B14F-4D97-AF65-F5344CB8AC3E}">
        <p14:creationId xmlns:p14="http://schemas.microsoft.com/office/powerpoint/2010/main" val="3937534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69E44-4951-AB37-6FF5-82F4F5F4BF7F}"/>
              </a:ext>
            </a:extLst>
          </p:cNvPr>
          <p:cNvSpPr>
            <a:spLocks noGrp="1"/>
          </p:cNvSpPr>
          <p:nvPr>
            <p:ph type="title"/>
          </p:nvPr>
        </p:nvSpPr>
        <p:spPr>
          <a:xfrm>
            <a:off x="75840" y="108589"/>
            <a:ext cx="8881347" cy="1208934"/>
          </a:xfrm>
        </p:spPr>
        <p:txBody>
          <a:bodyPr/>
          <a:lstStyle/>
          <a:p>
            <a:r>
              <a:rPr lang="en-IN" sz="3600" dirty="0">
                <a:latin typeface="Britannic Bold" panose="020B0903060703020204" pitchFamily="34" charset="0"/>
              </a:rPr>
              <a:t>Financial Overview and Revenue Performance</a:t>
            </a:r>
            <a:endParaRPr lang="en-IN" sz="3600" dirty="0"/>
          </a:p>
        </p:txBody>
      </p:sp>
      <p:sp>
        <p:nvSpPr>
          <p:cNvPr id="3" name="TextBox 2">
            <a:extLst>
              <a:ext uri="{FF2B5EF4-FFF2-40B4-BE49-F238E27FC236}">
                <a16:creationId xmlns:a16="http://schemas.microsoft.com/office/drawing/2014/main" id="{CD897539-93F0-4F4E-6BD0-E75E38A71E06}"/>
              </a:ext>
            </a:extLst>
          </p:cNvPr>
          <p:cNvSpPr txBox="1"/>
          <p:nvPr/>
        </p:nvSpPr>
        <p:spPr>
          <a:xfrm>
            <a:off x="0" y="1730477"/>
            <a:ext cx="10579511" cy="3785652"/>
          </a:xfrm>
          <a:prstGeom prst="rect">
            <a:avLst/>
          </a:prstGeom>
          <a:noFill/>
        </p:spPr>
        <p:txBody>
          <a:bodyPr wrap="square" rtlCol="0">
            <a:spAutoFit/>
          </a:bodyPr>
          <a:lstStyle/>
          <a:p>
            <a:pPr>
              <a:buNone/>
            </a:pPr>
            <a:r>
              <a:rPr lang="en-US" sz="2400" b="1" dirty="0"/>
              <a:t>Revenue Breakdown:</a:t>
            </a:r>
          </a:p>
          <a:p>
            <a:pPr>
              <a:buNone/>
            </a:pPr>
            <a:endParaRPr lang="en-US" dirty="0"/>
          </a:p>
          <a:p>
            <a:pPr>
              <a:buFont typeface="Arial" panose="020B0604020202020204" pitchFamily="34" charset="0"/>
              <a:buChar char="•"/>
            </a:pPr>
            <a:r>
              <a:rPr lang="en-US" b="1" dirty="0"/>
              <a:t>By Room Class:</a:t>
            </a:r>
            <a:r>
              <a:rPr lang="en-US" dirty="0"/>
              <a:t> The </a:t>
            </a:r>
            <a:r>
              <a:rPr lang="en-US" b="1" dirty="0"/>
              <a:t>Elite</a:t>
            </a:r>
            <a:r>
              <a:rPr lang="en-US" dirty="0"/>
              <a:t> room class is the highest revenue generator, contributing </a:t>
            </a:r>
            <a:r>
              <a:rPr lang="en-US" b="1" dirty="0"/>
              <a:t>₹0.36 billion</a:t>
            </a:r>
            <a:r>
              <a:rPr lang="en-US" dirty="0"/>
              <a:t>. Following this are </a:t>
            </a:r>
            <a:r>
              <a:rPr lang="en-US" b="1" dirty="0"/>
              <a:t>Premium</a:t>
            </a:r>
            <a:r>
              <a:rPr lang="en-US" dirty="0"/>
              <a:t> and </a:t>
            </a:r>
            <a:r>
              <a:rPr lang="en-US" b="1" dirty="0"/>
              <a:t>Presidential</a:t>
            </a:r>
            <a:r>
              <a:rPr lang="en-US" dirty="0"/>
              <a:t> at </a:t>
            </a:r>
            <a:r>
              <a:rPr lang="en-US" b="1" dirty="0"/>
              <a:t>₹0.4 billion</a:t>
            </a:r>
            <a:r>
              <a:rPr lang="en-US" dirty="0"/>
              <a:t> each, and </a:t>
            </a:r>
            <a:r>
              <a:rPr lang="en-US" b="1" dirty="0"/>
              <a:t>Standard</a:t>
            </a:r>
            <a:r>
              <a:rPr lang="en-US" dirty="0"/>
              <a:t> at </a:t>
            </a:r>
            <a:r>
              <a:rPr lang="en-US" b="1" dirty="0"/>
              <a:t>₹0.3 billion</a:t>
            </a:r>
            <a:r>
              <a:rPr lang="en-US" dirty="0"/>
              <a:t>.</a:t>
            </a:r>
          </a:p>
          <a:p>
            <a:endParaRPr lang="en-US" dirty="0"/>
          </a:p>
          <a:p>
            <a:pPr>
              <a:buFont typeface="Arial" panose="020B0604020202020204" pitchFamily="34" charset="0"/>
              <a:buChar char="•"/>
            </a:pPr>
            <a:r>
              <a:rPr lang="en-US" b="1" dirty="0"/>
              <a:t>By Property Name:</a:t>
            </a:r>
            <a:r>
              <a:rPr lang="en-US" dirty="0"/>
              <a:t> </a:t>
            </a:r>
            <a:r>
              <a:rPr lang="en-US" b="1" dirty="0"/>
              <a:t>ITC Grands</a:t>
            </a:r>
            <a:r>
              <a:rPr lang="en-US" dirty="0"/>
              <a:t> leads in revenue generation among the listed properties at </a:t>
            </a:r>
            <a:r>
              <a:rPr lang="en-US" b="1" dirty="0"/>
              <a:t>₹0.25 billion</a:t>
            </a:r>
            <a:r>
              <a:rPr lang="en-US" dirty="0"/>
              <a:t>. </a:t>
            </a:r>
            <a:r>
              <a:rPr lang="en-US" b="1" dirty="0"/>
              <a:t>ITC Palace</a:t>
            </a:r>
            <a:r>
              <a:rPr lang="en-US" dirty="0"/>
              <a:t> and </a:t>
            </a:r>
            <a:r>
              <a:rPr lang="en-US" b="1" dirty="0"/>
              <a:t>ITC City</a:t>
            </a:r>
            <a:r>
              <a:rPr lang="en-US" dirty="0"/>
              <a:t> also show significant contributions at </a:t>
            </a:r>
            <a:r>
              <a:rPr lang="en-US" b="1" dirty="0"/>
              <a:t>₹0.3 billion</a:t>
            </a:r>
            <a:r>
              <a:rPr lang="en-US" dirty="0"/>
              <a:t> and </a:t>
            </a:r>
            <a:r>
              <a:rPr lang="en-US" b="1" dirty="0"/>
              <a:t>₹0.34 billion</a:t>
            </a:r>
            <a:r>
              <a:rPr lang="en-US" dirty="0"/>
              <a:t>, respectively.</a:t>
            </a:r>
          </a:p>
          <a:p>
            <a:endParaRPr lang="en-US" dirty="0"/>
          </a:p>
          <a:p>
            <a:pPr>
              <a:buFont typeface="Arial" panose="020B0604020202020204" pitchFamily="34" charset="0"/>
              <a:buChar char="•"/>
            </a:pPr>
            <a:r>
              <a:rPr lang="en-US" b="1" dirty="0"/>
              <a:t>By City:</a:t>
            </a:r>
            <a:r>
              <a:rPr lang="en-US" dirty="0"/>
              <a:t> </a:t>
            </a:r>
            <a:r>
              <a:rPr lang="en-US" b="1" dirty="0"/>
              <a:t>Mumbai</a:t>
            </a:r>
            <a:r>
              <a:rPr lang="en-US" dirty="0"/>
              <a:t> is the top revenue-generating city at </a:t>
            </a:r>
            <a:r>
              <a:rPr lang="en-US" b="1" dirty="0"/>
              <a:t>₹476M</a:t>
            </a:r>
            <a:r>
              <a:rPr lang="en-US" dirty="0"/>
              <a:t>. </a:t>
            </a:r>
            <a:r>
              <a:rPr lang="en-US" b="1" dirty="0"/>
              <a:t>Bengaluru</a:t>
            </a:r>
            <a:r>
              <a:rPr lang="en-US" dirty="0"/>
              <a:t> also shows strong performance at </a:t>
            </a:r>
            <a:r>
              <a:rPr lang="en-US" b="1" dirty="0"/>
              <a:t>₹266M</a:t>
            </a:r>
            <a:r>
              <a:rPr lang="en-US" dirty="0"/>
              <a:t>, followed by </a:t>
            </a:r>
            <a:r>
              <a:rPr lang="en-US" b="1" dirty="0"/>
              <a:t>Delhi</a:t>
            </a:r>
            <a:r>
              <a:rPr lang="en-US" dirty="0"/>
              <a:t> at </a:t>
            </a:r>
            <a:r>
              <a:rPr lang="en-US" b="1" dirty="0"/>
              <a:t>₹256M</a:t>
            </a:r>
            <a:r>
              <a:rPr lang="en-US" dirty="0"/>
              <a:t>. </a:t>
            </a:r>
            <a:r>
              <a:rPr lang="en-US" b="1" dirty="0"/>
              <a:t>Hyderabad</a:t>
            </a:r>
            <a:r>
              <a:rPr lang="en-US" dirty="0"/>
              <a:t> and </a:t>
            </a:r>
            <a:r>
              <a:rPr lang="en-US" b="1" dirty="0"/>
              <a:t>Chennai</a:t>
            </a:r>
            <a:r>
              <a:rPr lang="en-US" dirty="0"/>
              <a:t> contribute </a:t>
            </a:r>
            <a:r>
              <a:rPr lang="en-US" b="1" dirty="0"/>
              <a:t>₹219M</a:t>
            </a:r>
            <a:r>
              <a:rPr lang="en-US" dirty="0"/>
              <a:t> and </a:t>
            </a:r>
            <a:r>
              <a:rPr lang="en-US" b="1" dirty="0"/>
              <a:t>₹125M</a:t>
            </a:r>
            <a:r>
              <a:rPr lang="en-US" dirty="0"/>
              <a:t>, respectively. </a:t>
            </a:r>
            <a:r>
              <a:rPr lang="en-US" b="1" dirty="0"/>
              <a:t>Goa</a:t>
            </a:r>
            <a:r>
              <a:rPr lang="en-US" dirty="0"/>
              <a:t> generates </a:t>
            </a:r>
            <a:r>
              <a:rPr lang="en-US" b="1" dirty="0"/>
              <a:t>₹192M</a:t>
            </a:r>
            <a:r>
              <a:rPr lang="en-US" dirty="0"/>
              <a:t> in revenue.</a:t>
            </a:r>
          </a:p>
        </p:txBody>
      </p:sp>
    </p:spTree>
    <p:extLst>
      <p:ext uri="{BB962C8B-B14F-4D97-AF65-F5344CB8AC3E}">
        <p14:creationId xmlns:p14="http://schemas.microsoft.com/office/powerpoint/2010/main" val="1387710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CB7FB-4D5E-9641-D716-CBB1CBAB5D33}"/>
              </a:ext>
            </a:extLst>
          </p:cNvPr>
          <p:cNvSpPr>
            <a:spLocks noGrp="1"/>
          </p:cNvSpPr>
          <p:nvPr>
            <p:ph type="title"/>
          </p:nvPr>
        </p:nvSpPr>
        <p:spPr>
          <a:xfrm>
            <a:off x="144667" y="128253"/>
            <a:ext cx="6855901" cy="1179437"/>
          </a:xfrm>
        </p:spPr>
        <p:txBody>
          <a:bodyPr/>
          <a:lstStyle/>
          <a:p>
            <a:r>
              <a:rPr lang="en-IN" sz="3600" dirty="0">
                <a:latin typeface="Britannic Bold" panose="020B0903060703020204" pitchFamily="34" charset="0"/>
              </a:rPr>
              <a:t>Financial Overview and Revenue Performance</a:t>
            </a:r>
            <a:endParaRPr lang="en-IN" sz="3600" dirty="0"/>
          </a:p>
        </p:txBody>
      </p:sp>
      <p:sp>
        <p:nvSpPr>
          <p:cNvPr id="3" name="TextBox 2">
            <a:extLst>
              <a:ext uri="{FF2B5EF4-FFF2-40B4-BE49-F238E27FC236}">
                <a16:creationId xmlns:a16="http://schemas.microsoft.com/office/drawing/2014/main" id="{40D9F097-27BD-EB3F-CF33-A47427BE7A84}"/>
              </a:ext>
            </a:extLst>
          </p:cNvPr>
          <p:cNvSpPr txBox="1"/>
          <p:nvPr/>
        </p:nvSpPr>
        <p:spPr>
          <a:xfrm>
            <a:off x="144667" y="1691149"/>
            <a:ext cx="10589342" cy="4431983"/>
          </a:xfrm>
          <a:prstGeom prst="rect">
            <a:avLst/>
          </a:prstGeom>
          <a:noFill/>
        </p:spPr>
        <p:txBody>
          <a:bodyPr wrap="square" rtlCol="0">
            <a:spAutoFit/>
          </a:bodyPr>
          <a:lstStyle/>
          <a:p>
            <a:pPr>
              <a:buNone/>
            </a:pPr>
            <a:r>
              <a:rPr lang="en-US" sz="2400" b="1" dirty="0"/>
              <a:t>Trends and Observations:</a:t>
            </a:r>
          </a:p>
          <a:p>
            <a:pPr>
              <a:buNone/>
            </a:pPr>
            <a:endParaRPr lang="en-US" sz="2400" dirty="0"/>
          </a:p>
          <a:p>
            <a:pPr>
              <a:buFont typeface="Arial" panose="020B0604020202020204" pitchFamily="34" charset="0"/>
              <a:buChar char="•"/>
            </a:pPr>
            <a:r>
              <a:rPr lang="en-US" dirty="0"/>
              <a:t>The cumulative revenue shows a steady upward trend throughout the analyzed period (May 1st to May 7th, 2022).</a:t>
            </a:r>
          </a:p>
          <a:p>
            <a:endParaRPr lang="en-US" dirty="0"/>
          </a:p>
          <a:p>
            <a:pPr>
              <a:buFont typeface="Arial" panose="020B0604020202020204" pitchFamily="34" charset="0"/>
              <a:buChar char="•"/>
            </a:pPr>
            <a:r>
              <a:rPr lang="en-US" dirty="0"/>
              <a:t>The revenue realized by property name appears to show a slight dip towards the end of the analyzed period for some properties, as indicated by the trend line.</a:t>
            </a:r>
          </a:p>
          <a:p>
            <a:endParaRPr lang="en-US" dirty="0"/>
          </a:p>
          <a:p>
            <a:endParaRPr lang="en-US" dirty="0"/>
          </a:p>
          <a:p>
            <a:r>
              <a:rPr lang="en-US" b="1" dirty="0"/>
              <a:t>Overall, the dashboard indicates a strong financial performance with significant revenue generation and positive growth trends. Mumbai and Bengaluru are key revenue-generating cities, while the Elite, Premium, and Presidential room classes are the major contributors to room revenue. ITC Grands, ITC Palace, and ITC City are the top-performing properties in terms of revenue generation.</a:t>
            </a:r>
            <a:endParaRPr lang="en-US" dirty="0"/>
          </a:p>
          <a:p>
            <a:endParaRPr lang="en-IN" dirty="0"/>
          </a:p>
        </p:txBody>
      </p:sp>
    </p:spTree>
    <p:extLst>
      <p:ext uri="{BB962C8B-B14F-4D97-AF65-F5344CB8AC3E}">
        <p14:creationId xmlns:p14="http://schemas.microsoft.com/office/powerpoint/2010/main" val="1032799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240</TotalTime>
  <Words>2431</Words>
  <Application>Microsoft Office PowerPoint</Application>
  <PresentationFormat>Widescreen</PresentationFormat>
  <Paragraphs>188</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Britannic Bold</vt:lpstr>
      <vt:lpstr>Century Gothic</vt:lpstr>
      <vt:lpstr>Wingdings 3</vt:lpstr>
      <vt:lpstr>Ion</vt:lpstr>
      <vt:lpstr>PowerPoint Presentation</vt:lpstr>
      <vt:lpstr>Acknowledgement</vt:lpstr>
      <vt:lpstr>Table of content</vt:lpstr>
      <vt:lpstr>ITC Hotels</vt:lpstr>
      <vt:lpstr>ITC Hotels – Problem Statement</vt:lpstr>
      <vt:lpstr>Financial Overview and Revenue Performance</vt:lpstr>
      <vt:lpstr>Financial Overview and Revenue Performance</vt:lpstr>
      <vt:lpstr>Financial Overview and Revenue Performance</vt:lpstr>
      <vt:lpstr>Financial Overview and Revenue Performance</vt:lpstr>
      <vt:lpstr>Occupancy and Capacity Analysis</vt:lpstr>
      <vt:lpstr>Occupancy and Capacity Analysis</vt:lpstr>
      <vt:lpstr>PowerPoint Presentation</vt:lpstr>
      <vt:lpstr>Occupancy and Capacity Analysis </vt:lpstr>
      <vt:lpstr>Room Category Performance and booking insights</vt:lpstr>
      <vt:lpstr>Room Category Performance and booking insights</vt:lpstr>
      <vt:lpstr>Room Category Performance and booking insights</vt:lpstr>
      <vt:lpstr>Room Category Performance and booking insights</vt:lpstr>
      <vt:lpstr>Room Category Performance and booking insights</vt:lpstr>
      <vt:lpstr>Cancellation and Lost Revenue Analysis</vt:lpstr>
      <vt:lpstr>Cancellation and Lost Revenue Analysis</vt:lpstr>
      <vt:lpstr>Cancellation and Lost Revenue Analysis</vt:lpstr>
      <vt:lpstr>Cancellation and Lost Revenue Analysis</vt:lpstr>
      <vt:lpstr>Cancellation and Lost Revenue Analysis</vt:lpstr>
      <vt:lpstr>Cancellation and Lost Revenue Analysis</vt:lpstr>
      <vt:lpstr>Conclusion of the ITC Hotel Revenue Optimization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Kartik Pant</dc:creator>
  <cp:lastModifiedBy>Kartik Pant</cp:lastModifiedBy>
  <cp:revision>1</cp:revision>
  <dcterms:created xsi:type="dcterms:W3CDTF">2025-05-12T11:28:24Z</dcterms:created>
  <dcterms:modified xsi:type="dcterms:W3CDTF">2025-05-12T15:28:46Z</dcterms:modified>
</cp:coreProperties>
</file>