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B06D9B-A95E-4919-AB1A-C48C77E549C8}" type="datetimeFigureOut">
              <a:rPr lang="en-IN" smtClean="0"/>
              <a:t>15-07-2025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F8FFF-CFA6-4153-9DF3-20E0EB8CD88E}" type="slidenum">
              <a:rPr lang="en-IN" smtClean="0"/>
              <a:t>‹#›</a:t>
            </a:fld>
            <a:endParaRPr lang="en-IN"/>
          </a:p>
        </p:txBody>
      </p:sp>
    </p:spTree>
    <p:extLst>
      <p:ext uri="{BB962C8B-B14F-4D97-AF65-F5344CB8AC3E}">
        <p14:creationId xmlns:p14="http://schemas.microsoft.com/office/powerpoint/2010/main" val="424654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4F8FFF-CFA6-4153-9DF3-20E0EB8CD88E}" type="slidenum">
              <a:rPr lang="en-IN" smtClean="0"/>
              <a:t>17</a:t>
            </a:fld>
            <a:endParaRPr lang="en-IN"/>
          </a:p>
        </p:txBody>
      </p:sp>
    </p:spTree>
    <p:extLst>
      <p:ext uri="{BB962C8B-B14F-4D97-AF65-F5344CB8AC3E}">
        <p14:creationId xmlns:p14="http://schemas.microsoft.com/office/powerpoint/2010/main" val="2726097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EE7E8-3BA4-3560-F4AB-AF8F913397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0D70F4-6A9D-07A4-B86C-3AF24821ED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2D5EB4-EC44-1017-78A4-7064F1A56A8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4B53800-D11B-84AF-5769-CD351F839329}"/>
              </a:ext>
            </a:extLst>
          </p:cNvPr>
          <p:cNvSpPr>
            <a:spLocks noGrp="1"/>
          </p:cNvSpPr>
          <p:nvPr>
            <p:ph type="sldNum" sz="quarter" idx="5"/>
          </p:nvPr>
        </p:nvSpPr>
        <p:spPr/>
        <p:txBody>
          <a:bodyPr/>
          <a:lstStyle/>
          <a:p>
            <a:fld id="{134F8FFF-CFA6-4153-9DF3-20E0EB8CD88E}" type="slidenum">
              <a:rPr lang="en-IN" smtClean="0"/>
              <a:t>19</a:t>
            </a:fld>
            <a:endParaRPr lang="en-IN"/>
          </a:p>
        </p:txBody>
      </p:sp>
    </p:spTree>
    <p:extLst>
      <p:ext uri="{BB962C8B-B14F-4D97-AF65-F5344CB8AC3E}">
        <p14:creationId xmlns:p14="http://schemas.microsoft.com/office/powerpoint/2010/main" val="275319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93D44-8D8A-322D-EED2-5C1809B5A8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8F4F05-1BB5-14D7-57EF-AB5CE2A89A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F55BF0-E34E-97CC-1EFB-779D7219E24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242EEFC-4973-AB22-8571-B9F2FDD089AF}"/>
              </a:ext>
            </a:extLst>
          </p:cNvPr>
          <p:cNvSpPr>
            <a:spLocks noGrp="1"/>
          </p:cNvSpPr>
          <p:nvPr>
            <p:ph type="sldNum" sz="quarter" idx="5"/>
          </p:nvPr>
        </p:nvSpPr>
        <p:spPr/>
        <p:txBody>
          <a:bodyPr/>
          <a:lstStyle/>
          <a:p>
            <a:fld id="{134F8FFF-CFA6-4153-9DF3-20E0EB8CD88E}" type="slidenum">
              <a:rPr lang="en-IN" smtClean="0"/>
              <a:t>21</a:t>
            </a:fld>
            <a:endParaRPr lang="en-IN"/>
          </a:p>
        </p:txBody>
      </p:sp>
    </p:spTree>
    <p:extLst>
      <p:ext uri="{BB962C8B-B14F-4D97-AF65-F5344CB8AC3E}">
        <p14:creationId xmlns:p14="http://schemas.microsoft.com/office/powerpoint/2010/main" val="2131438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11CA9-A188-4FF7-EB78-34701EC764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FB5C31-9B4C-9661-941A-2DF3267917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8E581C-0BD9-47D6-C6EE-5818A4B001F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6FD4F1A-EB3B-4672-D5D2-8B3684B76968}"/>
              </a:ext>
            </a:extLst>
          </p:cNvPr>
          <p:cNvSpPr>
            <a:spLocks noGrp="1"/>
          </p:cNvSpPr>
          <p:nvPr>
            <p:ph type="sldNum" sz="quarter" idx="5"/>
          </p:nvPr>
        </p:nvSpPr>
        <p:spPr/>
        <p:txBody>
          <a:bodyPr/>
          <a:lstStyle/>
          <a:p>
            <a:fld id="{134F8FFF-CFA6-4153-9DF3-20E0EB8CD88E}" type="slidenum">
              <a:rPr lang="en-IN" smtClean="0"/>
              <a:t>23</a:t>
            </a:fld>
            <a:endParaRPr lang="en-IN"/>
          </a:p>
        </p:txBody>
      </p:sp>
    </p:spTree>
    <p:extLst>
      <p:ext uri="{BB962C8B-B14F-4D97-AF65-F5344CB8AC3E}">
        <p14:creationId xmlns:p14="http://schemas.microsoft.com/office/powerpoint/2010/main" val="1532634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90BDE-045F-ED43-39A8-AB3FCF0293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EAC03A-2BE8-AEA8-B614-5D00489A51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79799A-1C38-8C0C-F5D5-E02B7E39718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7390C99-B864-762D-7572-9625F262826B}"/>
              </a:ext>
            </a:extLst>
          </p:cNvPr>
          <p:cNvSpPr>
            <a:spLocks noGrp="1"/>
          </p:cNvSpPr>
          <p:nvPr>
            <p:ph type="sldNum" sz="quarter" idx="5"/>
          </p:nvPr>
        </p:nvSpPr>
        <p:spPr/>
        <p:txBody>
          <a:bodyPr/>
          <a:lstStyle/>
          <a:p>
            <a:fld id="{134F8FFF-CFA6-4153-9DF3-20E0EB8CD88E}" type="slidenum">
              <a:rPr lang="en-IN" smtClean="0"/>
              <a:t>25</a:t>
            </a:fld>
            <a:endParaRPr lang="en-IN"/>
          </a:p>
        </p:txBody>
      </p:sp>
    </p:spTree>
    <p:extLst>
      <p:ext uri="{BB962C8B-B14F-4D97-AF65-F5344CB8AC3E}">
        <p14:creationId xmlns:p14="http://schemas.microsoft.com/office/powerpoint/2010/main" val="632692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A714F-AACD-6ED2-806D-FCC8CB5BA5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BA3618-CAC0-CAD5-ABB5-DB61797993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FC0A55-8E6F-0779-8CEF-724A0C6B5D2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AEB802E-12BA-28C9-9A20-3281C3119BFA}"/>
              </a:ext>
            </a:extLst>
          </p:cNvPr>
          <p:cNvSpPr>
            <a:spLocks noGrp="1"/>
          </p:cNvSpPr>
          <p:nvPr>
            <p:ph type="sldNum" sz="quarter" idx="5"/>
          </p:nvPr>
        </p:nvSpPr>
        <p:spPr/>
        <p:txBody>
          <a:bodyPr/>
          <a:lstStyle/>
          <a:p>
            <a:fld id="{134F8FFF-CFA6-4153-9DF3-20E0EB8CD88E}" type="slidenum">
              <a:rPr lang="en-IN" smtClean="0"/>
              <a:t>27</a:t>
            </a:fld>
            <a:endParaRPr lang="en-IN"/>
          </a:p>
        </p:txBody>
      </p:sp>
    </p:spTree>
    <p:extLst>
      <p:ext uri="{BB962C8B-B14F-4D97-AF65-F5344CB8AC3E}">
        <p14:creationId xmlns:p14="http://schemas.microsoft.com/office/powerpoint/2010/main" val="5400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66084-FD04-A61E-8124-A33AA7821B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5DE7AB-DE4B-A3A0-B7B9-341D7CCC8F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8184C7-3416-B9C7-7C04-C1D9ED7FC5D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FE9A4E2-6802-9B5C-579C-2C0B82CBA153}"/>
              </a:ext>
            </a:extLst>
          </p:cNvPr>
          <p:cNvSpPr>
            <a:spLocks noGrp="1"/>
          </p:cNvSpPr>
          <p:nvPr>
            <p:ph type="sldNum" sz="quarter" idx="5"/>
          </p:nvPr>
        </p:nvSpPr>
        <p:spPr/>
        <p:txBody>
          <a:bodyPr/>
          <a:lstStyle/>
          <a:p>
            <a:fld id="{134F8FFF-CFA6-4153-9DF3-20E0EB8CD88E}" type="slidenum">
              <a:rPr lang="en-IN" smtClean="0"/>
              <a:t>29</a:t>
            </a:fld>
            <a:endParaRPr lang="en-IN"/>
          </a:p>
        </p:txBody>
      </p:sp>
    </p:spTree>
    <p:extLst>
      <p:ext uri="{BB962C8B-B14F-4D97-AF65-F5344CB8AC3E}">
        <p14:creationId xmlns:p14="http://schemas.microsoft.com/office/powerpoint/2010/main" val="1160030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C0A337-F259-42D6-96FD-6F0EF469BE4B}"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7640D-9A9B-4B70-8C05-C6EFCEE3BDEE}" type="slidenum">
              <a:rPr lang="en-IN" smtClean="0"/>
              <a:t>‹#›</a:t>
            </a:fld>
            <a:endParaRPr lang="en-IN"/>
          </a:p>
        </p:txBody>
      </p:sp>
    </p:spTree>
    <p:extLst>
      <p:ext uri="{BB962C8B-B14F-4D97-AF65-F5344CB8AC3E}">
        <p14:creationId xmlns:p14="http://schemas.microsoft.com/office/powerpoint/2010/main" val="202745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C0A337-F259-42D6-96FD-6F0EF469BE4B}" type="datetimeFigureOut">
              <a:rPr lang="en-IN" smtClean="0"/>
              <a:t>15-07-2025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7640D-9A9B-4B70-8C05-C6EFCEE3BDEE}" type="slidenum">
              <a:rPr lang="en-IN" smtClean="0"/>
              <a:t>‹#›</a:t>
            </a:fld>
            <a:endParaRPr lang="en-IN"/>
          </a:p>
        </p:txBody>
      </p:sp>
    </p:spTree>
    <p:extLst>
      <p:ext uri="{BB962C8B-B14F-4D97-AF65-F5344CB8AC3E}">
        <p14:creationId xmlns:p14="http://schemas.microsoft.com/office/powerpoint/2010/main" val="413965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5C0A337-F259-42D6-96FD-6F0EF469BE4B}"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7640D-9A9B-4B70-8C05-C6EFCEE3BDEE}" type="slidenum">
              <a:rPr lang="en-IN" smtClean="0"/>
              <a:t>‹#›</a:t>
            </a:fld>
            <a:endParaRPr lang="en-IN"/>
          </a:p>
        </p:txBody>
      </p:sp>
    </p:spTree>
    <p:extLst>
      <p:ext uri="{BB962C8B-B14F-4D97-AF65-F5344CB8AC3E}">
        <p14:creationId xmlns:p14="http://schemas.microsoft.com/office/powerpoint/2010/main" val="4202394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5C0A337-F259-42D6-96FD-6F0EF469BE4B}"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7640D-9A9B-4B70-8C05-C6EFCEE3BDE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39907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C0A337-F259-42D6-96FD-6F0EF469BE4B}"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7640D-9A9B-4B70-8C05-C6EFCEE3BDEE}" type="slidenum">
              <a:rPr lang="en-IN" smtClean="0"/>
              <a:t>‹#›</a:t>
            </a:fld>
            <a:endParaRPr lang="en-IN"/>
          </a:p>
        </p:txBody>
      </p:sp>
    </p:spTree>
    <p:extLst>
      <p:ext uri="{BB962C8B-B14F-4D97-AF65-F5344CB8AC3E}">
        <p14:creationId xmlns:p14="http://schemas.microsoft.com/office/powerpoint/2010/main" val="1152649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5C0A337-F259-42D6-96FD-6F0EF469BE4B}" type="datetimeFigureOut">
              <a:rPr lang="en-IN" smtClean="0"/>
              <a:t>15-07-2025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7640D-9A9B-4B70-8C05-C6EFCEE3BDEE}" type="slidenum">
              <a:rPr lang="en-IN" smtClean="0"/>
              <a:t>‹#›</a:t>
            </a:fld>
            <a:endParaRPr lang="en-IN"/>
          </a:p>
        </p:txBody>
      </p:sp>
    </p:spTree>
    <p:extLst>
      <p:ext uri="{BB962C8B-B14F-4D97-AF65-F5344CB8AC3E}">
        <p14:creationId xmlns:p14="http://schemas.microsoft.com/office/powerpoint/2010/main" val="919853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5C0A337-F259-42D6-96FD-6F0EF469BE4B}" type="datetimeFigureOut">
              <a:rPr lang="en-IN" smtClean="0"/>
              <a:t>15-07-2025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7640D-9A9B-4B70-8C05-C6EFCEE3BDEE}" type="slidenum">
              <a:rPr lang="en-IN" smtClean="0"/>
              <a:t>‹#›</a:t>
            </a:fld>
            <a:endParaRPr lang="en-IN"/>
          </a:p>
        </p:txBody>
      </p:sp>
    </p:spTree>
    <p:extLst>
      <p:ext uri="{BB962C8B-B14F-4D97-AF65-F5344CB8AC3E}">
        <p14:creationId xmlns:p14="http://schemas.microsoft.com/office/powerpoint/2010/main" val="1009298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0A337-F259-42D6-96FD-6F0EF469BE4B}"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7640D-9A9B-4B70-8C05-C6EFCEE3BDEE}" type="slidenum">
              <a:rPr lang="en-IN" smtClean="0"/>
              <a:t>‹#›</a:t>
            </a:fld>
            <a:endParaRPr lang="en-IN"/>
          </a:p>
        </p:txBody>
      </p:sp>
    </p:spTree>
    <p:extLst>
      <p:ext uri="{BB962C8B-B14F-4D97-AF65-F5344CB8AC3E}">
        <p14:creationId xmlns:p14="http://schemas.microsoft.com/office/powerpoint/2010/main" val="410575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0A337-F259-42D6-96FD-6F0EF469BE4B}"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7640D-9A9B-4B70-8C05-C6EFCEE3BDEE}" type="slidenum">
              <a:rPr lang="en-IN" smtClean="0"/>
              <a:t>‹#›</a:t>
            </a:fld>
            <a:endParaRPr lang="en-IN"/>
          </a:p>
        </p:txBody>
      </p:sp>
    </p:spTree>
    <p:extLst>
      <p:ext uri="{BB962C8B-B14F-4D97-AF65-F5344CB8AC3E}">
        <p14:creationId xmlns:p14="http://schemas.microsoft.com/office/powerpoint/2010/main" val="2184822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5C0A337-F259-42D6-96FD-6F0EF469BE4B}"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7640D-9A9B-4B70-8C05-C6EFCEE3BDEE}" type="slidenum">
              <a:rPr lang="en-IN" smtClean="0"/>
              <a:t>‹#›</a:t>
            </a:fld>
            <a:endParaRPr lang="en-IN"/>
          </a:p>
        </p:txBody>
      </p:sp>
    </p:spTree>
    <p:extLst>
      <p:ext uri="{BB962C8B-B14F-4D97-AF65-F5344CB8AC3E}">
        <p14:creationId xmlns:p14="http://schemas.microsoft.com/office/powerpoint/2010/main" val="505309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C0A337-F259-42D6-96FD-6F0EF469BE4B}"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7640D-9A9B-4B70-8C05-C6EFCEE3BDEE}" type="slidenum">
              <a:rPr lang="en-IN" smtClean="0"/>
              <a:t>‹#›</a:t>
            </a:fld>
            <a:endParaRPr lang="en-IN"/>
          </a:p>
        </p:txBody>
      </p:sp>
    </p:spTree>
    <p:extLst>
      <p:ext uri="{BB962C8B-B14F-4D97-AF65-F5344CB8AC3E}">
        <p14:creationId xmlns:p14="http://schemas.microsoft.com/office/powerpoint/2010/main" val="2595637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C0A337-F259-42D6-96FD-6F0EF469BE4B}" type="datetimeFigureOut">
              <a:rPr lang="en-IN" smtClean="0"/>
              <a:t>15-07-2025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7640D-9A9B-4B70-8C05-C6EFCEE3BDEE}" type="slidenum">
              <a:rPr lang="en-IN" smtClean="0"/>
              <a:t>‹#›</a:t>
            </a:fld>
            <a:endParaRPr lang="en-IN"/>
          </a:p>
        </p:txBody>
      </p:sp>
    </p:spTree>
    <p:extLst>
      <p:ext uri="{BB962C8B-B14F-4D97-AF65-F5344CB8AC3E}">
        <p14:creationId xmlns:p14="http://schemas.microsoft.com/office/powerpoint/2010/main" val="2477205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C0A337-F259-42D6-96FD-6F0EF469BE4B}" type="datetimeFigureOut">
              <a:rPr lang="en-IN" smtClean="0"/>
              <a:t>15-07-2025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77640D-9A9B-4B70-8C05-C6EFCEE3BDEE}" type="slidenum">
              <a:rPr lang="en-IN" smtClean="0"/>
              <a:t>‹#›</a:t>
            </a:fld>
            <a:endParaRPr lang="en-IN"/>
          </a:p>
        </p:txBody>
      </p:sp>
    </p:spTree>
    <p:extLst>
      <p:ext uri="{BB962C8B-B14F-4D97-AF65-F5344CB8AC3E}">
        <p14:creationId xmlns:p14="http://schemas.microsoft.com/office/powerpoint/2010/main" val="323492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5C0A337-F259-42D6-96FD-6F0EF469BE4B}" type="datetimeFigureOut">
              <a:rPr lang="en-IN" smtClean="0"/>
              <a:t>15-07-2025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B77640D-9A9B-4B70-8C05-C6EFCEE3BDEE}" type="slidenum">
              <a:rPr lang="en-IN" smtClean="0"/>
              <a:t>‹#›</a:t>
            </a:fld>
            <a:endParaRPr lang="en-IN"/>
          </a:p>
        </p:txBody>
      </p:sp>
    </p:spTree>
    <p:extLst>
      <p:ext uri="{BB962C8B-B14F-4D97-AF65-F5344CB8AC3E}">
        <p14:creationId xmlns:p14="http://schemas.microsoft.com/office/powerpoint/2010/main" val="3286465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5C0A337-F259-42D6-96FD-6F0EF469BE4B}" type="datetimeFigureOut">
              <a:rPr lang="en-IN" smtClean="0"/>
              <a:t>15-07-2025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B77640D-9A9B-4B70-8C05-C6EFCEE3BDEE}" type="slidenum">
              <a:rPr lang="en-IN" smtClean="0"/>
              <a:t>‹#›</a:t>
            </a:fld>
            <a:endParaRPr lang="en-IN"/>
          </a:p>
        </p:txBody>
      </p:sp>
    </p:spTree>
    <p:extLst>
      <p:ext uri="{BB962C8B-B14F-4D97-AF65-F5344CB8AC3E}">
        <p14:creationId xmlns:p14="http://schemas.microsoft.com/office/powerpoint/2010/main" val="3111424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5C0A337-F259-42D6-96FD-6F0EF469BE4B}" type="datetimeFigureOut">
              <a:rPr lang="en-IN" smtClean="0"/>
              <a:t>15-07-2025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B77640D-9A9B-4B70-8C05-C6EFCEE3BDEE}" type="slidenum">
              <a:rPr lang="en-IN" smtClean="0"/>
              <a:t>‹#›</a:t>
            </a:fld>
            <a:endParaRPr lang="en-IN"/>
          </a:p>
        </p:txBody>
      </p:sp>
    </p:spTree>
    <p:extLst>
      <p:ext uri="{BB962C8B-B14F-4D97-AF65-F5344CB8AC3E}">
        <p14:creationId xmlns:p14="http://schemas.microsoft.com/office/powerpoint/2010/main" val="3879332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C0A337-F259-42D6-96FD-6F0EF469BE4B}" type="datetimeFigureOut">
              <a:rPr lang="en-IN" smtClean="0"/>
              <a:t>15-07-2025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7640D-9A9B-4B70-8C05-C6EFCEE3BDEE}" type="slidenum">
              <a:rPr lang="en-IN" smtClean="0"/>
              <a:t>‹#›</a:t>
            </a:fld>
            <a:endParaRPr lang="en-IN"/>
          </a:p>
        </p:txBody>
      </p:sp>
    </p:spTree>
    <p:extLst>
      <p:ext uri="{BB962C8B-B14F-4D97-AF65-F5344CB8AC3E}">
        <p14:creationId xmlns:p14="http://schemas.microsoft.com/office/powerpoint/2010/main" val="2978934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5C0A337-F259-42D6-96FD-6F0EF469BE4B}" type="datetimeFigureOut">
              <a:rPr lang="en-IN" smtClean="0"/>
              <a:t>15-07-2025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B77640D-9A9B-4B70-8C05-C6EFCEE3BDEE}" type="slidenum">
              <a:rPr lang="en-IN" smtClean="0"/>
              <a:t>‹#›</a:t>
            </a:fld>
            <a:endParaRPr lang="en-IN"/>
          </a:p>
        </p:txBody>
      </p:sp>
    </p:spTree>
    <p:extLst>
      <p:ext uri="{BB962C8B-B14F-4D97-AF65-F5344CB8AC3E}">
        <p14:creationId xmlns:p14="http://schemas.microsoft.com/office/powerpoint/2010/main" val="329933435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C6277BD-0BD9-026C-4ECE-043C54D94CF8}"/>
              </a:ext>
            </a:extLst>
          </p:cNvPr>
          <p:cNvSpPr>
            <a:spLocks noGrp="1"/>
          </p:cNvSpPr>
          <p:nvPr>
            <p:ph type="subTitle" idx="1"/>
          </p:nvPr>
        </p:nvSpPr>
        <p:spPr>
          <a:xfrm>
            <a:off x="1524000" y="4211639"/>
            <a:ext cx="9144000" cy="1655762"/>
          </a:xfrm>
        </p:spPr>
        <p:txBody>
          <a:bodyPr>
            <a:normAutofit/>
          </a:bodyPr>
          <a:lstStyle/>
          <a:p>
            <a:pPr algn="ctr"/>
            <a:r>
              <a:rPr lang="en-IN" sz="3200" dirty="0">
                <a:solidFill>
                  <a:schemeClr val="tx1"/>
                </a:solidFill>
                <a:latin typeface="Arial" panose="020B0604020202020204" pitchFamily="34" charset="0"/>
                <a:cs typeface="Arial" panose="020B0604020202020204" pitchFamily="34" charset="0"/>
              </a:rPr>
              <a:t>Swiggy Data  Analysis Case Study</a:t>
            </a:r>
          </a:p>
          <a:p>
            <a:pPr algn="ctr"/>
            <a:endParaRPr lang="en-IN" sz="2800" dirty="0">
              <a:solidFill>
                <a:schemeClr val="bg1"/>
              </a:solidFill>
              <a:latin typeface="Arial" panose="020B0604020202020204" pitchFamily="34" charset="0"/>
              <a:cs typeface="Arial" panose="020B0604020202020204" pitchFamily="34" charset="0"/>
            </a:endParaRPr>
          </a:p>
          <a:p>
            <a:pPr algn="ctr"/>
            <a:r>
              <a:rPr lang="en-IN" dirty="0">
                <a:solidFill>
                  <a:schemeClr val="tx1"/>
                </a:solidFill>
                <a:latin typeface="Arial" panose="020B0604020202020204" pitchFamily="34" charset="0"/>
                <a:cs typeface="Arial" panose="020B0604020202020204" pitchFamily="34" charset="0"/>
              </a:rPr>
              <a:t>- By Kartik Pant (Cohort-4)</a:t>
            </a:r>
          </a:p>
        </p:txBody>
      </p:sp>
      <p:pic>
        <p:nvPicPr>
          <p:cNvPr id="9" name="Picture 8">
            <a:extLst>
              <a:ext uri="{FF2B5EF4-FFF2-40B4-BE49-F238E27FC236}">
                <a16:creationId xmlns:a16="http://schemas.microsoft.com/office/drawing/2014/main" id="{44662D81-2C89-CDFE-8E05-35000E5AE1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6844" y="336395"/>
            <a:ext cx="4954536" cy="3711120"/>
          </a:xfrm>
          <a:prstGeom prst="rect">
            <a:avLst/>
          </a:prstGeom>
        </p:spPr>
      </p:pic>
    </p:spTree>
    <p:extLst>
      <p:ext uri="{BB962C8B-B14F-4D97-AF65-F5344CB8AC3E}">
        <p14:creationId xmlns:p14="http://schemas.microsoft.com/office/powerpoint/2010/main" val="3222455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a:extLst>
            <a:ext uri="{FF2B5EF4-FFF2-40B4-BE49-F238E27FC236}">
              <a16:creationId xmlns:a16="http://schemas.microsoft.com/office/drawing/2014/main" id="{B66FCAEF-09D4-201B-FCCB-A8ABDEE700A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AB928FB-361F-1E72-A365-71F813EFA49F}"/>
              </a:ext>
            </a:extLst>
          </p:cNvPr>
          <p:cNvSpPr txBox="1"/>
          <p:nvPr/>
        </p:nvSpPr>
        <p:spPr>
          <a:xfrm>
            <a:off x="408038" y="255639"/>
            <a:ext cx="11375923" cy="523220"/>
          </a:xfrm>
          <a:prstGeom prst="rect">
            <a:avLst/>
          </a:prstGeom>
          <a:noFill/>
        </p:spPr>
        <p:txBody>
          <a:bodyPr wrap="square" rtlCol="0">
            <a:spAutoFit/>
          </a:bodyPr>
          <a:lstStyle/>
          <a:p>
            <a:r>
              <a:rPr lang="en-US" sz="2800" u="sng" dirty="0">
                <a:latin typeface="Arial" panose="020B0604020202020204" pitchFamily="34" charset="0"/>
                <a:cs typeface="Arial" panose="020B0604020202020204" pitchFamily="34" charset="0"/>
              </a:rPr>
              <a:t>Total Orders placed by each customers:</a:t>
            </a:r>
            <a:endParaRPr lang="en-IN" sz="2800" u="sng" dirty="0">
              <a:latin typeface="Arial" panose="020B0604020202020204" pitchFamily="34" charset="0"/>
              <a:cs typeface="Arial" panose="020B0604020202020204" pitchFamily="34" charset="0"/>
            </a:endParaRPr>
          </a:p>
        </p:txBody>
      </p:sp>
      <p:cxnSp>
        <p:nvCxnSpPr>
          <p:cNvPr id="9" name="Connector: Curved 8">
            <a:extLst>
              <a:ext uri="{FF2B5EF4-FFF2-40B4-BE49-F238E27FC236}">
                <a16:creationId xmlns:a16="http://schemas.microsoft.com/office/drawing/2014/main" id="{C12831D7-0D7B-E816-1A37-A3457BF1A7BF}"/>
              </a:ext>
            </a:extLst>
          </p:cNvPr>
          <p:cNvCxnSpPr/>
          <p:nvPr/>
        </p:nvCxnSpPr>
        <p:spPr>
          <a:xfrm rot="10800000" flipV="1">
            <a:off x="6017343" y="3444094"/>
            <a:ext cx="2094271" cy="1499000"/>
          </a:xfrm>
          <a:prstGeom prst="curvedConnector3">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5123531-88F6-E6BD-0E26-E2B62B690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038" y="1063012"/>
            <a:ext cx="11479227" cy="1448002"/>
          </a:xfrm>
          <a:prstGeom prst="rect">
            <a:avLst/>
          </a:prstGeom>
        </p:spPr>
      </p:pic>
      <p:pic>
        <p:nvPicPr>
          <p:cNvPr id="8" name="Picture 7">
            <a:extLst>
              <a:ext uri="{FF2B5EF4-FFF2-40B4-BE49-F238E27FC236}">
                <a16:creationId xmlns:a16="http://schemas.microsoft.com/office/drawing/2014/main" id="{ADDBF753-BBA3-FFCF-4D6B-FDCB32D6B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038" y="2869308"/>
            <a:ext cx="4557252" cy="3325905"/>
          </a:xfrm>
          <a:prstGeom prst="rect">
            <a:avLst/>
          </a:prstGeom>
        </p:spPr>
      </p:pic>
    </p:spTree>
    <p:extLst>
      <p:ext uri="{BB962C8B-B14F-4D97-AF65-F5344CB8AC3E}">
        <p14:creationId xmlns:p14="http://schemas.microsoft.com/office/powerpoint/2010/main" val="3788964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a:extLst>
            <a:ext uri="{FF2B5EF4-FFF2-40B4-BE49-F238E27FC236}">
              <a16:creationId xmlns:a16="http://schemas.microsoft.com/office/drawing/2014/main" id="{6E9979C1-269D-4B85-A29E-B09FF70EBBC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E92D27F-E5A4-A1FE-E212-C8BFE3BB5033}"/>
              </a:ext>
            </a:extLst>
          </p:cNvPr>
          <p:cNvSpPr txBox="1"/>
          <p:nvPr/>
        </p:nvSpPr>
        <p:spPr>
          <a:xfrm>
            <a:off x="408038" y="255639"/>
            <a:ext cx="11375923" cy="584775"/>
          </a:xfrm>
          <a:prstGeom prst="rect">
            <a:avLst/>
          </a:prstGeom>
          <a:noFill/>
        </p:spPr>
        <p:txBody>
          <a:bodyPr wrap="square" rtlCol="0">
            <a:spAutoFit/>
          </a:bodyPr>
          <a:lstStyle/>
          <a:p>
            <a:r>
              <a:rPr lang="en-IN" sz="3200" u="sng" dirty="0">
                <a:latin typeface="Arial" panose="020B0604020202020204" pitchFamily="34" charset="0"/>
                <a:cs typeface="Arial" panose="020B0604020202020204" pitchFamily="34" charset="0"/>
              </a:rPr>
              <a:t>Key Findings:</a:t>
            </a:r>
          </a:p>
        </p:txBody>
      </p:sp>
      <p:sp>
        <p:nvSpPr>
          <p:cNvPr id="4" name="Rectangle 1">
            <a:extLst>
              <a:ext uri="{FF2B5EF4-FFF2-40B4-BE49-F238E27FC236}">
                <a16:creationId xmlns:a16="http://schemas.microsoft.com/office/drawing/2014/main" id="{CC3AC1B2-DF17-7FB6-3C13-711ADF52240F}"/>
              </a:ext>
            </a:extLst>
          </p:cNvPr>
          <p:cNvSpPr>
            <a:spLocks noChangeArrowheads="1"/>
          </p:cNvSpPr>
          <p:nvPr/>
        </p:nvSpPr>
        <p:spPr bwMode="auto">
          <a:xfrm>
            <a:off x="408038" y="1149994"/>
            <a:ext cx="10108642"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Objective: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display the total number of orders placed by each individual customer.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SQL Query:</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query </a:t>
            </a:r>
            <a:r>
              <a:rPr kumimoji="0" lang="en-US" altLang="en-US" b="0" i="0" u="none" strike="noStrike" cap="none" normalizeH="0" dirty="0">
                <a:ln>
                  <a:noFill/>
                </a:ln>
                <a:solidFill>
                  <a:schemeClr val="bg1">
                    <a:lumMod val="85000"/>
                    <a:lumOff val="15000"/>
                  </a:schemeClr>
                </a:solidFill>
                <a:effectLst/>
                <a:latin typeface="Arial" panose="020B0604020202020204" pitchFamily="34" charset="0"/>
                <a:cs typeface="Arial" panose="020B0604020202020204" pitchFamily="34" charset="0"/>
              </a:rPr>
              <a:t>select </a:t>
            </a:r>
            <a:r>
              <a:rPr kumimoji="0" lang="en-US" altLang="en-US" b="0" i="0" u="none" strike="noStrike" cap="none" normalizeH="0" dirty="0" err="1">
                <a:ln>
                  <a:noFill/>
                </a:ln>
                <a:solidFill>
                  <a:schemeClr val="bg1">
                    <a:lumMod val="85000"/>
                    <a:lumOff val="15000"/>
                  </a:schemeClr>
                </a:solidFill>
                <a:effectLst/>
                <a:latin typeface="Arial" panose="020B0604020202020204" pitchFamily="34" charset="0"/>
                <a:cs typeface="Arial" panose="020B0604020202020204" pitchFamily="34" charset="0"/>
              </a:rPr>
              <a:t>swiggydb.customers.customer_id</a:t>
            </a:r>
            <a:r>
              <a:rPr kumimoji="0" lang="en-US" altLang="en-US" b="0" i="0" u="none" strike="noStrike" cap="none" normalizeH="0" dirty="0">
                <a:ln>
                  <a:noFill/>
                </a:ln>
                <a:solidFill>
                  <a:schemeClr val="bg1">
                    <a:lumMod val="85000"/>
                    <a:lumOff val="15000"/>
                  </a:schemeClr>
                </a:solidFill>
                <a:effectLst/>
                <a:latin typeface="Arial" panose="020B0604020202020204" pitchFamily="34" charset="0"/>
                <a:cs typeface="Arial" panose="020B0604020202020204" pitchFamily="34" charset="0"/>
              </a:rPr>
              <a:t>, swiggydb.customers.name, count(distinct </a:t>
            </a:r>
            <a:r>
              <a:rPr kumimoji="0" lang="en-US" altLang="en-US" b="0" i="0" u="none" strike="noStrike" cap="none" normalizeH="0" dirty="0" err="1">
                <a:ln>
                  <a:noFill/>
                </a:ln>
                <a:solidFill>
                  <a:schemeClr val="bg1">
                    <a:lumMod val="85000"/>
                    <a:lumOff val="15000"/>
                  </a:schemeClr>
                </a:solidFill>
                <a:effectLst/>
                <a:latin typeface="Arial" panose="020B0604020202020204" pitchFamily="34" charset="0"/>
                <a:cs typeface="Arial" panose="020B0604020202020204" pitchFamily="34" charset="0"/>
              </a:rPr>
              <a:t>swiggydb.orders.order_id</a:t>
            </a:r>
            <a:r>
              <a:rPr kumimoji="0" lang="en-US" altLang="en-US" b="0" i="0" u="none" strike="noStrike" cap="none" normalizeH="0" dirty="0">
                <a:ln>
                  <a:noFill/>
                </a:ln>
                <a:solidFill>
                  <a:schemeClr val="bg1">
                    <a:lumMod val="85000"/>
                    <a:lumOff val="15000"/>
                  </a:schemeClr>
                </a:solidFill>
                <a:effectLst/>
                <a:latin typeface="Arial" panose="020B0604020202020204" pitchFamily="34" charset="0"/>
                <a:cs typeface="Arial" panose="020B0604020202020204" pitchFamily="34" charset="0"/>
              </a:rPr>
              <a:t>) as </a:t>
            </a:r>
            <a:r>
              <a:rPr kumimoji="0" lang="en-US" altLang="en-US" b="0" i="0" u="none" strike="noStrike" cap="none" normalizeH="0" dirty="0" err="1">
                <a:ln>
                  <a:noFill/>
                </a:ln>
                <a:solidFill>
                  <a:schemeClr val="bg1">
                    <a:lumMod val="85000"/>
                    <a:lumOff val="15000"/>
                  </a:schemeClr>
                </a:solidFill>
                <a:effectLst/>
                <a:latin typeface="Arial" panose="020B0604020202020204" pitchFamily="34" charset="0"/>
                <a:cs typeface="Arial" panose="020B0604020202020204" pitchFamily="34" charset="0"/>
              </a:rPr>
              <a:t>total_orders</a:t>
            </a:r>
            <a:r>
              <a:rPr kumimoji="0" lang="en-US" altLang="en-US" b="0" i="0" u="none" strike="noStrike" cap="none" normalizeH="0" dirty="0">
                <a:ln>
                  <a:noFill/>
                </a:ln>
                <a:solidFill>
                  <a:schemeClr val="bg1">
                    <a:lumMod val="85000"/>
                    <a:lumOff val="15000"/>
                  </a:schemeClr>
                </a:solidFill>
                <a:effectLst/>
                <a:latin typeface="Arial" panose="020B0604020202020204" pitchFamily="34" charset="0"/>
                <a:cs typeface="Arial" panose="020B0604020202020204" pitchFamily="34" charset="0"/>
              </a:rPr>
              <a:t> from </a:t>
            </a:r>
            <a:r>
              <a:rPr kumimoji="0" lang="en-US" altLang="en-US" b="0" i="0" u="none" strike="noStrike" cap="none" normalizeH="0" dirty="0" err="1">
                <a:ln>
                  <a:noFill/>
                </a:ln>
                <a:solidFill>
                  <a:schemeClr val="bg1">
                    <a:lumMod val="85000"/>
                    <a:lumOff val="15000"/>
                  </a:schemeClr>
                </a:solidFill>
                <a:effectLst/>
                <a:latin typeface="Arial" panose="020B0604020202020204" pitchFamily="34" charset="0"/>
                <a:cs typeface="Arial" panose="020B0604020202020204" pitchFamily="34" charset="0"/>
              </a:rPr>
              <a:t>swiggydb.customers</a:t>
            </a:r>
            <a:r>
              <a:rPr kumimoji="0" lang="en-US" altLang="en-US" b="0" i="0" u="none" strike="noStrike" cap="none" normalizeH="0" dirty="0">
                <a:ln>
                  <a:noFill/>
                </a:ln>
                <a:solidFill>
                  <a:schemeClr val="bg1">
                    <a:lumMod val="85000"/>
                    <a:lumOff val="15000"/>
                  </a:schemeClr>
                </a:solidFill>
                <a:effectLst/>
                <a:latin typeface="Arial" panose="020B0604020202020204" pitchFamily="34" charset="0"/>
                <a:cs typeface="Arial" panose="020B0604020202020204" pitchFamily="34" charset="0"/>
              </a:rPr>
              <a:t> join </a:t>
            </a:r>
            <a:r>
              <a:rPr kumimoji="0" lang="en-US" altLang="en-US" b="0" i="0" u="none" strike="noStrike" cap="none" normalizeH="0" dirty="0" err="1">
                <a:ln>
                  <a:noFill/>
                </a:ln>
                <a:solidFill>
                  <a:schemeClr val="bg1">
                    <a:lumMod val="85000"/>
                    <a:lumOff val="15000"/>
                  </a:schemeClr>
                </a:solidFill>
                <a:effectLst/>
                <a:latin typeface="Arial" panose="020B0604020202020204" pitchFamily="34" charset="0"/>
                <a:cs typeface="Arial" panose="020B0604020202020204" pitchFamily="34" charset="0"/>
              </a:rPr>
              <a:t>swiggydb.orders</a:t>
            </a:r>
            <a:r>
              <a:rPr kumimoji="0" lang="en-US" altLang="en-US" b="0" i="0" u="none" strike="noStrike" cap="none" normalizeH="0" dirty="0">
                <a:ln>
                  <a:noFill/>
                </a:ln>
                <a:solidFill>
                  <a:schemeClr val="bg1">
                    <a:lumMod val="85000"/>
                    <a:lumOff val="15000"/>
                  </a:schemeClr>
                </a:solidFill>
                <a:effectLst/>
                <a:latin typeface="Arial" panose="020B0604020202020204" pitchFamily="34" charset="0"/>
                <a:cs typeface="Arial" panose="020B0604020202020204" pitchFamily="34" charset="0"/>
              </a:rPr>
              <a:t> on </a:t>
            </a:r>
            <a:r>
              <a:rPr kumimoji="0" lang="en-US" altLang="en-US" b="0" i="0" u="none" strike="noStrike" cap="none" normalizeH="0" dirty="0" err="1">
                <a:ln>
                  <a:noFill/>
                </a:ln>
                <a:solidFill>
                  <a:schemeClr val="bg1">
                    <a:lumMod val="85000"/>
                    <a:lumOff val="15000"/>
                  </a:schemeClr>
                </a:solidFill>
                <a:effectLst/>
                <a:latin typeface="Arial" panose="020B0604020202020204" pitchFamily="34" charset="0"/>
                <a:cs typeface="Arial" panose="020B0604020202020204" pitchFamily="34" charset="0"/>
              </a:rPr>
              <a:t>swiggydb.customers.customer_id</a:t>
            </a:r>
            <a:r>
              <a:rPr kumimoji="0" lang="en-US" altLang="en-US" b="0" i="0" u="none" strike="noStrike" cap="none" normalizeH="0" dirty="0">
                <a:ln>
                  <a:noFill/>
                </a:ln>
                <a:solidFill>
                  <a:schemeClr val="bg1">
                    <a:lumMod val="85000"/>
                    <a:lumOff val="15000"/>
                  </a:schemeClr>
                </a:solidFill>
                <a:effectLst/>
                <a:latin typeface="Arial" panose="020B0604020202020204" pitchFamily="34" charset="0"/>
                <a:cs typeface="Arial" panose="020B0604020202020204" pitchFamily="34" charset="0"/>
              </a:rPr>
              <a:t> = </a:t>
            </a:r>
            <a:r>
              <a:rPr kumimoji="0" lang="en-US" altLang="en-US" b="0" i="0" u="none" strike="noStrike" cap="none" normalizeH="0" dirty="0" err="1">
                <a:ln>
                  <a:noFill/>
                </a:ln>
                <a:solidFill>
                  <a:schemeClr val="bg1">
                    <a:lumMod val="85000"/>
                    <a:lumOff val="15000"/>
                  </a:schemeClr>
                </a:solidFill>
                <a:effectLst/>
                <a:latin typeface="Arial" panose="020B0604020202020204" pitchFamily="34" charset="0"/>
                <a:cs typeface="Arial" panose="020B0604020202020204" pitchFamily="34" charset="0"/>
              </a:rPr>
              <a:t>swiggydb.orders.customer_id</a:t>
            </a:r>
            <a:r>
              <a:rPr kumimoji="0" lang="en-US" altLang="en-US" b="0" i="0" u="none" strike="noStrike" cap="none" normalizeH="0" dirty="0">
                <a:ln>
                  <a:noFill/>
                </a:ln>
                <a:solidFill>
                  <a:schemeClr val="bg1">
                    <a:lumMod val="85000"/>
                    <a:lumOff val="15000"/>
                  </a:schemeClr>
                </a:solidFill>
                <a:effectLst/>
                <a:latin typeface="Arial" panose="020B0604020202020204" pitchFamily="34" charset="0"/>
                <a:cs typeface="Arial" panose="020B0604020202020204" pitchFamily="34" charset="0"/>
              </a:rPr>
              <a:t> group by </a:t>
            </a:r>
            <a:r>
              <a:rPr kumimoji="0" lang="en-US" altLang="en-US" b="0" i="0" u="none" strike="noStrike" cap="none" normalizeH="0" dirty="0" err="1">
                <a:ln>
                  <a:noFill/>
                </a:ln>
                <a:solidFill>
                  <a:schemeClr val="bg1">
                    <a:lumMod val="85000"/>
                    <a:lumOff val="15000"/>
                  </a:schemeClr>
                </a:solidFill>
                <a:effectLst/>
                <a:latin typeface="Arial" panose="020B0604020202020204" pitchFamily="34" charset="0"/>
                <a:cs typeface="Arial" panose="020B0604020202020204" pitchFamily="34" charset="0"/>
              </a:rPr>
              <a:t>swiggydb.customers.customer_id</a:t>
            </a:r>
            <a:r>
              <a:rPr kumimoji="0" lang="en-US" altLang="en-US" b="0" i="0" u="none" strike="noStrike" cap="none" normalizeH="0" dirty="0">
                <a:ln>
                  <a:noFill/>
                </a:ln>
                <a:solidFill>
                  <a:schemeClr val="bg1">
                    <a:lumMod val="85000"/>
                    <a:lumOff val="15000"/>
                  </a:schemeClr>
                </a:solidFill>
                <a:effectLst/>
                <a:latin typeface="Arial" panose="020B0604020202020204" pitchFamily="34" charset="0"/>
                <a:cs typeface="Arial" panose="020B0604020202020204" pitchFamily="34" charset="0"/>
              </a:rPr>
              <a:t>, swiggydb.customers.name;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was executed. This query effectively joins the customers and orders tables, counts only distinct order IDs for each customer, and groups the results by customer ID and name to provide an accurate total order count per customer.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latin typeface="Arial" panose="020B0604020202020204" pitchFamily="34" charset="0"/>
                <a:cs typeface="Arial" panose="020B0604020202020204" pitchFamily="34" charset="0"/>
              </a:rPr>
              <a:t>Results</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result set provides a clear overview of customer order activity:</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Manish Kumar (ID: 5)</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is the top customer with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4 orders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Several customers, including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Rohini Verma (ID: 2), Rajesh Gupta (ID: 3), Priya Singh (ID: 6),  Vikas Reddy (ID: 7), and Anjali Patel (ID: 8)</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have each placed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3 orders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Customers like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Amit Sharma (ID: 1), Sneha Mehta (ID: 4), Kavita Deshmukh (ID: 10), and Vivek Bhatt (ID: 11)</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have placed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2 orders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Suresh Nair (ID: 9)</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has placed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1 order</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1788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a:extLst>
            <a:ext uri="{FF2B5EF4-FFF2-40B4-BE49-F238E27FC236}">
              <a16:creationId xmlns:a16="http://schemas.microsoft.com/office/drawing/2014/main" id="{462DB1E6-469A-4E3E-25CB-BE155554F69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8F845BB-82CC-5438-7826-D925E6789F5D}"/>
              </a:ext>
            </a:extLst>
          </p:cNvPr>
          <p:cNvSpPr txBox="1"/>
          <p:nvPr/>
        </p:nvSpPr>
        <p:spPr>
          <a:xfrm>
            <a:off x="408038" y="255639"/>
            <a:ext cx="11375923" cy="523220"/>
          </a:xfrm>
          <a:prstGeom prst="rect">
            <a:avLst/>
          </a:prstGeom>
          <a:noFill/>
        </p:spPr>
        <p:txBody>
          <a:bodyPr wrap="square" rtlCol="0">
            <a:spAutoFit/>
          </a:bodyPr>
          <a:lstStyle/>
          <a:p>
            <a:r>
              <a:rPr lang="en-US" sz="2800" u="sng" dirty="0">
                <a:latin typeface="Arial" panose="020B0604020202020204" pitchFamily="34" charset="0"/>
                <a:cs typeface="Arial" panose="020B0604020202020204" pitchFamily="34" charset="0"/>
              </a:rPr>
              <a:t>Total Revenue generated by each restaurants:</a:t>
            </a:r>
            <a:endParaRPr lang="en-IN" sz="2800" u="sng" dirty="0">
              <a:latin typeface="Arial" panose="020B0604020202020204" pitchFamily="34" charset="0"/>
              <a:cs typeface="Arial" panose="020B0604020202020204" pitchFamily="34" charset="0"/>
            </a:endParaRPr>
          </a:p>
        </p:txBody>
      </p:sp>
      <p:cxnSp>
        <p:nvCxnSpPr>
          <p:cNvPr id="9" name="Connector: Curved 8">
            <a:extLst>
              <a:ext uri="{FF2B5EF4-FFF2-40B4-BE49-F238E27FC236}">
                <a16:creationId xmlns:a16="http://schemas.microsoft.com/office/drawing/2014/main" id="{5938B1CD-41BB-8BA1-FD80-EBDC6A38766C}"/>
              </a:ext>
            </a:extLst>
          </p:cNvPr>
          <p:cNvCxnSpPr/>
          <p:nvPr/>
        </p:nvCxnSpPr>
        <p:spPr>
          <a:xfrm rot="10800000" flipV="1">
            <a:off x="6017343" y="3444094"/>
            <a:ext cx="2094271" cy="1499000"/>
          </a:xfrm>
          <a:prstGeom prst="curvedConnector3">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8290ED3-390C-4B13-382C-0FC052AF3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038" y="1170249"/>
            <a:ext cx="9925665" cy="1390844"/>
          </a:xfrm>
          <a:prstGeom prst="rect">
            <a:avLst/>
          </a:prstGeom>
        </p:spPr>
      </p:pic>
      <p:pic>
        <p:nvPicPr>
          <p:cNvPr id="7" name="Picture 6">
            <a:extLst>
              <a:ext uri="{FF2B5EF4-FFF2-40B4-BE49-F238E27FC236}">
                <a16:creationId xmlns:a16="http://schemas.microsoft.com/office/drawing/2014/main" id="{95B4F4DE-FB18-CF4C-612F-B51AE4A2D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038" y="3255250"/>
            <a:ext cx="3859162" cy="3004961"/>
          </a:xfrm>
          <a:prstGeom prst="rect">
            <a:avLst/>
          </a:prstGeom>
        </p:spPr>
      </p:pic>
    </p:spTree>
    <p:extLst>
      <p:ext uri="{BB962C8B-B14F-4D97-AF65-F5344CB8AC3E}">
        <p14:creationId xmlns:p14="http://schemas.microsoft.com/office/powerpoint/2010/main" val="4025766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a:extLst>
            <a:ext uri="{FF2B5EF4-FFF2-40B4-BE49-F238E27FC236}">
              <a16:creationId xmlns:a16="http://schemas.microsoft.com/office/drawing/2014/main" id="{DC0ADE32-266B-905D-37E3-07B9D7B9094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5F25A1D-0C16-9CE8-B487-45869A2FBD73}"/>
              </a:ext>
            </a:extLst>
          </p:cNvPr>
          <p:cNvSpPr txBox="1"/>
          <p:nvPr/>
        </p:nvSpPr>
        <p:spPr>
          <a:xfrm>
            <a:off x="408038" y="255639"/>
            <a:ext cx="11375923" cy="584775"/>
          </a:xfrm>
          <a:prstGeom prst="rect">
            <a:avLst/>
          </a:prstGeom>
          <a:noFill/>
        </p:spPr>
        <p:txBody>
          <a:bodyPr wrap="square" rtlCol="0">
            <a:spAutoFit/>
          </a:bodyPr>
          <a:lstStyle/>
          <a:p>
            <a:r>
              <a:rPr lang="en-IN" sz="3200" u="sng" dirty="0">
                <a:latin typeface="Arial" panose="020B0604020202020204" pitchFamily="34" charset="0"/>
                <a:cs typeface="Arial" panose="020B0604020202020204" pitchFamily="34" charset="0"/>
              </a:rPr>
              <a:t>Key Findings:</a:t>
            </a:r>
          </a:p>
        </p:txBody>
      </p:sp>
      <p:sp>
        <p:nvSpPr>
          <p:cNvPr id="3" name="Rectangle 1">
            <a:extLst>
              <a:ext uri="{FF2B5EF4-FFF2-40B4-BE49-F238E27FC236}">
                <a16:creationId xmlns:a16="http://schemas.microsoft.com/office/drawing/2014/main" id="{6CDAA776-2990-8914-92DC-DB52BD43A034}"/>
              </a:ext>
            </a:extLst>
          </p:cNvPr>
          <p:cNvSpPr>
            <a:spLocks noChangeArrowheads="1"/>
          </p:cNvSpPr>
          <p:nvPr/>
        </p:nvSpPr>
        <p:spPr bwMode="auto">
          <a:xfrm>
            <a:off x="408038" y="1222390"/>
            <a:ext cx="1105318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Objective: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calculate and display the total revenue generated by each restaurant.</a:t>
            </a:r>
            <a:endParaRPr lang="en-US" altLang="en-US"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SQL Query:</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query select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swiggydb.orders.restaurant_id</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sum(</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swiggydb.orders.total_amount</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Total_Revenue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from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swiggydb.orders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group by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swiggydb.orders.restaurant_id</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order by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Total_Revenue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desc; was executed. This query sums the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total_amount</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from the orders table for each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restaurant_id</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effectively calculating the total revenue per restaurant, and then orders the results in descending order of </a:t>
            </a:r>
            <a:r>
              <a:rPr kumimoji="0" lang="en-US" altLang="en-US"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Total_Revenue</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Results: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results provide a ranking of restaurants by the revenue they have generated:</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Restaurant ID 3</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is the top revenue generator with a total of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5300.00</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Restaurant ID 19</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follows with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4150.00</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Restaurant ID 10 and 12</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both generated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4050.00</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 revenue.</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Other notable revenue generators include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Restaurant ID 4 (3200.00)</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Restaurant ID 13 (2950.00)</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Restaurant ID 9 (2550.00)</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Restaurant ID 17 (2150.00)</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3172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a:extLst>
            <a:ext uri="{FF2B5EF4-FFF2-40B4-BE49-F238E27FC236}">
              <a16:creationId xmlns:a16="http://schemas.microsoft.com/office/drawing/2014/main" id="{9ADC27E0-3855-208B-85DC-B0024A0FB47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2BC9FC6-FB70-DE69-6588-A414F44B7EA0}"/>
              </a:ext>
            </a:extLst>
          </p:cNvPr>
          <p:cNvSpPr txBox="1"/>
          <p:nvPr/>
        </p:nvSpPr>
        <p:spPr>
          <a:xfrm>
            <a:off x="408038" y="255639"/>
            <a:ext cx="11375923" cy="523220"/>
          </a:xfrm>
          <a:prstGeom prst="rect">
            <a:avLst/>
          </a:prstGeom>
          <a:noFill/>
        </p:spPr>
        <p:txBody>
          <a:bodyPr wrap="square" rtlCol="0">
            <a:spAutoFit/>
          </a:bodyPr>
          <a:lstStyle/>
          <a:p>
            <a:r>
              <a:rPr lang="en-US" sz="2800" u="sng" dirty="0">
                <a:latin typeface="Arial" panose="020B0604020202020204" pitchFamily="34" charset="0"/>
                <a:cs typeface="Arial" panose="020B0604020202020204" pitchFamily="34" charset="0"/>
              </a:rPr>
              <a:t>Top 5 restaurants by highest average rating:</a:t>
            </a:r>
            <a:endParaRPr lang="en-IN" sz="2800" u="sng" dirty="0">
              <a:latin typeface="Arial" panose="020B0604020202020204" pitchFamily="34" charset="0"/>
              <a:cs typeface="Arial" panose="020B0604020202020204" pitchFamily="34" charset="0"/>
            </a:endParaRPr>
          </a:p>
        </p:txBody>
      </p:sp>
      <p:cxnSp>
        <p:nvCxnSpPr>
          <p:cNvPr id="9" name="Connector: Curved 8">
            <a:extLst>
              <a:ext uri="{FF2B5EF4-FFF2-40B4-BE49-F238E27FC236}">
                <a16:creationId xmlns:a16="http://schemas.microsoft.com/office/drawing/2014/main" id="{8D8FAFCF-155F-CE45-4F6D-7CE447FAB1D7}"/>
              </a:ext>
            </a:extLst>
          </p:cNvPr>
          <p:cNvCxnSpPr/>
          <p:nvPr/>
        </p:nvCxnSpPr>
        <p:spPr>
          <a:xfrm rot="10800000" flipV="1">
            <a:off x="6597446" y="4053694"/>
            <a:ext cx="2094271" cy="1499000"/>
          </a:xfrm>
          <a:prstGeom prst="curvedConnector3">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7A587A9-03AC-BB89-043A-0C92FACD8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038" y="1179383"/>
            <a:ext cx="11375923" cy="2572109"/>
          </a:xfrm>
          <a:prstGeom prst="rect">
            <a:avLst/>
          </a:prstGeom>
        </p:spPr>
      </p:pic>
      <p:pic>
        <p:nvPicPr>
          <p:cNvPr id="8" name="Picture 7">
            <a:extLst>
              <a:ext uri="{FF2B5EF4-FFF2-40B4-BE49-F238E27FC236}">
                <a16:creationId xmlns:a16="http://schemas.microsoft.com/office/drawing/2014/main" id="{D5CB45BA-49CA-FA61-448D-2A850AC761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038" y="4152016"/>
            <a:ext cx="3724795" cy="1992963"/>
          </a:xfrm>
          <a:prstGeom prst="rect">
            <a:avLst/>
          </a:prstGeom>
        </p:spPr>
      </p:pic>
    </p:spTree>
    <p:extLst>
      <p:ext uri="{BB962C8B-B14F-4D97-AF65-F5344CB8AC3E}">
        <p14:creationId xmlns:p14="http://schemas.microsoft.com/office/powerpoint/2010/main" val="2919905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a:extLst>
            <a:ext uri="{FF2B5EF4-FFF2-40B4-BE49-F238E27FC236}">
              <a16:creationId xmlns:a16="http://schemas.microsoft.com/office/drawing/2014/main" id="{BB3BB12B-17AE-1AF4-117C-89B8933B6E7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C3C61C8-6184-82FF-1114-079807D8116E}"/>
              </a:ext>
            </a:extLst>
          </p:cNvPr>
          <p:cNvSpPr txBox="1"/>
          <p:nvPr/>
        </p:nvSpPr>
        <p:spPr>
          <a:xfrm>
            <a:off x="408038" y="255639"/>
            <a:ext cx="11375923" cy="584775"/>
          </a:xfrm>
          <a:prstGeom prst="rect">
            <a:avLst/>
          </a:prstGeom>
          <a:noFill/>
        </p:spPr>
        <p:txBody>
          <a:bodyPr wrap="square" rtlCol="0">
            <a:spAutoFit/>
          </a:bodyPr>
          <a:lstStyle/>
          <a:p>
            <a:r>
              <a:rPr lang="en-IN" sz="3200" u="sng" dirty="0">
                <a:latin typeface="Arial" panose="020B0604020202020204" pitchFamily="34" charset="0"/>
                <a:cs typeface="Arial" panose="020B0604020202020204" pitchFamily="34" charset="0"/>
              </a:rPr>
              <a:t>Key Findings:</a:t>
            </a:r>
          </a:p>
        </p:txBody>
      </p:sp>
      <p:sp>
        <p:nvSpPr>
          <p:cNvPr id="4" name="Rectangle 1">
            <a:extLst>
              <a:ext uri="{FF2B5EF4-FFF2-40B4-BE49-F238E27FC236}">
                <a16:creationId xmlns:a16="http://schemas.microsoft.com/office/drawing/2014/main" id="{AD1B211B-9BCE-996F-145B-83032609B32A}"/>
              </a:ext>
            </a:extLst>
          </p:cNvPr>
          <p:cNvSpPr>
            <a:spLocks noChangeArrowheads="1"/>
          </p:cNvSpPr>
          <p:nvPr/>
        </p:nvSpPr>
        <p:spPr bwMode="auto">
          <a:xfrm>
            <a:off x="408038" y="1138193"/>
            <a:ext cx="9766998"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Objective: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find the top 5 restaurants with the highest average customer ratings.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SQL Query:</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query </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select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swiggydb.restaurants.restaurant_id</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swiggydb.restaurants.name, round(avg(</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swiggydb.restaurants.rating</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),0)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Average_Rating</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from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swiggydb.restaurants</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join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swiggydb.orders</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on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swiggydb.restaurants.restaurant_id</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swiggydb.orders.restaurant_id</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join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swiggydb.feedback</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on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swiggydb.orders.order_id</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swiggydb.feedback.order_id</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group by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swiggydb.restaurants.restaurant_id</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swiggydb.restaurants.name order by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Average_rating</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Desc limit 5</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was executed. This query joins the restaurants, orders, and feedback tables to accurately calculate average ratings based on customer feedback. It then groups the results by restaurant, orders them by average rating in descending order, and limits the output to the top 5.</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latin typeface="Arial" panose="020B0604020202020204" pitchFamily="34" charset="0"/>
                <a:cs typeface="Arial" panose="020B0604020202020204" pitchFamily="34" charset="0"/>
              </a:rPr>
              <a:t>Results</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top 5 restaurants with the highest average ratings are all rated a perfect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5</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Biryani House (Restaurant ID: 3)</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Royal Biryani (Restaurant ID: 6)</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Spice of India (Restaurant ID: 1)</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Rajasthani </a:t>
            </a:r>
            <a:r>
              <a:rPr kumimoji="0" lang="en-US" altLang="en-US"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Rasoi</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(Restaurant ID: 15)</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Flavours</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of Bengal (Restaurant ID: 12)</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8749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a:extLst>
            <a:ext uri="{FF2B5EF4-FFF2-40B4-BE49-F238E27FC236}">
              <a16:creationId xmlns:a16="http://schemas.microsoft.com/office/drawing/2014/main" id="{EF2DB0AC-8A40-492A-29E3-990D6DCDB45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DB71D81-2762-C3C0-7980-6DF98645D922}"/>
              </a:ext>
            </a:extLst>
          </p:cNvPr>
          <p:cNvSpPr txBox="1"/>
          <p:nvPr/>
        </p:nvSpPr>
        <p:spPr>
          <a:xfrm>
            <a:off x="408038" y="255639"/>
            <a:ext cx="11375923" cy="523220"/>
          </a:xfrm>
          <a:prstGeom prst="rect">
            <a:avLst/>
          </a:prstGeom>
          <a:noFill/>
        </p:spPr>
        <p:txBody>
          <a:bodyPr wrap="square" rtlCol="0">
            <a:spAutoFit/>
          </a:bodyPr>
          <a:lstStyle/>
          <a:p>
            <a:r>
              <a:rPr lang="en-US" sz="2800" u="sng" dirty="0">
                <a:latin typeface="Arial" panose="020B0604020202020204" pitchFamily="34" charset="0"/>
                <a:cs typeface="Arial" panose="020B0604020202020204" pitchFamily="34" charset="0"/>
              </a:rPr>
              <a:t>All Customers who have never placed an order:</a:t>
            </a:r>
            <a:endParaRPr lang="en-IN" sz="2800" u="sng" dirty="0">
              <a:latin typeface="Arial" panose="020B0604020202020204" pitchFamily="34" charset="0"/>
              <a:cs typeface="Arial" panose="020B0604020202020204" pitchFamily="34" charset="0"/>
            </a:endParaRPr>
          </a:p>
        </p:txBody>
      </p:sp>
      <p:cxnSp>
        <p:nvCxnSpPr>
          <p:cNvPr id="9" name="Connector: Curved 8">
            <a:extLst>
              <a:ext uri="{FF2B5EF4-FFF2-40B4-BE49-F238E27FC236}">
                <a16:creationId xmlns:a16="http://schemas.microsoft.com/office/drawing/2014/main" id="{3A9C3110-E2F0-A438-4DAC-BC4975DDB908}"/>
              </a:ext>
            </a:extLst>
          </p:cNvPr>
          <p:cNvCxnSpPr/>
          <p:nvPr/>
        </p:nvCxnSpPr>
        <p:spPr>
          <a:xfrm rot="10800000" flipV="1">
            <a:off x="5965641" y="3627526"/>
            <a:ext cx="2094271" cy="1499000"/>
          </a:xfrm>
          <a:prstGeom prst="curvedConnector3">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54F0489-2565-B913-6143-5A3961FC9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025" y="1149171"/>
            <a:ext cx="10879233" cy="1793411"/>
          </a:xfrm>
          <a:prstGeom prst="rect">
            <a:avLst/>
          </a:prstGeom>
        </p:spPr>
      </p:pic>
      <p:pic>
        <p:nvPicPr>
          <p:cNvPr id="7" name="Picture 6">
            <a:extLst>
              <a:ext uri="{FF2B5EF4-FFF2-40B4-BE49-F238E27FC236}">
                <a16:creationId xmlns:a16="http://schemas.microsoft.com/office/drawing/2014/main" id="{B847BB8D-A00B-BD73-D3C6-5859223955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025" y="3627526"/>
            <a:ext cx="4989255" cy="2714280"/>
          </a:xfrm>
          <a:prstGeom prst="rect">
            <a:avLst/>
          </a:prstGeom>
        </p:spPr>
      </p:pic>
    </p:spTree>
    <p:extLst>
      <p:ext uri="{BB962C8B-B14F-4D97-AF65-F5344CB8AC3E}">
        <p14:creationId xmlns:p14="http://schemas.microsoft.com/office/powerpoint/2010/main" val="2901743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a:extLst>
            <a:ext uri="{FF2B5EF4-FFF2-40B4-BE49-F238E27FC236}">
              <a16:creationId xmlns:a16="http://schemas.microsoft.com/office/drawing/2014/main" id="{D9B5497B-89E7-41E9-375D-143E03D4BC4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1741CB0-16F4-F5E5-E5DE-B7CE23630858}"/>
              </a:ext>
            </a:extLst>
          </p:cNvPr>
          <p:cNvSpPr txBox="1"/>
          <p:nvPr/>
        </p:nvSpPr>
        <p:spPr>
          <a:xfrm>
            <a:off x="408038" y="255639"/>
            <a:ext cx="11375923" cy="584775"/>
          </a:xfrm>
          <a:prstGeom prst="rect">
            <a:avLst/>
          </a:prstGeom>
          <a:noFill/>
        </p:spPr>
        <p:txBody>
          <a:bodyPr wrap="square" rtlCol="0">
            <a:spAutoFit/>
          </a:bodyPr>
          <a:lstStyle/>
          <a:p>
            <a:r>
              <a:rPr lang="en-IN" sz="3200" u="sng" dirty="0">
                <a:latin typeface="Arial" panose="020B0604020202020204" pitchFamily="34" charset="0"/>
                <a:cs typeface="Arial" panose="020B0604020202020204" pitchFamily="34" charset="0"/>
              </a:rPr>
              <a:t>Key Findings:</a:t>
            </a:r>
          </a:p>
        </p:txBody>
      </p:sp>
      <p:sp>
        <p:nvSpPr>
          <p:cNvPr id="3" name="Rectangle 1">
            <a:extLst>
              <a:ext uri="{FF2B5EF4-FFF2-40B4-BE49-F238E27FC236}">
                <a16:creationId xmlns:a16="http://schemas.microsoft.com/office/drawing/2014/main" id="{CDED0E1D-A25B-D1F0-5228-7DEAAEE7621E}"/>
              </a:ext>
            </a:extLst>
          </p:cNvPr>
          <p:cNvSpPr>
            <a:spLocks noChangeArrowheads="1"/>
          </p:cNvSpPr>
          <p:nvPr/>
        </p:nvSpPr>
        <p:spPr bwMode="auto">
          <a:xfrm>
            <a:off x="408038" y="1067525"/>
            <a:ext cx="10687664"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Objective: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identify and list all customers who have not yet placed any orders.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SQL Query:</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query </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select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swiggydb.customers.customer_id</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swiggydb.customers.name,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swiggydb.orders.order_id</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from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swiggydb.customers</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left join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swiggydb.orders</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on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swiggydb.customers.customer_id</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swiggydb.orders.customer_id</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where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swiggydb.orders.order_id</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is null;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was executed. This query performs a LEFT JOIN between the customers and orders tables. A LEFT JOIN returns all records from the left table (customers), and the matching records from the right table (orders). If there is no match, NULL is returned for the columns from the right table. The WHERE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swiggydb.orders.order_id</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is null clause then filters these results to only include customers for whom no matching order ID was found, effectively identifying those who have never placed an order.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latin typeface="Arial" panose="020B0604020202020204" pitchFamily="34" charset="0"/>
                <a:cs typeface="Arial" panose="020B0604020202020204" pitchFamily="34" charset="0"/>
              </a:rPr>
              <a:t>Results</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query successfully identified the following customers who have not placed any orders, as indicated by the NULL value in the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order_id</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column:</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Sonal Kaur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customer_id</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24)</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Vivek Malhotra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customer_id</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25)</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Divya Iyer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customer_id</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26)</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Rakesh Yadav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customer_id</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27)</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Mona Sharma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customer_id</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28)</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Sudha Pillai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customer_id</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29)</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Gaurav Khanna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customer_id</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30)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2065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a:extLst>
            <a:ext uri="{FF2B5EF4-FFF2-40B4-BE49-F238E27FC236}">
              <a16:creationId xmlns:a16="http://schemas.microsoft.com/office/drawing/2014/main" id="{C3F2C28A-A105-7791-8FE4-6F5ACA89DA5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B42B9EB-0349-BE62-4E66-1EA49949BDFA}"/>
              </a:ext>
            </a:extLst>
          </p:cNvPr>
          <p:cNvSpPr txBox="1"/>
          <p:nvPr/>
        </p:nvSpPr>
        <p:spPr>
          <a:xfrm>
            <a:off x="408038" y="255639"/>
            <a:ext cx="11375923" cy="523220"/>
          </a:xfrm>
          <a:prstGeom prst="rect">
            <a:avLst/>
          </a:prstGeom>
          <a:noFill/>
        </p:spPr>
        <p:txBody>
          <a:bodyPr wrap="square" rtlCol="0">
            <a:spAutoFit/>
          </a:bodyPr>
          <a:lstStyle/>
          <a:p>
            <a:r>
              <a:rPr lang="en-US" sz="2800" u="sng" dirty="0">
                <a:latin typeface="Arial" panose="020B0604020202020204" pitchFamily="34" charset="0"/>
                <a:cs typeface="Arial" panose="020B0604020202020204" pitchFamily="34" charset="0"/>
              </a:rPr>
              <a:t>Number of orders placed by each customers in “Mumbai”:</a:t>
            </a:r>
            <a:endParaRPr lang="en-IN" sz="2800" u="sng" dirty="0">
              <a:latin typeface="Arial" panose="020B0604020202020204" pitchFamily="34" charset="0"/>
              <a:cs typeface="Arial" panose="020B0604020202020204" pitchFamily="34" charset="0"/>
            </a:endParaRPr>
          </a:p>
        </p:txBody>
      </p:sp>
      <p:cxnSp>
        <p:nvCxnSpPr>
          <p:cNvPr id="9" name="Connector: Curved 8">
            <a:extLst>
              <a:ext uri="{FF2B5EF4-FFF2-40B4-BE49-F238E27FC236}">
                <a16:creationId xmlns:a16="http://schemas.microsoft.com/office/drawing/2014/main" id="{AB9B28E8-3D48-7E8A-14A1-656CBDDE7105}"/>
              </a:ext>
            </a:extLst>
          </p:cNvPr>
          <p:cNvCxnSpPr/>
          <p:nvPr/>
        </p:nvCxnSpPr>
        <p:spPr>
          <a:xfrm rot="10800000" flipV="1">
            <a:off x="5965641" y="3627526"/>
            <a:ext cx="2094271" cy="1499000"/>
          </a:xfrm>
          <a:prstGeom prst="curvedConnector3">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53DC7F8-8BA2-4196-68D2-C85936F67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038" y="1215822"/>
            <a:ext cx="10906406" cy="2014652"/>
          </a:xfrm>
          <a:prstGeom prst="rect">
            <a:avLst/>
          </a:prstGeom>
        </p:spPr>
      </p:pic>
      <p:pic>
        <p:nvPicPr>
          <p:cNvPr id="8" name="Picture 7">
            <a:extLst>
              <a:ext uri="{FF2B5EF4-FFF2-40B4-BE49-F238E27FC236}">
                <a16:creationId xmlns:a16="http://schemas.microsoft.com/office/drawing/2014/main" id="{FF9484FB-32AE-05DE-4410-8B758F003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038" y="4010984"/>
            <a:ext cx="5207738" cy="1931619"/>
          </a:xfrm>
          <a:prstGeom prst="rect">
            <a:avLst/>
          </a:prstGeom>
        </p:spPr>
      </p:pic>
    </p:spTree>
    <p:extLst>
      <p:ext uri="{BB962C8B-B14F-4D97-AF65-F5344CB8AC3E}">
        <p14:creationId xmlns:p14="http://schemas.microsoft.com/office/powerpoint/2010/main" val="4126395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a:extLst>
            <a:ext uri="{FF2B5EF4-FFF2-40B4-BE49-F238E27FC236}">
              <a16:creationId xmlns:a16="http://schemas.microsoft.com/office/drawing/2014/main" id="{46D34E3F-7DF0-6AF6-FEF9-1FE6CF8F0E9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EBAE4EB-32B3-D44C-7D1C-8E76E070F45A}"/>
              </a:ext>
            </a:extLst>
          </p:cNvPr>
          <p:cNvSpPr txBox="1"/>
          <p:nvPr/>
        </p:nvSpPr>
        <p:spPr>
          <a:xfrm>
            <a:off x="408038" y="255639"/>
            <a:ext cx="11375923" cy="584775"/>
          </a:xfrm>
          <a:prstGeom prst="rect">
            <a:avLst/>
          </a:prstGeom>
          <a:noFill/>
        </p:spPr>
        <p:txBody>
          <a:bodyPr wrap="square" rtlCol="0">
            <a:spAutoFit/>
          </a:bodyPr>
          <a:lstStyle/>
          <a:p>
            <a:r>
              <a:rPr lang="en-IN" sz="3200" u="sng" dirty="0">
                <a:latin typeface="Arial" panose="020B0604020202020204" pitchFamily="34" charset="0"/>
                <a:cs typeface="Arial" panose="020B0604020202020204" pitchFamily="34" charset="0"/>
              </a:rPr>
              <a:t>Key Findings:</a:t>
            </a:r>
          </a:p>
        </p:txBody>
      </p:sp>
      <p:sp>
        <p:nvSpPr>
          <p:cNvPr id="4" name="Rectangle 1">
            <a:extLst>
              <a:ext uri="{FF2B5EF4-FFF2-40B4-BE49-F238E27FC236}">
                <a16:creationId xmlns:a16="http://schemas.microsoft.com/office/drawing/2014/main" id="{912CDA1F-89F2-5A3F-B6E0-C4612A7F6F1B}"/>
              </a:ext>
            </a:extLst>
          </p:cNvPr>
          <p:cNvSpPr>
            <a:spLocks noChangeArrowheads="1"/>
          </p:cNvSpPr>
          <p:nvPr/>
        </p:nvSpPr>
        <p:spPr bwMode="auto">
          <a:xfrm>
            <a:off x="408038" y="1265164"/>
            <a:ext cx="1155284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Objective: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determine the total number of distinct orders placed by each customer specifically located in 'Mumbai’.</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SQL Query:</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query </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select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swiggydb.customers.customer_id</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swiggydb.customers.name,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swiggydb.customers.city</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count(distinct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swiggydb.orders.order_id</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Total_orders</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from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swiggydb.customers</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left join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swiggydb.orders</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on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swiggydb.customers.customer_id</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swiggydb.orders.customer_id</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where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swiggydb.customers.city</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 "Mumbai" group by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swiggydb.customers.customer_id</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swiggydb.customers.name,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swiggydb.customers.city</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was executed. This query performs a LEFT JOIN between the customers and orders tables, ensuring all Mumbai customers are included. It then filters for customers in 'Mumbai' and counts the distinct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order_id</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for each customer, grouping by customer ID, name, and city.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latin typeface="Arial" panose="020B0604020202020204" pitchFamily="34" charset="0"/>
                <a:cs typeface="Arial" panose="020B0604020202020204" pitchFamily="34" charset="0"/>
              </a:rPr>
              <a:t>Results</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analysis reveals the order activity of customers in Mumbai:</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Rajesh Gupta (</a:t>
            </a:r>
            <a:r>
              <a:rPr kumimoji="0" lang="en-US" altLang="en-US"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customer_id</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3)</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is the most active customer in Mumbai, having placed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3 orders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Amit Sharma (</a:t>
            </a:r>
            <a:r>
              <a:rPr kumimoji="0" lang="en-US" altLang="en-US"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customer_id</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1), Arjun Desai (</a:t>
            </a:r>
            <a:r>
              <a:rPr kumimoji="0" lang="en-US" altLang="en-US"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customer_id</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19), and Ravi Singh (</a:t>
            </a:r>
            <a:r>
              <a:rPr kumimoji="0" lang="en-US" altLang="en-US"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customer_id</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23)</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have each placed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2 orders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4031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a:extLst>
            <a:ext uri="{FF2B5EF4-FFF2-40B4-BE49-F238E27FC236}">
              <a16:creationId xmlns:a16="http://schemas.microsoft.com/office/drawing/2014/main" id="{E546FCDE-5207-5BDB-C0EE-AF14B0ABC21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CA6E9B1-A5A4-E22A-B4FB-8FE0CA0E1BFB}"/>
              </a:ext>
            </a:extLst>
          </p:cNvPr>
          <p:cNvSpPr txBox="1"/>
          <p:nvPr/>
        </p:nvSpPr>
        <p:spPr>
          <a:xfrm>
            <a:off x="408038" y="255639"/>
            <a:ext cx="11375923" cy="584775"/>
          </a:xfrm>
          <a:prstGeom prst="rect">
            <a:avLst/>
          </a:prstGeom>
          <a:noFill/>
        </p:spPr>
        <p:txBody>
          <a:bodyPr wrap="square" rtlCol="0">
            <a:spAutoFit/>
          </a:bodyPr>
          <a:lstStyle/>
          <a:p>
            <a:r>
              <a:rPr lang="en-IN" sz="3200" u="sng" dirty="0">
                <a:latin typeface="Arial" panose="020B0604020202020204" pitchFamily="34" charset="0"/>
                <a:cs typeface="Arial" panose="020B0604020202020204" pitchFamily="34" charset="0"/>
              </a:rPr>
              <a:t>Acknowledgement</a:t>
            </a:r>
          </a:p>
        </p:txBody>
      </p:sp>
      <p:sp>
        <p:nvSpPr>
          <p:cNvPr id="5" name="TextBox 4">
            <a:extLst>
              <a:ext uri="{FF2B5EF4-FFF2-40B4-BE49-F238E27FC236}">
                <a16:creationId xmlns:a16="http://schemas.microsoft.com/office/drawing/2014/main" id="{5B99C513-4AC6-847A-A21B-136E26F84F45}"/>
              </a:ext>
            </a:extLst>
          </p:cNvPr>
          <p:cNvSpPr txBox="1"/>
          <p:nvPr/>
        </p:nvSpPr>
        <p:spPr>
          <a:xfrm>
            <a:off x="408038" y="1397138"/>
            <a:ext cx="11302181" cy="3816429"/>
          </a:xfrm>
          <a:prstGeom prst="rect">
            <a:avLst/>
          </a:prstGeom>
          <a:noFill/>
        </p:spPr>
        <p:txBody>
          <a:bodyPr wrap="square">
            <a:spAutoFit/>
          </a:bodyPr>
          <a:lstStyle/>
          <a:p>
            <a:pPr>
              <a:buNone/>
            </a:pPr>
            <a:r>
              <a:rPr lang="en-US" sz="2200" dirty="0">
                <a:latin typeface="Arial" panose="020B0604020202020204" pitchFamily="34" charset="0"/>
                <a:cs typeface="Arial" panose="020B0604020202020204" pitchFamily="34" charset="0"/>
              </a:rPr>
              <a:t>I would like to express my gratitude to </a:t>
            </a:r>
            <a:r>
              <a:rPr lang="en-US" sz="2200" b="1" dirty="0" err="1">
                <a:latin typeface="Arial" panose="020B0604020202020204" pitchFamily="34" charset="0"/>
                <a:cs typeface="Arial" panose="020B0604020202020204" pitchFamily="34" charset="0"/>
              </a:rPr>
              <a:t>WsCube</a:t>
            </a:r>
            <a:r>
              <a:rPr lang="en-US" sz="2200" b="1" dirty="0">
                <a:latin typeface="Arial" panose="020B0604020202020204" pitchFamily="34" charset="0"/>
                <a:cs typeface="Arial" panose="020B0604020202020204" pitchFamily="34" charset="0"/>
              </a:rPr>
              <a:t> Tech</a:t>
            </a:r>
            <a:r>
              <a:rPr lang="en-US" sz="2200" dirty="0">
                <a:latin typeface="Arial" panose="020B0604020202020204" pitchFamily="34" charset="0"/>
                <a:cs typeface="Arial" panose="020B0604020202020204" pitchFamily="34" charset="0"/>
              </a:rPr>
              <a:t> for their invaluable guidance and support throughout the Swiggy SQL project. This project provided an excellent opportunity to apply and enhance my SQL skills through advanced query writing, complex joins, and real-world data analysis.</a:t>
            </a:r>
          </a:p>
          <a:p>
            <a:pPr>
              <a:buNone/>
            </a:pPr>
            <a:endParaRPr lang="en-US" sz="2200" dirty="0">
              <a:latin typeface="Arial" panose="020B0604020202020204" pitchFamily="34" charset="0"/>
              <a:cs typeface="Arial" panose="020B0604020202020204" pitchFamily="34" charset="0"/>
            </a:endParaRPr>
          </a:p>
          <a:p>
            <a:pPr>
              <a:buNone/>
            </a:pPr>
            <a:r>
              <a:rPr lang="en-US" sz="2200" dirty="0">
                <a:latin typeface="Arial" panose="020B0604020202020204" pitchFamily="34" charset="0"/>
                <a:cs typeface="Arial" panose="020B0604020202020204" pitchFamily="34" charset="0"/>
              </a:rPr>
              <a:t>Special thanks to the mentors at </a:t>
            </a:r>
            <a:r>
              <a:rPr lang="en-US" sz="2200" dirty="0" err="1">
                <a:latin typeface="Arial" panose="020B0604020202020204" pitchFamily="34" charset="0"/>
                <a:cs typeface="Arial" panose="020B0604020202020204" pitchFamily="34" charset="0"/>
              </a:rPr>
              <a:t>WsCube</a:t>
            </a:r>
            <a:r>
              <a:rPr lang="en-US" sz="2200" dirty="0">
                <a:latin typeface="Arial" panose="020B0604020202020204" pitchFamily="34" charset="0"/>
                <a:cs typeface="Arial" panose="020B0604020202020204" pitchFamily="34" charset="0"/>
              </a:rPr>
              <a:t> Tech for their clear explanations, prompt feedback, and encouragement to dive deep into data-driven decision-making. The experience has significantly contributed to my understanding of SQL in the context of real-world business intelligence.</a:t>
            </a:r>
          </a:p>
          <a:p>
            <a:pPr>
              <a:buNone/>
            </a:pPr>
            <a:endParaRPr lang="en-US" sz="2200" dirty="0">
              <a:latin typeface="Arial" panose="020B0604020202020204" pitchFamily="34" charset="0"/>
              <a:cs typeface="Arial" panose="020B0604020202020204" pitchFamily="34" charset="0"/>
            </a:endParaRPr>
          </a:p>
          <a:p>
            <a:pPr>
              <a:buNone/>
            </a:pPr>
            <a:r>
              <a:rPr lang="en-US" sz="2200" dirty="0">
                <a:latin typeface="Arial" panose="020B0604020202020204" pitchFamily="34" charset="0"/>
                <a:cs typeface="Arial" panose="020B0604020202020204" pitchFamily="34" charset="0"/>
              </a:rPr>
              <a:t>Thank you for making this learning journey insightful and rewarding.</a:t>
            </a:r>
          </a:p>
        </p:txBody>
      </p:sp>
    </p:spTree>
    <p:extLst>
      <p:ext uri="{BB962C8B-B14F-4D97-AF65-F5344CB8AC3E}">
        <p14:creationId xmlns:p14="http://schemas.microsoft.com/office/powerpoint/2010/main" val="2747581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a:extLst>
            <a:ext uri="{FF2B5EF4-FFF2-40B4-BE49-F238E27FC236}">
              <a16:creationId xmlns:a16="http://schemas.microsoft.com/office/drawing/2014/main" id="{ED1A281C-1BC4-5256-907E-5D6AB90EE05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8DE70A9-42AF-9CAA-D9E9-CCE565F6AD62}"/>
              </a:ext>
            </a:extLst>
          </p:cNvPr>
          <p:cNvSpPr txBox="1"/>
          <p:nvPr/>
        </p:nvSpPr>
        <p:spPr>
          <a:xfrm>
            <a:off x="408038" y="255639"/>
            <a:ext cx="11375923" cy="523220"/>
          </a:xfrm>
          <a:prstGeom prst="rect">
            <a:avLst/>
          </a:prstGeom>
          <a:noFill/>
        </p:spPr>
        <p:txBody>
          <a:bodyPr wrap="square" rtlCol="0">
            <a:spAutoFit/>
          </a:bodyPr>
          <a:lstStyle/>
          <a:p>
            <a:r>
              <a:rPr lang="en-US" sz="2800" u="sng" dirty="0">
                <a:latin typeface="Arial" panose="020B0604020202020204" pitchFamily="34" charset="0"/>
                <a:cs typeface="Arial" panose="020B0604020202020204" pitchFamily="34" charset="0"/>
              </a:rPr>
              <a:t>All Orders placed in last 30 days:</a:t>
            </a:r>
          </a:p>
        </p:txBody>
      </p:sp>
      <p:cxnSp>
        <p:nvCxnSpPr>
          <p:cNvPr id="9" name="Connector: Curved 8">
            <a:extLst>
              <a:ext uri="{FF2B5EF4-FFF2-40B4-BE49-F238E27FC236}">
                <a16:creationId xmlns:a16="http://schemas.microsoft.com/office/drawing/2014/main" id="{30F7D22D-0E86-D7BF-C8EE-4D9B54EBCAE3}"/>
              </a:ext>
            </a:extLst>
          </p:cNvPr>
          <p:cNvCxnSpPr/>
          <p:nvPr/>
        </p:nvCxnSpPr>
        <p:spPr>
          <a:xfrm rot="10800000" flipV="1">
            <a:off x="5965641" y="3627526"/>
            <a:ext cx="2094271" cy="1499000"/>
          </a:xfrm>
          <a:prstGeom prst="curvedConnector3">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910319A-1947-CDF7-B997-979C2041D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781" y="1162733"/>
            <a:ext cx="10977717" cy="1871096"/>
          </a:xfrm>
          <a:prstGeom prst="rect">
            <a:avLst/>
          </a:prstGeom>
        </p:spPr>
      </p:pic>
      <p:pic>
        <p:nvPicPr>
          <p:cNvPr id="7" name="Picture 6">
            <a:extLst>
              <a:ext uri="{FF2B5EF4-FFF2-40B4-BE49-F238E27FC236}">
                <a16:creationId xmlns:a16="http://schemas.microsoft.com/office/drawing/2014/main" id="{059A5BED-C8C6-02E0-367C-337FFF989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781" y="3364156"/>
            <a:ext cx="4586832" cy="3380732"/>
          </a:xfrm>
          <a:prstGeom prst="rect">
            <a:avLst/>
          </a:prstGeom>
        </p:spPr>
      </p:pic>
    </p:spTree>
    <p:extLst>
      <p:ext uri="{BB962C8B-B14F-4D97-AF65-F5344CB8AC3E}">
        <p14:creationId xmlns:p14="http://schemas.microsoft.com/office/powerpoint/2010/main" val="3541449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a:extLst>
            <a:ext uri="{FF2B5EF4-FFF2-40B4-BE49-F238E27FC236}">
              <a16:creationId xmlns:a16="http://schemas.microsoft.com/office/drawing/2014/main" id="{D510B17B-87B7-475B-4025-56C910B788B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243DAF0-A753-A76F-ADAC-E6EC24C540A3}"/>
              </a:ext>
            </a:extLst>
          </p:cNvPr>
          <p:cNvSpPr txBox="1"/>
          <p:nvPr/>
        </p:nvSpPr>
        <p:spPr>
          <a:xfrm>
            <a:off x="408038" y="255639"/>
            <a:ext cx="11375923" cy="584775"/>
          </a:xfrm>
          <a:prstGeom prst="rect">
            <a:avLst/>
          </a:prstGeom>
          <a:noFill/>
        </p:spPr>
        <p:txBody>
          <a:bodyPr wrap="square" rtlCol="0">
            <a:spAutoFit/>
          </a:bodyPr>
          <a:lstStyle/>
          <a:p>
            <a:r>
              <a:rPr lang="en-IN" sz="3200" u="sng" dirty="0">
                <a:latin typeface="Arial" panose="020B0604020202020204" pitchFamily="34" charset="0"/>
                <a:cs typeface="Arial" panose="020B0604020202020204" pitchFamily="34" charset="0"/>
              </a:rPr>
              <a:t>Key Findings:</a:t>
            </a:r>
          </a:p>
        </p:txBody>
      </p:sp>
      <p:sp>
        <p:nvSpPr>
          <p:cNvPr id="3" name="Rectangle 1">
            <a:extLst>
              <a:ext uri="{FF2B5EF4-FFF2-40B4-BE49-F238E27FC236}">
                <a16:creationId xmlns:a16="http://schemas.microsoft.com/office/drawing/2014/main" id="{F1C25F13-110D-02AE-BD84-1BB4E760C876}"/>
              </a:ext>
            </a:extLst>
          </p:cNvPr>
          <p:cNvSpPr>
            <a:spLocks noChangeArrowheads="1"/>
          </p:cNvSpPr>
          <p:nvPr/>
        </p:nvSpPr>
        <p:spPr bwMode="auto">
          <a:xfrm>
            <a:off x="408038" y="1166842"/>
            <a:ext cx="1081202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Objective: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display all orders that were placed within a defined 30-day window, specifically between August 1st, 2024, and August 30th, 2024.</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SQL Query:</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query executed was </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select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swiggydb.orders.order_id</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swiggydb.orders.order_date</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from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swiggydb.orders</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where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swiggydb.orders.order_date</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between "2024-08-01" and "2024-08-30" ORDER BY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swiggydb.orders.order_date</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DESC;.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query selects the order ID and order date from the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swiggydb.orders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table, filters the results to include only orders with dates within the specified range, and then orders them by date in descending order.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latin typeface="Arial" panose="020B0604020202020204" pitchFamily="34" charset="0"/>
                <a:cs typeface="Arial" panose="020B0604020202020204" pitchFamily="34" charset="0"/>
              </a:rPr>
              <a:t>Results</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results demonstrate that orders from the specified period were successfully retrieved and sorted:</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Orders on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August 15, 2024</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include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order_id</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54 and 46.</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Orders on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August 14, 2024</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include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order_id</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33 and 52.</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Orders on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August 13, 2024</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include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order_id</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32 and 51.</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Orders on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August 12, 2024</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include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order_id</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28 and 44.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4791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a:extLst>
            <a:ext uri="{FF2B5EF4-FFF2-40B4-BE49-F238E27FC236}">
              <a16:creationId xmlns:a16="http://schemas.microsoft.com/office/drawing/2014/main" id="{EB47152B-2BF8-9D5A-CEA5-ED6DA306D80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D0A5C6C-E345-88CE-5528-5BD371071933}"/>
              </a:ext>
            </a:extLst>
          </p:cNvPr>
          <p:cNvSpPr txBox="1"/>
          <p:nvPr/>
        </p:nvSpPr>
        <p:spPr>
          <a:xfrm>
            <a:off x="408038" y="255639"/>
            <a:ext cx="11375923" cy="523220"/>
          </a:xfrm>
          <a:prstGeom prst="rect">
            <a:avLst/>
          </a:prstGeom>
          <a:noFill/>
        </p:spPr>
        <p:txBody>
          <a:bodyPr wrap="square" rtlCol="0">
            <a:spAutoFit/>
          </a:bodyPr>
          <a:lstStyle/>
          <a:p>
            <a:r>
              <a:rPr lang="en-US" sz="2800" u="sng" dirty="0">
                <a:latin typeface="Arial" panose="020B0604020202020204" pitchFamily="34" charset="0"/>
                <a:cs typeface="Arial" panose="020B0604020202020204" pitchFamily="34" charset="0"/>
              </a:rPr>
              <a:t>All delivery partners who have completed more than 1 delivery</a:t>
            </a:r>
          </a:p>
        </p:txBody>
      </p:sp>
      <p:cxnSp>
        <p:nvCxnSpPr>
          <p:cNvPr id="9" name="Connector: Curved 8">
            <a:extLst>
              <a:ext uri="{FF2B5EF4-FFF2-40B4-BE49-F238E27FC236}">
                <a16:creationId xmlns:a16="http://schemas.microsoft.com/office/drawing/2014/main" id="{83E859E2-8921-DDB5-5B2A-1625B63CD9C1}"/>
              </a:ext>
            </a:extLst>
          </p:cNvPr>
          <p:cNvCxnSpPr/>
          <p:nvPr/>
        </p:nvCxnSpPr>
        <p:spPr>
          <a:xfrm rot="10800000" flipV="1">
            <a:off x="5965641" y="3627526"/>
            <a:ext cx="2094271" cy="1499000"/>
          </a:xfrm>
          <a:prstGeom prst="curvedConnector3">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0A77EE6-B629-081C-3566-3FEF4029D2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037" y="1217217"/>
            <a:ext cx="10004323" cy="1971950"/>
          </a:xfrm>
          <a:prstGeom prst="rect">
            <a:avLst/>
          </a:prstGeom>
        </p:spPr>
      </p:pic>
      <p:pic>
        <p:nvPicPr>
          <p:cNvPr id="8" name="Picture 7">
            <a:extLst>
              <a:ext uri="{FF2B5EF4-FFF2-40B4-BE49-F238E27FC236}">
                <a16:creationId xmlns:a16="http://schemas.microsoft.com/office/drawing/2014/main" id="{57E9EA33-780E-09AA-EF52-1A86446C5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496" y="3558221"/>
            <a:ext cx="5090736" cy="3088075"/>
          </a:xfrm>
          <a:prstGeom prst="rect">
            <a:avLst/>
          </a:prstGeom>
        </p:spPr>
      </p:pic>
    </p:spTree>
    <p:extLst>
      <p:ext uri="{BB962C8B-B14F-4D97-AF65-F5344CB8AC3E}">
        <p14:creationId xmlns:p14="http://schemas.microsoft.com/office/powerpoint/2010/main" val="942241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a:extLst>
            <a:ext uri="{FF2B5EF4-FFF2-40B4-BE49-F238E27FC236}">
              <a16:creationId xmlns:a16="http://schemas.microsoft.com/office/drawing/2014/main" id="{D046DBF7-8F46-BA01-A072-B4A7033BCBB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471279B-D481-0554-36F7-198894AB835C}"/>
              </a:ext>
            </a:extLst>
          </p:cNvPr>
          <p:cNvSpPr txBox="1"/>
          <p:nvPr/>
        </p:nvSpPr>
        <p:spPr>
          <a:xfrm>
            <a:off x="408038" y="255639"/>
            <a:ext cx="11375923" cy="584775"/>
          </a:xfrm>
          <a:prstGeom prst="rect">
            <a:avLst/>
          </a:prstGeom>
          <a:noFill/>
        </p:spPr>
        <p:txBody>
          <a:bodyPr wrap="square" rtlCol="0">
            <a:spAutoFit/>
          </a:bodyPr>
          <a:lstStyle/>
          <a:p>
            <a:r>
              <a:rPr lang="en-IN" sz="3200" u="sng" dirty="0">
                <a:latin typeface="Arial" panose="020B0604020202020204" pitchFamily="34" charset="0"/>
                <a:cs typeface="Arial" panose="020B0604020202020204" pitchFamily="34" charset="0"/>
              </a:rPr>
              <a:t>Key Findings:</a:t>
            </a:r>
          </a:p>
        </p:txBody>
      </p:sp>
      <p:sp>
        <p:nvSpPr>
          <p:cNvPr id="4" name="Rectangle 1">
            <a:extLst>
              <a:ext uri="{FF2B5EF4-FFF2-40B4-BE49-F238E27FC236}">
                <a16:creationId xmlns:a16="http://schemas.microsoft.com/office/drawing/2014/main" id="{18592BB2-287E-0453-ADCB-5F70506E8019}"/>
              </a:ext>
            </a:extLst>
          </p:cNvPr>
          <p:cNvSpPr>
            <a:spLocks noChangeArrowheads="1"/>
          </p:cNvSpPr>
          <p:nvPr/>
        </p:nvSpPr>
        <p:spPr bwMode="auto">
          <a:xfrm>
            <a:off x="255638" y="1083493"/>
            <a:ext cx="11220064"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Objective: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list all delivery partners who have completed more than one delivery, along with the total number of deliveries they have made.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SQL Query:</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query executed was </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select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swiggydb.deliverypartners.partner_id</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swiggydb.deliverypartners.name, count(</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swiggydb.orderdelivery.order_delivery_id</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total_deliveries</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from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swiggydb.deliverypartners</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left join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swiggydb.orderdelivery</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on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swiggydb.deliverypartners.partner_id</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swiggydb.orderdelivery.partner_id</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group by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swiggydb.deliverypartners.partner_id</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swiggydb.deliverypartners.name having count(</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swiggydb.orderdelivery.order_delivery_id</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&gt; 1;</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This query performs a LEFT JOIN between the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deliverypartners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orderdelivery</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tables to link partners with their deliveries. It then counts the total deliveries for each partner, groups the results by partner ID and name, and finally filters these groups using the HAVING clause to include only those partners with more than 1 delivery.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latin typeface="Arial" panose="020B0604020202020204" pitchFamily="34" charset="0"/>
                <a:cs typeface="Arial" panose="020B0604020202020204" pitchFamily="34" charset="0"/>
              </a:rPr>
              <a:t>Results</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results highlight the active delivery partners and their delivery volumes:</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Suresh Reddy (Partner ID: 4)</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is the most active, having completed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6 deliveries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b="1" dirty="0">
                <a:latin typeface="Arial" panose="020B0604020202020204" pitchFamily="34" charset="0"/>
                <a:cs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Ravi Kumar (Partner ID: 2)</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has completed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5 deliveries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b="1" dirty="0">
                <a:latin typeface="Arial" panose="020B0604020202020204" pitchFamily="34" charset="0"/>
                <a:cs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Anita Desai (Partner ID: 5)</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Rajesh Gupta (Partner ID: 6)</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have each completed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4 deliveries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Priya Patel (Partner ID: 3)</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Sonia Agarwal (Partner ID: 7)</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have each completed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3 deliveries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Amit Sharma (Partner ID: 1)</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Vikram Singh (Partner ID: 8)</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have each completed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2 deliveries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7307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a:extLst>
            <a:ext uri="{FF2B5EF4-FFF2-40B4-BE49-F238E27FC236}">
              <a16:creationId xmlns:a16="http://schemas.microsoft.com/office/drawing/2014/main" id="{E0F4CFFC-59E1-C759-3815-D3633F4D36D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1E4374F-B14E-F66B-1DB3-CD61428294AB}"/>
              </a:ext>
            </a:extLst>
          </p:cNvPr>
          <p:cNvSpPr txBox="1"/>
          <p:nvPr/>
        </p:nvSpPr>
        <p:spPr>
          <a:xfrm>
            <a:off x="408038" y="255639"/>
            <a:ext cx="11375923" cy="523220"/>
          </a:xfrm>
          <a:prstGeom prst="rect">
            <a:avLst/>
          </a:prstGeom>
          <a:noFill/>
        </p:spPr>
        <p:txBody>
          <a:bodyPr wrap="square" rtlCol="0">
            <a:spAutoFit/>
          </a:bodyPr>
          <a:lstStyle/>
          <a:p>
            <a:r>
              <a:rPr lang="en-US" sz="2800" u="sng" dirty="0">
                <a:latin typeface="Arial" panose="020B0604020202020204" pitchFamily="34" charset="0"/>
                <a:cs typeface="Arial" panose="020B0604020202020204" pitchFamily="34" charset="0"/>
              </a:rPr>
              <a:t>Customers who have placed orders on exactly 3 different days:</a:t>
            </a:r>
          </a:p>
        </p:txBody>
      </p:sp>
      <p:cxnSp>
        <p:nvCxnSpPr>
          <p:cNvPr id="9" name="Connector: Curved 8">
            <a:extLst>
              <a:ext uri="{FF2B5EF4-FFF2-40B4-BE49-F238E27FC236}">
                <a16:creationId xmlns:a16="http://schemas.microsoft.com/office/drawing/2014/main" id="{5DC1CBBF-6122-E259-730F-DFFA3D5F2800}"/>
              </a:ext>
            </a:extLst>
          </p:cNvPr>
          <p:cNvCxnSpPr/>
          <p:nvPr/>
        </p:nvCxnSpPr>
        <p:spPr>
          <a:xfrm rot="10800000" flipV="1">
            <a:off x="7263499" y="3424430"/>
            <a:ext cx="2094271" cy="1499000"/>
          </a:xfrm>
          <a:prstGeom prst="curvedConnector3">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186F0A8-A940-54C0-77E6-854EF46CA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038" y="1110906"/>
            <a:ext cx="11375923" cy="1981477"/>
          </a:xfrm>
          <a:prstGeom prst="rect">
            <a:avLst/>
          </a:prstGeom>
        </p:spPr>
      </p:pic>
      <p:pic>
        <p:nvPicPr>
          <p:cNvPr id="7" name="Picture 6">
            <a:extLst>
              <a:ext uri="{FF2B5EF4-FFF2-40B4-BE49-F238E27FC236}">
                <a16:creationId xmlns:a16="http://schemas.microsoft.com/office/drawing/2014/main" id="{0646CFAD-2A67-CCE7-3069-2DBA38387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038" y="3542417"/>
            <a:ext cx="5747514" cy="1981477"/>
          </a:xfrm>
          <a:prstGeom prst="rect">
            <a:avLst/>
          </a:prstGeom>
        </p:spPr>
      </p:pic>
    </p:spTree>
    <p:extLst>
      <p:ext uri="{BB962C8B-B14F-4D97-AF65-F5344CB8AC3E}">
        <p14:creationId xmlns:p14="http://schemas.microsoft.com/office/powerpoint/2010/main" val="1436661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a:extLst>
            <a:ext uri="{FF2B5EF4-FFF2-40B4-BE49-F238E27FC236}">
              <a16:creationId xmlns:a16="http://schemas.microsoft.com/office/drawing/2014/main" id="{305CC1EC-E511-F411-F56C-C36D8DD7AF8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247EDF2-6F1F-0589-B757-AE9D03CDEDBF}"/>
              </a:ext>
            </a:extLst>
          </p:cNvPr>
          <p:cNvSpPr txBox="1"/>
          <p:nvPr/>
        </p:nvSpPr>
        <p:spPr>
          <a:xfrm>
            <a:off x="408038" y="255639"/>
            <a:ext cx="11375923" cy="584775"/>
          </a:xfrm>
          <a:prstGeom prst="rect">
            <a:avLst/>
          </a:prstGeom>
          <a:noFill/>
        </p:spPr>
        <p:txBody>
          <a:bodyPr wrap="square" rtlCol="0">
            <a:spAutoFit/>
          </a:bodyPr>
          <a:lstStyle/>
          <a:p>
            <a:r>
              <a:rPr lang="en-IN" sz="3200" u="sng" dirty="0">
                <a:latin typeface="Arial" panose="020B0604020202020204" pitchFamily="34" charset="0"/>
                <a:cs typeface="Arial" panose="020B0604020202020204" pitchFamily="34" charset="0"/>
              </a:rPr>
              <a:t>Key Findings:</a:t>
            </a:r>
          </a:p>
        </p:txBody>
      </p:sp>
      <p:sp>
        <p:nvSpPr>
          <p:cNvPr id="3" name="Rectangle 1">
            <a:extLst>
              <a:ext uri="{FF2B5EF4-FFF2-40B4-BE49-F238E27FC236}">
                <a16:creationId xmlns:a16="http://schemas.microsoft.com/office/drawing/2014/main" id="{CF556E57-6C77-716A-60E9-20FA5EC1013D}"/>
              </a:ext>
            </a:extLst>
          </p:cNvPr>
          <p:cNvSpPr>
            <a:spLocks noChangeArrowheads="1"/>
          </p:cNvSpPr>
          <p:nvPr/>
        </p:nvSpPr>
        <p:spPr bwMode="auto">
          <a:xfrm>
            <a:off x="408038" y="1031337"/>
            <a:ext cx="1107711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Objective: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identify customers who have placed orders on precisely three distinct calendar days and to display their customer ID, name, the number of distinct order days, and their total distinct orders.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SQL Query:</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query executed was </a:t>
            </a:r>
            <a:r>
              <a:rPr kumimoji="0" lang="en-US" altLang="en-US" sz="1600"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select </a:t>
            </a:r>
            <a:r>
              <a:rPr kumimoji="0" lang="en-US" altLang="en-US" sz="1600"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swiggydb.customers.customer_id</a:t>
            </a:r>
            <a:r>
              <a:rPr kumimoji="0" lang="en-US" altLang="en-US" sz="1600"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swiggydb.customers.name, count(distinct </a:t>
            </a:r>
            <a:r>
              <a:rPr kumimoji="0" lang="en-US" altLang="en-US" sz="1600"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swiggydb.orders.order_date</a:t>
            </a:r>
            <a:r>
              <a:rPr kumimoji="0" lang="en-US" altLang="en-US" sz="1600"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as </a:t>
            </a:r>
            <a:r>
              <a:rPr kumimoji="0" lang="en-US" altLang="en-US" sz="1600"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distinct_order_days</a:t>
            </a:r>
            <a:r>
              <a:rPr kumimoji="0" lang="en-US" altLang="en-US" sz="1600"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 count(distinct </a:t>
            </a:r>
            <a:r>
              <a:rPr kumimoji="0" lang="en-US" altLang="en-US" sz="1600"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swiggydb.orders.order_id</a:t>
            </a:r>
            <a:r>
              <a:rPr kumimoji="0" lang="en-US" altLang="en-US" sz="1600"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as </a:t>
            </a:r>
            <a:r>
              <a:rPr kumimoji="0" lang="en-US" altLang="en-US" sz="1600"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total_orders</a:t>
            </a:r>
            <a:r>
              <a:rPr kumimoji="0" lang="en-US" altLang="en-US" sz="1600"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from </a:t>
            </a:r>
            <a:r>
              <a:rPr kumimoji="0" lang="en-US" altLang="en-US" sz="1600"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swiggydb.customers</a:t>
            </a:r>
            <a:r>
              <a:rPr kumimoji="0" lang="en-US" altLang="en-US" sz="1600"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join </a:t>
            </a:r>
            <a:r>
              <a:rPr kumimoji="0" lang="en-US" altLang="en-US" sz="1600"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swiggydb.orders</a:t>
            </a:r>
            <a:r>
              <a:rPr kumimoji="0" lang="en-US" altLang="en-US" sz="1600"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on </a:t>
            </a:r>
            <a:r>
              <a:rPr kumimoji="0" lang="en-US" altLang="en-US" sz="1600"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swiggydb.customers.customer_id</a:t>
            </a:r>
            <a:r>
              <a:rPr kumimoji="0" lang="en-US" altLang="en-US" sz="1600"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 </a:t>
            </a:r>
            <a:r>
              <a:rPr kumimoji="0" lang="en-US" altLang="en-US" sz="1600"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swiggydb.orders.customer_id</a:t>
            </a:r>
            <a:r>
              <a:rPr kumimoji="0" lang="en-US" altLang="en-US" sz="1600"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group by </a:t>
            </a:r>
            <a:r>
              <a:rPr kumimoji="0" lang="en-US" altLang="en-US" sz="1600"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swiggydb.customers.customer_id</a:t>
            </a:r>
            <a:r>
              <a:rPr kumimoji="0" lang="en-US" altLang="en-US" sz="1600"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swiggydb.customers.name having count(distinct </a:t>
            </a:r>
            <a:r>
              <a:rPr kumimoji="0" lang="en-US" altLang="en-US" sz="1600"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swiggydb.orders.order_date</a:t>
            </a:r>
            <a:r>
              <a:rPr kumimoji="0" lang="en-US" altLang="en-US" sz="1600"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 3;. </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query joins the customers and orders tables. It then calculates the count of distinct order dates and distinct order IDs for each customer, groups the results by customer ID and name, and finally filters these groups to include only customers whose distinct order days count is exactly 3.</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b="1" dirty="0">
                <a:latin typeface="Arial" panose="020B0604020202020204" pitchFamily="34" charset="0"/>
                <a:cs typeface="Arial" panose="020B0604020202020204" pitchFamily="34" charset="0"/>
              </a:rPr>
              <a:t>Results</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results show a list of customers who meet the criteria of having ordered on exactly three different days. Notably, all customers in the displayed result set have also placed a total of 3 orders, which suggests that each order was placed on a separate day for these specific customers. The customers identified are:</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Rohini Verma (</a:t>
            </a: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customer_id</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2)</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3 distinct order days, 3 total orders.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Priya Singh (</a:t>
            </a: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customer_id</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6)</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3 distinct order days, 3 total orders.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Anjali Patel (</a:t>
            </a: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customer_id</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8)</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3 distinct order days, 3 total orders.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Nidhi Saxena (</a:t>
            </a: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customer_id</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14)</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3 distinct order days, 3 total orders.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Ashok Kumar (</a:t>
            </a: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customer_id</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15)</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3 distinct order days, 3 total orders.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Sonali Mishra (</a:t>
            </a: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customer_id</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18)</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3 distinct order days, 3 total orders.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9998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a:extLst>
            <a:ext uri="{FF2B5EF4-FFF2-40B4-BE49-F238E27FC236}">
              <a16:creationId xmlns:a16="http://schemas.microsoft.com/office/drawing/2014/main" id="{D34591AF-8B11-927F-EDE1-A24F5C9BF07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A5A51F4-CA5B-7B63-E3D1-9BE3A33331CA}"/>
              </a:ext>
            </a:extLst>
          </p:cNvPr>
          <p:cNvSpPr txBox="1"/>
          <p:nvPr/>
        </p:nvSpPr>
        <p:spPr>
          <a:xfrm>
            <a:off x="408038" y="255639"/>
            <a:ext cx="11375923" cy="523220"/>
          </a:xfrm>
          <a:prstGeom prst="rect">
            <a:avLst/>
          </a:prstGeom>
          <a:noFill/>
        </p:spPr>
        <p:txBody>
          <a:bodyPr wrap="square" rtlCol="0">
            <a:spAutoFit/>
          </a:bodyPr>
          <a:lstStyle/>
          <a:p>
            <a:r>
              <a:rPr lang="en-US" sz="2800" u="sng" dirty="0">
                <a:latin typeface="Arial" panose="020B0604020202020204" pitchFamily="34" charset="0"/>
                <a:cs typeface="Arial" panose="020B0604020202020204" pitchFamily="34" charset="0"/>
              </a:rPr>
              <a:t>Delivery partner who has worked with the most different customers:</a:t>
            </a:r>
          </a:p>
        </p:txBody>
      </p:sp>
      <p:cxnSp>
        <p:nvCxnSpPr>
          <p:cNvPr id="9" name="Connector: Curved 8">
            <a:extLst>
              <a:ext uri="{FF2B5EF4-FFF2-40B4-BE49-F238E27FC236}">
                <a16:creationId xmlns:a16="http://schemas.microsoft.com/office/drawing/2014/main" id="{E9EB3335-ED86-0A9D-8F3A-FF7ED3C910D2}"/>
              </a:ext>
            </a:extLst>
          </p:cNvPr>
          <p:cNvCxnSpPr/>
          <p:nvPr/>
        </p:nvCxnSpPr>
        <p:spPr>
          <a:xfrm rot="10800000" flipV="1">
            <a:off x="6095999" y="4080987"/>
            <a:ext cx="2094271" cy="1499000"/>
          </a:xfrm>
          <a:prstGeom prst="curvedConnector3">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3336A7C-FF38-7253-CBD4-9DB165E96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038" y="1278013"/>
            <a:ext cx="8303343" cy="2591162"/>
          </a:xfrm>
          <a:prstGeom prst="rect">
            <a:avLst/>
          </a:prstGeom>
        </p:spPr>
      </p:pic>
      <p:pic>
        <p:nvPicPr>
          <p:cNvPr id="8" name="Picture 7">
            <a:extLst>
              <a:ext uri="{FF2B5EF4-FFF2-40B4-BE49-F238E27FC236}">
                <a16:creationId xmlns:a16="http://schemas.microsoft.com/office/drawing/2014/main" id="{E5F3FD44-65EF-589F-1C29-BECB0B5ED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038" y="4889979"/>
            <a:ext cx="4911214" cy="992422"/>
          </a:xfrm>
          <a:prstGeom prst="rect">
            <a:avLst/>
          </a:prstGeom>
        </p:spPr>
      </p:pic>
    </p:spTree>
    <p:extLst>
      <p:ext uri="{BB962C8B-B14F-4D97-AF65-F5344CB8AC3E}">
        <p14:creationId xmlns:p14="http://schemas.microsoft.com/office/powerpoint/2010/main" val="1363494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a:extLst>
            <a:ext uri="{FF2B5EF4-FFF2-40B4-BE49-F238E27FC236}">
              <a16:creationId xmlns:a16="http://schemas.microsoft.com/office/drawing/2014/main" id="{A034B4AC-DBDF-C574-5E34-36104DB5A8D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7AFCA77-8EE1-D71B-D04D-22345318E3AC}"/>
              </a:ext>
            </a:extLst>
          </p:cNvPr>
          <p:cNvSpPr txBox="1"/>
          <p:nvPr/>
        </p:nvSpPr>
        <p:spPr>
          <a:xfrm>
            <a:off x="408038" y="255639"/>
            <a:ext cx="11375923" cy="584775"/>
          </a:xfrm>
          <a:prstGeom prst="rect">
            <a:avLst/>
          </a:prstGeom>
          <a:noFill/>
        </p:spPr>
        <p:txBody>
          <a:bodyPr wrap="square" rtlCol="0">
            <a:spAutoFit/>
          </a:bodyPr>
          <a:lstStyle/>
          <a:p>
            <a:r>
              <a:rPr lang="en-IN" sz="3200" u="sng" dirty="0">
                <a:latin typeface="Arial" panose="020B0604020202020204" pitchFamily="34" charset="0"/>
                <a:cs typeface="Arial" panose="020B0604020202020204" pitchFamily="34" charset="0"/>
              </a:rPr>
              <a:t>Key Findings:</a:t>
            </a:r>
          </a:p>
        </p:txBody>
      </p:sp>
      <p:sp>
        <p:nvSpPr>
          <p:cNvPr id="4" name="Rectangle 1">
            <a:extLst>
              <a:ext uri="{FF2B5EF4-FFF2-40B4-BE49-F238E27FC236}">
                <a16:creationId xmlns:a16="http://schemas.microsoft.com/office/drawing/2014/main" id="{3DD85FC3-A08F-274A-B85B-0D690DDB7B15}"/>
              </a:ext>
            </a:extLst>
          </p:cNvPr>
          <p:cNvSpPr>
            <a:spLocks noChangeArrowheads="1"/>
          </p:cNvSpPr>
          <p:nvPr/>
        </p:nvSpPr>
        <p:spPr bwMode="auto">
          <a:xfrm>
            <a:off x="408038" y="1120265"/>
            <a:ext cx="979714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Objective: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find the single delivery partner who has completed deliveries for the highest number of different customers.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SQL Query:</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query executed was </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select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swiggydb.deliverypartners.partner_id</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swiggydb.deliverypartners.name, count(distinct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swiggydb.orders.customer_id</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Customers from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swiggydb.deliverypartners</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join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swiggydb.orderdelivery</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on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swiggydb.deliverypartners.partner_id</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swiggydb.orderdelivery.partner_id</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join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swiggydb.orders</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on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swiggydb.orderdelivery.order_id</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swiggydb.orders.order_id</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group by </a:t>
            </a:r>
            <a:r>
              <a:rPr kumimoji="0" lang="en-US" altLang="en-US"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swiggydb.deliverypartners.partner_id</a:t>
            </a:r>
            <a:r>
              <a:rPr kumimoji="0" lang="en-US" altLang="en-US"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swiggydb.deliverypartners.name order by Customers desc limit 1;.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complex query joins three tables: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deliverypartners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orderdelivery</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orders. It counts the distinct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customer_id</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associated with each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partner_id</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groups the results by partner, orders them in descending order based on the count of distinct customers, and finally limits the output to only the top result.</a:t>
            </a:r>
            <a:b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latin typeface="Arial" panose="020B0604020202020204" pitchFamily="34" charset="0"/>
                <a:cs typeface="Arial" panose="020B0604020202020204" pitchFamily="34" charset="0"/>
              </a:rPr>
              <a:t>Results</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query successfully identified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Suresh Reddy (Partner ID: 4)</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as the delivery partner who has worked with the most different customers. Suresh Reddy has served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6 distinct customers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927870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a:extLst>
            <a:ext uri="{FF2B5EF4-FFF2-40B4-BE49-F238E27FC236}">
              <a16:creationId xmlns:a16="http://schemas.microsoft.com/office/drawing/2014/main" id="{CE709E92-3FB8-F657-3D0D-406121A577C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FAB2493-E74D-4EB8-B78C-E116702479A7}"/>
              </a:ext>
            </a:extLst>
          </p:cNvPr>
          <p:cNvSpPr txBox="1"/>
          <p:nvPr/>
        </p:nvSpPr>
        <p:spPr>
          <a:xfrm>
            <a:off x="408038" y="255639"/>
            <a:ext cx="11375923" cy="954107"/>
          </a:xfrm>
          <a:prstGeom prst="rect">
            <a:avLst/>
          </a:prstGeom>
          <a:noFill/>
        </p:spPr>
        <p:txBody>
          <a:bodyPr wrap="square" rtlCol="0">
            <a:spAutoFit/>
          </a:bodyPr>
          <a:lstStyle/>
          <a:p>
            <a:r>
              <a:rPr lang="en-US" sz="2800" u="sng" dirty="0">
                <a:latin typeface="Arial" panose="020B0604020202020204" pitchFamily="34" charset="0"/>
                <a:cs typeface="Arial" panose="020B0604020202020204" pitchFamily="34" charset="0"/>
              </a:rPr>
              <a:t>Customers who have the same city and have placed orders at the same restaurants, but on different dates:</a:t>
            </a:r>
          </a:p>
        </p:txBody>
      </p:sp>
      <p:pic>
        <p:nvPicPr>
          <p:cNvPr id="4" name="Picture 3">
            <a:extLst>
              <a:ext uri="{FF2B5EF4-FFF2-40B4-BE49-F238E27FC236}">
                <a16:creationId xmlns:a16="http://schemas.microsoft.com/office/drawing/2014/main" id="{04FA8CE0-9E99-2C5F-9F8C-F14232513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194" y="1706021"/>
            <a:ext cx="8588478" cy="2276793"/>
          </a:xfrm>
          <a:prstGeom prst="rect">
            <a:avLst/>
          </a:prstGeom>
        </p:spPr>
      </p:pic>
      <p:pic>
        <p:nvPicPr>
          <p:cNvPr id="7" name="Picture 6">
            <a:extLst>
              <a:ext uri="{FF2B5EF4-FFF2-40B4-BE49-F238E27FC236}">
                <a16:creationId xmlns:a16="http://schemas.microsoft.com/office/drawing/2014/main" id="{F43CC221-370A-ECF3-C339-C790590987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881" y="4479089"/>
            <a:ext cx="8753792" cy="1046640"/>
          </a:xfrm>
          <a:prstGeom prst="rect">
            <a:avLst/>
          </a:prstGeom>
        </p:spPr>
      </p:pic>
      <p:cxnSp>
        <p:nvCxnSpPr>
          <p:cNvPr id="11" name="Connector: Curved 10">
            <a:extLst>
              <a:ext uri="{FF2B5EF4-FFF2-40B4-BE49-F238E27FC236}">
                <a16:creationId xmlns:a16="http://schemas.microsoft.com/office/drawing/2014/main" id="{F0E4ADD2-FEF7-D381-6E92-482389AC89D0}"/>
              </a:ext>
            </a:extLst>
          </p:cNvPr>
          <p:cNvCxnSpPr/>
          <p:nvPr/>
        </p:nvCxnSpPr>
        <p:spPr>
          <a:xfrm rot="5400000">
            <a:off x="9580307" y="3857933"/>
            <a:ext cx="1555955" cy="698090"/>
          </a:xfrm>
          <a:prstGeom prst="curvedConnector3">
            <a:avLst>
              <a:gd name="adj1" fmla="val 98657"/>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884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a:extLst>
            <a:ext uri="{FF2B5EF4-FFF2-40B4-BE49-F238E27FC236}">
              <a16:creationId xmlns:a16="http://schemas.microsoft.com/office/drawing/2014/main" id="{28A14470-5E65-095B-B6C2-93F2F430883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53A89C6-524E-A020-2565-B613FCD2A8BC}"/>
              </a:ext>
            </a:extLst>
          </p:cNvPr>
          <p:cNvSpPr txBox="1"/>
          <p:nvPr/>
        </p:nvSpPr>
        <p:spPr>
          <a:xfrm>
            <a:off x="408038" y="255639"/>
            <a:ext cx="11375923" cy="584775"/>
          </a:xfrm>
          <a:prstGeom prst="rect">
            <a:avLst/>
          </a:prstGeom>
          <a:noFill/>
        </p:spPr>
        <p:txBody>
          <a:bodyPr wrap="square" rtlCol="0">
            <a:spAutoFit/>
          </a:bodyPr>
          <a:lstStyle/>
          <a:p>
            <a:r>
              <a:rPr lang="en-IN" sz="3200" u="sng" dirty="0">
                <a:latin typeface="Arial" panose="020B0604020202020204" pitchFamily="34" charset="0"/>
                <a:cs typeface="Arial" panose="020B0604020202020204" pitchFamily="34" charset="0"/>
              </a:rPr>
              <a:t>Key Findings:</a:t>
            </a:r>
          </a:p>
        </p:txBody>
      </p:sp>
      <p:sp>
        <p:nvSpPr>
          <p:cNvPr id="5" name="Rectangle 2">
            <a:extLst>
              <a:ext uri="{FF2B5EF4-FFF2-40B4-BE49-F238E27FC236}">
                <a16:creationId xmlns:a16="http://schemas.microsoft.com/office/drawing/2014/main" id="{FDB7BD8E-C286-2DAA-0463-75F003150982}"/>
              </a:ext>
            </a:extLst>
          </p:cNvPr>
          <p:cNvSpPr>
            <a:spLocks noChangeArrowheads="1"/>
          </p:cNvSpPr>
          <p:nvPr/>
        </p:nvSpPr>
        <p:spPr bwMode="auto">
          <a:xfrm>
            <a:off x="294453" y="1138965"/>
            <a:ext cx="1160309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Objective:</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identify and list pairs of customers who reside in the same city, have placed orders from the same restaurant, but where the order dates for these customers are distinct. The query ensures that each pair is listed only once by comparing </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customer_id</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values.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SQL Query:</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executed query 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select c1.customer_id as customer_1, c1.name as name_1, c2.customer_id as customer_2, c2.name as name_2, c1.city, o1.restaurant_id, r.name AS </a:t>
            </a:r>
            <a:r>
              <a:rPr kumimoji="0" lang="en-US" altLang="en-US" sz="1400"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restaurant_name</a:t>
            </a:r>
            <a:r>
              <a:rPr kumimoji="0" lang="en-US" altLang="en-US" sz="1400"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o1.order_date as date_1, o2.order_date as date_2 from </a:t>
            </a:r>
            <a:r>
              <a:rPr kumimoji="0" lang="en-US" altLang="en-US" sz="1400"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swiggydb.customers</a:t>
            </a:r>
            <a:r>
              <a:rPr kumimoji="0" lang="en-US" altLang="en-US" sz="1400"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c1 join </a:t>
            </a:r>
            <a:r>
              <a:rPr kumimoji="0" lang="en-US" altLang="en-US" sz="1400"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swiggydb.orders</a:t>
            </a:r>
            <a:r>
              <a:rPr kumimoji="0" lang="en-US" altLang="en-US" sz="1400"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o1 on c1.customer_id = o1.customer_id join </a:t>
            </a:r>
            <a:r>
              <a:rPr kumimoji="0" lang="en-US" altLang="en-US" sz="1400"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swiggydb.customers</a:t>
            </a:r>
            <a:r>
              <a:rPr kumimoji="0" lang="en-US" altLang="en-US" sz="1400"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c2 on c1.city = c2.city and c1.customer_id &lt; c2.customer_id join </a:t>
            </a:r>
            <a:r>
              <a:rPr kumimoji="0" lang="en-US" altLang="en-US" sz="1400"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swiggydb.orders</a:t>
            </a:r>
            <a:r>
              <a:rPr kumimoji="0" lang="en-US" altLang="en-US" sz="1400"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o2 on c2.customer_id = o2.customer_id join </a:t>
            </a:r>
            <a:r>
              <a:rPr kumimoji="0" lang="en-US" altLang="en-US" sz="1400"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swiggydb.restaurants</a:t>
            </a:r>
            <a:r>
              <a:rPr kumimoji="0" lang="en-US" altLang="en-US" sz="1400"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r ON o1.restaurant_id = </a:t>
            </a:r>
            <a:r>
              <a:rPr kumimoji="0" lang="en-US" altLang="en-US" sz="1400"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r.restaurant_id</a:t>
            </a:r>
            <a:r>
              <a:rPr kumimoji="0" lang="en-US" altLang="en-US" sz="1400"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AND o2.restaurant_id = </a:t>
            </a:r>
            <a:r>
              <a:rPr kumimoji="0" lang="en-US" altLang="en-US" sz="1400" b="0"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r.restaurant_id</a:t>
            </a:r>
            <a:r>
              <a:rPr kumimoji="0" lang="en-US" altLang="en-US" sz="1400" b="0"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where o1.order_date &lt;&gt; o2.order_date;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query involves multiple joins: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swiggydb.customers</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(aliased as c1) and </a:t>
            </a:r>
            <a:r>
              <a:rPr kumimoji="0" lang="en-US" altLang="en-US" sz="14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swiggydb.orders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(aliased as o1) for the first customer's 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 self-join on </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swiggydb.customers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(aliased as c2) to find other customers in the same city, ensuring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c1.customer_id &lt; c2.customer_id</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avoid duplicate pairs and self-comparisons.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Another join with </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swiggydb.orders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(aliased as o2) for the second customer's 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 join with </a:t>
            </a:r>
            <a:r>
              <a:rPr kumimoji="0" lang="en-US" altLang="en-US" sz="14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swiggydb.restaurants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(aliased as r) to get the restaurant name, ensuring both customers ordered from the same restaurant.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final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WHERE</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clause filters for cases where the order dates (o1.order_date and o2.order_date) are different.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Results: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results show pairs of customers meeting the specified criteria: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Manish Kumar (Customer ID: 5)</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Sonali Mishra (Customer ID: 18)</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both from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Delhi</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ordered from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Biryani House (Restaurant ID: 3)</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Manish ordered on 2024-08-04, while Sonali ordered on 2024-08-05.</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Another instance shows Manish ordering on 2024-08-07 and Sonali still on 2024-08-05, from the same Biryani House in Delhi.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Arjun Desai (Customer ID: 19)</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Ravi Singh (Customer ID: 23)</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both from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Mumbai</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ordered from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Veggie Delight (Restaurant ID: 8)</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Arjun ordered on 2024-08-03, while Ravi ordered on 2024-08-09.</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9357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a:extLst>
            <a:ext uri="{FF2B5EF4-FFF2-40B4-BE49-F238E27FC236}">
              <a16:creationId xmlns:a16="http://schemas.microsoft.com/office/drawing/2014/main" id="{171EFBD1-21DD-AC9F-4607-A8E3FB3BD74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07F5F0E-9523-98BC-3EDF-274D48162449}"/>
              </a:ext>
            </a:extLst>
          </p:cNvPr>
          <p:cNvSpPr txBox="1"/>
          <p:nvPr/>
        </p:nvSpPr>
        <p:spPr>
          <a:xfrm>
            <a:off x="408038" y="255639"/>
            <a:ext cx="11375923" cy="584775"/>
          </a:xfrm>
          <a:prstGeom prst="rect">
            <a:avLst/>
          </a:prstGeom>
          <a:noFill/>
        </p:spPr>
        <p:txBody>
          <a:bodyPr wrap="square" rtlCol="0">
            <a:spAutoFit/>
          </a:bodyPr>
          <a:lstStyle/>
          <a:p>
            <a:r>
              <a:rPr lang="en-IN" sz="3200" u="sng" dirty="0">
                <a:latin typeface="Arial" panose="020B0604020202020204" pitchFamily="34" charset="0"/>
                <a:cs typeface="Arial" panose="020B0604020202020204" pitchFamily="34" charset="0"/>
              </a:rPr>
              <a:t>Table of Content:</a:t>
            </a:r>
          </a:p>
        </p:txBody>
      </p:sp>
      <p:sp>
        <p:nvSpPr>
          <p:cNvPr id="5" name="TextBox 4">
            <a:extLst>
              <a:ext uri="{FF2B5EF4-FFF2-40B4-BE49-F238E27FC236}">
                <a16:creationId xmlns:a16="http://schemas.microsoft.com/office/drawing/2014/main" id="{6C5E1954-FC7E-287A-933E-0C22979CD46A}"/>
              </a:ext>
            </a:extLst>
          </p:cNvPr>
          <p:cNvSpPr txBox="1"/>
          <p:nvPr/>
        </p:nvSpPr>
        <p:spPr>
          <a:xfrm>
            <a:off x="299883" y="1239821"/>
            <a:ext cx="11302181" cy="4708981"/>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Display all customers who live in 'Delhi'.</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Find the average rating of all restaurants in 'Mumbai'.</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List all customers who have placed at least one order.</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Display the total number of orders placed by each customer.</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Find the total revenue generated by each restaurant.</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Find the top 5 restaurants with the highest average rating.</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Display all customers who have never placed an order.</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Find the number of orders placed by each customer in 'Mumbai'.</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Display all orders placed in the last 30 days.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List all delivery partners who have completed more than 1 delivery</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Find the customers who have placed orders on exactly three different days.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Find the delivery partner who has worked with the most different customers.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Identify customers who have the same city and have placed orders at the same restaurants, but on different dates.</a:t>
            </a:r>
          </a:p>
          <a:p>
            <a:pPr>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073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a:extLst>
            <a:ext uri="{FF2B5EF4-FFF2-40B4-BE49-F238E27FC236}">
              <a16:creationId xmlns:a16="http://schemas.microsoft.com/office/drawing/2014/main" id="{9B4598E9-835B-E569-EE2F-B58FEB1B686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209F4F6-E342-4D99-1115-9BFB7508DE1A}"/>
              </a:ext>
            </a:extLst>
          </p:cNvPr>
          <p:cNvSpPr>
            <a:spLocks noGrp="1"/>
          </p:cNvSpPr>
          <p:nvPr>
            <p:ph type="subTitle" idx="1"/>
          </p:nvPr>
        </p:nvSpPr>
        <p:spPr>
          <a:xfrm>
            <a:off x="1524000" y="4211639"/>
            <a:ext cx="9144000" cy="1655762"/>
          </a:xfrm>
        </p:spPr>
        <p:txBody>
          <a:bodyPr>
            <a:normAutofit fontScale="92500" lnSpcReduction="10000"/>
          </a:bodyPr>
          <a:lstStyle/>
          <a:p>
            <a:pPr algn="ctr"/>
            <a:r>
              <a:rPr lang="en-IN" sz="3200" dirty="0">
                <a:solidFill>
                  <a:schemeClr val="tx1"/>
                </a:solidFill>
                <a:latin typeface="Arial" panose="020B0604020202020204" pitchFamily="34" charset="0"/>
                <a:cs typeface="Arial" panose="020B0604020202020204" pitchFamily="34" charset="0"/>
              </a:rPr>
              <a:t>Swiggy Data  Analysis Case Study</a:t>
            </a:r>
          </a:p>
          <a:p>
            <a:pPr algn="ctr"/>
            <a:endParaRPr lang="en-IN" sz="2800" dirty="0">
              <a:solidFill>
                <a:schemeClr val="bg1"/>
              </a:solidFill>
              <a:latin typeface="Arial" panose="020B0604020202020204" pitchFamily="34" charset="0"/>
              <a:cs typeface="Arial" panose="020B0604020202020204" pitchFamily="34" charset="0"/>
            </a:endParaRPr>
          </a:p>
          <a:p>
            <a:pPr algn="ctr"/>
            <a:r>
              <a:rPr lang="en-IN" sz="4000" dirty="0">
                <a:solidFill>
                  <a:schemeClr val="tx1"/>
                </a:solidFill>
                <a:latin typeface="Arial" panose="020B0604020202020204" pitchFamily="34" charset="0"/>
                <a:cs typeface="Arial" panose="020B0604020202020204" pitchFamily="34" charset="0"/>
              </a:rPr>
              <a:t>- Thank you</a:t>
            </a:r>
          </a:p>
        </p:txBody>
      </p:sp>
      <p:pic>
        <p:nvPicPr>
          <p:cNvPr id="9" name="Picture 8">
            <a:extLst>
              <a:ext uri="{FF2B5EF4-FFF2-40B4-BE49-F238E27FC236}">
                <a16:creationId xmlns:a16="http://schemas.microsoft.com/office/drawing/2014/main" id="{C7C480B0-CA44-CAF8-DCF0-FD9972369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6844" y="336395"/>
            <a:ext cx="4954536" cy="3711120"/>
          </a:xfrm>
          <a:prstGeom prst="rect">
            <a:avLst/>
          </a:prstGeom>
        </p:spPr>
      </p:pic>
    </p:spTree>
    <p:extLst>
      <p:ext uri="{BB962C8B-B14F-4D97-AF65-F5344CB8AC3E}">
        <p14:creationId xmlns:p14="http://schemas.microsoft.com/office/powerpoint/2010/main" val="3132942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a:extLst>
            <a:ext uri="{FF2B5EF4-FFF2-40B4-BE49-F238E27FC236}">
              <a16:creationId xmlns:a16="http://schemas.microsoft.com/office/drawing/2014/main" id="{9F1EACF7-8479-5CE4-59E5-0ED51F810D4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8239565-2AB9-450A-9012-E6CC904FFA7B}"/>
              </a:ext>
            </a:extLst>
          </p:cNvPr>
          <p:cNvSpPr txBox="1"/>
          <p:nvPr/>
        </p:nvSpPr>
        <p:spPr>
          <a:xfrm>
            <a:off x="408038" y="255639"/>
            <a:ext cx="11375923" cy="523220"/>
          </a:xfrm>
          <a:prstGeom prst="rect">
            <a:avLst/>
          </a:prstGeom>
          <a:noFill/>
        </p:spPr>
        <p:txBody>
          <a:bodyPr wrap="square" rtlCol="0">
            <a:spAutoFit/>
          </a:bodyPr>
          <a:lstStyle/>
          <a:p>
            <a:r>
              <a:rPr lang="en-US" sz="2800" u="sng" dirty="0">
                <a:latin typeface="Arial" panose="020B0604020202020204" pitchFamily="34" charset="0"/>
                <a:cs typeface="Arial" panose="020B0604020202020204" pitchFamily="34" charset="0"/>
              </a:rPr>
              <a:t> All the customers who live in 'Delhi'</a:t>
            </a:r>
            <a:endParaRPr lang="en-IN" sz="2800" u="sng"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A0C2EDA-DE41-693C-85AF-A2B250949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038" y="1407256"/>
            <a:ext cx="8303343" cy="1344319"/>
          </a:xfrm>
          <a:prstGeom prst="rect">
            <a:avLst/>
          </a:prstGeom>
        </p:spPr>
      </p:pic>
      <p:pic>
        <p:nvPicPr>
          <p:cNvPr id="7" name="Picture 6">
            <a:extLst>
              <a:ext uri="{FF2B5EF4-FFF2-40B4-BE49-F238E27FC236}">
                <a16:creationId xmlns:a16="http://schemas.microsoft.com/office/drawing/2014/main" id="{0DCD7D79-6609-212B-6E8A-C3DD73A8D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038" y="3705922"/>
            <a:ext cx="4675839" cy="1780479"/>
          </a:xfrm>
          <a:prstGeom prst="rect">
            <a:avLst/>
          </a:prstGeom>
        </p:spPr>
      </p:pic>
      <p:cxnSp>
        <p:nvCxnSpPr>
          <p:cNvPr id="9" name="Connector: Curved 8">
            <a:extLst>
              <a:ext uri="{FF2B5EF4-FFF2-40B4-BE49-F238E27FC236}">
                <a16:creationId xmlns:a16="http://schemas.microsoft.com/office/drawing/2014/main" id="{61F6661B-F141-11C4-7336-A9CB7CBE4A0F}"/>
              </a:ext>
            </a:extLst>
          </p:cNvPr>
          <p:cNvCxnSpPr/>
          <p:nvPr/>
        </p:nvCxnSpPr>
        <p:spPr>
          <a:xfrm rot="10800000" flipV="1">
            <a:off x="5358582" y="3097161"/>
            <a:ext cx="2094271" cy="1499000"/>
          </a:xfrm>
          <a:prstGeom prst="curvedConnector3">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7633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a:extLst>
            <a:ext uri="{FF2B5EF4-FFF2-40B4-BE49-F238E27FC236}">
              <a16:creationId xmlns:a16="http://schemas.microsoft.com/office/drawing/2014/main" id="{8CA94C8A-55DA-7034-C122-E69397B92B1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DAABD95-B8DE-7707-C5AD-DE2EA212C502}"/>
              </a:ext>
            </a:extLst>
          </p:cNvPr>
          <p:cNvSpPr txBox="1"/>
          <p:nvPr/>
        </p:nvSpPr>
        <p:spPr>
          <a:xfrm>
            <a:off x="408038" y="255639"/>
            <a:ext cx="11375923" cy="584775"/>
          </a:xfrm>
          <a:prstGeom prst="rect">
            <a:avLst/>
          </a:prstGeom>
          <a:noFill/>
        </p:spPr>
        <p:txBody>
          <a:bodyPr wrap="square" rtlCol="0">
            <a:spAutoFit/>
          </a:bodyPr>
          <a:lstStyle/>
          <a:p>
            <a:r>
              <a:rPr lang="en-IN" sz="3200" u="sng" dirty="0">
                <a:latin typeface="Arial" panose="020B0604020202020204" pitchFamily="34" charset="0"/>
                <a:cs typeface="Arial" panose="020B0604020202020204" pitchFamily="34" charset="0"/>
              </a:rPr>
              <a:t>Key Findings:</a:t>
            </a:r>
          </a:p>
        </p:txBody>
      </p:sp>
      <p:sp>
        <p:nvSpPr>
          <p:cNvPr id="3" name="Rectangle 1">
            <a:extLst>
              <a:ext uri="{FF2B5EF4-FFF2-40B4-BE49-F238E27FC236}">
                <a16:creationId xmlns:a16="http://schemas.microsoft.com/office/drawing/2014/main" id="{A6647F37-BE12-5FE0-172C-AC330DE89538}"/>
              </a:ext>
            </a:extLst>
          </p:cNvPr>
          <p:cNvSpPr>
            <a:spLocks noChangeArrowheads="1"/>
          </p:cNvSpPr>
          <p:nvPr/>
        </p:nvSpPr>
        <p:spPr bwMode="auto">
          <a:xfrm>
            <a:off x="408038" y="1458419"/>
            <a:ext cx="1037384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400" b="1" i="0" strike="noStrike" cap="none" normalizeH="0" baseline="0" dirty="0">
                <a:ln>
                  <a:noFill/>
                </a:ln>
                <a:solidFill>
                  <a:schemeClr val="tx1"/>
                </a:solidFill>
                <a:effectLst/>
                <a:latin typeface="Arial" panose="020B0604020202020204" pitchFamily="34" charset="0"/>
                <a:cs typeface="Arial" panose="020B0604020202020204" pitchFamily="34" charset="0"/>
              </a:rPr>
              <a:t>Query:</a:t>
            </a:r>
            <a:r>
              <a:rPr kumimoji="0" lang="en-US" altLang="en-US" sz="2400" b="0" i="0"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SQL query</a:t>
            </a:r>
            <a:r>
              <a:rPr kumimoji="0" lang="en-US" altLang="en-US" sz="2400" b="0" i="0" u="none" strike="noStrike" cap="none" normalizeH="0" baseline="0" dirty="0">
                <a:ln>
                  <a:noFill/>
                </a:ln>
                <a:solidFill>
                  <a:schemeClr val="bg1">
                    <a:lumMod val="65000"/>
                    <a:lumOff val="35000"/>
                  </a:schemeClr>
                </a:solidFill>
                <a:effectLst/>
                <a:latin typeface="Arial" panose="020B0604020202020204" pitchFamily="34" charset="0"/>
                <a:cs typeface="Arial" panose="020B0604020202020204" pitchFamily="34" charset="0"/>
              </a:rPr>
              <a:t> </a:t>
            </a:r>
            <a:r>
              <a:rPr kumimoji="0" lang="en-US" altLang="en-US" sz="2400" b="1" i="0" u="none" strike="noStrike" cap="none" normalizeH="0" dirty="0">
                <a:ln>
                  <a:noFill/>
                </a:ln>
                <a:solidFill>
                  <a:schemeClr val="bg1">
                    <a:lumMod val="65000"/>
                    <a:lumOff val="35000"/>
                  </a:schemeClr>
                </a:solidFill>
                <a:effectLst/>
                <a:latin typeface="Arial" panose="020B0604020202020204" pitchFamily="34" charset="0"/>
                <a:cs typeface="Arial" panose="020B0604020202020204" pitchFamily="34" charset="0"/>
              </a:rPr>
              <a:t>select </a:t>
            </a:r>
            <a:r>
              <a:rPr kumimoji="0" lang="en-US" altLang="en-US" sz="2400" b="1" i="0" u="none" strike="noStrike" cap="none" normalizeH="0" dirty="0" err="1">
                <a:ln>
                  <a:noFill/>
                </a:ln>
                <a:solidFill>
                  <a:schemeClr val="bg1">
                    <a:lumMod val="65000"/>
                    <a:lumOff val="35000"/>
                  </a:schemeClr>
                </a:solidFill>
                <a:effectLst/>
                <a:latin typeface="Arial" panose="020B0604020202020204" pitchFamily="34" charset="0"/>
                <a:cs typeface="Arial" panose="020B0604020202020204" pitchFamily="34" charset="0"/>
              </a:rPr>
              <a:t>customer_id</a:t>
            </a:r>
            <a:r>
              <a:rPr kumimoji="0" lang="en-US" altLang="en-US" sz="2400" b="1" i="0" u="none" strike="noStrike" cap="none" normalizeH="0" dirty="0">
                <a:ln>
                  <a:noFill/>
                </a:ln>
                <a:solidFill>
                  <a:schemeClr val="bg1">
                    <a:lumMod val="65000"/>
                    <a:lumOff val="35000"/>
                  </a:schemeClr>
                </a:solidFill>
                <a:effectLst/>
                <a:latin typeface="Arial" panose="020B0604020202020204" pitchFamily="34" charset="0"/>
                <a:cs typeface="Arial" panose="020B0604020202020204" pitchFamily="34" charset="0"/>
              </a:rPr>
              <a:t>, name, city from </a:t>
            </a:r>
            <a:r>
              <a:rPr kumimoji="0" lang="en-US" altLang="en-US" sz="2400" b="1" i="0" u="none" strike="noStrike" cap="none" normalizeH="0" dirty="0" err="1">
                <a:ln>
                  <a:noFill/>
                </a:ln>
                <a:solidFill>
                  <a:schemeClr val="bg1">
                    <a:lumMod val="65000"/>
                    <a:lumOff val="35000"/>
                  </a:schemeClr>
                </a:solidFill>
                <a:effectLst/>
                <a:latin typeface="Arial" panose="020B0604020202020204" pitchFamily="34" charset="0"/>
                <a:cs typeface="Arial" panose="020B0604020202020204" pitchFamily="34" charset="0"/>
              </a:rPr>
              <a:t>swiggydb.customers</a:t>
            </a:r>
            <a:r>
              <a:rPr kumimoji="0" lang="en-US" altLang="en-US" sz="2400" b="1" i="0" u="none" strike="noStrike" cap="none" normalizeH="0" dirty="0">
                <a:ln>
                  <a:noFill/>
                </a:ln>
                <a:solidFill>
                  <a:schemeClr val="bg1">
                    <a:lumMod val="65000"/>
                    <a:lumOff val="35000"/>
                  </a:schemeClr>
                </a:solidFill>
                <a:effectLst/>
                <a:latin typeface="Arial" panose="020B0604020202020204" pitchFamily="34" charset="0"/>
                <a:cs typeface="Arial" panose="020B0604020202020204" pitchFamily="34" charset="0"/>
              </a:rPr>
              <a:t> Where city = "Delhi"; </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was executed.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Objective:</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objective of this query was to display all customers who reside in 'Delhi’.</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Result:</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query successfully returned three customers living in Delhi:</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Rohini Verma (</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customer_id</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2)</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Manish Kumar (</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customer_id</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5)</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Sonali Mishra (</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customer_id</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18)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1129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a:extLst>
            <a:ext uri="{FF2B5EF4-FFF2-40B4-BE49-F238E27FC236}">
              <a16:creationId xmlns:a16="http://schemas.microsoft.com/office/drawing/2014/main" id="{0EB17FAB-B33C-D799-CEEC-9BC7D5381BA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750858B-343E-F330-BB71-88ED7CB6A81D}"/>
              </a:ext>
            </a:extLst>
          </p:cNvPr>
          <p:cNvSpPr txBox="1"/>
          <p:nvPr/>
        </p:nvSpPr>
        <p:spPr>
          <a:xfrm>
            <a:off x="408038" y="255639"/>
            <a:ext cx="11375923" cy="523220"/>
          </a:xfrm>
          <a:prstGeom prst="rect">
            <a:avLst/>
          </a:prstGeom>
          <a:noFill/>
        </p:spPr>
        <p:txBody>
          <a:bodyPr wrap="square" rtlCol="0">
            <a:spAutoFit/>
          </a:bodyPr>
          <a:lstStyle/>
          <a:p>
            <a:r>
              <a:rPr lang="en-US" sz="2800" u="sng" dirty="0">
                <a:latin typeface="Arial" panose="020B0604020202020204" pitchFamily="34" charset="0"/>
                <a:cs typeface="Arial" panose="020B0604020202020204" pitchFamily="34" charset="0"/>
              </a:rPr>
              <a:t> Average rating of all restaurants in “Mumbai”:</a:t>
            </a:r>
            <a:endParaRPr lang="en-IN" sz="2800" u="sng" dirty="0">
              <a:latin typeface="Arial" panose="020B0604020202020204" pitchFamily="34" charset="0"/>
              <a:cs typeface="Arial" panose="020B0604020202020204" pitchFamily="34" charset="0"/>
            </a:endParaRPr>
          </a:p>
        </p:txBody>
      </p:sp>
      <p:cxnSp>
        <p:nvCxnSpPr>
          <p:cNvPr id="9" name="Connector: Curved 8">
            <a:extLst>
              <a:ext uri="{FF2B5EF4-FFF2-40B4-BE49-F238E27FC236}">
                <a16:creationId xmlns:a16="http://schemas.microsoft.com/office/drawing/2014/main" id="{D2C50CF5-7268-2AA3-201C-C9FFFA672839}"/>
              </a:ext>
            </a:extLst>
          </p:cNvPr>
          <p:cNvCxnSpPr/>
          <p:nvPr/>
        </p:nvCxnSpPr>
        <p:spPr>
          <a:xfrm rot="10800000" flipV="1">
            <a:off x="7089060" y="3185651"/>
            <a:ext cx="2094271" cy="1499000"/>
          </a:xfrm>
          <a:prstGeom prst="curvedConnector3">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A5027C4-0906-F218-57A1-F529C9B051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038" y="1318122"/>
            <a:ext cx="11097541" cy="1415246"/>
          </a:xfrm>
          <a:prstGeom prst="rect">
            <a:avLst/>
          </a:prstGeom>
        </p:spPr>
      </p:pic>
      <p:pic>
        <p:nvPicPr>
          <p:cNvPr id="8" name="Picture 7">
            <a:extLst>
              <a:ext uri="{FF2B5EF4-FFF2-40B4-BE49-F238E27FC236}">
                <a16:creationId xmlns:a16="http://schemas.microsoft.com/office/drawing/2014/main" id="{A9D7F75C-B298-94DE-2CC9-6CAEA9F799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038" y="3647348"/>
            <a:ext cx="5855111" cy="1700980"/>
          </a:xfrm>
          <a:prstGeom prst="rect">
            <a:avLst/>
          </a:prstGeom>
        </p:spPr>
      </p:pic>
    </p:spTree>
    <p:extLst>
      <p:ext uri="{BB962C8B-B14F-4D97-AF65-F5344CB8AC3E}">
        <p14:creationId xmlns:p14="http://schemas.microsoft.com/office/powerpoint/2010/main" val="2048238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a:extLst>
            <a:ext uri="{FF2B5EF4-FFF2-40B4-BE49-F238E27FC236}">
              <a16:creationId xmlns:a16="http://schemas.microsoft.com/office/drawing/2014/main" id="{3C26198D-DFD0-DC98-C014-C69C7B299EE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7F2B386-3F4A-B510-64C8-DE83D1F06B28}"/>
              </a:ext>
            </a:extLst>
          </p:cNvPr>
          <p:cNvSpPr txBox="1"/>
          <p:nvPr/>
        </p:nvSpPr>
        <p:spPr>
          <a:xfrm>
            <a:off x="408038" y="255639"/>
            <a:ext cx="11375923" cy="584775"/>
          </a:xfrm>
          <a:prstGeom prst="rect">
            <a:avLst/>
          </a:prstGeom>
          <a:noFill/>
        </p:spPr>
        <p:txBody>
          <a:bodyPr wrap="square" rtlCol="0">
            <a:spAutoFit/>
          </a:bodyPr>
          <a:lstStyle/>
          <a:p>
            <a:r>
              <a:rPr lang="en-IN" sz="3200" u="sng" dirty="0">
                <a:latin typeface="Arial" panose="020B0604020202020204" pitchFamily="34" charset="0"/>
                <a:cs typeface="Arial" panose="020B0604020202020204" pitchFamily="34" charset="0"/>
              </a:rPr>
              <a:t>Key Findings:</a:t>
            </a:r>
          </a:p>
        </p:txBody>
      </p:sp>
      <p:sp>
        <p:nvSpPr>
          <p:cNvPr id="4" name="Rectangle 1">
            <a:extLst>
              <a:ext uri="{FF2B5EF4-FFF2-40B4-BE49-F238E27FC236}">
                <a16:creationId xmlns:a16="http://schemas.microsoft.com/office/drawing/2014/main" id="{210CBA5D-6EFA-2918-BDD3-39ABBAFA4BDB}"/>
              </a:ext>
            </a:extLst>
          </p:cNvPr>
          <p:cNvSpPr>
            <a:spLocks noChangeArrowheads="1"/>
          </p:cNvSpPr>
          <p:nvPr/>
        </p:nvSpPr>
        <p:spPr bwMode="auto">
          <a:xfrm>
            <a:off x="408038" y="1245501"/>
            <a:ext cx="1091251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Query Objective: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find the average rating for all restaurants located in 'Mumbai’.</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SQL Query:</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query </a:t>
            </a:r>
            <a:r>
              <a:rPr kumimoji="0" lang="en-US" altLang="en-US"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select </a:t>
            </a:r>
            <a:r>
              <a:rPr kumimoji="0" lang="en-US" altLang="en-US"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swiggydb.restaurants.city</a:t>
            </a:r>
            <a:r>
              <a:rPr kumimoji="0" lang="en-US" altLang="en-US"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a:t>
            </a:r>
            <a:r>
              <a:rPr kumimoji="0" lang="en-US" altLang="en-US"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swiggydb.restaurants.restaurant_id</a:t>
            </a:r>
            <a:r>
              <a:rPr kumimoji="0" lang="en-US" altLang="en-US"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swiggydb.restaurants.name, round(avg(</a:t>
            </a:r>
            <a:r>
              <a:rPr kumimoji="0" lang="en-US" altLang="en-US"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swiggydb.restaurants.rating</a:t>
            </a:r>
            <a:r>
              <a:rPr kumimoji="0" lang="en-US" altLang="en-US"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),0) </a:t>
            </a:r>
            <a:r>
              <a:rPr kumimoji="0" lang="en-US" altLang="en-US"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Average_rating</a:t>
            </a:r>
            <a:r>
              <a:rPr kumimoji="0" lang="en-US" altLang="en-US"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from </a:t>
            </a:r>
            <a:r>
              <a:rPr kumimoji="0" lang="en-US" altLang="en-US"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swiggydb.restaurants</a:t>
            </a:r>
            <a:r>
              <a:rPr kumimoji="0" lang="en-US" altLang="en-US"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where </a:t>
            </a:r>
            <a:r>
              <a:rPr kumimoji="0" lang="en-US" altLang="en-US"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swiggydb.restaurants.city</a:t>
            </a:r>
            <a:r>
              <a:rPr kumimoji="0" lang="en-US" altLang="en-US"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 "Mumbai" group by </a:t>
            </a:r>
            <a:r>
              <a:rPr kumimoji="0" lang="en-US" altLang="en-US"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swiggydb.restaurants.city</a:t>
            </a:r>
            <a:r>
              <a:rPr kumimoji="0" lang="en-US" altLang="en-US"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a:t>
            </a:r>
            <a:r>
              <a:rPr kumimoji="0" lang="en-US" altLang="en-US" i="0" u="none" strike="noStrike" cap="none" normalizeH="0" dirty="0" err="1">
                <a:ln>
                  <a:noFill/>
                </a:ln>
                <a:solidFill>
                  <a:schemeClr val="bg1">
                    <a:lumMod val="75000"/>
                    <a:lumOff val="25000"/>
                  </a:schemeClr>
                </a:solidFill>
                <a:effectLst/>
                <a:latin typeface="Arial" panose="020B0604020202020204" pitchFamily="34" charset="0"/>
                <a:cs typeface="Arial" panose="020B0604020202020204" pitchFamily="34" charset="0"/>
              </a:rPr>
              <a:t>swiggydb.restaurants.restaurant_id</a:t>
            </a:r>
            <a:r>
              <a:rPr kumimoji="0" lang="en-US" altLang="en-US" i="0" u="none" strike="noStrike" cap="none" normalizeH="0" dirty="0">
                <a:ln>
                  <a:noFill/>
                </a:ln>
                <a:solidFill>
                  <a:schemeClr val="bg1">
                    <a:lumMod val="75000"/>
                    <a:lumOff val="25000"/>
                  </a:schemeClr>
                </a:solidFill>
                <a:effectLst/>
                <a:latin typeface="Arial" panose="020B0604020202020204" pitchFamily="34" charset="0"/>
                <a:cs typeface="Arial" panose="020B0604020202020204" pitchFamily="34" charset="0"/>
              </a:rPr>
              <a:t>, swiggydb.restaurants.name;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was executed. This query selects the city, restaurant ID, name, and the rounded average rating for restaurants, filtering by 'Mumbai' and grouping the results by the selected attributes.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Results: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query successfully returned the following average ratings for restaurants in Mumbai:</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Spice of India (ID: 1):</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Average rating of 5.</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Taste of Punjab (ID: 5):</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Average rating is NULL, indicating no ratings available or recorded for this   restaurant.</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Great Indian Thali (ID: 14):</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Average rating of 4.</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Bombay Bhel (ID: 20):</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Average rating of 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8280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a:extLst>
            <a:ext uri="{FF2B5EF4-FFF2-40B4-BE49-F238E27FC236}">
              <a16:creationId xmlns:a16="http://schemas.microsoft.com/office/drawing/2014/main" id="{018FCA67-E304-5EFD-E9A2-D20DD11F82B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2024B9E-13FB-71E5-226E-14B44EAB2D71}"/>
              </a:ext>
            </a:extLst>
          </p:cNvPr>
          <p:cNvSpPr txBox="1"/>
          <p:nvPr/>
        </p:nvSpPr>
        <p:spPr>
          <a:xfrm>
            <a:off x="408038" y="255639"/>
            <a:ext cx="11375923" cy="523220"/>
          </a:xfrm>
          <a:prstGeom prst="rect">
            <a:avLst/>
          </a:prstGeom>
          <a:noFill/>
        </p:spPr>
        <p:txBody>
          <a:bodyPr wrap="square" rtlCol="0">
            <a:spAutoFit/>
          </a:bodyPr>
          <a:lstStyle/>
          <a:p>
            <a:r>
              <a:rPr lang="en-US" sz="2800" u="sng" dirty="0">
                <a:latin typeface="Arial" panose="020B0604020202020204" pitchFamily="34" charset="0"/>
                <a:cs typeface="Arial" panose="020B0604020202020204" pitchFamily="34" charset="0"/>
              </a:rPr>
              <a:t> All customers who have placed at least one order:</a:t>
            </a:r>
            <a:endParaRPr lang="en-IN" sz="2800" u="sng" dirty="0">
              <a:latin typeface="Arial" panose="020B0604020202020204" pitchFamily="34" charset="0"/>
              <a:cs typeface="Arial" panose="020B0604020202020204" pitchFamily="34" charset="0"/>
            </a:endParaRPr>
          </a:p>
        </p:txBody>
      </p:sp>
      <p:cxnSp>
        <p:nvCxnSpPr>
          <p:cNvPr id="9" name="Connector: Curved 8">
            <a:extLst>
              <a:ext uri="{FF2B5EF4-FFF2-40B4-BE49-F238E27FC236}">
                <a16:creationId xmlns:a16="http://schemas.microsoft.com/office/drawing/2014/main" id="{064B1C99-E075-7D07-D5D7-426BE1ED0B58}"/>
              </a:ext>
            </a:extLst>
          </p:cNvPr>
          <p:cNvCxnSpPr/>
          <p:nvPr/>
        </p:nvCxnSpPr>
        <p:spPr>
          <a:xfrm rot="10800000" flipV="1">
            <a:off x="6017343" y="3444094"/>
            <a:ext cx="2094271" cy="1499000"/>
          </a:xfrm>
          <a:prstGeom prst="curvedConnector3">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04629B0-02C1-8725-0E0A-78912F014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038" y="1263633"/>
            <a:ext cx="10498015" cy="1695687"/>
          </a:xfrm>
          <a:prstGeom prst="rect">
            <a:avLst/>
          </a:prstGeom>
        </p:spPr>
      </p:pic>
      <p:pic>
        <p:nvPicPr>
          <p:cNvPr id="7" name="Picture 6">
            <a:extLst>
              <a:ext uri="{FF2B5EF4-FFF2-40B4-BE49-F238E27FC236}">
                <a16:creationId xmlns:a16="http://schemas.microsoft.com/office/drawing/2014/main" id="{C6459959-2292-1246-FE19-7EDDB27340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038" y="3302407"/>
            <a:ext cx="4016478" cy="2888393"/>
          </a:xfrm>
          <a:prstGeom prst="rect">
            <a:avLst/>
          </a:prstGeom>
        </p:spPr>
      </p:pic>
    </p:spTree>
    <p:extLst>
      <p:ext uri="{BB962C8B-B14F-4D97-AF65-F5344CB8AC3E}">
        <p14:creationId xmlns:p14="http://schemas.microsoft.com/office/powerpoint/2010/main" val="3141009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a:extLst>
            <a:ext uri="{FF2B5EF4-FFF2-40B4-BE49-F238E27FC236}">
              <a16:creationId xmlns:a16="http://schemas.microsoft.com/office/drawing/2014/main" id="{418FB310-67F8-441F-7760-E7D2B839C2A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D4FE7C6-0CE5-9101-764A-D34416FBA837}"/>
              </a:ext>
            </a:extLst>
          </p:cNvPr>
          <p:cNvSpPr txBox="1"/>
          <p:nvPr/>
        </p:nvSpPr>
        <p:spPr>
          <a:xfrm>
            <a:off x="408038" y="255639"/>
            <a:ext cx="11375923" cy="584775"/>
          </a:xfrm>
          <a:prstGeom prst="rect">
            <a:avLst/>
          </a:prstGeom>
          <a:noFill/>
        </p:spPr>
        <p:txBody>
          <a:bodyPr wrap="square" rtlCol="0">
            <a:spAutoFit/>
          </a:bodyPr>
          <a:lstStyle/>
          <a:p>
            <a:r>
              <a:rPr lang="en-IN" sz="3200" u="sng" dirty="0">
                <a:latin typeface="Arial" panose="020B0604020202020204" pitchFamily="34" charset="0"/>
                <a:cs typeface="Arial" panose="020B0604020202020204" pitchFamily="34" charset="0"/>
              </a:rPr>
              <a:t>Key Findings:</a:t>
            </a:r>
          </a:p>
        </p:txBody>
      </p:sp>
      <p:sp>
        <p:nvSpPr>
          <p:cNvPr id="3" name="Rectangle 1">
            <a:extLst>
              <a:ext uri="{FF2B5EF4-FFF2-40B4-BE49-F238E27FC236}">
                <a16:creationId xmlns:a16="http://schemas.microsoft.com/office/drawing/2014/main" id="{11A86513-ADFB-EC14-D16D-97D0CC9C6E58}"/>
              </a:ext>
            </a:extLst>
          </p:cNvPr>
          <p:cNvSpPr>
            <a:spLocks noChangeArrowheads="1"/>
          </p:cNvSpPr>
          <p:nvPr/>
        </p:nvSpPr>
        <p:spPr bwMode="auto">
          <a:xfrm>
            <a:off x="309715" y="1166842"/>
            <a:ext cx="1101299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Objective: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list all customers from the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swiggydb.customers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table who have placed at least one order, along with the total number of orders they've placed.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SQL Query:</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query </a:t>
            </a:r>
            <a:r>
              <a:rPr kumimoji="0" lang="en-US" altLang="en-US" b="0" i="0" u="none" strike="noStrike" cap="none" normalizeH="0" dirty="0">
                <a:ln>
                  <a:noFill/>
                </a:ln>
                <a:solidFill>
                  <a:schemeClr val="bg1">
                    <a:lumMod val="85000"/>
                    <a:lumOff val="15000"/>
                  </a:schemeClr>
                </a:solidFill>
                <a:effectLst/>
                <a:latin typeface="Arial" panose="020B0604020202020204" pitchFamily="34" charset="0"/>
                <a:cs typeface="Arial" panose="020B0604020202020204" pitchFamily="34" charset="0"/>
              </a:rPr>
              <a:t>select </a:t>
            </a:r>
            <a:r>
              <a:rPr kumimoji="0" lang="en-US" altLang="en-US" b="0" i="0" u="none" strike="noStrike" cap="none" normalizeH="0" dirty="0" err="1">
                <a:ln>
                  <a:noFill/>
                </a:ln>
                <a:solidFill>
                  <a:schemeClr val="bg1">
                    <a:lumMod val="85000"/>
                    <a:lumOff val="15000"/>
                  </a:schemeClr>
                </a:solidFill>
                <a:effectLst/>
                <a:latin typeface="Arial" panose="020B0604020202020204" pitchFamily="34" charset="0"/>
                <a:cs typeface="Arial" panose="020B0604020202020204" pitchFamily="34" charset="0"/>
              </a:rPr>
              <a:t>swiggydb.customers.customer_id</a:t>
            </a:r>
            <a:r>
              <a:rPr kumimoji="0" lang="en-US" altLang="en-US" b="0" i="0" u="none" strike="noStrike" cap="none" normalizeH="0" dirty="0">
                <a:ln>
                  <a:noFill/>
                </a:ln>
                <a:solidFill>
                  <a:schemeClr val="bg1">
                    <a:lumMod val="85000"/>
                    <a:lumOff val="15000"/>
                  </a:schemeClr>
                </a:solidFill>
                <a:effectLst/>
                <a:latin typeface="Arial" panose="020B0604020202020204" pitchFamily="34" charset="0"/>
                <a:cs typeface="Arial" panose="020B0604020202020204" pitchFamily="34" charset="0"/>
              </a:rPr>
              <a:t>, swiggydb.customers.name, count(</a:t>
            </a:r>
            <a:r>
              <a:rPr kumimoji="0" lang="en-US" altLang="en-US" b="0" i="0" u="none" strike="noStrike" cap="none" normalizeH="0" dirty="0" err="1">
                <a:ln>
                  <a:noFill/>
                </a:ln>
                <a:solidFill>
                  <a:schemeClr val="bg1">
                    <a:lumMod val="85000"/>
                    <a:lumOff val="15000"/>
                  </a:schemeClr>
                </a:solidFill>
                <a:effectLst/>
                <a:latin typeface="Arial" panose="020B0604020202020204" pitchFamily="34" charset="0"/>
                <a:cs typeface="Arial" panose="020B0604020202020204" pitchFamily="34" charset="0"/>
              </a:rPr>
              <a:t>swiggydb.orders.order_id</a:t>
            </a:r>
            <a:r>
              <a:rPr kumimoji="0" lang="en-US" altLang="en-US" b="0" i="0" u="none" strike="noStrike" cap="none" normalizeH="0" dirty="0">
                <a:ln>
                  <a:noFill/>
                </a:ln>
                <a:solidFill>
                  <a:schemeClr val="bg1">
                    <a:lumMod val="85000"/>
                    <a:lumOff val="15000"/>
                  </a:schemeClr>
                </a:solidFill>
                <a:effectLst/>
                <a:latin typeface="Arial" panose="020B0604020202020204" pitchFamily="34" charset="0"/>
                <a:cs typeface="Arial" panose="020B0604020202020204" pitchFamily="34" charset="0"/>
              </a:rPr>
              <a:t>) </a:t>
            </a:r>
            <a:r>
              <a:rPr kumimoji="0" lang="en-US" altLang="en-US" b="0" i="0" u="none" strike="noStrike" cap="none" normalizeH="0" dirty="0" err="1">
                <a:ln>
                  <a:noFill/>
                </a:ln>
                <a:solidFill>
                  <a:schemeClr val="bg1">
                    <a:lumMod val="85000"/>
                    <a:lumOff val="15000"/>
                  </a:schemeClr>
                </a:solidFill>
                <a:effectLst/>
                <a:latin typeface="Arial" panose="020B0604020202020204" pitchFamily="34" charset="0"/>
                <a:cs typeface="Arial" panose="020B0604020202020204" pitchFamily="34" charset="0"/>
              </a:rPr>
              <a:t>total_orders</a:t>
            </a:r>
            <a:r>
              <a:rPr kumimoji="0" lang="en-US" altLang="en-US" b="0" i="0" u="none" strike="noStrike" cap="none" normalizeH="0" dirty="0">
                <a:ln>
                  <a:noFill/>
                </a:ln>
                <a:solidFill>
                  <a:schemeClr val="bg1">
                    <a:lumMod val="85000"/>
                    <a:lumOff val="15000"/>
                  </a:schemeClr>
                </a:solidFill>
                <a:effectLst/>
                <a:latin typeface="Arial" panose="020B0604020202020204" pitchFamily="34" charset="0"/>
                <a:cs typeface="Arial" panose="020B0604020202020204" pitchFamily="34" charset="0"/>
              </a:rPr>
              <a:t> from </a:t>
            </a:r>
            <a:r>
              <a:rPr kumimoji="0" lang="en-US" altLang="en-US" b="0" i="0" u="none" strike="noStrike" cap="none" normalizeH="0" dirty="0" err="1">
                <a:ln>
                  <a:noFill/>
                </a:ln>
                <a:solidFill>
                  <a:schemeClr val="bg1">
                    <a:lumMod val="85000"/>
                    <a:lumOff val="15000"/>
                  </a:schemeClr>
                </a:solidFill>
                <a:effectLst/>
                <a:latin typeface="Arial" panose="020B0604020202020204" pitchFamily="34" charset="0"/>
                <a:cs typeface="Arial" panose="020B0604020202020204" pitchFamily="34" charset="0"/>
              </a:rPr>
              <a:t>swiggydb.customers</a:t>
            </a:r>
            <a:r>
              <a:rPr kumimoji="0" lang="en-US" altLang="en-US" b="0" i="0" u="none" strike="noStrike" cap="none" normalizeH="0" dirty="0">
                <a:ln>
                  <a:noFill/>
                </a:ln>
                <a:solidFill>
                  <a:schemeClr val="bg1">
                    <a:lumMod val="85000"/>
                    <a:lumOff val="15000"/>
                  </a:schemeClr>
                </a:solidFill>
                <a:effectLst/>
                <a:latin typeface="Arial" panose="020B0604020202020204" pitchFamily="34" charset="0"/>
                <a:cs typeface="Arial" panose="020B0604020202020204" pitchFamily="34" charset="0"/>
              </a:rPr>
              <a:t> join </a:t>
            </a:r>
            <a:r>
              <a:rPr kumimoji="0" lang="en-US" altLang="en-US" b="0" i="0" u="none" strike="noStrike" cap="none" normalizeH="0" dirty="0" err="1">
                <a:ln>
                  <a:noFill/>
                </a:ln>
                <a:solidFill>
                  <a:schemeClr val="bg1">
                    <a:lumMod val="85000"/>
                    <a:lumOff val="15000"/>
                  </a:schemeClr>
                </a:solidFill>
                <a:effectLst/>
                <a:latin typeface="Arial" panose="020B0604020202020204" pitchFamily="34" charset="0"/>
                <a:cs typeface="Arial" panose="020B0604020202020204" pitchFamily="34" charset="0"/>
              </a:rPr>
              <a:t>swiggydb.orders</a:t>
            </a:r>
            <a:r>
              <a:rPr kumimoji="0" lang="en-US" altLang="en-US" b="0" i="0" u="none" strike="noStrike" cap="none" normalizeH="0" dirty="0">
                <a:ln>
                  <a:noFill/>
                </a:ln>
                <a:solidFill>
                  <a:schemeClr val="bg1">
                    <a:lumMod val="85000"/>
                    <a:lumOff val="15000"/>
                  </a:schemeClr>
                </a:solidFill>
                <a:effectLst/>
                <a:latin typeface="Arial" panose="020B0604020202020204" pitchFamily="34" charset="0"/>
                <a:cs typeface="Arial" panose="020B0604020202020204" pitchFamily="34" charset="0"/>
              </a:rPr>
              <a:t> on </a:t>
            </a:r>
            <a:r>
              <a:rPr kumimoji="0" lang="en-US" altLang="en-US" b="0" i="0" u="none" strike="noStrike" cap="none" normalizeH="0" dirty="0" err="1">
                <a:ln>
                  <a:noFill/>
                </a:ln>
                <a:solidFill>
                  <a:schemeClr val="bg1">
                    <a:lumMod val="85000"/>
                    <a:lumOff val="15000"/>
                  </a:schemeClr>
                </a:solidFill>
                <a:effectLst/>
                <a:latin typeface="Arial" panose="020B0604020202020204" pitchFamily="34" charset="0"/>
                <a:cs typeface="Arial" panose="020B0604020202020204" pitchFamily="34" charset="0"/>
              </a:rPr>
              <a:t>swiggydb.customers.customer_id</a:t>
            </a:r>
            <a:r>
              <a:rPr kumimoji="0" lang="en-US" altLang="en-US" b="0" i="0" u="none" strike="noStrike" cap="none" normalizeH="0" dirty="0">
                <a:ln>
                  <a:noFill/>
                </a:ln>
                <a:solidFill>
                  <a:schemeClr val="bg1">
                    <a:lumMod val="85000"/>
                    <a:lumOff val="15000"/>
                  </a:schemeClr>
                </a:solidFill>
                <a:effectLst/>
                <a:latin typeface="Arial" panose="020B0604020202020204" pitchFamily="34" charset="0"/>
                <a:cs typeface="Arial" panose="020B0604020202020204" pitchFamily="34" charset="0"/>
              </a:rPr>
              <a:t> = </a:t>
            </a:r>
            <a:r>
              <a:rPr kumimoji="0" lang="en-US" altLang="en-US" b="0" i="0" u="none" strike="noStrike" cap="none" normalizeH="0" dirty="0" err="1">
                <a:ln>
                  <a:noFill/>
                </a:ln>
                <a:solidFill>
                  <a:schemeClr val="bg1">
                    <a:lumMod val="85000"/>
                    <a:lumOff val="15000"/>
                  </a:schemeClr>
                </a:solidFill>
                <a:effectLst/>
                <a:latin typeface="Arial" panose="020B0604020202020204" pitchFamily="34" charset="0"/>
                <a:cs typeface="Arial" panose="020B0604020202020204" pitchFamily="34" charset="0"/>
              </a:rPr>
              <a:t>swiggydb.orders.customer_id</a:t>
            </a:r>
            <a:r>
              <a:rPr kumimoji="0" lang="en-US" altLang="en-US" b="0" i="0" u="none" strike="noStrike" cap="none" normalizeH="0" dirty="0">
                <a:ln>
                  <a:noFill/>
                </a:ln>
                <a:solidFill>
                  <a:schemeClr val="bg1">
                    <a:lumMod val="85000"/>
                    <a:lumOff val="15000"/>
                  </a:schemeClr>
                </a:solidFill>
                <a:effectLst/>
                <a:latin typeface="Arial" panose="020B0604020202020204" pitchFamily="34" charset="0"/>
                <a:cs typeface="Arial" panose="020B0604020202020204" pitchFamily="34" charset="0"/>
              </a:rPr>
              <a:t> group by </a:t>
            </a:r>
            <a:r>
              <a:rPr kumimoji="0" lang="en-US" altLang="en-US" b="0" i="0" u="none" strike="noStrike" cap="none" normalizeH="0" dirty="0" err="1">
                <a:ln>
                  <a:noFill/>
                </a:ln>
                <a:solidFill>
                  <a:schemeClr val="bg1">
                    <a:lumMod val="85000"/>
                    <a:lumOff val="15000"/>
                  </a:schemeClr>
                </a:solidFill>
                <a:effectLst/>
                <a:latin typeface="Arial" panose="020B0604020202020204" pitchFamily="34" charset="0"/>
                <a:cs typeface="Arial" panose="020B0604020202020204" pitchFamily="34" charset="0"/>
              </a:rPr>
              <a:t>swiggydb.customers.customer_id</a:t>
            </a:r>
            <a:r>
              <a:rPr kumimoji="0" lang="en-US" altLang="en-US" b="0" i="0" u="none" strike="noStrike" cap="none" normalizeH="0" dirty="0">
                <a:ln>
                  <a:noFill/>
                </a:ln>
                <a:solidFill>
                  <a:schemeClr val="bg1">
                    <a:lumMod val="85000"/>
                    <a:lumOff val="15000"/>
                  </a:schemeClr>
                </a:solidFill>
                <a:effectLst/>
                <a:latin typeface="Arial" panose="020B0604020202020204" pitchFamily="34" charset="0"/>
                <a:cs typeface="Arial" panose="020B0604020202020204" pitchFamily="34" charset="0"/>
              </a:rPr>
              <a:t>, swiggydb.customers.name order by </a:t>
            </a:r>
            <a:r>
              <a:rPr kumimoji="0" lang="en-US" altLang="en-US" b="0" i="0" u="none" strike="noStrike" cap="none" normalizeH="0" dirty="0" err="1">
                <a:ln>
                  <a:noFill/>
                </a:ln>
                <a:solidFill>
                  <a:schemeClr val="bg1">
                    <a:lumMod val="85000"/>
                    <a:lumOff val="15000"/>
                  </a:schemeClr>
                </a:solidFill>
                <a:effectLst/>
                <a:latin typeface="Arial" panose="020B0604020202020204" pitchFamily="34" charset="0"/>
                <a:cs typeface="Arial" panose="020B0604020202020204" pitchFamily="34" charset="0"/>
              </a:rPr>
              <a:t>total_orders</a:t>
            </a:r>
            <a:r>
              <a:rPr kumimoji="0" lang="en-US" altLang="en-US" b="0" i="0" u="none" strike="noStrike" cap="none" normalizeH="0" dirty="0">
                <a:ln>
                  <a:noFill/>
                </a:ln>
                <a:solidFill>
                  <a:schemeClr val="bg1">
                    <a:lumMod val="85000"/>
                    <a:lumOff val="15000"/>
                  </a:schemeClr>
                </a:solidFill>
                <a:effectLst/>
                <a:latin typeface="Arial" panose="020B0604020202020204" pitchFamily="34" charset="0"/>
                <a:cs typeface="Arial" panose="020B0604020202020204" pitchFamily="34" charset="0"/>
              </a:rPr>
              <a:t> desc;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was executed.</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query joins the customers and orders tables, counts the orders for each customer, groups the results by customer ID and name, and then orders them in descending order of total orders.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Results: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results provide a ranked list of customers based on their order frequency.</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Manish Kumar (Customer ID: 5)</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is the most active customer, having placed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4 orders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 significant number of customers, including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Rohini Verma (ID: 2), Rajesh Gupta (ID: 3), Priya Singh (ID: 6), Vikas Reddy (ID: 7), Anjali Patel (ID: 8), Nidhi Saxena (ID: 14), Ashok Kumar (ID: 15), and Sonali Mishra (ID: 18)</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have each placed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3 orders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3165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163</TotalTime>
  <Words>3775</Words>
  <Application>Microsoft Office PowerPoint</Application>
  <PresentationFormat>Widescreen</PresentationFormat>
  <Paragraphs>182</Paragraphs>
  <Slides>30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Kartik Pant</dc:creator>
  <cp:lastModifiedBy>Kartik Pant</cp:lastModifiedBy>
  <cp:revision>2</cp:revision>
  <dcterms:created xsi:type="dcterms:W3CDTF">2025-07-15T07:49:09Z</dcterms:created>
  <dcterms:modified xsi:type="dcterms:W3CDTF">2025-07-15T10:33:30Z</dcterms:modified>
</cp:coreProperties>
</file>