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42"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Lst>
  <p:sldSz cx="12192000" cy="6858000"/>
  <p:notesSz cx="6858000" cy="9144000"/>
  <p:embeddedFontLst>
    <p:embeddedFont>
      <p:font typeface="Libre Baskerville" panose="02000000000000000000" pitchFamily="2" charset="0"/>
      <p:regular r:id="rId90"/>
      <p:bold r:id="rId91"/>
      <p:italic r:id="rId92"/>
    </p:embeddedFont>
    <p:embeddedFont>
      <p:font typeface="Noto Sans Symbols" pitchFamily="2" charset="0"/>
      <p:regular r:id="rId93"/>
      <p:bold r:id="rId94"/>
    </p:embeddedFont>
    <p:embeddedFont>
      <p:font typeface="Roboto" panose="02000000000000000000" pitchFamily="2" charset="0"/>
      <p:regular r:id="rId95"/>
      <p:bold r:id="rId96"/>
      <p:italic r:id="rId97"/>
      <p:boldItalic r:id="rId98"/>
    </p:embeddedFont>
    <p:embeddedFont>
      <p:font typeface="verdana" panose="020B0604030504040204" pitchFamily="34"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4" roundtripDataSignature="AMtx7mi9XHqA2WSs34OwWy5n8jEQEDoJ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3.fntdata"/><Relationship Id="rId5" Type="http://schemas.openxmlformats.org/officeDocument/2006/relationships/slide" Target="slides/slide4.xml"/><Relationship Id="rId90" Type="http://schemas.openxmlformats.org/officeDocument/2006/relationships/font" Target="fonts/font1.fntdata"/><Relationship Id="rId95"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5.fntdata"/><Relationship Id="rId99" Type="http://schemas.openxmlformats.org/officeDocument/2006/relationships/font" Target="fonts/font10.fntdata"/><Relationship Id="rId10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8.fntdata"/><Relationship Id="rId104"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1.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4" name="Google Shape;76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8" name="Google Shape;778;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8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9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9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9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9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9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9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9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9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9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9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9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9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9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87"/>
          <p:cNvPicPr preferRelativeResize="0"/>
          <p:nvPr/>
        </p:nvPicPr>
        <p:blipFill rotWithShape="1">
          <a:blip r:embed="rId13">
            <a:alphaModFix/>
          </a:blip>
          <a:srcRect/>
          <a:stretch/>
        </p:blipFill>
        <p:spPr>
          <a:xfrm>
            <a:off x="10206186" y="0"/>
            <a:ext cx="1941317" cy="110836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subTitle" idx="1"/>
          </p:nvPr>
        </p:nvSpPr>
        <p:spPr>
          <a:xfrm>
            <a:off x="0" y="3302572"/>
            <a:ext cx="11629622" cy="1655762"/>
          </a:xfrm>
          <a:prstGeom prst="rect">
            <a:avLst/>
          </a:prstGeom>
          <a:noFill/>
          <a:ln>
            <a:noFill/>
          </a:ln>
        </p:spPr>
        <p:txBody>
          <a:bodyPr spcFirstLastPara="1" wrap="square" lIns="91425" tIns="45700" rIns="91425" bIns="45700" anchor="t" anchorCtr="0">
            <a:normAutofit fontScale="85000" lnSpcReduction="10000"/>
          </a:bodyPr>
          <a:lstStyle/>
          <a:p>
            <a:pPr marL="0" lvl="0" indent="0" algn="ctr" rtl="0">
              <a:lnSpc>
                <a:spcPct val="90000"/>
              </a:lnSpc>
              <a:spcBef>
                <a:spcPts val="0"/>
              </a:spcBef>
              <a:spcAft>
                <a:spcPts val="0"/>
              </a:spcAft>
              <a:buClr>
                <a:schemeClr val="dk1"/>
              </a:buClr>
              <a:buSzPts val="5400"/>
              <a:buNone/>
            </a:pPr>
            <a:r>
              <a:rPr lang="en-IN" sz="5400" b="1">
                <a:latin typeface="Libre Baskerville"/>
                <a:ea typeface="Libre Baskerville"/>
                <a:cs typeface="Libre Baskerville"/>
                <a:sym typeface="Libre Baskerville"/>
              </a:rPr>
              <a:t>UNIT II </a:t>
            </a:r>
            <a:endParaRPr/>
          </a:p>
          <a:p>
            <a:pPr marL="0" lvl="0" indent="0" algn="ctr" rtl="0">
              <a:lnSpc>
                <a:spcPct val="90000"/>
              </a:lnSpc>
              <a:spcBef>
                <a:spcPts val="1000"/>
              </a:spcBef>
              <a:spcAft>
                <a:spcPts val="0"/>
              </a:spcAft>
              <a:buClr>
                <a:schemeClr val="dk1"/>
              </a:buClr>
              <a:buSzPts val="5400"/>
              <a:buNone/>
            </a:pPr>
            <a:r>
              <a:rPr lang="en-IN" sz="5400" b="1">
                <a:latin typeface="Libre Baskerville"/>
                <a:ea typeface="Libre Baskerville"/>
                <a:cs typeface="Libre Baskerville"/>
                <a:sym typeface="Libre Baskerville"/>
              </a:rPr>
              <a:t>Context free grammar and Language</a:t>
            </a:r>
            <a:endParaRPr sz="5400" b="1">
              <a:latin typeface="Libre Baskerville"/>
              <a:ea typeface="Libre Baskerville"/>
              <a:cs typeface="Libre Baskerville"/>
              <a:sym typeface="Libre Baskerville"/>
            </a:endParaRPr>
          </a:p>
        </p:txBody>
      </p:sp>
      <p:sp>
        <p:nvSpPr>
          <p:cNvPr id="90" name="Google Shape;90;p1"/>
          <p:cNvSpPr txBox="1"/>
          <p:nvPr/>
        </p:nvSpPr>
        <p:spPr>
          <a:xfrm>
            <a:off x="-133165" y="742785"/>
            <a:ext cx="113538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u="none" strike="noStrike" cap="none">
                <a:solidFill>
                  <a:schemeClr val="dk1"/>
                </a:solidFill>
                <a:latin typeface="Libre Baskerville"/>
                <a:ea typeface="Libre Baskerville"/>
                <a:cs typeface="Libre Baskerville"/>
                <a:sym typeface="Libre Baskerville"/>
              </a:rPr>
              <a:t>18CSC301T FORMAL LANGUAGE AND AUTOMATA</a:t>
            </a:r>
            <a:endParaRPr sz="1800" b="1" i="0" u="none" strike="noStrike" cap="none">
              <a:solidFill>
                <a:schemeClr val="dk1"/>
              </a:solidFill>
              <a:latin typeface="Calibri"/>
              <a:ea typeface="Calibri"/>
              <a:cs typeface="Calibri"/>
              <a:sym typeface="Calibri"/>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0"/>
          <p:cNvSpPr txBox="1">
            <a:spLocks noGrp="1"/>
          </p:cNvSpPr>
          <p:nvPr>
            <p:ph type="title"/>
          </p:nvPr>
        </p:nvSpPr>
        <p:spPr>
          <a:xfrm>
            <a:off x="838200" y="-1256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t>Type 0: Unrestricted Grammar:</a:t>
            </a:r>
            <a:endParaRPr dirty="0"/>
          </a:p>
        </p:txBody>
      </p:sp>
      <p:sp>
        <p:nvSpPr>
          <p:cNvPr id="199" name="Google Shape;199;p10"/>
          <p:cNvSpPr txBox="1">
            <a:spLocks noGrp="1"/>
          </p:cNvSpPr>
          <p:nvPr>
            <p:ph type="body" idx="1"/>
          </p:nvPr>
        </p:nvSpPr>
        <p:spPr>
          <a:xfrm>
            <a:off x="838200" y="1182756"/>
            <a:ext cx="10515600" cy="539694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IN" sz="2400" dirty="0"/>
              <a:t>Type-0 grammars include all formal grammars.</a:t>
            </a:r>
            <a:endParaRPr dirty="0"/>
          </a:p>
          <a:p>
            <a:pPr marL="228600" lvl="0" indent="-228600" algn="l" rtl="0">
              <a:lnSpc>
                <a:spcPct val="90000"/>
              </a:lnSpc>
              <a:spcBef>
                <a:spcPts val="1000"/>
              </a:spcBef>
              <a:spcAft>
                <a:spcPts val="0"/>
              </a:spcAft>
              <a:buClr>
                <a:schemeClr val="dk1"/>
              </a:buClr>
              <a:buSzPct val="100000"/>
              <a:buChar char="•"/>
            </a:pPr>
            <a:r>
              <a:rPr lang="en-IN" sz="2400" dirty="0"/>
              <a:t>Type 0 grammar languages are recognized by Turing Machine.</a:t>
            </a:r>
            <a:endParaRPr dirty="0"/>
          </a:p>
          <a:p>
            <a:pPr marL="228600" lvl="0" indent="-228600" algn="l" rtl="0">
              <a:lnSpc>
                <a:spcPct val="90000"/>
              </a:lnSpc>
              <a:spcBef>
                <a:spcPts val="1000"/>
              </a:spcBef>
              <a:spcAft>
                <a:spcPts val="0"/>
              </a:spcAft>
              <a:buClr>
                <a:schemeClr val="dk1"/>
              </a:buClr>
              <a:buSzPct val="100000"/>
              <a:buChar char="•"/>
            </a:pPr>
            <a:r>
              <a:rPr lang="en-IN" sz="2400" dirty="0"/>
              <a:t>These languages are also known as the Recursively Enumerable languages.</a:t>
            </a:r>
            <a:endParaRPr dirty="0"/>
          </a:p>
          <a:p>
            <a:pPr marL="228600" lvl="0" indent="-228600" algn="l" rtl="0">
              <a:lnSpc>
                <a:spcPct val="90000"/>
              </a:lnSpc>
              <a:spcBef>
                <a:spcPts val="1000"/>
              </a:spcBef>
              <a:spcAft>
                <a:spcPts val="0"/>
              </a:spcAft>
              <a:buClr>
                <a:schemeClr val="dk1"/>
              </a:buClr>
              <a:buSzPct val="100000"/>
              <a:buChar char="•"/>
            </a:pPr>
            <a:r>
              <a:rPr lang="en-IN" sz="2400" dirty="0"/>
              <a:t>Grammar Production in the form of α → β  where</a:t>
            </a:r>
            <a:endParaRPr dirty="0"/>
          </a:p>
          <a:p>
            <a:pPr marL="228600" lvl="0" indent="-228600" algn="l" rtl="0">
              <a:lnSpc>
                <a:spcPct val="90000"/>
              </a:lnSpc>
              <a:spcBef>
                <a:spcPts val="1000"/>
              </a:spcBef>
              <a:spcAft>
                <a:spcPts val="0"/>
              </a:spcAft>
              <a:buClr>
                <a:schemeClr val="dk1"/>
              </a:buClr>
              <a:buSzPct val="100000"/>
              <a:buNone/>
            </a:pPr>
            <a:r>
              <a:rPr lang="en-IN" sz="2400" dirty="0"/>
              <a:t>		α is ( V + T)* V ( V + T)*</a:t>
            </a:r>
            <a:br>
              <a:rPr lang="en-IN" sz="2400" dirty="0"/>
            </a:br>
            <a:r>
              <a:rPr lang="en-IN" sz="2400" dirty="0"/>
              <a:t>		V : Variables/NT   </a:t>
            </a:r>
            <a:br>
              <a:rPr lang="en-IN" sz="2400" dirty="0"/>
            </a:br>
            <a:r>
              <a:rPr lang="en-IN" sz="2400" dirty="0"/>
              <a:t>		T : Terminals.</a:t>
            </a:r>
            <a:endParaRPr dirty="0"/>
          </a:p>
          <a:p>
            <a:pPr marL="228600" lvl="0" indent="-228600" algn="l" rtl="0">
              <a:lnSpc>
                <a:spcPct val="90000"/>
              </a:lnSpc>
              <a:spcBef>
                <a:spcPts val="1000"/>
              </a:spcBef>
              <a:spcAft>
                <a:spcPts val="0"/>
              </a:spcAft>
              <a:buClr>
                <a:schemeClr val="dk1"/>
              </a:buClr>
              <a:buSzPct val="100000"/>
              <a:buNone/>
            </a:pPr>
            <a:r>
              <a:rPr lang="en-IN" sz="2400" dirty="0"/>
              <a:t>		β  is ( V + T )*.</a:t>
            </a:r>
            <a:endParaRPr dirty="0"/>
          </a:p>
          <a:p>
            <a:pPr marL="228600" lvl="0" indent="-228600" algn="l" rtl="0">
              <a:lnSpc>
                <a:spcPct val="90000"/>
              </a:lnSpc>
              <a:spcBef>
                <a:spcPts val="1000"/>
              </a:spcBef>
              <a:spcAft>
                <a:spcPts val="0"/>
              </a:spcAft>
              <a:buClr>
                <a:schemeClr val="dk1"/>
              </a:buClr>
              <a:buSzPct val="100000"/>
              <a:buChar char="•"/>
            </a:pPr>
            <a:r>
              <a:rPr lang="en-IN" sz="2400" dirty="0"/>
              <a:t>In type 0 there must be at least one variable on Left side of production.</a:t>
            </a:r>
            <a:br>
              <a:rPr lang="en-IN" sz="2400" dirty="0"/>
            </a:br>
            <a:r>
              <a:rPr lang="en-IN" sz="2400" dirty="0"/>
              <a:t> </a:t>
            </a:r>
            <a:endParaRPr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Example1 : 					   	Example2 : </a:t>
            </a:r>
            <a:endParaRPr dirty="0"/>
          </a:p>
          <a:p>
            <a:pPr marL="228600" lvl="0" indent="-228600" algn="l" rtl="0">
              <a:lnSpc>
                <a:spcPct val="90000"/>
              </a:lnSpc>
              <a:spcBef>
                <a:spcPts val="1000"/>
              </a:spcBef>
              <a:spcAft>
                <a:spcPts val="0"/>
              </a:spcAft>
              <a:buClr>
                <a:schemeClr val="dk1"/>
              </a:buClr>
              <a:buSzPct val="100000"/>
              <a:buNone/>
            </a:pPr>
            <a:r>
              <a:rPr lang="en-IN" sz="2400" dirty="0"/>
              <a:t>	Sab –&gt; </a:t>
            </a:r>
            <a:r>
              <a:rPr lang="en-IN" sz="2400" dirty="0" err="1"/>
              <a:t>ba</a:t>
            </a:r>
            <a:r>
              <a:rPr lang="en-IN" sz="2400" dirty="0"/>
              <a:t> 						S → </a:t>
            </a:r>
            <a:r>
              <a:rPr lang="en-IN" sz="2400" dirty="0" err="1"/>
              <a:t>ACaB</a:t>
            </a:r>
            <a:r>
              <a:rPr lang="en-IN" sz="2400" dirty="0"/>
              <a:t>                                                             </a:t>
            </a:r>
            <a:br>
              <a:rPr lang="en-IN" sz="2400" dirty="0"/>
            </a:br>
            <a:r>
              <a:rPr lang="en-IN" sz="2400" dirty="0"/>
              <a:t>A –&gt; S. 						</a:t>
            </a:r>
            <a:r>
              <a:rPr lang="en-IN" sz="2400" dirty="0" err="1"/>
              <a:t>Bc</a:t>
            </a:r>
            <a:r>
              <a:rPr lang="en-IN" sz="2400" dirty="0"/>
              <a:t> → </a:t>
            </a:r>
            <a:r>
              <a:rPr lang="en-IN" sz="2400" dirty="0" err="1"/>
              <a:t>acB</a:t>
            </a:r>
            <a:r>
              <a:rPr lang="en-IN" sz="2400" dirty="0"/>
              <a:t> </a:t>
            </a:r>
            <a:endParaRPr dirty="0"/>
          </a:p>
          <a:p>
            <a:pPr marL="228600" lvl="0" indent="-228600" algn="l" rtl="0">
              <a:lnSpc>
                <a:spcPct val="90000"/>
              </a:lnSpc>
              <a:spcBef>
                <a:spcPts val="1000"/>
              </a:spcBef>
              <a:spcAft>
                <a:spcPts val="0"/>
              </a:spcAft>
              <a:buClr>
                <a:schemeClr val="dk1"/>
              </a:buClr>
              <a:buSzPct val="100000"/>
              <a:buNone/>
            </a:pPr>
            <a:r>
              <a:rPr lang="en-IN" sz="2400" dirty="0"/>
              <a:t>Here, Variables are S, A and Terminals a, b.                 		CB → DB </a:t>
            </a:r>
            <a:endParaRPr dirty="0"/>
          </a:p>
          <a:p>
            <a:pPr marL="228600" lvl="0" indent="-228600" algn="l" rtl="0">
              <a:lnSpc>
                <a:spcPct val="90000"/>
              </a:lnSpc>
              <a:spcBef>
                <a:spcPts val="1000"/>
              </a:spcBef>
              <a:spcAft>
                <a:spcPts val="0"/>
              </a:spcAft>
              <a:buClr>
                <a:schemeClr val="dk1"/>
              </a:buClr>
              <a:buSzPct val="100000"/>
              <a:buNone/>
            </a:pPr>
            <a:r>
              <a:rPr lang="en-IN" sz="2400" dirty="0"/>
              <a:t>								</a:t>
            </a:r>
            <a:r>
              <a:rPr lang="en-IN" sz="2400" dirty="0" err="1"/>
              <a:t>aD</a:t>
            </a:r>
            <a:r>
              <a:rPr lang="en-IN" sz="2400" dirty="0"/>
              <a:t> → Db</a:t>
            </a:r>
            <a:endParaRPr dirty="0"/>
          </a:p>
          <a:p>
            <a:pPr marL="228600" lvl="0" indent="-133350" algn="l" rtl="0">
              <a:lnSpc>
                <a:spcPct val="90000"/>
              </a:lnSpc>
              <a:spcBef>
                <a:spcPts val="1000"/>
              </a:spcBef>
              <a:spcAft>
                <a:spcPts val="0"/>
              </a:spcAft>
              <a:buClr>
                <a:schemeClr val="dk1"/>
              </a:buClr>
              <a:buSzPct val="100000"/>
              <a:buNone/>
            </a:pPr>
            <a:endParaRPr sz="2400" dirty="0"/>
          </a:p>
        </p:txBody>
      </p:sp>
      <p:sp>
        <p:nvSpPr>
          <p:cNvPr id="200" name="Google Shape;20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txBox="1">
            <a:spLocks noGrp="1"/>
          </p:cNvSpPr>
          <p:nvPr>
            <p:ph type="title"/>
          </p:nvPr>
        </p:nvSpPr>
        <p:spPr>
          <a:xfrm>
            <a:off x="907774" y="63293"/>
            <a:ext cx="10515600" cy="9902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t>Type 1: Context Sensitive Grammar</a:t>
            </a:r>
            <a:endParaRPr dirty="0"/>
          </a:p>
        </p:txBody>
      </p:sp>
      <p:sp>
        <p:nvSpPr>
          <p:cNvPr id="206" name="Google Shape;206;p11"/>
          <p:cNvSpPr txBox="1">
            <a:spLocks noGrp="1"/>
          </p:cNvSpPr>
          <p:nvPr>
            <p:ph type="body" idx="1"/>
          </p:nvPr>
        </p:nvSpPr>
        <p:spPr>
          <a:xfrm>
            <a:off x="612913" y="1009789"/>
            <a:ext cx="10966174" cy="545064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ct val="100000"/>
              <a:buChar char="•"/>
            </a:pPr>
            <a:r>
              <a:rPr lang="en-IN" sz="2400" dirty="0"/>
              <a:t>Type-1 grammars generate the context-sensitive languages. </a:t>
            </a:r>
            <a:endParaRPr dirty="0"/>
          </a:p>
          <a:p>
            <a:pPr marL="228600" lvl="0" indent="-228600" algn="l" rtl="0">
              <a:lnSpc>
                <a:spcPct val="90000"/>
              </a:lnSpc>
              <a:spcBef>
                <a:spcPts val="1000"/>
              </a:spcBef>
              <a:spcAft>
                <a:spcPts val="0"/>
              </a:spcAft>
              <a:buClr>
                <a:schemeClr val="dk1"/>
              </a:buClr>
              <a:buSzPct val="100000"/>
              <a:buChar char="•"/>
            </a:pPr>
            <a:r>
              <a:rPr lang="en-IN" sz="2400" dirty="0"/>
              <a:t>The language generated by the grammar are recognized by the Linear Bound Automata(LBA)</a:t>
            </a:r>
            <a:endParaRPr dirty="0"/>
          </a:p>
          <a:p>
            <a:pPr marL="228600" lvl="0" indent="-228600" algn="l" rtl="0">
              <a:lnSpc>
                <a:spcPct val="90000"/>
              </a:lnSpc>
              <a:spcBef>
                <a:spcPts val="1000"/>
              </a:spcBef>
              <a:spcAft>
                <a:spcPts val="0"/>
              </a:spcAft>
              <a:buClr>
                <a:schemeClr val="dk1"/>
              </a:buClr>
              <a:buSzPct val="100000"/>
              <a:buNone/>
            </a:pPr>
            <a:r>
              <a:rPr lang="en-IN" sz="2400" dirty="0"/>
              <a:t>Rules:</a:t>
            </a:r>
            <a:endParaRPr dirty="0"/>
          </a:p>
          <a:p>
            <a:pPr marL="457200" lvl="0" indent="-457200" algn="l" rtl="0">
              <a:lnSpc>
                <a:spcPct val="90000"/>
              </a:lnSpc>
              <a:spcBef>
                <a:spcPts val="1000"/>
              </a:spcBef>
              <a:spcAft>
                <a:spcPts val="0"/>
              </a:spcAft>
              <a:buClr>
                <a:schemeClr val="dk1"/>
              </a:buClr>
              <a:buSzPct val="100000"/>
              <a:buFont typeface="Calibri"/>
              <a:buAutoNum type="arabicPeriod"/>
            </a:pPr>
            <a:r>
              <a:rPr lang="en-IN" sz="2400" dirty="0"/>
              <a:t>First of all Type 1 grammar should be Type 0. </a:t>
            </a:r>
            <a:endParaRPr dirty="0"/>
          </a:p>
          <a:p>
            <a:pPr marL="457200" lvl="0" indent="-457200" algn="l" rtl="0">
              <a:lnSpc>
                <a:spcPct val="90000"/>
              </a:lnSpc>
              <a:spcBef>
                <a:spcPts val="1000"/>
              </a:spcBef>
              <a:spcAft>
                <a:spcPts val="0"/>
              </a:spcAft>
              <a:buClr>
                <a:schemeClr val="dk1"/>
              </a:buClr>
              <a:buSzPct val="100000"/>
              <a:buFont typeface="Calibri"/>
              <a:buAutoNum type="arabicPeriod"/>
            </a:pPr>
            <a:r>
              <a:rPr lang="en-IN" sz="2400" dirty="0"/>
              <a:t>Grammar Production in the form of α → β </a:t>
            </a:r>
            <a:endParaRPr dirty="0"/>
          </a:p>
          <a:p>
            <a:pPr marL="228600" lvl="0" indent="-228600" algn="l" rtl="0">
              <a:lnSpc>
                <a:spcPct val="90000"/>
              </a:lnSpc>
              <a:spcBef>
                <a:spcPts val="1000"/>
              </a:spcBef>
              <a:spcAft>
                <a:spcPts val="0"/>
              </a:spcAft>
              <a:buClr>
                <a:schemeClr val="dk1"/>
              </a:buClr>
              <a:buSzPct val="100000"/>
              <a:buNone/>
            </a:pPr>
            <a:r>
              <a:rPr lang="en-IN" sz="2400" dirty="0"/>
              <a:t>Where,</a:t>
            </a:r>
            <a:endParaRPr dirty="0"/>
          </a:p>
          <a:p>
            <a:pPr marL="228600" lvl="0" indent="-228600" algn="l" rtl="0">
              <a:lnSpc>
                <a:spcPct val="90000"/>
              </a:lnSpc>
              <a:spcBef>
                <a:spcPts val="1000"/>
              </a:spcBef>
              <a:spcAft>
                <a:spcPts val="0"/>
              </a:spcAft>
              <a:buClr>
                <a:schemeClr val="dk1"/>
              </a:buClr>
              <a:buSzPct val="100000"/>
              <a:buNone/>
            </a:pPr>
            <a:r>
              <a:rPr lang="en-IN" sz="2400" dirty="0"/>
              <a:t>		 α , β is ( V + T )+.</a:t>
            </a:r>
            <a:endParaRPr dirty="0"/>
          </a:p>
          <a:p>
            <a:pPr marL="228600" lvl="0" indent="-228600" algn="l" rtl="0">
              <a:lnSpc>
                <a:spcPct val="90000"/>
              </a:lnSpc>
              <a:spcBef>
                <a:spcPts val="1000"/>
              </a:spcBef>
              <a:spcAft>
                <a:spcPts val="0"/>
              </a:spcAft>
              <a:buClr>
                <a:schemeClr val="dk1"/>
              </a:buClr>
              <a:buSzPct val="100000"/>
              <a:buNone/>
            </a:pPr>
            <a:r>
              <a:rPr lang="en-IN" sz="2400" dirty="0"/>
              <a:t>    		| α | &lt;= | β |</a:t>
            </a:r>
            <a:endParaRPr dirty="0"/>
          </a:p>
          <a:p>
            <a:pPr marL="228600" lvl="0" indent="-228600" algn="l" rtl="0">
              <a:lnSpc>
                <a:spcPct val="90000"/>
              </a:lnSpc>
              <a:spcBef>
                <a:spcPts val="1000"/>
              </a:spcBef>
              <a:spcAft>
                <a:spcPts val="0"/>
              </a:spcAft>
              <a:buClr>
                <a:schemeClr val="dk1"/>
              </a:buClr>
              <a:buSzPct val="100000"/>
              <a:buNone/>
            </a:pPr>
            <a:r>
              <a:rPr lang="en-IN" sz="2400" dirty="0"/>
              <a:t>			</a:t>
            </a:r>
            <a:r>
              <a:rPr lang="en-IN" sz="2400" dirty="0" err="1"/>
              <a:t>i.e</a:t>
            </a:r>
            <a:r>
              <a:rPr lang="en-IN" sz="2400" dirty="0"/>
              <a:t> count of symbol in α  is less than or equal to  β </a:t>
            </a:r>
            <a:endParaRPr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Example: 1						 Example: 2 </a:t>
            </a:r>
            <a:br>
              <a:rPr lang="en-IN" sz="2400" dirty="0"/>
            </a:br>
            <a:r>
              <a:rPr lang="en-IN" sz="2400" dirty="0"/>
              <a:t>S –&gt; AB						 AB → </a:t>
            </a:r>
            <a:r>
              <a:rPr lang="en-IN" sz="2400" dirty="0" err="1"/>
              <a:t>AbBc</a:t>
            </a:r>
            <a:r>
              <a:rPr lang="en-IN" sz="2400" dirty="0"/>
              <a:t> </a:t>
            </a:r>
            <a:br>
              <a:rPr lang="en-IN" sz="2400" dirty="0"/>
            </a:br>
            <a:r>
              <a:rPr lang="en-IN" sz="2400" dirty="0"/>
              <a:t>AB –&gt; </a:t>
            </a:r>
            <a:r>
              <a:rPr lang="en-IN" sz="2400" dirty="0" err="1"/>
              <a:t>abc</a:t>
            </a:r>
            <a:r>
              <a:rPr lang="en-IN" sz="2400" dirty="0"/>
              <a:t>						 A → </a:t>
            </a:r>
            <a:r>
              <a:rPr lang="en-IN" sz="2400" dirty="0" err="1"/>
              <a:t>bcA</a:t>
            </a:r>
            <a:r>
              <a:rPr lang="en-IN" sz="2400" dirty="0"/>
              <a:t> </a:t>
            </a:r>
            <a:br>
              <a:rPr lang="en-IN" sz="2400" dirty="0"/>
            </a:br>
            <a:r>
              <a:rPr lang="en-IN" sz="2400" dirty="0"/>
              <a:t>B –&gt; b						 B → b </a:t>
            </a:r>
            <a:endParaRPr sz="2400" dirty="0"/>
          </a:p>
          <a:p>
            <a:pPr marL="228600" lvl="0" indent="-87629" algn="l" rtl="0">
              <a:lnSpc>
                <a:spcPct val="90000"/>
              </a:lnSpc>
              <a:spcBef>
                <a:spcPts val="1000"/>
              </a:spcBef>
              <a:spcAft>
                <a:spcPts val="0"/>
              </a:spcAft>
              <a:buClr>
                <a:schemeClr val="dk1"/>
              </a:buClr>
              <a:buSzPct val="100000"/>
              <a:buNone/>
            </a:pPr>
            <a:endParaRPr sz="2400" dirty="0"/>
          </a:p>
        </p:txBody>
      </p:sp>
      <p:sp>
        <p:nvSpPr>
          <p:cNvPr id="207" name="Google Shape;20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1474307" y="54041"/>
            <a:ext cx="9210773" cy="8802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t>Type 2: Context Free Grammar:</a:t>
            </a:r>
            <a:endParaRPr dirty="0"/>
          </a:p>
        </p:txBody>
      </p:sp>
      <p:sp>
        <p:nvSpPr>
          <p:cNvPr id="213" name="Google Shape;213;p12"/>
          <p:cNvSpPr txBox="1">
            <a:spLocks noGrp="1"/>
          </p:cNvSpPr>
          <p:nvPr>
            <p:ph type="body" idx="1"/>
          </p:nvPr>
        </p:nvSpPr>
        <p:spPr>
          <a:xfrm>
            <a:off x="483704" y="934280"/>
            <a:ext cx="11224592" cy="569512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dk1"/>
              </a:buClr>
              <a:buSzPct val="100000"/>
              <a:buChar char="•"/>
            </a:pPr>
            <a:r>
              <a:rPr lang="en-IN" sz="2000" dirty="0"/>
              <a:t>Type-2 grammars generate the context-free languages. </a:t>
            </a:r>
            <a:endParaRPr dirty="0"/>
          </a:p>
          <a:p>
            <a:pPr marL="228600" lvl="0" indent="-228600" algn="l" rtl="0">
              <a:lnSpc>
                <a:spcPct val="120000"/>
              </a:lnSpc>
              <a:spcBef>
                <a:spcPts val="1000"/>
              </a:spcBef>
              <a:spcAft>
                <a:spcPts val="0"/>
              </a:spcAft>
              <a:buClr>
                <a:schemeClr val="dk1"/>
              </a:buClr>
              <a:buSzPct val="100000"/>
              <a:buChar char="•"/>
            </a:pPr>
            <a:r>
              <a:rPr lang="en-IN" sz="2000" dirty="0"/>
              <a:t>The language generated by the grammar is recognized by a Pushdown automata (PDA)</a:t>
            </a:r>
            <a:endParaRPr dirty="0"/>
          </a:p>
          <a:p>
            <a:pPr marL="228600" lvl="0" indent="-228600" algn="l" rtl="0">
              <a:lnSpc>
                <a:spcPct val="90000"/>
              </a:lnSpc>
              <a:spcBef>
                <a:spcPts val="1000"/>
              </a:spcBef>
              <a:spcAft>
                <a:spcPts val="0"/>
              </a:spcAft>
              <a:buClr>
                <a:schemeClr val="dk1"/>
              </a:buClr>
              <a:buSzPct val="100000"/>
              <a:buNone/>
            </a:pPr>
            <a:r>
              <a:rPr lang="en-IN" sz="2000" dirty="0"/>
              <a:t>Rules:</a:t>
            </a:r>
            <a:endParaRPr dirty="0"/>
          </a:p>
          <a:p>
            <a:pPr marL="457200" lvl="0" indent="-457200" algn="l" rtl="0">
              <a:lnSpc>
                <a:spcPct val="90000"/>
              </a:lnSpc>
              <a:spcBef>
                <a:spcPts val="1000"/>
              </a:spcBef>
              <a:spcAft>
                <a:spcPts val="0"/>
              </a:spcAft>
              <a:buClr>
                <a:schemeClr val="dk1"/>
              </a:buClr>
              <a:buSzPct val="100000"/>
              <a:buFont typeface="Calibri"/>
              <a:buAutoNum type="arabicPeriod"/>
            </a:pPr>
            <a:r>
              <a:rPr lang="en-IN" sz="2000" dirty="0"/>
              <a:t>First of all it should be Type 1.</a:t>
            </a:r>
            <a:endParaRPr dirty="0"/>
          </a:p>
          <a:p>
            <a:pPr marL="457200" lvl="0" indent="-457200" algn="l" rtl="0">
              <a:lnSpc>
                <a:spcPct val="90000"/>
              </a:lnSpc>
              <a:spcBef>
                <a:spcPts val="1000"/>
              </a:spcBef>
              <a:spcAft>
                <a:spcPts val="0"/>
              </a:spcAft>
              <a:buClr>
                <a:schemeClr val="dk1"/>
              </a:buClr>
              <a:buSzPct val="100000"/>
              <a:buFont typeface="Calibri"/>
              <a:buAutoNum type="arabicPeriod"/>
            </a:pPr>
            <a:r>
              <a:rPr lang="en-IN" sz="2000" dirty="0"/>
              <a:t>Left hand side of production can have only one variable.</a:t>
            </a:r>
            <a:endParaRPr dirty="0"/>
          </a:p>
          <a:p>
            <a:pPr marL="457200" lvl="0" indent="-457200" algn="l" rtl="0">
              <a:lnSpc>
                <a:spcPct val="90000"/>
              </a:lnSpc>
              <a:spcBef>
                <a:spcPts val="1000"/>
              </a:spcBef>
              <a:spcAft>
                <a:spcPts val="0"/>
              </a:spcAft>
              <a:buClr>
                <a:schemeClr val="dk1"/>
              </a:buClr>
              <a:buSzPct val="100000"/>
              <a:buFont typeface="Calibri"/>
              <a:buAutoNum type="arabicPeriod"/>
            </a:pPr>
            <a:r>
              <a:rPr lang="en-IN" sz="2000" dirty="0"/>
              <a:t>Grammar Production in the form of α → β </a:t>
            </a:r>
            <a:endParaRPr dirty="0"/>
          </a:p>
          <a:p>
            <a:pPr marL="228600" lvl="0" indent="-228600" algn="l" rtl="0">
              <a:lnSpc>
                <a:spcPct val="90000"/>
              </a:lnSpc>
              <a:spcBef>
                <a:spcPts val="1000"/>
              </a:spcBef>
              <a:spcAft>
                <a:spcPts val="0"/>
              </a:spcAft>
              <a:buClr>
                <a:schemeClr val="dk1"/>
              </a:buClr>
              <a:buSzPct val="100000"/>
              <a:buNone/>
            </a:pPr>
            <a:r>
              <a:rPr lang="en-IN" sz="2000" dirty="0"/>
              <a:t>Where,</a:t>
            </a:r>
            <a:endParaRPr dirty="0"/>
          </a:p>
          <a:p>
            <a:pPr marL="228600" lvl="0" indent="-228600" algn="l" rtl="0">
              <a:lnSpc>
                <a:spcPct val="90000"/>
              </a:lnSpc>
              <a:spcBef>
                <a:spcPts val="1000"/>
              </a:spcBef>
              <a:spcAft>
                <a:spcPts val="0"/>
              </a:spcAft>
              <a:buClr>
                <a:schemeClr val="dk1"/>
              </a:buClr>
              <a:buSzPct val="100000"/>
              <a:buNone/>
            </a:pPr>
            <a:r>
              <a:rPr lang="en-IN" sz="2000" dirty="0"/>
              <a:t>		 α is Single NT</a:t>
            </a:r>
            <a:endParaRPr dirty="0"/>
          </a:p>
          <a:p>
            <a:pPr marL="228600" lvl="0" indent="-228600" algn="l" rtl="0">
              <a:lnSpc>
                <a:spcPct val="90000"/>
              </a:lnSpc>
              <a:spcBef>
                <a:spcPts val="1000"/>
              </a:spcBef>
              <a:spcAft>
                <a:spcPts val="0"/>
              </a:spcAft>
              <a:buClr>
                <a:schemeClr val="dk1"/>
              </a:buClr>
              <a:buSzPct val="100000"/>
              <a:buNone/>
            </a:pPr>
            <a:r>
              <a:rPr lang="en-IN" sz="2000" dirty="0"/>
              <a:t>		 β  is ( V + T )*.</a:t>
            </a:r>
            <a:endParaRPr dirty="0"/>
          </a:p>
          <a:p>
            <a:pPr marL="228600" lvl="0" indent="-228600" algn="l" rtl="0">
              <a:lnSpc>
                <a:spcPct val="90000"/>
              </a:lnSpc>
              <a:spcBef>
                <a:spcPts val="1000"/>
              </a:spcBef>
              <a:spcAft>
                <a:spcPts val="0"/>
              </a:spcAft>
              <a:buClr>
                <a:schemeClr val="dk1"/>
              </a:buClr>
              <a:buSzPct val="100000"/>
              <a:buNone/>
            </a:pPr>
            <a:r>
              <a:rPr lang="en-IN" sz="2000" dirty="0"/>
              <a:t>    		| α | &lt;= | β |</a:t>
            </a:r>
            <a:endParaRPr dirty="0"/>
          </a:p>
          <a:p>
            <a:pPr marL="228600" lvl="0" indent="-228600" algn="l" rtl="0">
              <a:lnSpc>
                <a:spcPct val="90000"/>
              </a:lnSpc>
              <a:spcBef>
                <a:spcPts val="1000"/>
              </a:spcBef>
              <a:spcAft>
                <a:spcPts val="0"/>
              </a:spcAft>
              <a:buClr>
                <a:schemeClr val="dk1"/>
              </a:buClr>
              <a:buSzPct val="100000"/>
              <a:buNone/>
            </a:pPr>
            <a:r>
              <a:rPr lang="en-IN" sz="2000" dirty="0"/>
              <a:t>			</a:t>
            </a:r>
            <a:r>
              <a:rPr lang="en-IN" sz="2000" dirty="0" err="1"/>
              <a:t>i.e</a:t>
            </a:r>
            <a:r>
              <a:rPr lang="en-IN" sz="2000" dirty="0"/>
              <a:t>  count of symbol in  α is less than or equal to  β</a:t>
            </a:r>
            <a:endParaRPr sz="2000"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Example</a:t>
            </a:r>
            <a:endParaRPr dirty="0"/>
          </a:p>
          <a:p>
            <a:pPr marL="228600" lvl="0" indent="-228600" algn="l" rtl="0">
              <a:lnSpc>
                <a:spcPct val="90000"/>
              </a:lnSpc>
              <a:spcBef>
                <a:spcPts val="1000"/>
              </a:spcBef>
              <a:spcAft>
                <a:spcPts val="0"/>
              </a:spcAft>
              <a:buClr>
                <a:schemeClr val="dk1"/>
              </a:buClr>
              <a:buSzPct val="100000"/>
              <a:buNone/>
            </a:pPr>
            <a:r>
              <a:rPr lang="en-IN" sz="2400" dirty="0"/>
              <a:t>	S –&gt; AB</a:t>
            </a:r>
            <a:br>
              <a:rPr lang="en-IN" sz="2400" dirty="0"/>
            </a:br>
            <a:r>
              <a:rPr lang="en-IN" sz="2400" dirty="0"/>
              <a:t>A –&gt; a/ε</a:t>
            </a:r>
            <a:br>
              <a:rPr lang="en-IN" sz="2400" dirty="0"/>
            </a:br>
            <a:r>
              <a:rPr lang="en-IN" sz="2400" dirty="0"/>
              <a:t>B –&gt; b</a:t>
            </a:r>
            <a:endParaRPr sz="2400" dirty="0">
              <a:solidFill>
                <a:srgbClr val="FF0000"/>
              </a:solidFill>
            </a:endParaRPr>
          </a:p>
        </p:txBody>
      </p:sp>
      <p:sp>
        <p:nvSpPr>
          <p:cNvPr id="214" name="Google Shape;2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838200" y="0"/>
            <a:ext cx="10515600" cy="7579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dirty="0"/>
              <a:t>Type 3: Regular Grammar:</a:t>
            </a:r>
            <a:endParaRPr dirty="0"/>
          </a:p>
        </p:txBody>
      </p:sp>
      <p:sp>
        <p:nvSpPr>
          <p:cNvPr id="220" name="Google Shape;220;p13"/>
          <p:cNvSpPr txBox="1">
            <a:spLocks noGrp="1"/>
          </p:cNvSpPr>
          <p:nvPr>
            <p:ph type="body" idx="1"/>
          </p:nvPr>
        </p:nvSpPr>
        <p:spPr>
          <a:xfrm>
            <a:off x="225287" y="757997"/>
            <a:ext cx="11741426" cy="575213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IN" sz="2400" dirty="0"/>
              <a:t>Type-3 grammars generate regular languages.</a:t>
            </a:r>
            <a:endParaRPr dirty="0"/>
          </a:p>
          <a:p>
            <a:pPr marL="228600" lvl="0" indent="-228600" algn="l" rtl="0">
              <a:lnSpc>
                <a:spcPct val="90000"/>
              </a:lnSpc>
              <a:spcBef>
                <a:spcPts val="1000"/>
              </a:spcBef>
              <a:spcAft>
                <a:spcPts val="0"/>
              </a:spcAft>
              <a:buClr>
                <a:schemeClr val="dk1"/>
              </a:buClr>
              <a:buSzPct val="100000"/>
              <a:buChar char="•"/>
            </a:pPr>
            <a:r>
              <a:rPr lang="en-IN" sz="2400" dirty="0"/>
              <a:t>These languages can be accepted by a finite state automaton (FA)</a:t>
            </a:r>
            <a:endParaRPr dirty="0"/>
          </a:p>
          <a:p>
            <a:pPr marL="228600" lvl="0" indent="-228600" algn="l" rtl="0">
              <a:lnSpc>
                <a:spcPct val="90000"/>
              </a:lnSpc>
              <a:spcBef>
                <a:spcPts val="1000"/>
              </a:spcBef>
              <a:spcAft>
                <a:spcPts val="0"/>
              </a:spcAft>
              <a:buClr>
                <a:schemeClr val="dk1"/>
              </a:buClr>
              <a:buSzPct val="100000"/>
              <a:buChar char="•"/>
            </a:pPr>
            <a:r>
              <a:rPr lang="en-IN" sz="2400" dirty="0"/>
              <a:t>Type 3 is most restricted form of grammar.</a:t>
            </a:r>
            <a:endParaRPr dirty="0"/>
          </a:p>
          <a:p>
            <a:pPr marL="228600" lvl="0" indent="-228600" algn="l" rtl="0">
              <a:lnSpc>
                <a:spcPct val="90000"/>
              </a:lnSpc>
              <a:spcBef>
                <a:spcPts val="1000"/>
              </a:spcBef>
              <a:spcAft>
                <a:spcPts val="0"/>
              </a:spcAft>
              <a:buClr>
                <a:schemeClr val="dk1"/>
              </a:buClr>
              <a:buSzPct val="100000"/>
              <a:buChar char="•"/>
            </a:pPr>
            <a:r>
              <a:rPr lang="en-IN" sz="2400" dirty="0"/>
              <a:t>The productions must be in the form </a:t>
            </a:r>
            <a:endParaRPr dirty="0"/>
          </a:p>
          <a:p>
            <a:pPr marL="228600" lvl="0" indent="-228600" algn="l" rtl="0">
              <a:lnSpc>
                <a:spcPct val="90000"/>
              </a:lnSpc>
              <a:spcBef>
                <a:spcPts val="1000"/>
              </a:spcBef>
              <a:spcAft>
                <a:spcPts val="0"/>
              </a:spcAft>
              <a:buClr>
                <a:schemeClr val="dk1"/>
              </a:buClr>
              <a:buSzPct val="100000"/>
              <a:buNone/>
            </a:pPr>
            <a:r>
              <a:rPr lang="en-IN" sz="2400" b="1" dirty="0"/>
              <a:t>			</a:t>
            </a:r>
            <a:r>
              <a:rPr lang="en-IN" sz="2400" dirty="0"/>
              <a:t>X → Aa/a</a:t>
            </a:r>
            <a:endParaRPr dirty="0"/>
          </a:p>
          <a:p>
            <a:pPr marL="228600" lvl="0" indent="-228600" algn="l" rtl="0">
              <a:lnSpc>
                <a:spcPct val="90000"/>
              </a:lnSpc>
              <a:spcBef>
                <a:spcPts val="1000"/>
              </a:spcBef>
              <a:spcAft>
                <a:spcPts val="0"/>
              </a:spcAft>
              <a:buClr>
                <a:schemeClr val="dk1"/>
              </a:buClr>
              <a:buSzPct val="100000"/>
              <a:buNone/>
            </a:pPr>
            <a:r>
              <a:rPr lang="en-IN" sz="2400" dirty="0"/>
              <a:t>			 X → </a:t>
            </a:r>
            <a:r>
              <a:rPr lang="en-IN" sz="2400" dirty="0" err="1"/>
              <a:t>aA</a:t>
            </a:r>
            <a:r>
              <a:rPr lang="en-IN" sz="2400" dirty="0"/>
              <a:t>/a</a:t>
            </a:r>
            <a:endParaRPr dirty="0"/>
          </a:p>
          <a:p>
            <a:pPr marL="228600" lvl="0" indent="-228600" algn="l" rtl="0">
              <a:lnSpc>
                <a:spcPct val="90000"/>
              </a:lnSpc>
              <a:spcBef>
                <a:spcPts val="1000"/>
              </a:spcBef>
              <a:spcAft>
                <a:spcPts val="0"/>
              </a:spcAft>
              <a:buClr>
                <a:schemeClr val="dk1"/>
              </a:buClr>
              <a:buSzPct val="100000"/>
              <a:buNone/>
            </a:pPr>
            <a:r>
              <a:rPr lang="en-IN" sz="2400" dirty="0"/>
              <a:t>		where,</a:t>
            </a:r>
            <a:endParaRPr dirty="0"/>
          </a:p>
          <a:p>
            <a:pPr marL="228600" lvl="0" indent="-228600" algn="l" rtl="0">
              <a:lnSpc>
                <a:spcPct val="90000"/>
              </a:lnSpc>
              <a:spcBef>
                <a:spcPts val="1000"/>
              </a:spcBef>
              <a:spcAft>
                <a:spcPts val="0"/>
              </a:spcAft>
              <a:buClr>
                <a:schemeClr val="dk1"/>
              </a:buClr>
              <a:buSzPct val="100000"/>
              <a:buNone/>
            </a:pPr>
            <a:r>
              <a:rPr lang="en-IN" sz="2400" dirty="0"/>
              <a:t>                             X,A is Non Terminal</a:t>
            </a:r>
            <a:endParaRPr dirty="0"/>
          </a:p>
          <a:p>
            <a:pPr marL="228600" lvl="0" indent="-228600" algn="l" rtl="0">
              <a:lnSpc>
                <a:spcPct val="90000"/>
              </a:lnSpc>
              <a:spcBef>
                <a:spcPts val="1000"/>
              </a:spcBef>
              <a:spcAft>
                <a:spcPts val="0"/>
              </a:spcAft>
              <a:buClr>
                <a:schemeClr val="dk1"/>
              </a:buClr>
              <a:buSzPct val="100000"/>
              <a:buNone/>
            </a:pPr>
            <a:r>
              <a:rPr lang="en-IN" sz="2400" dirty="0"/>
              <a:t>		              a ∈ ∑ *</a:t>
            </a:r>
            <a:endParaRPr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Example</a:t>
            </a:r>
            <a:endParaRPr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		</a:t>
            </a:r>
            <a:r>
              <a:rPr lang="en-IN" sz="2400" dirty="0"/>
              <a:t>S-&gt;</a:t>
            </a:r>
            <a:r>
              <a:rPr lang="en-IN" sz="2400" dirty="0" err="1"/>
              <a:t>aS</a:t>
            </a:r>
            <a:r>
              <a:rPr lang="en-IN" sz="2400" dirty="0"/>
              <a:t>/b</a:t>
            </a:r>
            <a:endParaRPr dirty="0"/>
          </a:p>
          <a:p>
            <a:pPr marL="228600" lvl="0" indent="-228600" algn="l" rtl="0">
              <a:lnSpc>
                <a:spcPct val="90000"/>
              </a:lnSpc>
              <a:spcBef>
                <a:spcPts val="1000"/>
              </a:spcBef>
              <a:spcAft>
                <a:spcPts val="0"/>
              </a:spcAft>
              <a:buClr>
                <a:schemeClr val="dk1"/>
              </a:buClr>
              <a:buSzPct val="100000"/>
              <a:buNone/>
            </a:pPr>
            <a:r>
              <a:rPr lang="en-IN" sz="2400" dirty="0"/>
              <a:t>		S-&gt;</a:t>
            </a:r>
            <a:r>
              <a:rPr lang="en-IN" sz="2400" dirty="0" err="1"/>
              <a:t>aS</a:t>
            </a:r>
            <a:r>
              <a:rPr lang="en-IN" sz="2400" dirty="0"/>
              <a:t>/c</a:t>
            </a:r>
            <a:endParaRPr dirty="0"/>
          </a:p>
          <a:p>
            <a:pPr marL="228600" lvl="0" indent="-228600" algn="l" rtl="0">
              <a:lnSpc>
                <a:spcPct val="90000"/>
              </a:lnSpc>
              <a:spcBef>
                <a:spcPts val="1000"/>
              </a:spcBef>
              <a:spcAft>
                <a:spcPts val="0"/>
              </a:spcAft>
              <a:buClr>
                <a:schemeClr val="dk1"/>
              </a:buClr>
              <a:buSzPct val="100000"/>
              <a:buNone/>
            </a:pPr>
            <a:r>
              <a:rPr lang="en-IN" sz="2400" dirty="0"/>
              <a:t>		S-&gt;Sa/b</a:t>
            </a:r>
            <a:endParaRPr dirty="0"/>
          </a:p>
          <a:p>
            <a:pPr marL="228600" lvl="0" indent="-228600" algn="l" rtl="0">
              <a:lnSpc>
                <a:spcPct val="90000"/>
              </a:lnSpc>
              <a:spcBef>
                <a:spcPts val="1000"/>
              </a:spcBef>
              <a:spcAft>
                <a:spcPts val="0"/>
              </a:spcAft>
              <a:buClr>
                <a:schemeClr val="dk1"/>
              </a:buClr>
              <a:buSzPct val="100000"/>
              <a:buNone/>
            </a:pPr>
            <a:r>
              <a:rPr lang="en-IN" sz="2400" dirty="0"/>
              <a:t>		A-&gt;</a:t>
            </a:r>
            <a:r>
              <a:rPr lang="en-IN" sz="2400" dirty="0" err="1"/>
              <a:t>ba</a:t>
            </a:r>
            <a:r>
              <a:rPr lang="en-IN" sz="2400" dirty="0"/>
              <a:t>/ ε</a:t>
            </a:r>
            <a:endParaRPr sz="2400" dirty="0"/>
          </a:p>
        </p:txBody>
      </p:sp>
      <p:sp>
        <p:nvSpPr>
          <p:cNvPr id="221" name="Google Shape;2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838200" y="1"/>
            <a:ext cx="10515600" cy="52677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dirty="0" err="1"/>
              <a:t>Contd</a:t>
            </a:r>
            <a:r>
              <a:rPr lang="en-IN" dirty="0"/>
              <a:t>…</a:t>
            </a:r>
            <a:endParaRPr dirty="0"/>
          </a:p>
        </p:txBody>
      </p:sp>
      <p:pic>
        <p:nvPicPr>
          <p:cNvPr id="227" name="Google Shape;227;p14"/>
          <p:cNvPicPr preferRelativeResize="0">
            <a:picLocks noGrp="1"/>
          </p:cNvPicPr>
          <p:nvPr>
            <p:ph type="body" idx="1"/>
          </p:nvPr>
        </p:nvPicPr>
        <p:blipFill rotWithShape="1">
          <a:blip r:embed="rId3">
            <a:alphaModFix/>
          </a:blip>
          <a:srcRect/>
          <a:stretch/>
        </p:blipFill>
        <p:spPr>
          <a:xfrm>
            <a:off x="1374913" y="1066800"/>
            <a:ext cx="9061174" cy="5181600"/>
          </a:xfrm>
          <a:prstGeom prst="rect">
            <a:avLst/>
          </a:prstGeom>
          <a:noFill/>
          <a:ln>
            <a:noFill/>
          </a:ln>
        </p:spPr>
      </p:pic>
      <p:sp>
        <p:nvSpPr>
          <p:cNvPr id="228" name="Google Shape;2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a:t>CFG and its Languages</a:t>
            </a:r>
            <a:endParaRPr/>
          </a:p>
        </p:txBody>
      </p:sp>
      <p:sp>
        <p:nvSpPr>
          <p:cNvPr id="234" name="Google Shape;234;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235" name="Google Shape;2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838200" y="25760"/>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IN" dirty="0"/>
              <a:t> </a:t>
            </a:r>
            <a:br>
              <a:rPr lang="en-IN" dirty="0"/>
            </a:br>
            <a:r>
              <a:rPr lang="en-IN" dirty="0"/>
              <a:t>Context Free Grammars and Languages</a:t>
            </a:r>
            <a:br>
              <a:rPr lang="en-IN" dirty="0"/>
            </a:br>
            <a:endParaRPr dirty="0"/>
          </a:p>
        </p:txBody>
      </p:sp>
      <p:sp>
        <p:nvSpPr>
          <p:cNvPr id="241" name="Google Shape;241;p16"/>
          <p:cNvSpPr txBox="1">
            <a:spLocks noGrp="1"/>
          </p:cNvSpPr>
          <p:nvPr>
            <p:ph type="body" idx="1"/>
          </p:nvPr>
        </p:nvSpPr>
        <p:spPr>
          <a:xfrm>
            <a:off x="678730" y="1307969"/>
            <a:ext cx="10834540" cy="5257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sz="2400" dirty="0"/>
              <a:t>Context free grammar (CFG) is a formal grammar which is used to generate all possible strings in a given formal language.</a:t>
            </a:r>
            <a:endParaRPr dirty="0"/>
          </a:p>
          <a:p>
            <a:pPr marL="228600" lvl="0" indent="-228600" algn="l" rtl="0">
              <a:lnSpc>
                <a:spcPct val="90000"/>
              </a:lnSpc>
              <a:spcBef>
                <a:spcPts val="1000"/>
              </a:spcBef>
              <a:spcAft>
                <a:spcPts val="0"/>
              </a:spcAft>
              <a:buClr>
                <a:schemeClr val="dk1"/>
              </a:buClr>
              <a:buSzPct val="100000"/>
              <a:buChar char="•"/>
            </a:pPr>
            <a:r>
              <a:rPr lang="en-IN" sz="2400" dirty="0"/>
              <a:t>Context free grammar G can be defined by four tuples as: </a:t>
            </a:r>
            <a:endParaRPr dirty="0"/>
          </a:p>
          <a:p>
            <a:pPr marL="228600" lvl="0" indent="-228600" algn="l" rtl="0">
              <a:lnSpc>
                <a:spcPct val="90000"/>
              </a:lnSpc>
              <a:spcBef>
                <a:spcPts val="1000"/>
              </a:spcBef>
              <a:spcAft>
                <a:spcPts val="0"/>
              </a:spcAft>
              <a:buClr>
                <a:schemeClr val="dk1"/>
              </a:buClr>
              <a:buSzPct val="100000"/>
              <a:buNone/>
            </a:pPr>
            <a:r>
              <a:rPr lang="en-IN" sz="2400" dirty="0"/>
              <a:t>		 (N, T, P, S)</a:t>
            </a:r>
            <a:endParaRPr dirty="0"/>
          </a:p>
          <a:p>
            <a:pPr marL="228600" lvl="0" indent="-228600" algn="l" rtl="0">
              <a:lnSpc>
                <a:spcPct val="90000"/>
              </a:lnSpc>
              <a:spcBef>
                <a:spcPts val="1000"/>
              </a:spcBef>
              <a:spcAft>
                <a:spcPts val="0"/>
              </a:spcAft>
              <a:buClr>
                <a:schemeClr val="dk1"/>
              </a:buClr>
              <a:buSzPct val="100000"/>
              <a:buChar char="•"/>
            </a:pPr>
            <a:r>
              <a:rPr lang="en-IN" sz="2400" dirty="0"/>
              <a:t>Where,</a:t>
            </a:r>
            <a:endParaRPr dirty="0"/>
          </a:p>
          <a:p>
            <a:pPr marL="685800" lvl="1" indent="-228600">
              <a:spcBef>
                <a:spcPts val="1000"/>
              </a:spcBef>
              <a:buSzPct val="100000"/>
            </a:pPr>
            <a:r>
              <a:rPr lang="en-IN" sz="2000" dirty="0"/>
              <a:t>N:-  Set of Non terminals or variable list </a:t>
            </a:r>
            <a:endParaRPr dirty="0"/>
          </a:p>
          <a:p>
            <a:pPr marL="685800" lvl="1" indent="-228600">
              <a:spcBef>
                <a:spcPts val="1000"/>
              </a:spcBef>
              <a:buSzPct val="100000"/>
            </a:pPr>
            <a:r>
              <a:rPr lang="en-IN" sz="2000" dirty="0"/>
              <a:t>T:-  Set of Terminals(T∈ ∑)</a:t>
            </a:r>
            <a:endParaRPr dirty="0"/>
          </a:p>
          <a:p>
            <a:pPr marL="685800" lvl="1" indent="-228600">
              <a:spcBef>
                <a:spcPts val="1000"/>
              </a:spcBef>
              <a:buSzPct val="100000"/>
            </a:pPr>
            <a:r>
              <a:rPr lang="en-IN" sz="2000" dirty="0"/>
              <a:t>S:-  Special Non terminal called Starting symbol of grammar( S ∈ N)</a:t>
            </a:r>
            <a:endParaRPr dirty="0"/>
          </a:p>
          <a:p>
            <a:pPr marL="685800" lvl="1" indent="-228600">
              <a:spcBef>
                <a:spcPts val="1000"/>
              </a:spcBef>
              <a:buSzPct val="100000"/>
            </a:pPr>
            <a:r>
              <a:rPr lang="en-IN" sz="2000" dirty="0"/>
              <a:t>P:- Production rule ( of the form α → β , where α and β are strings on  N ∪ ∑ )</a:t>
            </a:r>
            <a:endParaRPr dirty="0"/>
          </a:p>
          <a:p>
            <a:pPr marL="228600" lvl="0" indent="-228600" algn="l" rtl="0">
              <a:lnSpc>
                <a:spcPct val="90000"/>
              </a:lnSpc>
              <a:spcBef>
                <a:spcPts val="1000"/>
              </a:spcBef>
              <a:spcAft>
                <a:spcPts val="0"/>
              </a:spcAft>
              <a:buClr>
                <a:schemeClr val="dk1"/>
              </a:buClr>
              <a:buSzPct val="100000"/>
              <a:buChar char="•"/>
            </a:pPr>
            <a:r>
              <a:rPr lang="en-IN" sz="2400" dirty="0"/>
              <a:t>Derive any string by repeatedly replacing a non-terminal by the right hand side of the production, until all non-terminal have been replaced by terminal symbols.</a:t>
            </a:r>
            <a:endParaRPr dirty="0"/>
          </a:p>
          <a:p>
            <a:pPr marL="228600" lvl="0" indent="-228600" algn="l" rtl="0">
              <a:lnSpc>
                <a:spcPct val="90000"/>
              </a:lnSpc>
              <a:spcBef>
                <a:spcPts val="1000"/>
              </a:spcBef>
              <a:spcAft>
                <a:spcPts val="0"/>
              </a:spcAft>
              <a:buClr>
                <a:schemeClr val="dk1"/>
              </a:buClr>
              <a:buSzPct val="100000"/>
              <a:buChar char="•"/>
            </a:pPr>
            <a:r>
              <a:rPr lang="en-IN" sz="2400" dirty="0"/>
              <a:t>Used to generate all possible patterns of strings in a given formal language. </a:t>
            </a:r>
            <a:endParaRPr dirty="0"/>
          </a:p>
        </p:txBody>
      </p:sp>
      <p:sp>
        <p:nvSpPr>
          <p:cNvPr id="242" name="Google Shape;24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838200" y="9174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Examples</a:t>
            </a:r>
            <a:br>
              <a:rPr lang="en-IN" dirty="0"/>
            </a:br>
            <a:endParaRPr dirty="0"/>
          </a:p>
        </p:txBody>
      </p:sp>
      <p:sp>
        <p:nvSpPr>
          <p:cNvPr id="248" name="Google Shape;248;p17"/>
          <p:cNvSpPr txBox="1">
            <a:spLocks noGrp="1"/>
          </p:cNvSpPr>
          <p:nvPr>
            <p:ph type="body" idx="1"/>
          </p:nvPr>
        </p:nvSpPr>
        <p:spPr>
          <a:xfrm>
            <a:off x="914400" y="813847"/>
            <a:ext cx="10363200" cy="56388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FF0000"/>
              </a:buClr>
              <a:buSzPct val="100000"/>
              <a:buNone/>
            </a:pPr>
            <a:r>
              <a:rPr lang="en-IN" sz="3100" dirty="0">
                <a:solidFill>
                  <a:srgbClr val="FF0000"/>
                </a:solidFill>
              </a:rPr>
              <a:t>Example 1:</a:t>
            </a:r>
            <a:endParaRPr dirty="0"/>
          </a:p>
          <a:p>
            <a:pPr marL="228600" lvl="0" indent="-228600" algn="l" rtl="0">
              <a:lnSpc>
                <a:spcPct val="90000"/>
              </a:lnSpc>
              <a:spcBef>
                <a:spcPts val="1000"/>
              </a:spcBef>
              <a:spcAft>
                <a:spcPts val="0"/>
              </a:spcAft>
              <a:buClr>
                <a:schemeClr val="dk1"/>
              </a:buClr>
              <a:buSzPct val="100000"/>
              <a:buNone/>
            </a:pPr>
            <a:r>
              <a:rPr lang="en-IN" sz="3100" dirty="0"/>
              <a:t>Construct the CFG for the language having any number of a's over the set ∑= {a}.  R.E= a*     </a:t>
            </a:r>
            <a:endParaRPr sz="3100" dirty="0">
              <a:solidFill>
                <a:srgbClr val="FF0000"/>
              </a:solidFill>
            </a:endParaRPr>
          </a:p>
          <a:p>
            <a:pPr marL="228600" lvl="0" indent="-228600" algn="l" rtl="0">
              <a:lnSpc>
                <a:spcPct val="90000"/>
              </a:lnSpc>
              <a:spcBef>
                <a:spcPts val="1000"/>
              </a:spcBef>
              <a:spcAft>
                <a:spcPts val="0"/>
              </a:spcAft>
              <a:buClr>
                <a:srgbClr val="FF0000"/>
              </a:buClr>
              <a:buSzPct val="100000"/>
              <a:buNone/>
            </a:pPr>
            <a:r>
              <a:rPr lang="en-IN" sz="3100" dirty="0">
                <a:solidFill>
                  <a:srgbClr val="FF0000"/>
                </a:solidFill>
              </a:rPr>
              <a:t>Grammar :Production rule (P): </a:t>
            </a:r>
            <a:r>
              <a:rPr lang="en-IN" sz="2400" dirty="0">
                <a:solidFill>
                  <a:srgbClr val="FF0000"/>
                </a:solidFill>
              </a:rPr>
              <a:t> </a:t>
            </a:r>
            <a:endParaRPr sz="3100"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IN" sz="3100" dirty="0"/>
              <a:t>	S → </a:t>
            </a:r>
            <a:r>
              <a:rPr lang="en-IN" sz="3100" dirty="0" err="1"/>
              <a:t>aS</a:t>
            </a:r>
            <a:r>
              <a:rPr lang="en-IN" sz="3100" dirty="0"/>
              <a:t>    rule 1  </a:t>
            </a:r>
            <a:endParaRPr dirty="0"/>
          </a:p>
          <a:p>
            <a:pPr marL="228600" lvl="0" indent="-228600" algn="l" rtl="0">
              <a:lnSpc>
                <a:spcPct val="90000"/>
              </a:lnSpc>
              <a:spcBef>
                <a:spcPts val="1000"/>
              </a:spcBef>
              <a:spcAft>
                <a:spcPts val="0"/>
              </a:spcAft>
              <a:buClr>
                <a:schemeClr val="dk1"/>
              </a:buClr>
              <a:buSzPct val="100000"/>
              <a:buNone/>
            </a:pPr>
            <a:r>
              <a:rPr lang="en-IN" sz="3100" dirty="0"/>
              <a:t>	S → ε     rule 2  </a:t>
            </a:r>
            <a:endParaRPr dirty="0"/>
          </a:p>
          <a:p>
            <a:pPr marL="228600" lvl="0" indent="-228600" algn="l" rtl="0">
              <a:lnSpc>
                <a:spcPct val="90000"/>
              </a:lnSpc>
              <a:spcBef>
                <a:spcPts val="1000"/>
              </a:spcBef>
              <a:spcAft>
                <a:spcPts val="0"/>
              </a:spcAft>
              <a:buClr>
                <a:schemeClr val="dk1"/>
              </a:buClr>
              <a:buSzPct val="100000"/>
              <a:buNone/>
            </a:pPr>
            <a:endParaRPr sz="3100" dirty="0"/>
          </a:p>
          <a:p>
            <a:pPr marL="228600" lvl="0" indent="-228600" algn="l" rtl="0">
              <a:lnSpc>
                <a:spcPct val="90000"/>
              </a:lnSpc>
              <a:spcBef>
                <a:spcPts val="1000"/>
              </a:spcBef>
              <a:spcAft>
                <a:spcPts val="0"/>
              </a:spcAft>
              <a:buClr>
                <a:srgbClr val="FF0000"/>
              </a:buClr>
              <a:buSzPct val="100000"/>
              <a:buNone/>
            </a:pPr>
            <a:r>
              <a:rPr lang="en-IN" sz="3100" dirty="0">
                <a:solidFill>
                  <a:srgbClr val="FF0000"/>
                </a:solidFill>
              </a:rPr>
              <a:t>Derive a string "</a:t>
            </a:r>
            <a:r>
              <a:rPr lang="en-IN" sz="3100" dirty="0" err="1">
                <a:solidFill>
                  <a:srgbClr val="FF0000"/>
                </a:solidFill>
              </a:rPr>
              <a:t>aaa</a:t>
            </a:r>
            <a:r>
              <a:rPr lang="en-IN" sz="3100" dirty="0">
                <a:solidFill>
                  <a:srgbClr val="FF0000"/>
                </a:solidFill>
              </a:rPr>
              <a:t> </a:t>
            </a:r>
            <a:endParaRPr dirty="0"/>
          </a:p>
          <a:p>
            <a:pPr marL="228600" lvl="0" indent="-228600" algn="l" rtl="0">
              <a:lnSpc>
                <a:spcPct val="90000"/>
              </a:lnSpc>
              <a:spcBef>
                <a:spcPts val="1000"/>
              </a:spcBef>
              <a:spcAft>
                <a:spcPts val="0"/>
              </a:spcAft>
              <a:buClr>
                <a:schemeClr val="dk1"/>
              </a:buClr>
              <a:buSzPct val="100000"/>
              <a:buNone/>
            </a:pPr>
            <a:r>
              <a:rPr lang="en-IN" sz="3100" dirty="0"/>
              <a:t> -&gt; S  </a:t>
            </a:r>
            <a:endParaRPr dirty="0"/>
          </a:p>
          <a:p>
            <a:pPr marL="228600" lvl="0" indent="-228600" algn="l" rtl="0">
              <a:lnSpc>
                <a:spcPct val="90000"/>
              </a:lnSpc>
              <a:spcBef>
                <a:spcPts val="1000"/>
              </a:spcBef>
              <a:spcAft>
                <a:spcPts val="0"/>
              </a:spcAft>
              <a:buClr>
                <a:schemeClr val="dk1"/>
              </a:buClr>
              <a:buSzPct val="100000"/>
              <a:buNone/>
            </a:pPr>
            <a:r>
              <a:rPr lang="en-IN" sz="3100" dirty="0"/>
              <a:t> -&gt;</a:t>
            </a:r>
            <a:r>
              <a:rPr lang="en-IN" sz="3100" dirty="0" err="1"/>
              <a:t>aS</a:t>
            </a:r>
            <a:r>
              <a:rPr lang="en-IN" sz="3100" dirty="0"/>
              <a:t>   </a:t>
            </a:r>
            <a:endParaRPr dirty="0"/>
          </a:p>
          <a:p>
            <a:pPr marL="228600" lvl="0" indent="-228600" algn="l" rtl="0">
              <a:lnSpc>
                <a:spcPct val="90000"/>
              </a:lnSpc>
              <a:spcBef>
                <a:spcPts val="1000"/>
              </a:spcBef>
              <a:spcAft>
                <a:spcPts val="0"/>
              </a:spcAft>
              <a:buClr>
                <a:schemeClr val="dk1"/>
              </a:buClr>
              <a:buSzPct val="100000"/>
              <a:buNone/>
            </a:pPr>
            <a:r>
              <a:rPr lang="en-IN" sz="3100" dirty="0"/>
              <a:t> -&gt;</a:t>
            </a:r>
            <a:r>
              <a:rPr lang="en-IN" sz="3100" dirty="0" err="1"/>
              <a:t>aaS</a:t>
            </a:r>
            <a:r>
              <a:rPr lang="en-IN" sz="3100" dirty="0"/>
              <a:t>          rule 1  </a:t>
            </a:r>
            <a:endParaRPr dirty="0"/>
          </a:p>
          <a:p>
            <a:pPr marL="228600" lvl="0" indent="-228600" algn="l" rtl="0">
              <a:lnSpc>
                <a:spcPct val="90000"/>
              </a:lnSpc>
              <a:spcBef>
                <a:spcPts val="1000"/>
              </a:spcBef>
              <a:spcAft>
                <a:spcPts val="0"/>
              </a:spcAft>
              <a:buClr>
                <a:schemeClr val="dk1"/>
              </a:buClr>
              <a:buSzPct val="100000"/>
              <a:buNone/>
            </a:pPr>
            <a:r>
              <a:rPr lang="en-IN" sz="3100" dirty="0"/>
              <a:t> -&gt;</a:t>
            </a:r>
            <a:r>
              <a:rPr lang="en-IN" sz="3100" dirty="0" err="1"/>
              <a:t>aaaS</a:t>
            </a:r>
            <a:r>
              <a:rPr lang="en-IN" sz="3100" dirty="0"/>
              <a:t>         rule 1  </a:t>
            </a:r>
            <a:endParaRPr dirty="0"/>
          </a:p>
          <a:p>
            <a:pPr marL="228600" lvl="0" indent="-228600" algn="l" rtl="0">
              <a:lnSpc>
                <a:spcPct val="90000"/>
              </a:lnSpc>
              <a:spcBef>
                <a:spcPts val="1000"/>
              </a:spcBef>
              <a:spcAft>
                <a:spcPts val="0"/>
              </a:spcAft>
              <a:buClr>
                <a:schemeClr val="dk1"/>
              </a:buClr>
              <a:buSzPct val="100000"/>
              <a:buNone/>
            </a:pPr>
            <a:r>
              <a:rPr lang="en-IN" sz="3100" dirty="0"/>
              <a:t> -&gt;</a:t>
            </a:r>
            <a:r>
              <a:rPr lang="en-IN" sz="3100" dirty="0" err="1"/>
              <a:t>aaa</a:t>
            </a:r>
            <a:r>
              <a:rPr lang="en-IN" sz="3100" dirty="0"/>
              <a:t> ε         rule 2  </a:t>
            </a:r>
            <a:endParaRPr dirty="0"/>
          </a:p>
          <a:p>
            <a:pPr marL="228600" lvl="0" indent="-228600" algn="l" rtl="0">
              <a:lnSpc>
                <a:spcPct val="90000"/>
              </a:lnSpc>
              <a:spcBef>
                <a:spcPts val="1000"/>
              </a:spcBef>
              <a:spcAft>
                <a:spcPts val="0"/>
              </a:spcAft>
              <a:buClr>
                <a:srgbClr val="FF0000"/>
              </a:buClr>
              <a:buSzPct val="100000"/>
              <a:buNone/>
            </a:pPr>
            <a:r>
              <a:rPr lang="en-IN" sz="3100" dirty="0">
                <a:solidFill>
                  <a:srgbClr val="FF0000"/>
                </a:solidFill>
              </a:rPr>
              <a:t> -&gt; </a:t>
            </a:r>
            <a:r>
              <a:rPr lang="en-IN" sz="3100" dirty="0" err="1">
                <a:solidFill>
                  <a:srgbClr val="FF0000"/>
                </a:solidFill>
              </a:rPr>
              <a:t>aaa</a:t>
            </a:r>
            <a:r>
              <a:rPr lang="en-IN" sz="3100" dirty="0">
                <a:solidFill>
                  <a:srgbClr val="FF0000"/>
                </a:solidFill>
              </a:rPr>
              <a:t>     (Required string)</a:t>
            </a:r>
            <a:endParaRPr dirty="0"/>
          </a:p>
          <a:p>
            <a:pPr marL="228600" lvl="0" indent="-77470" algn="l" rtl="0">
              <a:lnSpc>
                <a:spcPct val="90000"/>
              </a:lnSpc>
              <a:spcBef>
                <a:spcPts val="1000"/>
              </a:spcBef>
              <a:spcAft>
                <a:spcPts val="0"/>
              </a:spcAft>
              <a:buClr>
                <a:schemeClr val="dk1"/>
              </a:buClr>
              <a:buSzPct val="100000"/>
              <a:buNone/>
            </a:pPr>
            <a:endParaRPr dirty="0"/>
          </a:p>
        </p:txBody>
      </p:sp>
      <p:sp>
        <p:nvSpPr>
          <p:cNvPr id="249" name="Google Shape;2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255" name="Google Shape;255;p18"/>
          <p:cNvSpPr txBox="1">
            <a:spLocks noGrp="1"/>
          </p:cNvSpPr>
          <p:nvPr>
            <p:ph type="body" idx="1"/>
          </p:nvPr>
        </p:nvSpPr>
        <p:spPr>
          <a:xfrm>
            <a:off x="960268" y="609600"/>
            <a:ext cx="8229600" cy="54864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FF0000"/>
              </a:buClr>
              <a:buSzPct val="100000"/>
              <a:buNone/>
            </a:pPr>
            <a:r>
              <a:rPr lang="en-IN" sz="2600">
                <a:solidFill>
                  <a:srgbClr val="FF0000"/>
                </a:solidFill>
              </a:rPr>
              <a:t>Example 2:</a:t>
            </a:r>
            <a:endParaRPr sz="2600"/>
          </a:p>
          <a:p>
            <a:pPr marL="228600" lvl="0" indent="-228600" algn="l" rtl="0">
              <a:lnSpc>
                <a:spcPct val="90000"/>
              </a:lnSpc>
              <a:spcBef>
                <a:spcPts val="1000"/>
              </a:spcBef>
              <a:spcAft>
                <a:spcPts val="0"/>
              </a:spcAft>
              <a:buClr>
                <a:schemeClr val="dk1"/>
              </a:buClr>
              <a:buSzPct val="100000"/>
              <a:buNone/>
            </a:pPr>
            <a:r>
              <a:rPr lang="en-IN" sz="2600"/>
              <a:t>Construct a CFG for the regular expression (0 +1)*</a:t>
            </a:r>
            <a:endParaRPr/>
          </a:p>
          <a:p>
            <a:pPr marL="228600" lvl="0" indent="-228600" algn="l" rtl="0">
              <a:lnSpc>
                <a:spcPct val="90000"/>
              </a:lnSpc>
              <a:spcBef>
                <a:spcPts val="1000"/>
              </a:spcBef>
              <a:spcAft>
                <a:spcPts val="0"/>
              </a:spcAft>
              <a:buClr>
                <a:srgbClr val="FF0000"/>
              </a:buClr>
              <a:buSzPct val="100000"/>
              <a:buNone/>
            </a:pPr>
            <a:r>
              <a:rPr lang="en-IN" sz="2600">
                <a:solidFill>
                  <a:srgbClr val="FF0000"/>
                </a:solidFill>
              </a:rPr>
              <a:t>Grammar :Production rule (P):  </a:t>
            </a:r>
            <a:endParaRPr/>
          </a:p>
          <a:p>
            <a:pPr marL="228600" lvl="0" indent="-228600" algn="l" rtl="0">
              <a:lnSpc>
                <a:spcPct val="90000"/>
              </a:lnSpc>
              <a:spcBef>
                <a:spcPts val="1000"/>
              </a:spcBef>
              <a:spcAft>
                <a:spcPts val="0"/>
              </a:spcAft>
              <a:buClr>
                <a:schemeClr val="dk1"/>
              </a:buClr>
              <a:buSzPct val="100000"/>
              <a:buNone/>
            </a:pPr>
            <a:r>
              <a:rPr lang="en-IN" sz="2600"/>
              <a:t>		S → 0S | 1S  	rule 1  </a:t>
            </a:r>
            <a:endParaRPr/>
          </a:p>
          <a:p>
            <a:pPr marL="228600" lvl="0" indent="-228600" algn="l" rtl="0">
              <a:lnSpc>
                <a:spcPct val="90000"/>
              </a:lnSpc>
              <a:spcBef>
                <a:spcPts val="1000"/>
              </a:spcBef>
              <a:spcAft>
                <a:spcPts val="0"/>
              </a:spcAft>
              <a:buClr>
                <a:schemeClr val="dk1"/>
              </a:buClr>
              <a:buSzPct val="100000"/>
              <a:buNone/>
            </a:pPr>
            <a:r>
              <a:rPr lang="en-IN" sz="2600"/>
              <a:t>		S → ε  		rule 2</a:t>
            </a:r>
            <a:endParaRPr/>
          </a:p>
          <a:p>
            <a:pPr marL="228600" lvl="0" indent="-228600" algn="l" rtl="0">
              <a:lnSpc>
                <a:spcPct val="90000"/>
              </a:lnSpc>
              <a:spcBef>
                <a:spcPts val="1000"/>
              </a:spcBef>
              <a:spcAft>
                <a:spcPts val="0"/>
              </a:spcAft>
              <a:buClr>
                <a:srgbClr val="FF0000"/>
              </a:buClr>
              <a:buSzPct val="100000"/>
              <a:buNone/>
            </a:pPr>
            <a:r>
              <a:rPr lang="en-IN" sz="2600">
                <a:solidFill>
                  <a:srgbClr val="FF0000"/>
                </a:solidFill>
              </a:rPr>
              <a:t>Derive a string “1001”</a:t>
            </a:r>
            <a:endParaRPr/>
          </a:p>
          <a:p>
            <a:pPr marL="228600" lvl="0" indent="-228600" algn="l" rtl="0">
              <a:lnSpc>
                <a:spcPct val="90000"/>
              </a:lnSpc>
              <a:spcBef>
                <a:spcPts val="1000"/>
              </a:spcBef>
              <a:spcAft>
                <a:spcPts val="0"/>
              </a:spcAft>
              <a:buClr>
                <a:schemeClr val="dk1"/>
              </a:buClr>
              <a:buSzPct val="100000"/>
              <a:buNone/>
            </a:pPr>
            <a:r>
              <a:rPr lang="en-IN" sz="2600"/>
              <a:t> -&gt;S </a:t>
            </a:r>
            <a:endParaRPr/>
          </a:p>
          <a:p>
            <a:pPr marL="228600" lvl="0" indent="-228600" algn="l" rtl="0">
              <a:lnSpc>
                <a:spcPct val="90000"/>
              </a:lnSpc>
              <a:spcBef>
                <a:spcPts val="1000"/>
              </a:spcBef>
              <a:spcAft>
                <a:spcPts val="0"/>
              </a:spcAft>
              <a:buClr>
                <a:schemeClr val="dk1"/>
              </a:buClr>
              <a:buSzPct val="100000"/>
              <a:buNone/>
            </a:pPr>
            <a:r>
              <a:rPr lang="en-IN" sz="2600"/>
              <a:t>-&gt;1S  			rule 1</a:t>
            </a:r>
            <a:endParaRPr/>
          </a:p>
          <a:p>
            <a:pPr marL="228600" lvl="0" indent="-228600" algn="l" rtl="0">
              <a:lnSpc>
                <a:spcPct val="90000"/>
              </a:lnSpc>
              <a:spcBef>
                <a:spcPts val="1000"/>
              </a:spcBef>
              <a:spcAft>
                <a:spcPts val="0"/>
              </a:spcAft>
              <a:buClr>
                <a:schemeClr val="dk1"/>
              </a:buClr>
              <a:buSzPct val="100000"/>
              <a:buNone/>
            </a:pPr>
            <a:r>
              <a:rPr lang="en-IN" sz="2600"/>
              <a:t>-&gt;10S			rule 1</a:t>
            </a:r>
            <a:endParaRPr/>
          </a:p>
          <a:p>
            <a:pPr marL="228600" lvl="0" indent="-228600" algn="l" rtl="0">
              <a:lnSpc>
                <a:spcPct val="90000"/>
              </a:lnSpc>
              <a:spcBef>
                <a:spcPts val="1000"/>
              </a:spcBef>
              <a:spcAft>
                <a:spcPts val="0"/>
              </a:spcAft>
              <a:buClr>
                <a:schemeClr val="dk1"/>
              </a:buClr>
              <a:buSzPct val="100000"/>
              <a:buNone/>
            </a:pPr>
            <a:r>
              <a:rPr lang="en-IN" sz="2600"/>
              <a:t>-&gt; 100S		rule 1</a:t>
            </a:r>
            <a:endParaRPr/>
          </a:p>
          <a:p>
            <a:pPr marL="228600" lvl="0" indent="-228600" algn="l" rtl="0">
              <a:lnSpc>
                <a:spcPct val="90000"/>
              </a:lnSpc>
              <a:spcBef>
                <a:spcPts val="1000"/>
              </a:spcBef>
              <a:spcAft>
                <a:spcPts val="0"/>
              </a:spcAft>
              <a:buClr>
                <a:schemeClr val="dk1"/>
              </a:buClr>
              <a:buSzPct val="100000"/>
              <a:buNone/>
            </a:pPr>
            <a:r>
              <a:rPr lang="en-IN" sz="2600"/>
              <a:t>-&gt; 1001S		rule 1</a:t>
            </a:r>
            <a:endParaRPr/>
          </a:p>
          <a:p>
            <a:pPr marL="228600" lvl="0" indent="-228600" algn="l" rtl="0">
              <a:lnSpc>
                <a:spcPct val="90000"/>
              </a:lnSpc>
              <a:spcBef>
                <a:spcPts val="1000"/>
              </a:spcBef>
              <a:spcAft>
                <a:spcPts val="0"/>
              </a:spcAft>
              <a:buClr>
                <a:schemeClr val="dk1"/>
              </a:buClr>
              <a:buSzPct val="100000"/>
              <a:buNone/>
            </a:pPr>
            <a:r>
              <a:rPr lang="en-IN" sz="2600"/>
              <a:t>-&gt; 1001ε 		rule 2</a:t>
            </a:r>
            <a:endParaRPr/>
          </a:p>
          <a:p>
            <a:pPr marL="228600" lvl="0" indent="-228600" algn="l" rtl="0">
              <a:lnSpc>
                <a:spcPct val="90000"/>
              </a:lnSpc>
              <a:spcBef>
                <a:spcPts val="1000"/>
              </a:spcBef>
              <a:spcAft>
                <a:spcPts val="0"/>
              </a:spcAft>
              <a:buClr>
                <a:schemeClr val="dk1"/>
              </a:buClr>
              <a:buSzPct val="100000"/>
              <a:buNone/>
            </a:pPr>
            <a:r>
              <a:rPr lang="en-IN" sz="2600"/>
              <a:t>-&gt; </a:t>
            </a:r>
            <a:r>
              <a:rPr lang="en-IN" sz="2600">
                <a:solidFill>
                  <a:srgbClr val="FF0000"/>
                </a:solidFill>
              </a:rPr>
              <a:t>1001 (Required string) </a:t>
            </a:r>
            <a:r>
              <a:rPr lang="en-IN" sz="2600"/>
              <a:t>		</a:t>
            </a: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p:txBody>
      </p:sp>
      <p:sp>
        <p:nvSpPr>
          <p:cNvPr id="256" name="Google Shape;2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262" name="Google Shape;262;p19"/>
          <p:cNvSpPr txBox="1">
            <a:spLocks noGrp="1"/>
          </p:cNvSpPr>
          <p:nvPr>
            <p:ph type="body" idx="1"/>
          </p:nvPr>
        </p:nvSpPr>
        <p:spPr>
          <a:xfrm>
            <a:off x="1981200" y="1600200"/>
            <a:ext cx="8229600" cy="50292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FF0000"/>
              </a:buClr>
              <a:buSzPct val="100000"/>
              <a:buNone/>
            </a:pPr>
            <a:r>
              <a:rPr lang="en-IN">
                <a:solidFill>
                  <a:srgbClr val="FF0000"/>
                </a:solidFill>
              </a:rPr>
              <a:t>Example 3:</a:t>
            </a:r>
            <a:endParaRPr/>
          </a:p>
          <a:p>
            <a:pPr marL="228600" lvl="0" indent="-228600" algn="l" rtl="0">
              <a:lnSpc>
                <a:spcPct val="90000"/>
              </a:lnSpc>
              <a:spcBef>
                <a:spcPts val="1000"/>
              </a:spcBef>
              <a:spcAft>
                <a:spcPts val="0"/>
              </a:spcAft>
              <a:buClr>
                <a:schemeClr val="dk1"/>
              </a:buClr>
              <a:buSzPct val="100000"/>
              <a:buNone/>
            </a:pPr>
            <a:r>
              <a:rPr lang="en-IN"/>
              <a:t>Construct a CFG for defining palindrome over ∑={a,b}, L = {wcwR}</a:t>
            </a:r>
            <a:endParaRPr/>
          </a:p>
          <a:p>
            <a:pPr marL="228600" lvl="0" indent="-228600" algn="l" rtl="0">
              <a:lnSpc>
                <a:spcPct val="90000"/>
              </a:lnSpc>
              <a:spcBef>
                <a:spcPts val="1000"/>
              </a:spcBef>
              <a:spcAft>
                <a:spcPts val="0"/>
              </a:spcAft>
              <a:buClr>
                <a:srgbClr val="FF0000"/>
              </a:buClr>
              <a:buSzPct val="100000"/>
              <a:buNone/>
            </a:pPr>
            <a:r>
              <a:rPr lang="en-IN">
                <a:solidFill>
                  <a:srgbClr val="FF0000"/>
                </a:solidFill>
              </a:rPr>
              <a:t>Grammar :Production rule (P):  </a:t>
            </a:r>
            <a:endParaRPr/>
          </a:p>
          <a:p>
            <a:pPr marL="228600" lvl="0" indent="-228600" algn="l" rtl="0">
              <a:lnSpc>
                <a:spcPct val="90000"/>
              </a:lnSpc>
              <a:spcBef>
                <a:spcPts val="1000"/>
              </a:spcBef>
              <a:spcAft>
                <a:spcPts val="0"/>
              </a:spcAft>
              <a:buClr>
                <a:schemeClr val="dk1"/>
              </a:buClr>
              <a:buSzPct val="100000"/>
              <a:buNone/>
            </a:pPr>
            <a:r>
              <a:rPr lang="en-IN"/>
              <a:t>		S → aSa     rule 1  </a:t>
            </a:r>
            <a:endParaRPr/>
          </a:p>
          <a:p>
            <a:pPr marL="228600" lvl="0" indent="-228600" algn="l" rtl="0">
              <a:lnSpc>
                <a:spcPct val="90000"/>
              </a:lnSpc>
              <a:spcBef>
                <a:spcPts val="1000"/>
              </a:spcBef>
              <a:spcAft>
                <a:spcPts val="0"/>
              </a:spcAft>
              <a:buClr>
                <a:schemeClr val="dk1"/>
              </a:buClr>
              <a:buSzPct val="100000"/>
              <a:buNone/>
            </a:pPr>
            <a:r>
              <a:rPr lang="en-IN"/>
              <a:t>		S → bSb     rule 2  </a:t>
            </a:r>
            <a:endParaRPr/>
          </a:p>
          <a:p>
            <a:pPr marL="228600" lvl="0" indent="-228600" algn="l" rtl="0">
              <a:lnSpc>
                <a:spcPct val="90000"/>
              </a:lnSpc>
              <a:spcBef>
                <a:spcPts val="1000"/>
              </a:spcBef>
              <a:spcAft>
                <a:spcPts val="0"/>
              </a:spcAft>
              <a:buClr>
                <a:schemeClr val="dk1"/>
              </a:buClr>
              <a:buSzPct val="100000"/>
              <a:buNone/>
            </a:pPr>
            <a:r>
              <a:rPr lang="en-IN"/>
              <a:t>		S → c          rule 3  </a:t>
            </a:r>
            <a:endParaRPr/>
          </a:p>
          <a:p>
            <a:pPr marL="228600" lvl="0" indent="-228600" algn="l" rtl="0">
              <a:lnSpc>
                <a:spcPct val="90000"/>
              </a:lnSpc>
              <a:spcBef>
                <a:spcPts val="1000"/>
              </a:spcBef>
              <a:spcAft>
                <a:spcPts val="0"/>
              </a:spcAft>
              <a:buClr>
                <a:srgbClr val="FF0000"/>
              </a:buClr>
              <a:buSzPct val="100000"/>
              <a:buNone/>
            </a:pPr>
            <a:r>
              <a:rPr lang="en-IN">
                <a:solidFill>
                  <a:srgbClr val="FF0000"/>
                </a:solidFill>
              </a:rPr>
              <a:t>Derive a string "abbcbba“</a:t>
            </a:r>
            <a:endParaRPr/>
          </a:p>
          <a:p>
            <a:pPr marL="228600" lvl="0" indent="-228600" algn="l" rtl="0">
              <a:lnSpc>
                <a:spcPct val="90000"/>
              </a:lnSpc>
              <a:spcBef>
                <a:spcPts val="1000"/>
              </a:spcBef>
              <a:spcAft>
                <a:spcPts val="0"/>
              </a:spcAft>
              <a:buClr>
                <a:schemeClr val="dk1"/>
              </a:buClr>
              <a:buSzPct val="100000"/>
              <a:buNone/>
            </a:pPr>
            <a:r>
              <a:rPr lang="en-IN"/>
              <a:t>	S → aSa   </a:t>
            </a:r>
            <a:endParaRPr/>
          </a:p>
          <a:p>
            <a:pPr marL="228600" lvl="0" indent="-228600" algn="l" rtl="0">
              <a:lnSpc>
                <a:spcPct val="90000"/>
              </a:lnSpc>
              <a:spcBef>
                <a:spcPts val="1000"/>
              </a:spcBef>
              <a:spcAft>
                <a:spcPts val="0"/>
              </a:spcAft>
              <a:buClr>
                <a:schemeClr val="dk1"/>
              </a:buClr>
              <a:buSzPct val="100000"/>
              <a:buNone/>
            </a:pPr>
            <a:r>
              <a:rPr lang="en-IN"/>
              <a:t>	   → abSba       from rule 2  </a:t>
            </a:r>
            <a:endParaRPr/>
          </a:p>
          <a:p>
            <a:pPr marL="228600" lvl="0" indent="-228600" algn="l" rtl="0">
              <a:lnSpc>
                <a:spcPct val="90000"/>
              </a:lnSpc>
              <a:spcBef>
                <a:spcPts val="1000"/>
              </a:spcBef>
              <a:spcAft>
                <a:spcPts val="0"/>
              </a:spcAft>
              <a:buClr>
                <a:schemeClr val="dk1"/>
              </a:buClr>
              <a:buSzPct val="100000"/>
              <a:buNone/>
            </a:pPr>
            <a:r>
              <a:rPr lang="en-IN"/>
              <a:t>	   → abbSbba     from rule 2  </a:t>
            </a:r>
            <a:endParaRPr/>
          </a:p>
          <a:p>
            <a:pPr marL="228600" lvl="0" indent="-228600" algn="l" rtl="0">
              <a:lnSpc>
                <a:spcPct val="90000"/>
              </a:lnSpc>
              <a:spcBef>
                <a:spcPts val="1000"/>
              </a:spcBef>
              <a:spcAft>
                <a:spcPts val="0"/>
              </a:spcAft>
              <a:buClr>
                <a:schemeClr val="dk1"/>
              </a:buClr>
              <a:buSzPct val="100000"/>
              <a:buNone/>
            </a:pPr>
            <a:r>
              <a:rPr lang="en-IN"/>
              <a:t>	   →</a:t>
            </a:r>
            <a:r>
              <a:rPr lang="en-IN">
                <a:solidFill>
                  <a:srgbClr val="FF0000"/>
                </a:solidFill>
              </a:rPr>
              <a:t> abbcbba</a:t>
            </a:r>
            <a:r>
              <a:rPr lang="en-IN"/>
              <a:t>     from rule 3   </a:t>
            </a:r>
            <a:r>
              <a:rPr lang="en-IN">
                <a:solidFill>
                  <a:srgbClr val="FF0000"/>
                </a:solidFill>
              </a:rPr>
              <a:t>(Required string) </a:t>
            </a:r>
            <a:r>
              <a:rPr lang="en-IN"/>
              <a:t>	</a:t>
            </a:r>
            <a:r>
              <a:rPr lang="en-IN" sz="2000"/>
              <a:t>	</a:t>
            </a:r>
            <a:endParaRPr/>
          </a:p>
          <a:p>
            <a:pPr marL="228600" lvl="0" indent="-228600" algn="l" rtl="0">
              <a:lnSpc>
                <a:spcPct val="90000"/>
              </a:lnSpc>
              <a:spcBef>
                <a:spcPts val="1000"/>
              </a:spcBef>
              <a:spcAft>
                <a:spcPts val="0"/>
              </a:spcAft>
              <a:buClr>
                <a:schemeClr val="dk1"/>
              </a:buClr>
              <a:buSzPct val="100000"/>
              <a:buNone/>
            </a:pPr>
            <a:endParaRPr sz="2000"/>
          </a:p>
          <a:p>
            <a:pPr marL="228600" lvl="0" indent="-228600" algn="l" rtl="0">
              <a:lnSpc>
                <a:spcPct val="90000"/>
              </a:lnSpc>
              <a:spcBef>
                <a:spcPts val="1000"/>
              </a:spcBef>
              <a:spcAft>
                <a:spcPts val="0"/>
              </a:spcAft>
              <a:buClr>
                <a:schemeClr val="dk1"/>
              </a:buClr>
              <a:buSzPct val="100000"/>
              <a:buNone/>
            </a:pPr>
            <a:endParaRPr sz="2000">
              <a:solidFill>
                <a:srgbClr val="FF0000"/>
              </a:solidFill>
            </a:endParaRPr>
          </a:p>
          <a:p>
            <a:pPr marL="228600" lvl="0" indent="-228600" algn="l" rtl="0">
              <a:lnSpc>
                <a:spcPct val="90000"/>
              </a:lnSpc>
              <a:spcBef>
                <a:spcPts val="1000"/>
              </a:spcBef>
              <a:spcAft>
                <a:spcPts val="0"/>
              </a:spcAft>
              <a:buClr>
                <a:schemeClr val="dk1"/>
              </a:buClr>
              <a:buSzPct val="100000"/>
              <a:buNone/>
            </a:pPr>
            <a:r>
              <a:rPr lang="en-IN" sz="2000"/>
              <a:t>	</a:t>
            </a:r>
            <a:endParaRPr/>
          </a:p>
          <a:p>
            <a:pPr marL="228600" lvl="0" indent="-130175" algn="l" rtl="0">
              <a:lnSpc>
                <a:spcPct val="90000"/>
              </a:lnSpc>
              <a:spcBef>
                <a:spcPts val="1000"/>
              </a:spcBef>
              <a:spcAft>
                <a:spcPts val="0"/>
              </a:spcAft>
              <a:buClr>
                <a:schemeClr val="dk1"/>
              </a:buClr>
              <a:buSzPct val="100000"/>
              <a:buNone/>
            </a:pPr>
            <a:endParaRPr sz="2000"/>
          </a:p>
        </p:txBody>
      </p:sp>
      <p:sp>
        <p:nvSpPr>
          <p:cNvPr id="263" name="Google Shape;26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7859" y="1582994"/>
            <a:ext cx="12007160" cy="3866126"/>
            <a:chOff x="3824" y="1532416"/>
            <a:chExt cx="11814894" cy="3168292"/>
          </a:xfrm>
        </p:grpSpPr>
        <p:sp>
          <p:nvSpPr>
            <p:cNvPr id="97" name="Google Shape;97;p2"/>
            <p:cNvSpPr/>
            <p:nvPr/>
          </p:nvSpPr>
          <p:spPr>
            <a:xfrm>
              <a:off x="10324881" y="3440114"/>
              <a:ext cx="746918"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98" name="Google Shape;98;p2"/>
            <p:cNvSpPr/>
            <p:nvPr/>
          </p:nvSpPr>
          <p:spPr>
            <a:xfrm>
              <a:off x="9577962" y="3440114"/>
              <a:ext cx="746918"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99" name="Google Shape;99;p2"/>
            <p:cNvSpPr/>
            <p:nvPr/>
          </p:nvSpPr>
          <p:spPr>
            <a:xfrm>
              <a:off x="6216829" y="2308532"/>
              <a:ext cx="4108052"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BA6124"/>
              </a:solidFill>
              <a:prstDash val="solid"/>
              <a:miter lim="800000"/>
              <a:headEnd type="none" w="sm" len="sm"/>
              <a:tailEnd type="none" w="sm" len="sm"/>
            </a:ln>
          </p:spPr>
          <p:txBody>
            <a:bodyPr/>
            <a:lstStyle/>
            <a:p>
              <a:endParaRPr lang="en-IN"/>
            </a:p>
          </p:txBody>
        </p:sp>
        <p:sp>
          <p:nvSpPr>
            <p:cNvPr id="100" name="Google Shape;100;p2"/>
            <p:cNvSpPr/>
            <p:nvPr/>
          </p:nvSpPr>
          <p:spPr>
            <a:xfrm>
              <a:off x="6590288" y="3440114"/>
              <a:ext cx="1493837"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101" name="Google Shape;101;p2"/>
            <p:cNvSpPr/>
            <p:nvPr/>
          </p:nvSpPr>
          <p:spPr>
            <a:xfrm>
              <a:off x="6544568" y="3440114"/>
              <a:ext cx="91440" cy="355465"/>
            </a:xfrm>
            <a:custGeom>
              <a:avLst/>
              <a:gdLst/>
              <a:ahLst/>
              <a:cxnLst/>
              <a:rect l="l" t="t" r="r" b="b"/>
              <a:pathLst>
                <a:path w="120000" h="120000" extrusionOk="0">
                  <a:moveTo>
                    <a:pt x="60000" y="0"/>
                  </a:moveTo>
                  <a:lnTo>
                    <a:pt x="6000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102" name="Google Shape;102;p2"/>
            <p:cNvSpPr/>
            <p:nvPr/>
          </p:nvSpPr>
          <p:spPr>
            <a:xfrm>
              <a:off x="5096451" y="3440114"/>
              <a:ext cx="1493837"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103" name="Google Shape;103;p2"/>
            <p:cNvSpPr/>
            <p:nvPr/>
          </p:nvSpPr>
          <p:spPr>
            <a:xfrm>
              <a:off x="6216829" y="2308532"/>
              <a:ext cx="373459"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BA6124"/>
              </a:solidFill>
              <a:prstDash val="solid"/>
              <a:miter lim="800000"/>
              <a:headEnd type="none" w="sm" len="sm"/>
              <a:tailEnd type="none" w="sm" len="sm"/>
            </a:ln>
          </p:spPr>
          <p:txBody>
            <a:bodyPr/>
            <a:lstStyle/>
            <a:p>
              <a:endParaRPr lang="en-IN"/>
            </a:p>
          </p:txBody>
        </p:sp>
        <p:sp>
          <p:nvSpPr>
            <p:cNvPr id="104" name="Google Shape;104;p2"/>
            <p:cNvSpPr/>
            <p:nvPr/>
          </p:nvSpPr>
          <p:spPr>
            <a:xfrm>
              <a:off x="2108776" y="3440114"/>
              <a:ext cx="1493837"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105" name="Google Shape;105;p2"/>
            <p:cNvSpPr/>
            <p:nvPr/>
          </p:nvSpPr>
          <p:spPr>
            <a:xfrm>
              <a:off x="2063056" y="3440114"/>
              <a:ext cx="91440" cy="355465"/>
            </a:xfrm>
            <a:custGeom>
              <a:avLst/>
              <a:gdLst/>
              <a:ahLst/>
              <a:cxnLst/>
              <a:rect l="l" t="t" r="r" b="b"/>
              <a:pathLst>
                <a:path w="120000" h="120000" extrusionOk="0">
                  <a:moveTo>
                    <a:pt x="60000" y="0"/>
                  </a:moveTo>
                  <a:lnTo>
                    <a:pt x="6000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106" name="Google Shape;106;p2"/>
            <p:cNvSpPr/>
            <p:nvPr/>
          </p:nvSpPr>
          <p:spPr>
            <a:xfrm>
              <a:off x="614939" y="3440114"/>
              <a:ext cx="1493837"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D66E29"/>
              </a:solidFill>
              <a:prstDash val="solid"/>
              <a:miter lim="800000"/>
              <a:headEnd type="none" w="sm" len="sm"/>
              <a:tailEnd type="none" w="sm" len="sm"/>
            </a:ln>
          </p:spPr>
          <p:txBody>
            <a:bodyPr/>
            <a:lstStyle/>
            <a:p>
              <a:endParaRPr lang="en-IN"/>
            </a:p>
          </p:txBody>
        </p:sp>
        <p:sp>
          <p:nvSpPr>
            <p:cNvPr id="107" name="Google Shape;107;p2"/>
            <p:cNvSpPr/>
            <p:nvPr/>
          </p:nvSpPr>
          <p:spPr>
            <a:xfrm>
              <a:off x="2108776" y="2308532"/>
              <a:ext cx="4108052"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BA6124"/>
              </a:solidFill>
              <a:prstDash val="solid"/>
              <a:miter lim="800000"/>
              <a:headEnd type="none" w="sm" len="sm"/>
              <a:tailEnd type="none" w="sm" len="sm"/>
            </a:ln>
          </p:spPr>
          <p:txBody>
            <a:bodyPr/>
            <a:lstStyle/>
            <a:p>
              <a:endParaRPr lang="en-IN"/>
            </a:p>
          </p:txBody>
        </p:sp>
        <p:sp>
          <p:nvSpPr>
            <p:cNvPr id="108" name="Google Shape;108;p2"/>
            <p:cNvSpPr/>
            <p:nvPr/>
          </p:nvSpPr>
          <p:spPr>
            <a:xfrm>
              <a:off x="5034834" y="1532416"/>
              <a:ext cx="2363989"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170637" y="1661429"/>
              <a:ext cx="2363989"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txBox="1"/>
            <p:nvPr/>
          </p:nvSpPr>
          <p:spPr>
            <a:xfrm>
              <a:off x="5193369" y="1684161"/>
              <a:ext cx="2318525" cy="730652"/>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dk1"/>
                </a:buClr>
                <a:buSzPts val="3200"/>
                <a:buFont typeface="Calibri"/>
                <a:buNone/>
              </a:pPr>
              <a:r>
                <a:rPr lang="en-IN" sz="3200" b="0" i="0" u="none" strike="noStrike" cap="none">
                  <a:solidFill>
                    <a:schemeClr val="dk1"/>
                  </a:solidFill>
                  <a:latin typeface="Calibri"/>
                  <a:ea typeface="Calibri"/>
                  <a:cs typeface="Calibri"/>
                  <a:sym typeface="Calibri"/>
                </a:rPr>
                <a:t>Unit 2</a:t>
              </a:r>
              <a:endParaRPr sz="3200" b="0" i="0" u="none" strike="noStrike" cap="none">
                <a:solidFill>
                  <a:schemeClr val="dk1"/>
                </a:solidFill>
                <a:latin typeface="Calibri"/>
                <a:ea typeface="Calibri"/>
                <a:cs typeface="Calibri"/>
                <a:sym typeface="Calibri"/>
              </a:endParaRPr>
            </a:p>
          </p:txBody>
        </p:sp>
        <p:sp>
          <p:nvSpPr>
            <p:cNvPr id="111" name="Google Shape;111;p2"/>
            <p:cNvSpPr/>
            <p:nvPr/>
          </p:nvSpPr>
          <p:spPr>
            <a:xfrm>
              <a:off x="1497661" y="2663997"/>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33465" y="2793010"/>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1656197" y="2815742"/>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Context Free Grammar</a:t>
              </a:r>
              <a:endParaRPr/>
            </a:p>
          </p:txBody>
        </p:sp>
        <p:sp>
          <p:nvSpPr>
            <p:cNvPr id="114" name="Google Shape;114;p2"/>
            <p:cNvSpPr/>
            <p:nvPr/>
          </p:nvSpPr>
          <p:spPr>
            <a:xfrm>
              <a:off x="3824"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39627"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txBox="1"/>
            <p:nvPr/>
          </p:nvSpPr>
          <p:spPr>
            <a:xfrm>
              <a:off x="162359"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Types</a:t>
              </a:r>
              <a:endParaRPr sz="1400" b="0" i="0" u="none" strike="noStrike" cap="none">
                <a:solidFill>
                  <a:schemeClr val="dk1"/>
                </a:solidFill>
                <a:latin typeface="Calibri"/>
                <a:ea typeface="Calibri"/>
                <a:cs typeface="Calibri"/>
                <a:sym typeface="Calibri"/>
              </a:endParaRPr>
            </a:p>
          </p:txBody>
        </p:sp>
        <p:sp>
          <p:nvSpPr>
            <p:cNvPr id="117" name="Google Shape;117;p2"/>
            <p:cNvSpPr/>
            <p:nvPr/>
          </p:nvSpPr>
          <p:spPr>
            <a:xfrm>
              <a:off x="1497661"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633465"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txBox="1"/>
            <p:nvPr/>
          </p:nvSpPr>
          <p:spPr>
            <a:xfrm>
              <a:off x="1656197"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Derivations</a:t>
              </a:r>
              <a:endParaRPr sz="1400" b="0" i="0" u="none" strike="noStrike" cap="none">
                <a:solidFill>
                  <a:schemeClr val="dk1"/>
                </a:solidFill>
                <a:latin typeface="Calibri"/>
                <a:ea typeface="Calibri"/>
                <a:cs typeface="Calibri"/>
                <a:sym typeface="Calibri"/>
              </a:endParaRPr>
            </a:p>
          </p:txBody>
        </p:sp>
        <p:sp>
          <p:nvSpPr>
            <p:cNvPr id="120" name="Google Shape;120;p2"/>
            <p:cNvSpPr/>
            <p:nvPr/>
          </p:nvSpPr>
          <p:spPr>
            <a:xfrm>
              <a:off x="2991498"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127302"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txBox="1"/>
            <p:nvPr/>
          </p:nvSpPr>
          <p:spPr>
            <a:xfrm>
              <a:off x="3150034"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Ambiguity</a:t>
              </a:r>
              <a:endParaRPr sz="1400" b="0" i="0" u="none" strike="noStrike" cap="none">
                <a:solidFill>
                  <a:schemeClr val="dk1"/>
                </a:solidFill>
                <a:latin typeface="Calibri"/>
                <a:ea typeface="Calibri"/>
                <a:cs typeface="Calibri"/>
                <a:sym typeface="Calibri"/>
              </a:endParaRPr>
            </a:p>
          </p:txBody>
        </p:sp>
        <p:sp>
          <p:nvSpPr>
            <p:cNvPr id="123" name="Google Shape;123;p2"/>
            <p:cNvSpPr/>
            <p:nvPr/>
          </p:nvSpPr>
          <p:spPr>
            <a:xfrm>
              <a:off x="5979173" y="2663997"/>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114976" y="2793010"/>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txBox="1"/>
            <p:nvPr/>
          </p:nvSpPr>
          <p:spPr>
            <a:xfrm>
              <a:off x="6137708" y="2815742"/>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Simplification of CFG</a:t>
              </a:r>
              <a:endParaRPr sz="1400" b="0" i="0" u="none" strike="noStrike" cap="none">
                <a:solidFill>
                  <a:schemeClr val="dk1"/>
                </a:solidFill>
                <a:latin typeface="Calibri"/>
                <a:ea typeface="Calibri"/>
                <a:cs typeface="Calibri"/>
                <a:sym typeface="Calibri"/>
              </a:endParaRPr>
            </a:p>
          </p:txBody>
        </p:sp>
        <p:sp>
          <p:nvSpPr>
            <p:cNvPr id="126" name="Google Shape;126;p2"/>
            <p:cNvSpPr/>
            <p:nvPr/>
          </p:nvSpPr>
          <p:spPr>
            <a:xfrm>
              <a:off x="4485336"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621139"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p:nvPr/>
          </p:nvSpPr>
          <p:spPr>
            <a:xfrm>
              <a:off x="4643871"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Elimination of useless symbols</a:t>
              </a:r>
              <a:endParaRPr sz="1400" b="0" i="0" u="none" strike="noStrike" cap="none">
                <a:solidFill>
                  <a:schemeClr val="dk1"/>
                </a:solidFill>
                <a:latin typeface="Calibri"/>
                <a:ea typeface="Calibri"/>
                <a:cs typeface="Calibri"/>
                <a:sym typeface="Calibri"/>
              </a:endParaRPr>
            </a:p>
          </p:txBody>
        </p:sp>
        <p:sp>
          <p:nvSpPr>
            <p:cNvPr id="129" name="Google Shape;129;p2"/>
            <p:cNvSpPr/>
            <p:nvPr/>
          </p:nvSpPr>
          <p:spPr>
            <a:xfrm>
              <a:off x="5979173"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114976"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txBox="1"/>
            <p:nvPr/>
          </p:nvSpPr>
          <p:spPr>
            <a:xfrm>
              <a:off x="6137708"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Elimination of unit productions</a:t>
              </a:r>
              <a:endParaRPr sz="1400" b="0" i="0" u="none" strike="noStrike" cap="none">
                <a:solidFill>
                  <a:schemeClr val="dk1"/>
                </a:solidFill>
                <a:latin typeface="Calibri"/>
                <a:ea typeface="Calibri"/>
                <a:cs typeface="Calibri"/>
                <a:sym typeface="Calibri"/>
              </a:endParaRPr>
            </a:p>
          </p:txBody>
        </p:sp>
        <p:sp>
          <p:nvSpPr>
            <p:cNvPr id="132" name="Google Shape;132;p2"/>
            <p:cNvSpPr/>
            <p:nvPr/>
          </p:nvSpPr>
          <p:spPr>
            <a:xfrm>
              <a:off x="7473010"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608813"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txBox="1"/>
            <p:nvPr/>
          </p:nvSpPr>
          <p:spPr>
            <a:xfrm>
              <a:off x="7631545"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Elimination of Null production</a:t>
              </a:r>
              <a:endParaRPr/>
            </a:p>
          </p:txBody>
        </p:sp>
        <p:sp>
          <p:nvSpPr>
            <p:cNvPr id="135" name="Google Shape;135;p2"/>
            <p:cNvSpPr/>
            <p:nvPr/>
          </p:nvSpPr>
          <p:spPr>
            <a:xfrm>
              <a:off x="9713766" y="2663997"/>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9849569" y="2793010"/>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txBox="1"/>
            <p:nvPr/>
          </p:nvSpPr>
          <p:spPr>
            <a:xfrm>
              <a:off x="9872301" y="2815742"/>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Formal Form</a:t>
              </a:r>
              <a:endParaRPr sz="1400" b="0" i="0" u="none" strike="noStrike" cap="none">
                <a:solidFill>
                  <a:schemeClr val="dk1"/>
                </a:solidFill>
                <a:latin typeface="Calibri"/>
                <a:ea typeface="Calibri"/>
                <a:cs typeface="Calibri"/>
                <a:sym typeface="Calibri"/>
              </a:endParaRPr>
            </a:p>
          </p:txBody>
        </p:sp>
        <p:sp>
          <p:nvSpPr>
            <p:cNvPr id="138" name="Google Shape;138;p2"/>
            <p:cNvSpPr/>
            <p:nvPr/>
          </p:nvSpPr>
          <p:spPr>
            <a:xfrm>
              <a:off x="8966847"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9102650"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txBox="1"/>
            <p:nvPr/>
          </p:nvSpPr>
          <p:spPr>
            <a:xfrm>
              <a:off x="9125382"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CNF</a:t>
              </a:r>
              <a:endParaRPr sz="1400" b="0" i="0" u="none" strike="noStrike" cap="none">
                <a:solidFill>
                  <a:schemeClr val="dk1"/>
                </a:solidFill>
                <a:latin typeface="Calibri"/>
                <a:ea typeface="Calibri"/>
                <a:cs typeface="Calibri"/>
                <a:sym typeface="Calibri"/>
              </a:endParaRPr>
            </a:p>
          </p:txBody>
        </p:sp>
        <p:sp>
          <p:nvSpPr>
            <p:cNvPr id="141" name="Google Shape;141;p2"/>
            <p:cNvSpPr/>
            <p:nvPr/>
          </p:nvSpPr>
          <p:spPr>
            <a:xfrm>
              <a:off x="10460684"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0596488" y="3924592"/>
              <a:ext cx="1222230" cy="776116"/>
            </a:xfrm>
            <a:prstGeom prst="roundRect">
              <a:avLst>
                <a:gd name="adj" fmla="val 10000"/>
              </a:avLst>
            </a:prstGeom>
            <a:solidFill>
              <a:srgbClr val="F7D5CB">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txBox="1"/>
            <p:nvPr/>
          </p:nvSpPr>
          <p:spPr>
            <a:xfrm>
              <a:off x="10619220"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Calibri"/>
                <a:buNone/>
              </a:pPr>
              <a:r>
                <a:rPr lang="en-IN" sz="1400" b="0" i="0" u="none" strike="noStrike" cap="none">
                  <a:solidFill>
                    <a:schemeClr val="dk1"/>
                  </a:solidFill>
                  <a:latin typeface="Calibri"/>
                  <a:ea typeface="Calibri"/>
                  <a:cs typeface="Calibri"/>
                  <a:sym typeface="Calibri"/>
                </a:rPr>
                <a:t>GNF</a:t>
              </a:r>
              <a:endParaRPr sz="1400" b="0" i="0" u="none" strike="noStrike" cap="none">
                <a:solidFill>
                  <a:schemeClr val="dk1"/>
                </a:solidFill>
                <a:latin typeface="Calibri"/>
                <a:ea typeface="Calibri"/>
                <a:cs typeface="Calibri"/>
                <a:sym typeface="Calibri"/>
              </a:endParaRPr>
            </a:p>
          </p:txBody>
        </p:sp>
      </p:grpSp>
      <p:sp>
        <p:nvSpPr>
          <p:cNvPr id="144" name="Google Shape;14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269" name="Google Shape;269;p20"/>
          <p:cNvSpPr txBox="1">
            <a:spLocks noGrp="1"/>
          </p:cNvSpPr>
          <p:nvPr>
            <p:ph type="body" idx="1"/>
          </p:nvPr>
        </p:nvSpPr>
        <p:spPr>
          <a:xfrm>
            <a:off x="1981200" y="1600200"/>
            <a:ext cx="8229600" cy="49530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ts val="2400"/>
              <a:buNone/>
            </a:pPr>
            <a:r>
              <a:rPr lang="en-IN" sz="2400">
                <a:solidFill>
                  <a:srgbClr val="FF0000"/>
                </a:solidFill>
              </a:rPr>
              <a:t>Example 4:</a:t>
            </a:r>
            <a:endParaRPr sz="2400"/>
          </a:p>
          <a:p>
            <a:pPr marL="228600" lvl="0" indent="-228600" algn="l" rtl="0">
              <a:lnSpc>
                <a:spcPct val="90000"/>
              </a:lnSpc>
              <a:spcBef>
                <a:spcPts val="1000"/>
              </a:spcBef>
              <a:spcAft>
                <a:spcPts val="0"/>
              </a:spcAft>
              <a:buClr>
                <a:schemeClr val="dk1"/>
              </a:buClr>
              <a:buSzPts val="2400"/>
              <a:buNone/>
            </a:pPr>
            <a:r>
              <a:rPr lang="en-IN" sz="2400"/>
              <a:t>Construct a CFG for defining palindrome over ∑={a,b} </a:t>
            </a:r>
            <a:endParaRPr/>
          </a:p>
          <a:p>
            <a:pPr marL="228600" lvl="0" indent="-228600" algn="l" rtl="0">
              <a:lnSpc>
                <a:spcPct val="90000"/>
              </a:lnSpc>
              <a:spcBef>
                <a:spcPts val="1000"/>
              </a:spcBef>
              <a:spcAft>
                <a:spcPts val="0"/>
              </a:spcAft>
              <a:buClr>
                <a:srgbClr val="FF0000"/>
              </a:buClr>
              <a:buSzPts val="2400"/>
              <a:buNone/>
            </a:pPr>
            <a:r>
              <a:rPr lang="en-IN" sz="2400">
                <a:solidFill>
                  <a:srgbClr val="FF0000"/>
                </a:solidFill>
              </a:rPr>
              <a:t>Grammar :Production rule (P):  </a:t>
            </a:r>
            <a:endParaRPr/>
          </a:p>
          <a:p>
            <a:pPr marL="228600" lvl="0" indent="-228600" algn="l" rtl="0">
              <a:lnSpc>
                <a:spcPct val="90000"/>
              </a:lnSpc>
              <a:spcBef>
                <a:spcPts val="1000"/>
              </a:spcBef>
              <a:spcAft>
                <a:spcPts val="0"/>
              </a:spcAft>
              <a:buClr>
                <a:schemeClr val="dk1"/>
              </a:buClr>
              <a:buSzPts val="2400"/>
              <a:buNone/>
            </a:pPr>
            <a:r>
              <a:rPr lang="en-IN" sz="2400"/>
              <a:t>		S → aSa  	   rule 1  </a:t>
            </a:r>
            <a:endParaRPr/>
          </a:p>
          <a:p>
            <a:pPr marL="228600" lvl="0" indent="-228600" algn="l" rtl="0">
              <a:lnSpc>
                <a:spcPct val="90000"/>
              </a:lnSpc>
              <a:spcBef>
                <a:spcPts val="1000"/>
              </a:spcBef>
              <a:spcAft>
                <a:spcPts val="0"/>
              </a:spcAft>
              <a:buClr>
                <a:schemeClr val="dk1"/>
              </a:buClr>
              <a:buSzPts val="2400"/>
              <a:buNone/>
            </a:pPr>
            <a:r>
              <a:rPr lang="en-IN" sz="2400"/>
              <a:t>		S → bSb     	   rule 2  </a:t>
            </a:r>
            <a:endParaRPr/>
          </a:p>
          <a:p>
            <a:pPr marL="228600" lvl="0" indent="-228600" algn="l" rtl="0">
              <a:lnSpc>
                <a:spcPct val="90000"/>
              </a:lnSpc>
              <a:spcBef>
                <a:spcPts val="1000"/>
              </a:spcBef>
              <a:spcAft>
                <a:spcPts val="0"/>
              </a:spcAft>
              <a:buClr>
                <a:schemeClr val="dk1"/>
              </a:buClr>
              <a:buSzPts val="2400"/>
              <a:buNone/>
            </a:pPr>
            <a:r>
              <a:rPr lang="en-IN" sz="2400"/>
              <a:t>		S →  a/b/ε           rule 3  </a:t>
            </a:r>
            <a:endParaRPr/>
          </a:p>
          <a:p>
            <a:pPr marL="228600" lvl="0" indent="-228600" algn="l" rtl="0">
              <a:lnSpc>
                <a:spcPct val="90000"/>
              </a:lnSpc>
              <a:spcBef>
                <a:spcPts val="1000"/>
              </a:spcBef>
              <a:spcAft>
                <a:spcPts val="0"/>
              </a:spcAft>
              <a:buClr>
                <a:srgbClr val="FF0000"/>
              </a:buClr>
              <a:buSzPts val="2400"/>
              <a:buNone/>
            </a:pPr>
            <a:r>
              <a:rPr lang="en-IN" sz="2400">
                <a:solidFill>
                  <a:srgbClr val="FF0000"/>
                </a:solidFill>
              </a:rPr>
              <a:t>Derive a string "abbabba“</a:t>
            </a:r>
            <a:endParaRPr/>
          </a:p>
          <a:p>
            <a:pPr marL="228600" lvl="0" indent="-228600" algn="l" rtl="0">
              <a:lnSpc>
                <a:spcPct val="90000"/>
              </a:lnSpc>
              <a:spcBef>
                <a:spcPts val="1000"/>
              </a:spcBef>
              <a:spcAft>
                <a:spcPts val="0"/>
              </a:spcAft>
              <a:buClr>
                <a:schemeClr val="dk1"/>
              </a:buClr>
              <a:buSzPts val="2400"/>
              <a:buNone/>
            </a:pPr>
            <a:r>
              <a:rPr lang="en-IN" sz="2400"/>
              <a:t>	S → aSa   </a:t>
            </a:r>
            <a:endParaRPr/>
          </a:p>
          <a:p>
            <a:pPr marL="228600" lvl="0" indent="-228600" algn="l" rtl="0">
              <a:lnSpc>
                <a:spcPct val="90000"/>
              </a:lnSpc>
              <a:spcBef>
                <a:spcPts val="1000"/>
              </a:spcBef>
              <a:spcAft>
                <a:spcPts val="0"/>
              </a:spcAft>
              <a:buClr>
                <a:schemeClr val="dk1"/>
              </a:buClr>
              <a:buSzPts val="2400"/>
              <a:buNone/>
            </a:pPr>
            <a:r>
              <a:rPr lang="en-IN" sz="2400"/>
              <a:t>	   → abSba       from rule 2  </a:t>
            </a:r>
            <a:endParaRPr/>
          </a:p>
          <a:p>
            <a:pPr marL="228600" lvl="0" indent="-228600" algn="l" rtl="0">
              <a:lnSpc>
                <a:spcPct val="90000"/>
              </a:lnSpc>
              <a:spcBef>
                <a:spcPts val="1000"/>
              </a:spcBef>
              <a:spcAft>
                <a:spcPts val="0"/>
              </a:spcAft>
              <a:buClr>
                <a:schemeClr val="dk1"/>
              </a:buClr>
              <a:buSzPts val="2400"/>
              <a:buNone/>
            </a:pPr>
            <a:r>
              <a:rPr lang="en-IN" sz="2400"/>
              <a:t>	   → abbSbba     from rule 2  </a:t>
            </a:r>
            <a:endParaRPr/>
          </a:p>
          <a:p>
            <a:pPr marL="228600" lvl="0" indent="-228600" algn="l" rtl="0">
              <a:lnSpc>
                <a:spcPct val="90000"/>
              </a:lnSpc>
              <a:spcBef>
                <a:spcPts val="1000"/>
              </a:spcBef>
              <a:spcAft>
                <a:spcPts val="0"/>
              </a:spcAft>
              <a:buClr>
                <a:schemeClr val="dk1"/>
              </a:buClr>
              <a:buSzPts val="2400"/>
              <a:buNone/>
            </a:pPr>
            <a:r>
              <a:rPr lang="en-IN" sz="2400"/>
              <a:t>	   →</a:t>
            </a:r>
            <a:r>
              <a:rPr lang="en-IN" sz="2400">
                <a:solidFill>
                  <a:srgbClr val="FF0000"/>
                </a:solidFill>
              </a:rPr>
              <a:t> abbabba</a:t>
            </a:r>
            <a:r>
              <a:rPr lang="en-IN" sz="2400"/>
              <a:t>     from rule 3   </a:t>
            </a:r>
            <a:r>
              <a:rPr lang="en-IN" sz="2400">
                <a:solidFill>
                  <a:srgbClr val="FF0000"/>
                </a:solidFill>
              </a:rPr>
              <a:t>(Required string) </a:t>
            </a:r>
            <a:r>
              <a:rPr lang="en-IN" sz="2400"/>
              <a:t>	</a:t>
            </a:r>
            <a:r>
              <a:rPr lang="en-IN" sz="1800"/>
              <a:t>	</a:t>
            </a:r>
            <a:endParaRPr/>
          </a:p>
          <a:p>
            <a:pPr marL="228600" lvl="0" indent="-228600" algn="l" rtl="0">
              <a:lnSpc>
                <a:spcPct val="90000"/>
              </a:lnSpc>
              <a:spcBef>
                <a:spcPts val="1000"/>
              </a:spcBef>
              <a:spcAft>
                <a:spcPts val="0"/>
              </a:spcAft>
              <a:buClr>
                <a:schemeClr val="dk1"/>
              </a:buClr>
              <a:buSzPts val="1800"/>
              <a:buNone/>
            </a:pPr>
            <a:endParaRPr sz="1800"/>
          </a:p>
          <a:p>
            <a:pPr marL="228600" lvl="0" indent="-76200" algn="l" rtl="0">
              <a:lnSpc>
                <a:spcPct val="90000"/>
              </a:lnSpc>
              <a:spcBef>
                <a:spcPts val="1000"/>
              </a:spcBef>
              <a:spcAft>
                <a:spcPts val="0"/>
              </a:spcAft>
              <a:buClr>
                <a:schemeClr val="dk1"/>
              </a:buClr>
              <a:buSzPts val="2400"/>
              <a:buNone/>
            </a:pPr>
            <a:endParaRPr sz="2400"/>
          </a:p>
        </p:txBody>
      </p:sp>
      <p:sp>
        <p:nvSpPr>
          <p:cNvPr id="270" name="Google Shape;27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276" name="Google Shape;276;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FF0000"/>
              </a:buClr>
              <a:buSzPct val="100000"/>
              <a:buNone/>
            </a:pPr>
            <a:r>
              <a:rPr lang="en-IN" sz="2400" dirty="0">
                <a:solidFill>
                  <a:srgbClr val="FF0000"/>
                </a:solidFill>
              </a:rPr>
              <a:t>Example 5:</a:t>
            </a:r>
            <a:endParaRPr sz="2400" dirty="0"/>
          </a:p>
          <a:p>
            <a:pPr marL="228600" lvl="0" indent="-228600" algn="l" rtl="0">
              <a:lnSpc>
                <a:spcPct val="90000"/>
              </a:lnSpc>
              <a:spcBef>
                <a:spcPts val="1000"/>
              </a:spcBef>
              <a:spcAft>
                <a:spcPts val="0"/>
              </a:spcAft>
              <a:buClr>
                <a:schemeClr val="dk1"/>
              </a:buClr>
              <a:buSzPct val="100000"/>
              <a:buNone/>
            </a:pPr>
            <a:r>
              <a:rPr lang="en-IN" sz="2400" dirty="0"/>
              <a:t>Construct a CFG for  set of strings with equal </a:t>
            </a:r>
            <a:r>
              <a:rPr lang="en-IN" sz="2400" dirty="0" err="1"/>
              <a:t>no.of</a:t>
            </a:r>
            <a:r>
              <a:rPr lang="en-IN" sz="2400" dirty="0"/>
              <a:t> a’s and equal </a:t>
            </a:r>
            <a:r>
              <a:rPr lang="en-IN" sz="2400" dirty="0" err="1"/>
              <a:t>no.of</a:t>
            </a:r>
            <a:r>
              <a:rPr lang="en-IN" sz="2400" dirty="0"/>
              <a:t> b’s  over ∑={</a:t>
            </a:r>
            <a:r>
              <a:rPr lang="en-IN" sz="2400" dirty="0" err="1"/>
              <a:t>a,b</a:t>
            </a:r>
            <a:r>
              <a:rPr lang="en-IN" sz="2400" dirty="0"/>
              <a:t>} </a:t>
            </a:r>
            <a:endParaRPr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Grammar :Production rule (P):  </a:t>
            </a:r>
            <a:endParaRPr dirty="0"/>
          </a:p>
          <a:p>
            <a:pPr marL="228600" lvl="0" indent="-228600" algn="l" rtl="0">
              <a:lnSpc>
                <a:spcPct val="90000"/>
              </a:lnSpc>
              <a:spcBef>
                <a:spcPts val="1000"/>
              </a:spcBef>
              <a:spcAft>
                <a:spcPts val="0"/>
              </a:spcAft>
              <a:buClr>
                <a:schemeClr val="dk1"/>
              </a:buClr>
              <a:buSzPct val="100000"/>
              <a:buNone/>
            </a:pPr>
            <a:r>
              <a:rPr lang="en-IN" sz="2400" dirty="0"/>
              <a:t>		S → </a:t>
            </a:r>
            <a:r>
              <a:rPr lang="en-IN" sz="2400" dirty="0" err="1"/>
              <a:t>SaSbS</a:t>
            </a:r>
            <a:r>
              <a:rPr lang="en-IN" sz="2400" dirty="0"/>
              <a:t>  	   rule 1  </a:t>
            </a:r>
            <a:endParaRPr dirty="0"/>
          </a:p>
          <a:p>
            <a:pPr marL="228600" lvl="0" indent="-228600" algn="l" rtl="0">
              <a:lnSpc>
                <a:spcPct val="90000"/>
              </a:lnSpc>
              <a:spcBef>
                <a:spcPts val="1000"/>
              </a:spcBef>
              <a:spcAft>
                <a:spcPts val="0"/>
              </a:spcAft>
              <a:buClr>
                <a:schemeClr val="dk1"/>
              </a:buClr>
              <a:buSzPct val="100000"/>
              <a:buNone/>
            </a:pPr>
            <a:r>
              <a:rPr lang="en-IN" sz="2400" dirty="0"/>
              <a:t>		S →</a:t>
            </a:r>
            <a:r>
              <a:rPr lang="en-IN" sz="2400" dirty="0" err="1"/>
              <a:t>SbSaS</a:t>
            </a:r>
            <a:r>
              <a:rPr lang="en-IN" sz="2400" dirty="0"/>
              <a:t>      	   rule 2  </a:t>
            </a:r>
            <a:endParaRPr dirty="0"/>
          </a:p>
          <a:p>
            <a:pPr marL="228600" lvl="0" indent="-228600" algn="l" rtl="0">
              <a:lnSpc>
                <a:spcPct val="90000"/>
              </a:lnSpc>
              <a:spcBef>
                <a:spcPts val="1000"/>
              </a:spcBef>
              <a:spcAft>
                <a:spcPts val="0"/>
              </a:spcAft>
              <a:buClr>
                <a:schemeClr val="dk1"/>
              </a:buClr>
              <a:buSzPct val="100000"/>
              <a:buNone/>
            </a:pPr>
            <a:r>
              <a:rPr lang="en-IN" sz="2400" dirty="0"/>
              <a:t>		S →  ε           rule 3  </a:t>
            </a:r>
            <a:endParaRPr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Derive a string "</a:t>
            </a:r>
            <a:r>
              <a:rPr lang="en-IN" sz="2400" dirty="0"/>
              <a:t> </a:t>
            </a:r>
            <a:r>
              <a:rPr lang="en-IN" sz="2400" dirty="0" err="1">
                <a:solidFill>
                  <a:srgbClr val="FF0000"/>
                </a:solidFill>
              </a:rPr>
              <a:t>babaab</a:t>
            </a:r>
            <a:r>
              <a:rPr lang="en-IN" sz="2400" dirty="0">
                <a:solidFill>
                  <a:srgbClr val="FF0000"/>
                </a:solidFill>
              </a:rPr>
              <a:t> “</a:t>
            </a:r>
            <a:endParaRPr dirty="0"/>
          </a:p>
          <a:p>
            <a:pPr marL="228600" lvl="0" indent="-228600" algn="l" rtl="0">
              <a:lnSpc>
                <a:spcPct val="90000"/>
              </a:lnSpc>
              <a:spcBef>
                <a:spcPts val="1000"/>
              </a:spcBef>
              <a:spcAft>
                <a:spcPts val="0"/>
              </a:spcAft>
              <a:buClr>
                <a:schemeClr val="dk1"/>
              </a:buClr>
              <a:buSzPct val="100000"/>
              <a:buNone/>
            </a:pPr>
            <a:r>
              <a:rPr lang="en-IN" sz="2400" dirty="0"/>
              <a:t>	S →  </a:t>
            </a:r>
            <a:r>
              <a:rPr lang="en-IN" sz="2400" dirty="0" err="1"/>
              <a:t>SaSbS</a:t>
            </a:r>
            <a:r>
              <a:rPr lang="en-IN" sz="2400" dirty="0"/>
              <a:t>	 from rule 1</a:t>
            </a:r>
            <a:endParaRPr dirty="0"/>
          </a:p>
          <a:p>
            <a:pPr marL="228600" lvl="0" indent="-228600" algn="l" rtl="0">
              <a:lnSpc>
                <a:spcPct val="90000"/>
              </a:lnSpc>
              <a:spcBef>
                <a:spcPts val="1000"/>
              </a:spcBef>
              <a:spcAft>
                <a:spcPts val="0"/>
              </a:spcAft>
              <a:buClr>
                <a:schemeClr val="dk1"/>
              </a:buClr>
              <a:buSzPct val="100000"/>
              <a:buNone/>
            </a:pPr>
            <a:r>
              <a:rPr lang="en-IN" sz="2400" dirty="0"/>
              <a:t>	   →  </a:t>
            </a:r>
            <a:r>
              <a:rPr lang="en-IN" sz="2400" dirty="0" err="1"/>
              <a:t>SbSaaSbS</a:t>
            </a:r>
            <a:r>
              <a:rPr lang="en-IN" sz="2400" dirty="0"/>
              <a:t>       from rule 2  </a:t>
            </a:r>
            <a:endParaRPr dirty="0"/>
          </a:p>
          <a:p>
            <a:pPr marL="228600" lvl="0" indent="-228600" algn="l" rtl="0">
              <a:lnSpc>
                <a:spcPct val="90000"/>
              </a:lnSpc>
              <a:spcBef>
                <a:spcPts val="1000"/>
              </a:spcBef>
              <a:spcAft>
                <a:spcPts val="0"/>
              </a:spcAft>
              <a:buClr>
                <a:schemeClr val="dk1"/>
              </a:buClr>
              <a:buSzPct val="100000"/>
              <a:buNone/>
            </a:pPr>
            <a:r>
              <a:rPr lang="en-IN" sz="2400" dirty="0"/>
              <a:t>	   →</a:t>
            </a:r>
            <a:r>
              <a:rPr lang="en-IN" sz="2400" dirty="0" err="1"/>
              <a:t>SbSaS</a:t>
            </a:r>
            <a:r>
              <a:rPr lang="en-IN" sz="2400" dirty="0"/>
              <a:t> </a:t>
            </a:r>
            <a:r>
              <a:rPr lang="en-IN" sz="2400" dirty="0" err="1"/>
              <a:t>bSaaSbS</a:t>
            </a:r>
            <a:r>
              <a:rPr lang="en-IN" sz="2400" dirty="0"/>
              <a:t>     from rule 2  </a:t>
            </a:r>
            <a:endParaRPr dirty="0"/>
          </a:p>
          <a:p>
            <a:pPr marL="228600" lvl="0" indent="-228600" algn="l" rtl="0">
              <a:lnSpc>
                <a:spcPct val="90000"/>
              </a:lnSpc>
              <a:spcBef>
                <a:spcPts val="1000"/>
              </a:spcBef>
              <a:spcAft>
                <a:spcPts val="0"/>
              </a:spcAft>
              <a:buClr>
                <a:schemeClr val="dk1"/>
              </a:buClr>
              <a:buSzPct val="100000"/>
              <a:buNone/>
            </a:pPr>
            <a:r>
              <a:rPr lang="en-IN" sz="2400" dirty="0"/>
              <a:t>	   → </a:t>
            </a:r>
            <a:r>
              <a:rPr lang="en-IN" sz="2400" dirty="0" err="1"/>
              <a:t>babaab</a:t>
            </a:r>
            <a:r>
              <a:rPr lang="en-IN" sz="2400" dirty="0"/>
              <a:t> </a:t>
            </a:r>
            <a:r>
              <a:rPr lang="en-IN" sz="2400" dirty="0">
                <a:solidFill>
                  <a:srgbClr val="FF0000"/>
                </a:solidFill>
              </a:rPr>
              <a:t> </a:t>
            </a:r>
            <a:r>
              <a:rPr lang="en-IN" sz="2400" dirty="0"/>
              <a:t>   from rule 3   </a:t>
            </a:r>
            <a:r>
              <a:rPr lang="en-IN" sz="2400" dirty="0">
                <a:solidFill>
                  <a:srgbClr val="FF0000"/>
                </a:solidFill>
              </a:rPr>
              <a:t>(Required string) </a:t>
            </a:r>
            <a:r>
              <a:rPr lang="en-IN" sz="2400" dirty="0"/>
              <a:t>	</a:t>
            </a:r>
            <a:r>
              <a:rPr lang="en-IN" sz="1800" dirty="0"/>
              <a:t>	</a:t>
            </a:r>
            <a:endParaRPr sz="2400" dirty="0"/>
          </a:p>
        </p:txBody>
      </p:sp>
      <p:sp>
        <p:nvSpPr>
          <p:cNvPr id="277" name="Google Shape;2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283" name="Google Shape;28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r>
              <a:rPr lang="en-IN">
                <a:solidFill>
                  <a:srgbClr val="FF0000"/>
                </a:solidFill>
              </a:rPr>
              <a:t>Example 6:</a:t>
            </a:r>
            <a:endParaRPr/>
          </a:p>
          <a:p>
            <a:pPr marL="228600" lvl="0" indent="-228600" algn="l" rtl="0">
              <a:lnSpc>
                <a:spcPct val="90000"/>
              </a:lnSpc>
              <a:spcBef>
                <a:spcPts val="1000"/>
              </a:spcBef>
              <a:spcAft>
                <a:spcPts val="0"/>
              </a:spcAft>
              <a:buClr>
                <a:schemeClr val="dk1"/>
              </a:buClr>
              <a:buSzPts val="2800"/>
              <a:buNone/>
            </a:pPr>
            <a:r>
              <a:rPr lang="en-IN"/>
              <a:t>Construct a CFG for the language L = a</a:t>
            </a:r>
            <a:r>
              <a:rPr lang="en-IN" baseline="30000"/>
              <a:t>n</a:t>
            </a:r>
            <a:r>
              <a:rPr lang="en-IN"/>
              <a:t>b</a:t>
            </a:r>
            <a:r>
              <a:rPr lang="en-IN" baseline="30000"/>
              <a:t>2n</a:t>
            </a:r>
            <a:r>
              <a:rPr lang="en-IN"/>
              <a:t> where n&gt;=1,over ∑={a,b} </a:t>
            </a:r>
            <a:endParaRPr/>
          </a:p>
          <a:p>
            <a:pPr marL="228600" lvl="0" indent="-228600" algn="l" rtl="0">
              <a:lnSpc>
                <a:spcPct val="90000"/>
              </a:lnSpc>
              <a:spcBef>
                <a:spcPts val="1000"/>
              </a:spcBef>
              <a:spcAft>
                <a:spcPts val="0"/>
              </a:spcAft>
              <a:buClr>
                <a:srgbClr val="FF0000"/>
              </a:buClr>
              <a:buSzPts val="2800"/>
              <a:buNone/>
            </a:pPr>
            <a:r>
              <a:rPr lang="en-IN">
                <a:solidFill>
                  <a:srgbClr val="FF0000"/>
                </a:solidFill>
              </a:rPr>
              <a:t>Grammar :Production rule (P):  </a:t>
            </a:r>
            <a:endParaRPr/>
          </a:p>
          <a:p>
            <a:pPr marL="228600" lvl="0" indent="-228600" algn="l" rtl="0">
              <a:lnSpc>
                <a:spcPct val="90000"/>
              </a:lnSpc>
              <a:spcBef>
                <a:spcPts val="1000"/>
              </a:spcBef>
              <a:spcAft>
                <a:spcPts val="0"/>
              </a:spcAft>
              <a:buClr>
                <a:schemeClr val="dk1"/>
              </a:buClr>
              <a:buSzPts val="2800"/>
              <a:buNone/>
            </a:pPr>
            <a:r>
              <a:rPr lang="en-IN"/>
              <a:t>		S → aSbb               rule 1  </a:t>
            </a:r>
            <a:endParaRPr/>
          </a:p>
          <a:p>
            <a:pPr marL="228600" lvl="0" indent="-228600" algn="l" rtl="0">
              <a:lnSpc>
                <a:spcPct val="90000"/>
              </a:lnSpc>
              <a:spcBef>
                <a:spcPts val="1000"/>
              </a:spcBef>
              <a:spcAft>
                <a:spcPts val="0"/>
              </a:spcAft>
              <a:buClr>
                <a:schemeClr val="dk1"/>
              </a:buClr>
              <a:buSzPts val="2800"/>
              <a:buNone/>
            </a:pPr>
            <a:r>
              <a:rPr lang="en-IN"/>
              <a:t>		S → abb     	         rule 2 </a:t>
            </a:r>
            <a:endParaRPr/>
          </a:p>
          <a:p>
            <a:pPr marL="228600" lvl="0" indent="-228600" algn="l" rtl="0">
              <a:lnSpc>
                <a:spcPct val="90000"/>
              </a:lnSpc>
              <a:spcBef>
                <a:spcPts val="1000"/>
              </a:spcBef>
              <a:spcAft>
                <a:spcPts val="0"/>
              </a:spcAft>
              <a:buClr>
                <a:srgbClr val="FF0000"/>
              </a:buClr>
              <a:buSzPts val="2800"/>
              <a:buNone/>
            </a:pPr>
            <a:r>
              <a:rPr lang="en-IN">
                <a:solidFill>
                  <a:srgbClr val="FF0000"/>
                </a:solidFill>
              </a:rPr>
              <a:t>Derive a string "</a:t>
            </a:r>
            <a:r>
              <a:rPr lang="en-IN"/>
              <a:t> </a:t>
            </a:r>
            <a:r>
              <a:rPr lang="en-IN">
                <a:solidFill>
                  <a:srgbClr val="FF0000"/>
                </a:solidFill>
              </a:rPr>
              <a:t>aabbbb “</a:t>
            </a:r>
            <a:endParaRPr/>
          </a:p>
          <a:p>
            <a:pPr marL="228600" lvl="0" indent="-228600" algn="l" rtl="0">
              <a:lnSpc>
                <a:spcPct val="90000"/>
              </a:lnSpc>
              <a:spcBef>
                <a:spcPts val="1000"/>
              </a:spcBef>
              <a:spcAft>
                <a:spcPts val="0"/>
              </a:spcAft>
              <a:buClr>
                <a:schemeClr val="dk1"/>
              </a:buClr>
              <a:buSzPts val="2800"/>
              <a:buNone/>
            </a:pPr>
            <a:r>
              <a:rPr lang="en-IN"/>
              <a:t>	S →  aSbb 	 from rule 1</a:t>
            </a:r>
            <a:endParaRPr/>
          </a:p>
          <a:p>
            <a:pPr marL="228600" lvl="0" indent="-228600" algn="l" rtl="0">
              <a:lnSpc>
                <a:spcPct val="90000"/>
              </a:lnSpc>
              <a:spcBef>
                <a:spcPts val="1000"/>
              </a:spcBef>
              <a:spcAft>
                <a:spcPts val="0"/>
              </a:spcAft>
              <a:buClr>
                <a:schemeClr val="dk1"/>
              </a:buClr>
              <a:buSzPts val="2800"/>
              <a:buNone/>
            </a:pPr>
            <a:r>
              <a:rPr lang="en-IN"/>
              <a:t>	   →  </a:t>
            </a:r>
            <a:r>
              <a:rPr lang="en-IN">
                <a:solidFill>
                  <a:srgbClr val="FF0000"/>
                </a:solidFill>
              </a:rPr>
              <a:t>aabbbb </a:t>
            </a:r>
            <a:r>
              <a:rPr lang="en-IN"/>
              <a:t>       from rule 2  </a:t>
            </a:r>
            <a:r>
              <a:rPr lang="en-IN">
                <a:solidFill>
                  <a:srgbClr val="FF0000"/>
                </a:solidFill>
              </a:rPr>
              <a:t>(Required string) </a:t>
            </a:r>
            <a:r>
              <a:rPr lang="en-IN"/>
              <a:t>	</a:t>
            </a:r>
            <a:endParaRPr/>
          </a:p>
        </p:txBody>
      </p:sp>
      <p:sp>
        <p:nvSpPr>
          <p:cNvPr id="284" name="Google Shape;28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290" name="Google Shape;290;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000"/>
              <a:buNone/>
            </a:pPr>
            <a:r>
              <a:rPr lang="en-IN" sz="2000">
                <a:solidFill>
                  <a:srgbClr val="FF0000"/>
                </a:solidFill>
              </a:rPr>
              <a:t>Example 7:</a:t>
            </a:r>
            <a:endParaRPr sz="2000"/>
          </a:p>
          <a:p>
            <a:pPr marL="228600" lvl="0" indent="-228600" algn="l" rtl="0">
              <a:lnSpc>
                <a:spcPct val="90000"/>
              </a:lnSpc>
              <a:spcBef>
                <a:spcPts val="1000"/>
              </a:spcBef>
              <a:spcAft>
                <a:spcPts val="0"/>
              </a:spcAft>
              <a:buClr>
                <a:schemeClr val="dk1"/>
              </a:buClr>
              <a:buSzPts val="2000"/>
              <a:buNone/>
            </a:pPr>
            <a:r>
              <a:rPr lang="en-IN" sz="2000"/>
              <a:t>Construct a CFG for the RE=(011+1)* (01)* </a:t>
            </a:r>
            <a:endParaRPr/>
          </a:p>
          <a:p>
            <a:pPr marL="228600" lvl="0" indent="-228600" algn="l" rtl="0">
              <a:lnSpc>
                <a:spcPct val="90000"/>
              </a:lnSpc>
              <a:spcBef>
                <a:spcPts val="1000"/>
              </a:spcBef>
              <a:spcAft>
                <a:spcPts val="0"/>
              </a:spcAft>
              <a:buClr>
                <a:srgbClr val="FF0000"/>
              </a:buClr>
              <a:buSzPts val="2000"/>
              <a:buNone/>
            </a:pPr>
            <a:r>
              <a:rPr lang="en-IN" sz="2000">
                <a:solidFill>
                  <a:srgbClr val="FF0000"/>
                </a:solidFill>
              </a:rPr>
              <a:t>Grammar :Production rule (P):  </a:t>
            </a:r>
            <a:endParaRPr/>
          </a:p>
          <a:p>
            <a:pPr marL="228600" lvl="0" indent="-228600" algn="l" rtl="0">
              <a:lnSpc>
                <a:spcPct val="90000"/>
              </a:lnSpc>
              <a:spcBef>
                <a:spcPts val="1000"/>
              </a:spcBef>
              <a:spcAft>
                <a:spcPts val="0"/>
              </a:spcAft>
              <a:buClr>
                <a:schemeClr val="dk1"/>
              </a:buClr>
              <a:buSzPts val="2000"/>
              <a:buNone/>
            </a:pPr>
            <a:r>
              <a:rPr lang="en-IN" sz="2000"/>
              <a:t>		S → AB              		rule 1  </a:t>
            </a:r>
            <a:endParaRPr/>
          </a:p>
          <a:p>
            <a:pPr marL="228600" lvl="0" indent="-228600" algn="l" rtl="0">
              <a:lnSpc>
                <a:spcPct val="90000"/>
              </a:lnSpc>
              <a:spcBef>
                <a:spcPts val="1000"/>
              </a:spcBef>
              <a:spcAft>
                <a:spcPts val="0"/>
              </a:spcAft>
              <a:buClr>
                <a:schemeClr val="dk1"/>
              </a:buClr>
              <a:buSzPts val="2000"/>
              <a:buNone/>
            </a:pPr>
            <a:r>
              <a:rPr lang="en-IN" sz="2000"/>
              <a:t>		A →  ε /CA     	         	rule 2 </a:t>
            </a:r>
            <a:endParaRPr/>
          </a:p>
          <a:p>
            <a:pPr marL="228600" lvl="0" indent="-228600" algn="l" rtl="0">
              <a:lnSpc>
                <a:spcPct val="90000"/>
              </a:lnSpc>
              <a:spcBef>
                <a:spcPts val="1000"/>
              </a:spcBef>
              <a:spcAft>
                <a:spcPts val="0"/>
              </a:spcAft>
              <a:buClr>
                <a:schemeClr val="dk1"/>
              </a:buClr>
              <a:buSzPts val="2000"/>
              <a:buNone/>
            </a:pPr>
            <a:r>
              <a:rPr lang="en-IN" sz="2000"/>
              <a:t>		C→ 011/1		rule 3</a:t>
            </a:r>
            <a:endParaRPr/>
          </a:p>
          <a:p>
            <a:pPr marL="228600" lvl="0" indent="-228600" algn="l" rtl="0">
              <a:lnSpc>
                <a:spcPct val="90000"/>
              </a:lnSpc>
              <a:spcBef>
                <a:spcPts val="1000"/>
              </a:spcBef>
              <a:spcAft>
                <a:spcPts val="0"/>
              </a:spcAft>
              <a:buClr>
                <a:schemeClr val="dk1"/>
              </a:buClr>
              <a:buSzPts val="2000"/>
              <a:buNone/>
            </a:pPr>
            <a:r>
              <a:rPr lang="en-IN" sz="2000"/>
              <a:t>		B →  ε /DB		rule 4</a:t>
            </a:r>
            <a:endParaRPr/>
          </a:p>
          <a:p>
            <a:pPr marL="228600" lvl="0" indent="-228600" algn="l" rtl="0">
              <a:lnSpc>
                <a:spcPct val="90000"/>
              </a:lnSpc>
              <a:spcBef>
                <a:spcPts val="1000"/>
              </a:spcBef>
              <a:spcAft>
                <a:spcPts val="0"/>
              </a:spcAft>
              <a:buClr>
                <a:schemeClr val="dk1"/>
              </a:buClr>
              <a:buSzPts val="2000"/>
              <a:buNone/>
            </a:pPr>
            <a:r>
              <a:rPr lang="en-IN" sz="2000"/>
              <a:t>		D  → 01			rule 5</a:t>
            </a:r>
            <a:endParaRPr/>
          </a:p>
          <a:p>
            <a:pPr marL="228600" lvl="0" indent="-228600" algn="l" rtl="0">
              <a:lnSpc>
                <a:spcPct val="90000"/>
              </a:lnSpc>
              <a:spcBef>
                <a:spcPts val="1000"/>
              </a:spcBef>
              <a:spcAft>
                <a:spcPts val="0"/>
              </a:spcAft>
              <a:buClr>
                <a:schemeClr val="dk1"/>
              </a:buClr>
              <a:buSzPts val="2000"/>
              <a:buNone/>
            </a:pPr>
            <a:r>
              <a:rPr lang="en-IN" sz="2000"/>
              <a:t>	</a:t>
            </a:r>
            <a:endParaRPr/>
          </a:p>
          <a:p>
            <a:pPr marL="228600" lvl="0" indent="-101600" algn="l" rtl="0">
              <a:lnSpc>
                <a:spcPct val="90000"/>
              </a:lnSpc>
              <a:spcBef>
                <a:spcPts val="1000"/>
              </a:spcBef>
              <a:spcAft>
                <a:spcPts val="0"/>
              </a:spcAft>
              <a:buClr>
                <a:schemeClr val="dk1"/>
              </a:buClr>
              <a:buSzPts val="2000"/>
              <a:buNone/>
            </a:pPr>
            <a:endParaRPr sz="2000"/>
          </a:p>
        </p:txBody>
      </p:sp>
      <p:sp>
        <p:nvSpPr>
          <p:cNvPr id="291" name="Google Shape;29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a:t>Derivation &amp; Parse Tree</a:t>
            </a:r>
            <a:endParaRPr/>
          </a:p>
        </p:txBody>
      </p:sp>
      <p:sp>
        <p:nvSpPr>
          <p:cNvPr id="297" name="Google Shape;297;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298" name="Google Shape;29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Derivations</a:t>
            </a:r>
            <a:br>
              <a:rPr lang="en-IN"/>
            </a:br>
            <a:endParaRPr/>
          </a:p>
        </p:txBody>
      </p:sp>
      <p:sp>
        <p:nvSpPr>
          <p:cNvPr id="304" name="Google Shape;304;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dirty="0"/>
              <a:t>Starting with the start symbol, non-terminals are rewritten using productions until terminals remain.</a:t>
            </a:r>
            <a:endParaRPr dirty="0"/>
          </a:p>
          <a:p>
            <a:pPr marL="228600" lvl="0" indent="-228600" algn="l" rtl="0">
              <a:lnSpc>
                <a:spcPct val="90000"/>
              </a:lnSpc>
              <a:spcBef>
                <a:spcPts val="1000"/>
              </a:spcBef>
              <a:spcAft>
                <a:spcPts val="0"/>
              </a:spcAft>
              <a:buClr>
                <a:schemeClr val="dk1"/>
              </a:buClr>
              <a:buSzPts val="2400"/>
              <a:buChar char="•"/>
            </a:pPr>
            <a:r>
              <a:rPr lang="en-IN" sz="2400" dirty="0"/>
              <a:t> Any terminal sequence that can be generated in this manner is syntactically valid. </a:t>
            </a:r>
            <a:endParaRPr dirty="0"/>
          </a:p>
          <a:p>
            <a:pPr marL="228600" lvl="0" indent="-228600" algn="l" rtl="0">
              <a:lnSpc>
                <a:spcPct val="90000"/>
              </a:lnSpc>
              <a:spcBef>
                <a:spcPts val="1000"/>
              </a:spcBef>
              <a:spcAft>
                <a:spcPts val="0"/>
              </a:spcAft>
              <a:buClr>
                <a:schemeClr val="dk1"/>
              </a:buClr>
              <a:buSzPts val="2400"/>
              <a:buChar char="•"/>
            </a:pPr>
            <a:r>
              <a:rPr lang="en-IN" sz="2400" dirty="0"/>
              <a:t>If a terminal sequence can not be generated using the productions of the grammar, it is invalid (has syntax errors). </a:t>
            </a:r>
            <a:endParaRPr dirty="0"/>
          </a:p>
          <a:p>
            <a:pPr marL="228600" lvl="0" indent="-228600" algn="l" rtl="0">
              <a:lnSpc>
                <a:spcPct val="90000"/>
              </a:lnSpc>
              <a:spcBef>
                <a:spcPts val="1000"/>
              </a:spcBef>
              <a:spcAft>
                <a:spcPts val="0"/>
              </a:spcAft>
              <a:buClr>
                <a:schemeClr val="dk1"/>
              </a:buClr>
              <a:buSzPts val="2400"/>
              <a:buChar char="•"/>
            </a:pPr>
            <a:r>
              <a:rPr lang="en-IN" sz="2400" dirty="0"/>
              <a:t>The set of strings derivable from the start symbol is the language of the grammar (denoted L(G)).</a:t>
            </a:r>
            <a:endParaRPr dirty="0"/>
          </a:p>
          <a:p>
            <a:pPr marL="228600" lvl="0" indent="-228600" algn="l" rtl="0">
              <a:lnSpc>
                <a:spcPct val="90000"/>
              </a:lnSpc>
              <a:spcBef>
                <a:spcPts val="1000"/>
              </a:spcBef>
              <a:spcAft>
                <a:spcPts val="0"/>
              </a:spcAft>
              <a:buClr>
                <a:schemeClr val="dk1"/>
              </a:buClr>
              <a:buSzPts val="2400"/>
              <a:buChar char="•"/>
            </a:pPr>
            <a:r>
              <a:rPr lang="en-IN" sz="2400" dirty="0"/>
              <a:t>Derivation is a sequence of production rules.</a:t>
            </a:r>
            <a:endParaRPr sz="2400" dirty="0"/>
          </a:p>
          <a:p>
            <a:pPr marL="457200" lvl="0" indent="-304800" algn="l" rtl="0">
              <a:lnSpc>
                <a:spcPct val="90000"/>
              </a:lnSpc>
              <a:spcBef>
                <a:spcPts val="1000"/>
              </a:spcBef>
              <a:spcAft>
                <a:spcPts val="0"/>
              </a:spcAft>
              <a:buClr>
                <a:schemeClr val="dk1"/>
              </a:buClr>
              <a:buSzPts val="2400"/>
              <a:buFont typeface="Calibri"/>
              <a:buNone/>
            </a:pPr>
            <a:endParaRPr sz="2400" dirty="0"/>
          </a:p>
          <a:p>
            <a:pPr marL="228600" lvl="0" indent="-76200" algn="l" rtl="0">
              <a:lnSpc>
                <a:spcPct val="90000"/>
              </a:lnSpc>
              <a:spcBef>
                <a:spcPts val="1000"/>
              </a:spcBef>
              <a:spcAft>
                <a:spcPts val="0"/>
              </a:spcAft>
              <a:buClr>
                <a:schemeClr val="dk1"/>
              </a:buClr>
              <a:buSzPts val="2400"/>
              <a:buNone/>
            </a:pPr>
            <a:endParaRPr sz="2400" dirty="0"/>
          </a:p>
          <a:p>
            <a:pPr marL="228600" lvl="0" indent="-76200" algn="l" rtl="0">
              <a:lnSpc>
                <a:spcPct val="90000"/>
              </a:lnSpc>
              <a:spcBef>
                <a:spcPts val="1000"/>
              </a:spcBef>
              <a:spcAft>
                <a:spcPts val="0"/>
              </a:spcAft>
              <a:buClr>
                <a:schemeClr val="dk1"/>
              </a:buClr>
              <a:buSzPts val="2400"/>
              <a:buNone/>
            </a:pPr>
            <a:endParaRPr sz="2400" dirty="0"/>
          </a:p>
        </p:txBody>
      </p:sp>
      <p:sp>
        <p:nvSpPr>
          <p:cNvPr id="305" name="Google Shape;30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311" name="Google Shape;311;p26"/>
          <p:cNvSpPr txBox="1">
            <a:spLocks noGrp="1"/>
          </p:cNvSpPr>
          <p:nvPr>
            <p:ph type="body" idx="1"/>
          </p:nvPr>
        </p:nvSpPr>
        <p:spPr>
          <a:xfrm>
            <a:off x="838200" y="886120"/>
            <a:ext cx="10515600" cy="52908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dirty="0"/>
              <a:t>During parsing, we need to take the following  two decisions. </a:t>
            </a:r>
            <a:endParaRPr sz="3600" dirty="0"/>
          </a:p>
          <a:p>
            <a:pPr marL="457200" lvl="0" indent="-457200" algn="l" rtl="0">
              <a:lnSpc>
                <a:spcPct val="90000"/>
              </a:lnSpc>
              <a:spcBef>
                <a:spcPts val="1000"/>
              </a:spcBef>
              <a:spcAft>
                <a:spcPts val="0"/>
              </a:spcAft>
              <a:buClr>
                <a:schemeClr val="dk1"/>
              </a:buClr>
              <a:buSzPts val="2000"/>
              <a:buFont typeface="Calibri"/>
              <a:buAutoNum type="arabicPeriod"/>
            </a:pPr>
            <a:r>
              <a:rPr lang="en-IN" dirty="0"/>
              <a:t>Need  to decide the non-terminal which is to be replaced.</a:t>
            </a:r>
            <a:endParaRPr sz="3600" dirty="0"/>
          </a:p>
          <a:p>
            <a:pPr marL="457200" lvl="0" indent="-457200" algn="l" rtl="0">
              <a:lnSpc>
                <a:spcPct val="90000"/>
              </a:lnSpc>
              <a:spcBef>
                <a:spcPts val="1000"/>
              </a:spcBef>
              <a:spcAft>
                <a:spcPts val="0"/>
              </a:spcAft>
              <a:buClr>
                <a:schemeClr val="dk1"/>
              </a:buClr>
              <a:buSzPts val="2000"/>
              <a:buFont typeface="Calibri"/>
              <a:buAutoNum type="arabicPeriod"/>
            </a:pPr>
            <a:r>
              <a:rPr lang="en-IN" dirty="0"/>
              <a:t>Need  to decide the production rule by which the non-terminal will be replaced.</a:t>
            </a:r>
            <a:endParaRPr sz="3600" dirty="0"/>
          </a:p>
          <a:p>
            <a:pPr marL="228600" lvl="0" indent="-228600" algn="l" rtl="0">
              <a:lnSpc>
                <a:spcPct val="90000"/>
              </a:lnSpc>
              <a:spcBef>
                <a:spcPts val="1000"/>
              </a:spcBef>
              <a:spcAft>
                <a:spcPts val="0"/>
              </a:spcAft>
              <a:buClr>
                <a:schemeClr val="dk1"/>
              </a:buClr>
              <a:buSzPts val="2000"/>
              <a:buChar char="•"/>
            </a:pPr>
            <a:r>
              <a:rPr lang="en-IN" dirty="0"/>
              <a:t>Based  on the following 2 derivations, We have two options to decide which non-terminal to be placed with production rule .</a:t>
            </a:r>
            <a:endParaRPr sz="3600" dirty="0"/>
          </a:p>
          <a:p>
            <a:pPr marL="457200" lvl="0" indent="-457200" algn="l" rtl="0">
              <a:lnSpc>
                <a:spcPct val="90000"/>
              </a:lnSpc>
              <a:spcBef>
                <a:spcPts val="1000"/>
              </a:spcBef>
              <a:spcAft>
                <a:spcPts val="0"/>
              </a:spcAft>
              <a:buClr>
                <a:schemeClr val="dk1"/>
              </a:buClr>
              <a:buSzPts val="2000"/>
              <a:buFont typeface="Calibri"/>
              <a:buAutoNum type="arabicPeriod"/>
            </a:pPr>
            <a:r>
              <a:rPr lang="en-IN" dirty="0"/>
              <a:t>Left most Derivation</a:t>
            </a:r>
            <a:endParaRPr sz="3600" dirty="0"/>
          </a:p>
          <a:p>
            <a:pPr marL="457200" lvl="0" indent="-457200" algn="l" rtl="0">
              <a:lnSpc>
                <a:spcPct val="90000"/>
              </a:lnSpc>
              <a:spcBef>
                <a:spcPts val="1000"/>
              </a:spcBef>
              <a:spcAft>
                <a:spcPts val="0"/>
              </a:spcAft>
              <a:buClr>
                <a:schemeClr val="dk1"/>
              </a:buClr>
              <a:buSzPts val="2000"/>
              <a:buFont typeface="Calibri"/>
              <a:buAutoNum type="arabicPeriod"/>
            </a:pPr>
            <a:r>
              <a:rPr lang="en-IN" dirty="0"/>
              <a:t>Right most Derivation</a:t>
            </a:r>
            <a:endParaRPr sz="3600" dirty="0"/>
          </a:p>
          <a:p>
            <a:pPr marL="457200" lvl="0" indent="-457200" algn="l" rtl="0">
              <a:lnSpc>
                <a:spcPct val="90000"/>
              </a:lnSpc>
              <a:spcBef>
                <a:spcPts val="1000"/>
              </a:spcBef>
              <a:spcAft>
                <a:spcPts val="0"/>
              </a:spcAft>
              <a:buClr>
                <a:schemeClr val="dk1"/>
              </a:buClr>
              <a:buSzPts val="2000"/>
              <a:buChar char="•"/>
            </a:pPr>
            <a:r>
              <a:rPr lang="en-IN" dirty="0"/>
              <a:t>To illustrate a derivation, we can draw a derivation tree (also called a parse tree)</a:t>
            </a:r>
            <a:endParaRPr sz="3600" dirty="0"/>
          </a:p>
        </p:txBody>
      </p:sp>
      <p:sp>
        <p:nvSpPr>
          <p:cNvPr id="312" name="Google Shape;3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txBox="1">
            <a:spLocks noGrp="1"/>
          </p:cNvSpPr>
          <p:nvPr>
            <p:ph type="title"/>
          </p:nvPr>
        </p:nvSpPr>
        <p:spPr>
          <a:xfrm>
            <a:off x="838200" y="18255"/>
            <a:ext cx="10515600" cy="9060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Left most Derivation</a:t>
            </a:r>
            <a:endParaRPr dirty="0"/>
          </a:p>
        </p:txBody>
      </p:sp>
      <p:sp>
        <p:nvSpPr>
          <p:cNvPr id="318" name="Google Shape;318;p27"/>
          <p:cNvSpPr txBox="1">
            <a:spLocks noGrp="1"/>
          </p:cNvSpPr>
          <p:nvPr>
            <p:ph type="body" idx="1"/>
          </p:nvPr>
        </p:nvSpPr>
        <p:spPr>
          <a:xfrm>
            <a:off x="225287" y="924338"/>
            <a:ext cx="11741426" cy="52526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IN" sz="2000" dirty="0"/>
              <a:t>In the leftmost derivation, the input is scanned and replaced with the production rule from left to right. </a:t>
            </a:r>
            <a:endParaRPr dirty="0"/>
          </a:p>
          <a:p>
            <a:pPr marL="228600" lvl="0" indent="-228600" algn="l" rtl="0">
              <a:lnSpc>
                <a:spcPct val="90000"/>
              </a:lnSpc>
              <a:spcBef>
                <a:spcPts val="1000"/>
              </a:spcBef>
              <a:spcAft>
                <a:spcPts val="0"/>
              </a:spcAft>
              <a:buClr>
                <a:schemeClr val="dk1"/>
              </a:buClr>
              <a:buSzPct val="100000"/>
              <a:buChar char="•"/>
            </a:pPr>
            <a:r>
              <a:rPr lang="en-IN" sz="2000" dirty="0"/>
              <a:t>So in leftmost derivation, we read the input string from left to right.</a:t>
            </a:r>
            <a:endParaRPr dirty="0"/>
          </a:p>
          <a:p>
            <a:pPr marL="228600" lvl="0" indent="-228600" algn="l" rtl="0">
              <a:lnSpc>
                <a:spcPct val="90000"/>
              </a:lnSpc>
              <a:spcBef>
                <a:spcPts val="1000"/>
              </a:spcBef>
              <a:spcAft>
                <a:spcPts val="0"/>
              </a:spcAft>
              <a:buClr>
                <a:schemeClr val="dk1"/>
              </a:buClr>
              <a:buSzPct val="100000"/>
              <a:buChar char="•"/>
            </a:pPr>
            <a:r>
              <a:rPr lang="en-IN" sz="2000" dirty="0"/>
              <a:t>Leftmost non-terminal is always expanded.</a:t>
            </a:r>
            <a:endParaRPr dirty="0"/>
          </a:p>
          <a:p>
            <a:pPr marL="228600" lvl="0" indent="-228600" algn="l" rtl="0">
              <a:lnSpc>
                <a:spcPct val="90000"/>
              </a:lnSpc>
              <a:spcBef>
                <a:spcPts val="1000"/>
              </a:spcBef>
              <a:spcAft>
                <a:spcPts val="0"/>
              </a:spcAft>
              <a:buClr>
                <a:srgbClr val="FF0000"/>
              </a:buClr>
              <a:buSzPct val="100000"/>
              <a:buNone/>
            </a:pPr>
            <a:r>
              <a:rPr lang="en-IN" sz="2000" dirty="0">
                <a:solidFill>
                  <a:srgbClr val="FF0000"/>
                </a:solidFill>
              </a:rPr>
              <a:t>Example:</a:t>
            </a:r>
            <a:endParaRPr dirty="0"/>
          </a:p>
          <a:p>
            <a:pPr marL="228600" lvl="0" indent="-228600" algn="l" rtl="0">
              <a:lnSpc>
                <a:spcPct val="90000"/>
              </a:lnSpc>
              <a:spcBef>
                <a:spcPts val="1000"/>
              </a:spcBef>
              <a:spcAft>
                <a:spcPts val="0"/>
              </a:spcAft>
              <a:buClr>
                <a:schemeClr val="dk1"/>
              </a:buClr>
              <a:buSzPct val="100000"/>
              <a:buNone/>
            </a:pPr>
            <a:r>
              <a:rPr lang="en-IN" sz="2000" dirty="0"/>
              <a:t>		E = E + E  	Rule1</a:t>
            </a:r>
            <a:endParaRPr dirty="0"/>
          </a:p>
          <a:p>
            <a:pPr marL="228600" lvl="0" indent="-228600" algn="l" rtl="0">
              <a:lnSpc>
                <a:spcPct val="90000"/>
              </a:lnSpc>
              <a:spcBef>
                <a:spcPts val="1000"/>
              </a:spcBef>
              <a:spcAft>
                <a:spcPts val="0"/>
              </a:spcAft>
              <a:buClr>
                <a:schemeClr val="dk1"/>
              </a:buClr>
              <a:buSzPct val="100000"/>
              <a:buNone/>
            </a:pPr>
            <a:r>
              <a:rPr lang="en-IN" sz="2000" dirty="0"/>
              <a:t>		E = E - E 	Rule2</a:t>
            </a:r>
            <a:endParaRPr dirty="0"/>
          </a:p>
          <a:p>
            <a:pPr marL="228600" lvl="0" indent="-228600" algn="l" rtl="0">
              <a:lnSpc>
                <a:spcPct val="90000"/>
              </a:lnSpc>
              <a:spcBef>
                <a:spcPts val="1000"/>
              </a:spcBef>
              <a:spcAft>
                <a:spcPts val="0"/>
              </a:spcAft>
              <a:buClr>
                <a:schemeClr val="dk1"/>
              </a:buClr>
              <a:buSzPct val="100000"/>
              <a:buNone/>
            </a:pPr>
            <a:r>
              <a:rPr lang="en-IN" sz="2000" dirty="0"/>
              <a:t>		E = a | b   	Rule3</a:t>
            </a:r>
            <a:endParaRPr dirty="0"/>
          </a:p>
          <a:p>
            <a:pPr marL="228600" lvl="0" indent="-228600" algn="l" rtl="0">
              <a:lnSpc>
                <a:spcPct val="90000"/>
              </a:lnSpc>
              <a:spcBef>
                <a:spcPts val="1000"/>
              </a:spcBef>
              <a:spcAft>
                <a:spcPts val="0"/>
              </a:spcAft>
              <a:buClr>
                <a:srgbClr val="FF0000"/>
              </a:buClr>
              <a:buSzPct val="100000"/>
              <a:buNone/>
            </a:pPr>
            <a:r>
              <a:rPr lang="en-IN" sz="2000" b="1" dirty="0">
                <a:solidFill>
                  <a:srgbClr val="FF0000"/>
                </a:solidFill>
              </a:rPr>
              <a:t>The leftmost derivation is:</a:t>
            </a:r>
            <a:endParaRPr sz="2000" dirty="0">
              <a:solidFill>
                <a:srgbClr val="FF0000"/>
              </a:solidFill>
            </a:endParaRPr>
          </a:p>
          <a:p>
            <a:pPr marL="228600" lvl="0" indent="-228600" algn="l" rtl="0">
              <a:lnSpc>
                <a:spcPct val="90000"/>
              </a:lnSpc>
              <a:spcBef>
                <a:spcPts val="1000"/>
              </a:spcBef>
              <a:spcAft>
                <a:spcPts val="0"/>
              </a:spcAft>
              <a:buClr>
                <a:srgbClr val="FF0000"/>
              </a:buClr>
              <a:buSzPct val="100000"/>
              <a:buNone/>
            </a:pPr>
            <a:r>
              <a:rPr lang="en-IN" sz="2000" dirty="0">
                <a:solidFill>
                  <a:srgbClr val="FF0000"/>
                </a:solidFill>
              </a:rPr>
              <a:t>W= a - b + a</a:t>
            </a:r>
            <a:r>
              <a:rPr lang="en-IN" sz="2000" dirty="0"/>
              <a:t>  </a:t>
            </a:r>
            <a:endParaRPr dirty="0"/>
          </a:p>
          <a:p>
            <a:pPr marL="228600" lvl="0" indent="-228600" algn="l" rtl="0">
              <a:lnSpc>
                <a:spcPct val="90000"/>
              </a:lnSpc>
              <a:spcBef>
                <a:spcPts val="1000"/>
              </a:spcBef>
              <a:spcAft>
                <a:spcPts val="0"/>
              </a:spcAft>
              <a:buClr>
                <a:schemeClr val="dk1"/>
              </a:buClr>
              <a:buSzPct val="100000"/>
              <a:buNone/>
            </a:pPr>
            <a:r>
              <a:rPr lang="en-IN" sz="2000" dirty="0"/>
              <a:t>	E = E + E  </a:t>
            </a:r>
            <a:endParaRPr dirty="0"/>
          </a:p>
          <a:p>
            <a:pPr marL="228600" lvl="0" indent="-228600" algn="l" rtl="0">
              <a:lnSpc>
                <a:spcPct val="90000"/>
              </a:lnSpc>
              <a:spcBef>
                <a:spcPts val="1000"/>
              </a:spcBef>
              <a:spcAft>
                <a:spcPts val="0"/>
              </a:spcAft>
              <a:buClr>
                <a:schemeClr val="dk1"/>
              </a:buClr>
              <a:buSzPct val="100000"/>
              <a:buNone/>
            </a:pPr>
            <a:r>
              <a:rPr lang="en-IN" sz="2000" dirty="0"/>
              <a:t>	E = E - E + E  </a:t>
            </a:r>
            <a:endParaRPr dirty="0"/>
          </a:p>
          <a:p>
            <a:pPr marL="228600" lvl="0" indent="-228600" algn="l" rtl="0">
              <a:lnSpc>
                <a:spcPct val="90000"/>
              </a:lnSpc>
              <a:spcBef>
                <a:spcPts val="1000"/>
              </a:spcBef>
              <a:spcAft>
                <a:spcPts val="0"/>
              </a:spcAft>
              <a:buClr>
                <a:schemeClr val="dk1"/>
              </a:buClr>
              <a:buSzPct val="100000"/>
              <a:buNone/>
            </a:pPr>
            <a:r>
              <a:rPr lang="en-IN" sz="2000" dirty="0"/>
              <a:t>	E = a - E + E  </a:t>
            </a:r>
            <a:endParaRPr dirty="0"/>
          </a:p>
          <a:p>
            <a:pPr marL="228600" lvl="0" indent="-228600" algn="l" rtl="0">
              <a:lnSpc>
                <a:spcPct val="90000"/>
              </a:lnSpc>
              <a:spcBef>
                <a:spcPts val="1000"/>
              </a:spcBef>
              <a:spcAft>
                <a:spcPts val="0"/>
              </a:spcAft>
              <a:buClr>
                <a:schemeClr val="dk1"/>
              </a:buClr>
              <a:buSzPct val="100000"/>
              <a:buNone/>
            </a:pPr>
            <a:r>
              <a:rPr lang="en-IN" sz="2000" dirty="0"/>
              <a:t>	E = a - b + E  </a:t>
            </a:r>
            <a:endParaRPr dirty="0"/>
          </a:p>
          <a:p>
            <a:pPr marL="228600" lvl="0" indent="-228600" algn="l" rtl="0">
              <a:lnSpc>
                <a:spcPct val="90000"/>
              </a:lnSpc>
              <a:spcBef>
                <a:spcPts val="1000"/>
              </a:spcBef>
              <a:spcAft>
                <a:spcPts val="0"/>
              </a:spcAft>
              <a:buClr>
                <a:schemeClr val="dk1"/>
              </a:buClr>
              <a:buSzPct val="100000"/>
              <a:buNone/>
            </a:pPr>
            <a:r>
              <a:rPr lang="en-IN" sz="2000" dirty="0"/>
              <a:t>	E = a - b + a  </a:t>
            </a:r>
            <a:endParaRPr dirty="0"/>
          </a:p>
          <a:p>
            <a:pPr marL="228600" lvl="0" indent="-228600" algn="l" rtl="0">
              <a:lnSpc>
                <a:spcPct val="90000"/>
              </a:lnSpc>
              <a:spcBef>
                <a:spcPts val="1000"/>
              </a:spcBef>
              <a:spcAft>
                <a:spcPts val="0"/>
              </a:spcAft>
              <a:buClr>
                <a:schemeClr val="dk1"/>
              </a:buClr>
              <a:buSzPct val="100000"/>
              <a:buNone/>
            </a:pPr>
            <a:endParaRPr sz="2000" dirty="0"/>
          </a:p>
          <a:p>
            <a:pPr marL="228600" lvl="0" indent="-120650" algn="l" rtl="0">
              <a:lnSpc>
                <a:spcPct val="90000"/>
              </a:lnSpc>
              <a:spcBef>
                <a:spcPts val="1000"/>
              </a:spcBef>
              <a:spcAft>
                <a:spcPts val="0"/>
              </a:spcAft>
              <a:buClr>
                <a:schemeClr val="dk1"/>
              </a:buClr>
              <a:buSzPct val="100000"/>
              <a:buNone/>
            </a:pPr>
            <a:endParaRPr sz="2000" dirty="0"/>
          </a:p>
        </p:txBody>
      </p:sp>
      <p:sp>
        <p:nvSpPr>
          <p:cNvPr id="319" name="Google Shape;3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8"/>
          <p:cNvSpPr txBox="1">
            <a:spLocks noGrp="1"/>
          </p:cNvSpPr>
          <p:nvPr>
            <p:ph type="title"/>
          </p:nvPr>
        </p:nvSpPr>
        <p:spPr>
          <a:xfrm>
            <a:off x="838200" y="7320"/>
            <a:ext cx="10515600" cy="8971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Rightmost Derivation</a:t>
            </a:r>
            <a:endParaRPr dirty="0"/>
          </a:p>
        </p:txBody>
      </p:sp>
      <p:sp>
        <p:nvSpPr>
          <p:cNvPr id="325" name="Google Shape;325;p28"/>
          <p:cNvSpPr txBox="1">
            <a:spLocks noGrp="1"/>
          </p:cNvSpPr>
          <p:nvPr>
            <p:ph type="body" idx="1"/>
          </p:nvPr>
        </p:nvSpPr>
        <p:spPr>
          <a:xfrm>
            <a:off x="255104" y="904461"/>
            <a:ext cx="11681792" cy="5724939"/>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IN" dirty="0"/>
              <a:t>In rightmost derivation, the input is scanned and replaced with the production rule from right to left. </a:t>
            </a:r>
            <a:endParaRPr dirty="0"/>
          </a:p>
          <a:p>
            <a:pPr marL="228600" lvl="0" indent="-228600" algn="l" rtl="0">
              <a:lnSpc>
                <a:spcPct val="90000"/>
              </a:lnSpc>
              <a:spcBef>
                <a:spcPts val="1000"/>
              </a:spcBef>
              <a:spcAft>
                <a:spcPts val="0"/>
              </a:spcAft>
              <a:buClr>
                <a:schemeClr val="dk1"/>
              </a:buClr>
              <a:buSzPct val="100000"/>
              <a:buChar char="•"/>
            </a:pPr>
            <a:r>
              <a:rPr lang="en-IN" dirty="0"/>
              <a:t>So in rightmost derivation, we read the input string from right to left.</a:t>
            </a:r>
            <a:endParaRPr dirty="0"/>
          </a:p>
          <a:p>
            <a:pPr marL="228600" lvl="0" indent="-228600" algn="l" rtl="0">
              <a:lnSpc>
                <a:spcPct val="90000"/>
              </a:lnSpc>
              <a:spcBef>
                <a:spcPts val="1000"/>
              </a:spcBef>
              <a:spcAft>
                <a:spcPts val="0"/>
              </a:spcAft>
              <a:buClr>
                <a:schemeClr val="dk1"/>
              </a:buClr>
              <a:buSzPct val="100000"/>
              <a:buChar char="•"/>
            </a:pPr>
            <a:r>
              <a:rPr lang="en-IN" dirty="0"/>
              <a:t>Rightmost non-terminal is always expanded.</a:t>
            </a:r>
            <a:endParaRPr dirty="0"/>
          </a:p>
          <a:p>
            <a:pPr marL="228600" lvl="0" indent="-228600" algn="l" rtl="0">
              <a:lnSpc>
                <a:spcPct val="90000"/>
              </a:lnSpc>
              <a:spcBef>
                <a:spcPts val="1000"/>
              </a:spcBef>
              <a:spcAft>
                <a:spcPts val="0"/>
              </a:spcAft>
              <a:buClr>
                <a:srgbClr val="FF0000"/>
              </a:buClr>
              <a:buSzPct val="100000"/>
              <a:buNone/>
            </a:pPr>
            <a:r>
              <a:rPr lang="en-IN" dirty="0">
                <a:solidFill>
                  <a:srgbClr val="FF0000"/>
                </a:solidFill>
              </a:rPr>
              <a:t>Example:</a:t>
            </a:r>
            <a:endParaRPr dirty="0"/>
          </a:p>
          <a:p>
            <a:pPr marL="228600" lvl="0" indent="-228600" algn="l" rtl="0">
              <a:lnSpc>
                <a:spcPct val="90000"/>
              </a:lnSpc>
              <a:spcBef>
                <a:spcPts val="1000"/>
              </a:spcBef>
              <a:spcAft>
                <a:spcPts val="0"/>
              </a:spcAft>
              <a:buClr>
                <a:schemeClr val="dk1"/>
              </a:buClr>
              <a:buSzPct val="100000"/>
              <a:buNone/>
            </a:pPr>
            <a:r>
              <a:rPr lang="en-IN" dirty="0"/>
              <a:t>		E = E + E  		Rule1</a:t>
            </a:r>
            <a:endParaRPr dirty="0"/>
          </a:p>
          <a:p>
            <a:pPr marL="228600" lvl="0" indent="-228600" algn="l" rtl="0">
              <a:lnSpc>
                <a:spcPct val="90000"/>
              </a:lnSpc>
              <a:spcBef>
                <a:spcPts val="1000"/>
              </a:spcBef>
              <a:spcAft>
                <a:spcPts val="0"/>
              </a:spcAft>
              <a:buClr>
                <a:schemeClr val="dk1"/>
              </a:buClr>
              <a:buSzPct val="100000"/>
              <a:buNone/>
            </a:pPr>
            <a:r>
              <a:rPr lang="en-IN" dirty="0"/>
              <a:t>		E = E - E 	    	Rule2</a:t>
            </a:r>
            <a:endParaRPr dirty="0"/>
          </a:p>
          <a:p>
            <a:pPr marL="228600" lvl="0" indent="-228600" algn="l" rtl="0">
              <a:lnSpc>
                <a:spcPct val="90000"/>
              </a:lnSpc>
              <a:spcBef>
                <a:spcPts val="1000"/>
              </a:spcBef>
              <a:spcAft>
                <a:spcPts val="0"/>
              </a:spcAft>
              <a:buClr>
                <a:schemeClr val="dk1"/>
              </a:buClr>
              <a:buSzPct val="100000"/>
              <a:buNone/>
            </a:pPr>
            <a:r>
              <a:rPr lang="en-IN" dirty="0"/>
              <a:t>		E = a | b   	Rule3</a:t>
            </a:r>
            <a:endParaRPr dirty="0"/>
          </a:p>
          <a:p>
            <a:pPr marL="228600" lvl="0" indent="-228600" algn="l" rtl="0">
              <a:lnSpc>
                <a:spcPct val="90000"/>
              </a:lnSpc>
              <a:spcBef>
                <a:spcPts val="1000"/>
              </a:spcBef>
              <a:spcAft>
                <a:spcPts val="0"/>
              </a:spcAft>
              <a:buClr>
                <a:srgbClr val="FF0000"/>
              </a:buClr>
              <a:buSzPct val="100000"/>
              <a:buNone/>
            </a:pPr>
            <a:r>
              <a:rPr lang="en-IN" b="1" dirty="0">
                <a:solidFill>
                  <a:srgbClr val="FF0000"/>
                </a:solidFill>
              </a:rPr>
              <a:t>The rightmost derivation is:</a:t>
            </a:r>
            <a:endParaRPr dirty="0">
              <a:solidFill>
                <a:srgbClr val="FF0000"/>
              </a:solidFill>
            </a:endParaRPr>
          </a:p>
          <a:p>
            <a:pPr marL="228600" lvl="0" indent="-228600" algn="l" rtl="0">
              <a:lnSpc>
                <a:spcPct val="90000"/>
              </a:lnSpc>
              <a:spcBef>
                <a:spcPts val="1000"/>
              </a:spcBef>
              <a:spcAft>
                <a:spcPts val="0"/>
              </a:spcAft>
              <a:buClr>
                <a:srgbClr val="FF0000"/>
              </a:buClr>
              <a:buSzPct val="100000"/>
              <a:buNone/>
            </a:pPr>
            <a:r>
              <a:rPr lang="en-IN" dirty="0">
                <a:solidFill>
                  <a:srgbClr val="FF0000"/>
                </a:solidFill>
              </a:rPr>
              <a:t>W=a - b + a</a:t>
            </a:r>
            <a:endParaRPr dirty="0"/>
          </a:p>
          <a:p>
            <a:pPr marL="228600" lvl="0" indent="-228600" algn="l" rtl="0">
              <a:lnSpc>
                <a:spcPct val="90000"/>
              </a:lnSpc>
              <a:spcBef>
                <a:spcPts val="1000"/>
              </a:spcBef>
              <a:spcAft>
                <a:spcPts val="0"/>
              </a:spcAft>
              <a:buClr>
                <a:schemeClr val="dk1"/>
              </a:buClr>
              <a:buSzPct val="100000"/>
              <a:buNone/>
            </a:pPr>
            <a:r>
              <a:rPr lang="en-IN" dirty="0"/>
              <a:t>	E = E - E  </a:t>
            </a:r>
            <a:endParaRPr dirty="0"/>
          </a:p>
          <a:p>
            <a:pPr marL="228600" lvl="0" indent="-228600" algn="l" rtl="0">
              <a:lnSpc>
                <a:spcPct val="90000"/>
              </a:lnSpc>
              <a:spcBef>
                <a:spcPts val="1000"/>
              </a:spcBef>
              <a:spcAft>
                <a:spcPts val="0"/>
              </a:spcAft>
              <a:buClr>
                <a:schemeClr val="dk1"/>
              </a:buClr>
              <a:buSzPct val="100000"/>
              <a:buNone/>
            </a:pPr>
            <a:r>
              <a:rPr lang="en-IN" dirty="0"/>
              <a:t>	E = E - E + E  </a:t>
            </a:r>
            <a:endParaRPr dirty="0"/>
          </a:p>
          <a:p>
            <a:pPr marL="228600" lvl="0" indent="-228600" algn="l" rtl="0">
              <a:lnSpc>
                <a:spcPct val="90000"/>
              </a:lnSpc>
              <a:spcBef>
                <a:spcPts val="1000"/>
              </a:spcBef>
              <a:spcAft>
                <a:spcPts val="0"/>
              </a:spcAft>
              <a:buClr>
                <a:schemeClr val="dk1"/>
              </a:buClr>
              <a:buSzPct val="100000"/>
              <a:buNone/>
            </a:pPr>
            <a:r>
              <a:rPr lang="en-IN" dirty="0"/>
              <a:t>	E = E - E + a  </a:t>
            </a:r>
            <a:endParaRPr dirty="0"/>
          </a:p>
          <a:p>
            <a:pPr marL="228600" lvl="0" indent="-228600" algn="l" rtl="0">
              <a:lnSpc>
                <a:spcPct val="90000"/>
              </a:lnSpc>
              <a:spcBef>
                <a:spcPts val="1000"/>
              </a:spcBef>
              <a:spcAft>
                <a:spcPts val="0"/>
              </a:spcAft>
              <a:buClr>
                <a:schemeClr val="dk1"/>
              </a:buClr>
              <a:buSzPct val="100000"/>
              <a:buNone/>
            </a:pPr>
            <a:r>
              <a:rPr lang="en-IN" dirty="0"/>
              <a:t>	E = E - b + a  </a:t>
            </a:r>
            <a:endParaRPr dirty="0"/>
          </a:p>
          <a:p>
            <a:pPr marL="228600" lvl="0" indent="-228600" algn="l" rtl="0">
              <a:lnSpc>
                <a:spcPct val="90000"/>
              </a:lnSpc>
              <a:spcBef>
                <a:spcPts val="1000"/>
              </a:spcBef>
              <a:spcAft>
                <a:spcPts val="0"/>
              </a:spcAft>
              <a:buClr>
                <a:schemeClr val="dk1"/>
              </a:buClr>
              <a:buSzPct val="100000"/>
              <a:buNone/>
            </a:pPr>
            <a:r>
              <a:rPr lang="en-IN" dirty="0"/>
              <a:t>	E = a - b + a </a:t>
            </a:r>
            <a:endParaRPr dirty="0"/>
          </a:p>
        </p:txBody>
      </p:sp>
      <p:sp>
        <p:nvSpPr>
          <p:cNvPr id="326" name="Google Shape;3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9"/>
          <p:cNvSpPr txBox="1">
            <a:spLocks noGrp="1"/>
          </p:cNvSpPr>
          <p:nvPr>
            <p:ph type="title"/>
          </p:nvPr>
        </p:nvSpPr>
        <p:spPr>
          <a:xfrm>
            <a:off x="1981200" y="0"/>
            <a:ext cx="8229600" cy="8683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br>
              <a:rPr lang="en-IN" dirty="0"/>
            </a:br>
            <a:r>
              <a:rPr lang="en-IN" dirty="0"/>
              <a:t>Parse tree</a:t>
            </a:r>
            <a:br>
              <a:rPr lang="en-IN" dirty="0"/>
            </a:br>
            <a:endParaRPr dirty="0"/>
          </a:p>
        </p:txBody>
      </p:sp>
      <p:sp>
        <p:nvSpPr>
          <p:cNvPr id="332" name="Google Shape;332;p29"/>
          <p:cNvSpPr txBox="1">
            <a:spLocks noGrp="1"/>
          </p:cNvSpPr>
          <p:nvPr>
            <p:ph type="body" idx="1"/>
          </p:nvPr>
        </p:nvSpPr>
        <p:spPr>
          <a:xfrm>
            <a:off x="838200" y="1152939"/>
            <a:ext cx="10515600" cy="502402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dirty="0"/>
              <a:t>Parse tree is the graphical representation of symbol. The symbol can be terminal or non-terminal.</a:t>
            </a:r>
            <a:endParaRPr dirty="0"/>
          </a:p>
          <a:p>
            <a:pPr marL="228600" lvl="0" indent="-228600" algn="l" rtl="0">
              <a:lnSpc>
                <a:spcPct val="90000"/>
              </a:lnSpc>
              <a:spcBef>
                <a:spcPts val="1000"/>
              </a:spcBef>
              <a:spcAft>
                <a:spcPts val="0"/>
              </a:spcAft>
              <a:buClr>
                <a:schemeClr val="dk1"/>
              </a:buClr>
              <a:buSzPts val="2400"/>
              <a:buChar char="•"/>
            </a:pPr>
            <a:r>
              <a:rPr lang="en-IN" sz="2400" dirty="0"/>
              <a:t>In parsing, the string is derived using the start symbol. </a:t>
            </a:r>
            <a:endParaRPr dirty="0"/>
          </a:p>
          <a:p>
            <a:pPr marL="228600" lvl="0" indent="-228600" algn="l" rtl="0">
              <a:lnSpc>
                <a:spcPct val="90000"/>
              </a:lnSpc>
              <a:spcBef>
                <a:spcPts val="1000"/>
              </a:spcBef>
              <a:spcAft>
                <a:spcPts val="0"/>
              </a:spcAft>
              <a:buClr>
                <a:schemeClr val="dk1"/>
              </a:buClr>
              <a:buSzPts val="2400"/>
              <a:buChar char="•"/>
            </a:pPr>
            <a:r>
              <a:rPr lang="en-IN" sz="2400" dirty="0"/>
              <a:t>The root of the parse tree is that start symbol.</a:t>
            </a:r>
            <a:endParaRPr dirty="0"/>
          </a:p>
          <a:p>
            <a:pPr marL="228600" lvl="0" indent="-228600" algn="l" rtl="0">
              <a:lnSpc>
                <a:spcPct val="90000"/>
              </a:lnSpc>
              <a:spcBef>
                <a:spcPts val="1000"/>
              </a:spcBef>
              <a:spcAft>
                <a:spcPts val="0"/>
              </a:spcAft>
              <a:buClr>
                <a:schemeClr val="dk1"/>
              </a:buClr>
              <a:buSzPts val="2400"/>
              <a:buChar char="•"/>
            </a:pPr>
            <a:r>
              <a:rPr lang="en-IN" sz="2400" dirty="0"/>
              <a:t>All leaf nodes have to be terminals.</a:t>
            </a:r>
            <a:endParaRPr dirty="0"/>
          </a:p>
          <a:p>
            <a:pPr marL="228600" lvl="0" indent="-228600" algn="l" rtl="0">
              <a:lnSpc>
                <a:spcPct val="90000"/>
              </a:lnSpc>
              <a:spcBef>
                <a:spcPts val="1000"/>
              </a:spcBef>
              <a:spcAft>
                <a:spcPts val="0"/>
              </a:spcAft>
              <a:buClr>
                <a:schemeClr val="dk1"/>
              </a:buClr>
              <a:buSzPts val="2400"/>
              <a:buChar char="•"/>
            </a:pPr>
            <a:r>
              <a:rPr lang="en-IN" sz="2400" dirty="0"/>
              <a:t>All interior nodes have to be non-terminals.</a:t>
            </a:r>
            <a:endParaRPr dirty="0"/>
          </a:p>
          <a:p>
            <a:pPr marL="228600" lvl="0" indent="-228600" algn="l" rtl="0">
              <a:lnSpc>
                <a:spcPct val="90000"/>
              </a:lnSpc>
              <a:spcBef>
                <a:spcPts val="1000"/>
              </a:spcBef>
              <a:spcAft>
                <a:spcPts val="0"/>
              </a:spcAft>
              <a:buClr>
                <a:schemeClr val="dk1"/>
              </a:buClr>
              <a:buSzPts val="2400"/>
              <a:buChar char="•"/>
            </a:pPr>
            <a:r>
              <a:rPr lang="en-IN" sz="2400" dirty="0"/>
              <a:t>In-order traversal gives original input string.</a:t>
            </a:r>
            <a:endParaRPr sz="2400" dirty="0"/>
          </a:p>
        </p:txBody>
      </p:sp>
      <p:sp>
        <p:nvSpPr>
          <p:cNvPr id="333" name="Google Shape;33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a:t>Introduction to Grammar</a:t>
            </a:r>
            <a:endParaRPr/>
          </a:p>
        </p:txBody>
      </p:sp>
      <p:sp>
        <p:nvSpPr>
          <p:cNvPr id="150" name="Google Shape;150;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151" name="Google Shape;15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0"/>
          <p:cNvSpPr txBox="1">
            <a:spLocks noGrp="1"/>
          </p:cNvSpPr>
          <p:nvPr>
            <p:ph type="title"/>
          </p:nvPr>
        </p:nvSpPr>
        <p:spPr>
          <a:xfrm>
            <a:off x="927652" y="17739"/>
            <a:ext cx="10515600" cy="63403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IN" dirty="0"/>
              <a:t>Example:</a:t>
            </a:r>
            <a:endParaRPr dirty="0"/>
          </a:p>
        </p:txBody>
      </p:sp>
      <p:sp>
        <p:nvSpPr>
          <p:cNvPr id="339" name="Google Shape;339;p30"/>
          <p:cNvSpPr txBox="1">
            <a:spLocks noGrp="1"/>
          </p:cNvSpPr>
          <p:nvPr>
            <p:ph type="body" idx="1"/>
          </p:nvPr>
        </p:nvSpPr>
        <p:spPr>
          <a:xfrm>
            <a:off x="748748" y="62150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400"/>
              <a:buNone/>
            </a:pPr>
            <a:r>
              <a:rPr lang="en-IN" sz="2400" dirty="0">
                <a:solidFill>
                  <a:srgbClr val="FF0000"/>
                </a:solidFill>
              </a:rPr>
              <a:t>Grammar G :</a:t>
            </a:r>
            <a:endParaRPr dirty="0"/>
          </a:p>
          <a:p>
            <a:pPr marL="228600" lvl="0" indent="-228600" algn="l" rtl="0">
              <a:lnSpc>
                <a:spcPct val="90000"/>
              </a:lnSpc>
              <a:spcBef>
                <a:spcPts val="1000"/>
              </a:spcBef>
              <a:spcAft>
                <a:spcPts val="0"/>
              </a:spcAft>
              <a:buClr>
                <a:schemeClr val="dk1"/>
              </a:buClr>
              <a:buSzPts val="2400"/>
              <a:buNone/>
            </a:pPr>
            <a:r>
              <a:rPr lang="en-IN" sz="2400" dirty="0"/>
              <a:t>	S → S + S | S * S</a:t>
            </a:r>
            <a:endParaRPr dirty="0"/>
          </a:p>
          <a:p>
            <a:pPr marL="228600" lvl="0" indent="-228600" algn="l" rtl="0">
              <a:lnSpc>
                <a:spcPct val="90000"/>
              </a:lnSpc>
              <a:spcBef>
                <a:spcPts val="1000"/>
              </a:spcBef>
              <a:spcAft>
                <a:spcPts val="0"/>
              </a:spcAft>
              <a:buClr>
                <a:schemeClr val="dk1"/>
              </a:buClr>
              <a:buSzPts val="2400"/>
              <a:buNone/>
            </a:pPr>
            <a:r>
              <a:rPr lang="en-IN" sz="2400" dirty="0"/>
              <a:t>	S → </a:t>
            </a:r>
            <a:r>
              <a:rPr lang="en-IN" sz="2400" dirty="0" err="1"/>
              <a:t>a|b|c</a:t>
            </a:r>
            <a:r>
              <a:rPr lang="en-IN" sz="2400" dirty="0"/>
              <a:t>  </a:t>
            </a:r>
            <a:endParaRPr dirty="0"/>
          </a:p>
          <a:p>
            <a:pPr marL="228600" lvl="0" indent="-228600" algn="l" rtl="0">
              <a:lnSpc>
                <a:spcPct val="90000"/>
              </a:lnSpc>
              <a:spcBef>
                <a:spcPts val="1000"/>
              </a:spcBef>
              <a:spcAft>
                <a:spcPts val="0"/>
              </a:spcAft>
              <a:buClr>
                <a:srgbClr val="FF0000"/>
              </a:buClr>
              <a:buSzPts val="2400"/>
              <a:buNone/>
            </a:pPr>
            <a:r>
              <a:rPr lang="en-IN" sz="2400" dirty="0">
                <a:solidFill>
                  <a:srgbClr val="FF0000"/>
                </a:solidFill>
              </a:rPr>
              <a:t>Input String : W=a * b + c</a:t>
            </a:r>
            <a:endParaRPr dirty="0"/>
          </a:p>
          <a:p>
            <a:pPr marL="228600" lvl="0" indent="-228600" algn="l" rtl="0">
              <a:lnSpc>
                <a:spcPct val="90000"/>
              </a:lnSpc>
              <a:spcBef>
                <a:spcPts val="1000"/>
              </a:spcBef>
              <a:spcAft>
                <a:spcPts val="0"/>
              </a:spcAft>
              <a:buClr>
                <a:srgbClr val="FF0000"/>
              </a:buClr>
              <a:buSzPts val="2400"/>
              <a:buNone/>
            </a:pPr>
            <a:r>
              <a:rPr lang="en-IN" sz="2400" dirty="0">
                <a:solidFill>
                  <a:srgbClr val="FF0000"/>
                </a:solidFill>
              </a:rPr>
              <a:t>Parse Tree for Left most Derivation</a:t>
            </a:r>
            <a:endParaRPr dirty="0"/>
          </a:p>
          <a:p>
            <a:pPr marL="228600" lvl="0" indent="-228600" algn="l" rtl="0">
              <a:lnSpc>
                <a:spcPct val="90000"/>
              </a:lnSpc>
              <a:spcBef>
                <a:spcPts val="1000"/>
              </a:spcBef>
              <a:spcAft>
                <a:spcPts val="0"/>
              </a:spcAft>
              <a:buClr>
                <a:schemeClr val="dk1"/>
              </a:buClr>
              <a:buSzPts val="2400"/>
              <a:buNone/>
            </a:pPr>
            <a:endParaRPr sz="2400" dirty="0">
              <a:solidFill>
                <a:srgbClr val="FF0000"/>
              </a:solidFill>
            </a:endParaRPr>
          </a:p>
          <a:p>
            <a:pPr marL="228600" lvl="0" indent="-76200" algn="l" rtl="0">
              <a:lnSpc>
                <a:spcPct val="90000"/>
              </a:lnSpc>
              <a:spcBef>
                <a:spcPts val="1000"/>
              </a:spcBef>
              <a:spcAft>
                <a:spcPts val="0"/>
              </a:spcAft>
              <a:buClr>
                <a:schemeClr val="dk1"/>
              </a:buClr>
              <a:buSzPts val="2400"/>
              <a:buNone/>
            </a:pPr>
            <a:endParaRPr sz="2400" dirty="0"/>
          </a:p>
          <a:p>
            <a:pPr marL="228600" lvl="0" indent="-76200" algn="l" rtl="0">
              <a:lnSpc>
                <a:spcPct val="90000"/>
              </a:lnSpc>
              <a:spcBef>
                <a:spcPts val="1000"/>
              </a:spcBef>
              <a:spcAft>
                <a:spcPts val="0"/>
              </a:spcAft>
              <a:buClr>
                <a:schemeClr val="dk1"/>
              </a:buClr>
              <a:buSzPts val="2400"/>
              <a:buNone/>
            </a:pPr>
            <a:endParaRPr sz="2400" dirty="0"/>
          </a:p>
          <a:p>
            <a:pPr marL="228600" lvl="0" indent="-76200" algn="l" rtl="0">
              <a:lnSpc>
                <a:spcPct val="90000"/>
              </a:lnSpc>
              <a:spcBef>
                <a:spcPts val="1000"/>
              </a:spcBef>
              <a:spcAft>
                <a:spcPts val="0"/>
              </a:spcAft>
              <a:buClr>
                <a:schemeClr val="dk1"/>
              </a:buClr>
              <a:buSzPts val="2400"/>
              <a:buNone/>
            </a:pPr>
            <a:endParaRPr sz="2400" dirty="0"/>
          </a:p>
          <a:p>
            <a:pPr marL="228600" lvl="0" indent="-76200" algn="l" rtl="0">
              <a:lnSpc>
                <a:spcPct val="90000"/>
              </a:lnSpc>
              <a:spcBef>
                <a:spcPts val="1000"/>
              </a:spcBef>
              <a:spcAft>
                <a:spcPts val="0"/>
              </a:spcAft>
              <a:buClr>
                <a:schemeClr val="dk1"/>
              </a:buClr>
              <a:buSzPts val="2400"/>
              <a:buNone/>
            </a:pPr>
            <a:endParaRPr sz="2400" dirty="0"/>
          </a:p>
        </p:txBody>
      </p:sp>
      <p:pic>
        <p:nvPicPr>
          <p:cNvPr id="340" name="Google Shape;340;p30"/>
          <p:cNvPicPr preferRelativeResize="0"/>
          <p:nvPr/>
        </p:nvPicPr>
        <p:blipFill rotWithShape="1">
          <a:blip r:embed="rId3">
            <a:alphaModFix/>
          </a:blip>
          <a:srcRect/>
          <a:stretch/>
        </p:blipFill>
        <p:spPr>
          <a:xfrm>
            <a:off x="314846" y="3249665"/>
            <a:ext cx="2319024" cy="2326946"/>
          </a:xfrm>
          <a:prstGeom prst="rect">
            <a:avLst/>
          </a:prstGeom>
          <a:noFill/>
          <a:ln>
            <a:noFill/>
          </a:ln>
        </p:spPr>
      </p:pic>
      <p:pic>
        <p:nvPicPr>
          <p:cNvPr id="341" name="Google Shape;341;p30"/>
          <p:cNvPicPr preferRelativeResize="0"/>
          <p:nvPr/>
        </p:nvPicPr>
        <p:blipFill rotWithShape="1">
          <a:blip r:embed="rId4">
            <a:alphaModFix/>
          </a:blip>
          <a:srcRect/>
          <a:stretch/>
        </p:blipFill>
        <p:spPr>
          <a:xfrm>
            <a:off x="3715993" y="3086292"/>
            <a:ext cx="2724564" cy="2738264"/>
          </a:xfrm>
          <a:prstGeom prst="rect">
            <a:avLst/>
          </a:prstGeom>
          <a:noFill/>
          <a:ln>
            <a:noFill/>
          </a:ln>
        </p:spPr>
      </p:pic>
      <p:pic>
        <p:nvPicPr>
          <p:cNvPr id="342" name="Google Shape;342;p30"/>
          <p:cNvPicPr preferRelativeResize="0"/>
          <p:nvPr/>
        </p:nvPicPr>
        <p:blipFill rotWithShape="1">
          <a:blip r:embed="rId5">
            <a:alphaModFix/>
          </a:blip>
          <a:srcRect/>
          <a:stretch/>
        </p:blipFill>
        <p:spPr>
          <a:xfrm>
            <a:off x="7756251" y="2674354"/>
            <a:ext cx="2888558" cy="3562140"/>
          </a:xfrm>
          <a:prstGeom prst="rect">
            <a:avLst/>
          </a:prstGeom>
          <a:noFill/>
          <a:ln>
            <a:noFill/>
          </a:ln>
        </p:spPr>
      </p:pic>
      <p:sp>
        <p:nvSpPr>
          <p:cNvPr id="343" name="Google Shape;34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1"/>
          <p:cNvSpPr txBox="1">
            <a:spLocks noGrp="1"/>
          </p:cNvSpPr>
          <p:nvPr>
            <p:ph type="title"/>
          </p:nvPr>
        </p:nvSpPr>
        <p:spPr>
          <a:xfrm>
            <a:off x="838198" y="1"/>
            <a:ext cx="10515600" cy="73549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err="1"/>
              <a:t>Contd</a:t>
            </a:r>
            <a:r>
              <a:rPr lang="en-IN" dirty="0"/>
              <a:t>…</a:t>
            </a:r>
            <a:endParaRPr dirty="0"/>
          </a:p>
        </p:txBody>
      </p:sp>
      <p:pic>
        <p:nvPicPr>
          <p:cNvPr id="349" name="Google Shape;349;p31"/>
          <p:cNvPicPr preferRelativeResize="0">
            <a:picLocks noGrp="1"/>
          </p:cNvPicPr>
          <p:nvPr>
            <p:ph type="body" idx="1"/>
          </p:nvPr>
        </p:nvPicPr>
        <p:blipFill rotWithShape="1">
          <a:blip r:embed="rId3">
            <a:alphaModFix/>
          </a:blip>
          <a:srcRect/>
          <a:stretch/>
        </p:blipFill>
        <p:spPr>
          <a:xfrm>
            <a:off x="460513" y="388143"/>
            <a:ext cx="2680252" cy="3965195"/>
          </a:xfrm>
          <a:prstGeom prst="rect">
            <a:avLst/>
          </a:prstGeom>
          <a:noFill/>
          <a:ln>
            <a:noFill/>
          </a:ln>
        </p:spPr>
      </p:pic>
      <p:pic>
        <p:nvPicPr>
          <p:cNvPr id="350" name="Google Shape;350;p31"/>
          <p:cNvPicPr preferRelativeResize="0"/>
          <p:nvPr/>
        </p:nvPicPr>
        <p:blipFill rotWithShape="1">
          <a:blip r:embed="rId4">
            <a:alphaModFix/>
          </a:blip>
          <a:srcRect/>
          <a:stretch/>
        </p:blipFill>
        <p:spPr>
          <a:xfrm>
            <a:off x="5254487" y="675862"/>
            <a:ext cx="3796750" cy="4492486"/>
          </a:xfrm>
          <a:prstGeom prst="rect">
            <a:avLst/>
          </a:prstGeom>
          <a:noFill/>
          <a:ln>
            <a:noFill/>
          </a:ln>
        </p:spPr>
      </p:pic>
      <p:sp>
        <p:nvSpPr>
          <p:cNvPr id="351" name="Google Shape;35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838200" y="5556"/>
            <a:ext cx="10515600" cy="8492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err="1"/>
              <a:t>Contd</a:t>
            </a:r>
            <a:r>
              <a:rPr lang="en-IN" dirty="0"/>
              <a:t>…</a:t>
            </a:r>
            <a:endParaRPr dirty="0"/>
          </a:p>
        </p:txBody>
      </p:sp>
      <p:sp>
        <p:nvSpPr>
          <p:cNvPr id="357" name="Google Shape;357;p32"/>
          <p:cNvSpPr txBox="1">
            <a:spLocks noGrp="1"/>
          </p:cNvSpPr>
          <p:nvPr>
            <p:ph type="body" idx="1"/>
          </p:nvPr>
        </p:nvSpPr>
        <p:spPr>
          <a:xfrm>
            <a:off x="838200" y="796132"/>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r>
              <a:rPr lang="en-IN" dirty="0">
                <a:solidFill>
                  <a:srgbClr val="FF0000"/>
                </a:solidFill>
              </a:rPr>
              <a:t>Input String : W=a * b + c</a:t>
            </a:r>
            <a:endParaRPr dirty="0"/>
          </a:p>
          <a:p>
            <a:pPr marL="228600" lvl="0" indent="-228600" algn="l" rtl="0">
              <a:lnSpc>
                <a:spcPct val="90000"/>
              </a:lnSpc>
              <a:spcBef>
                <a:spcPts val="1000"/>
              </a:spcBef>
              <a:spcAft>
                <a:spcPts val="0"/>
              </a:spcAft>
              <a:buClr>
                <a:srgbClr val="FF0000"/>
              </a:buClr>
              <a:buSzPts val="2800"/>
              <a:buNone/>
            </a:pPr>
            <a:r>
              <a:rPr lang="en-IN" dirty="0">
                <a:solidFill>
                  <a:srgbClr val="FF0000"/>
                </a:solidFill>
              </a:rPr>
              <a:t>Parse Tree for Right most Derivation</a:t>
            </a:r>
            <a:endParaRPr dirty="0"/>
          </a:p>
          <a:p>
            <a:pPr marL="228600" lvl="0" indent="-228600" algn="l" rtl="0">
              <a:lnSpc>
                <a:spcPct val="90000"/>
              </a:lnSpc>
              <a:spcBef>
                <a:spcPts val="1000"/>
              </a:spcBef>
              <a:spcAft>
                <a:spcPts val="0"/>
              </a:spcAft>
              <a:buClr>
                <a:schemeClr val="dk1"/>
              </a:buClr>
              <a:buSzPts val="2800"/>
              <a:buNone/>
            </a:pPr>
            <a:endParaRPr dirty="0">
              <a:solidFill>
                <a:srgbClr val="FF0000"/>
              </a:solidFill>
            </a:endParaRPr>
          </a:p>
          <a:p>
            <a:pPr marL="228600" lvl="0" indent="-50800" algn="l" rtl="0">
              <a:lnSpc>
                <a:spcPct val="90000"/>
              </a:lnSpc>
              <a:spcBef>
                <a:spcPts val="1000"/>
              </a:spcBef>
              <a:spcAft>
                <a:spcPts val="0"/>
              </a:spcAft>
              <a:buClr>
                <a:schemeClr val="dk1"/>
              </a:buClr>
              <a:buSzPts val="2800"/>
              <a:buNone/>
            </a:pPr>
            <a:endParaRPr dirty="0"/>
          </a:p>
        </p:txBody>
      </p:sp>
      <p:pic>
        <p:nvPicPr>
          <p:cNvPr id="358" name="Google Shape;358;p32"/>
          <p:cNvPicPr preferRelativeResize="0"/>
          <p:nvPr/>
        </p:nvPicPr>
        <p:blipFill rotWithShape="1">
          <a:blip r:embed="rId3">
            <a:alphaModFix/>
          </a:blip>
          <a:srcRect/>
          <a:stretch/>
        </p:blipFill>
        <p:spPr>
          <a:xfrm>
            <a:off x="838199" y="2375453"/>
            <a:ext cx="2670313" cy="2325756"/>
          </a:xfrm>
          <a:prstGeom prst="rect">
            <a:avLst/>
          </a:prstGeom>
          <a:noFill/>
          <a:ln>
            <a:noFill/>
          </a:ln>
        </p:spPr>
      </p:pic>
      <p:pic>
        <p:nvPicPr>
          <p:cNvPr id="359" name="Google Shape;359;p32"/>
          <p:cNvPicPr preferRelativeResize="0"/>
          <p:nvPr/>
        </p:nvPicPr>
        <p:blipFill rotWithShape="1">
          <a:blip r:embed="rId4">
            <a:alphaModFix/>
          </a:blip>
          <a:srcRect/>
          <a:stretch/>
        </p:blipFill>
        <p:spPr>
          <a:xfrm>
            <a:off x="3819939" y="2137173"/>
            <a:ext cx="3435626" cy="3309470"/>
          </a:xfrm>
          <a:prstGeom prst="rect">
            <a:avLst/>
          </a:prstGeom>
          <a:noFill/>
          <a:ln>
            <a:noFill/>
          </a:ln>
        </p:spPr>
      </p:pic>
      <p:pic>
        <p:nvPicPr>
          <p:cNvPr id="360" name="Google Shape;360;p32"/>
          <p:cNvPicPr preferRelativeResize="0"/>
          <p:nvPr/>
        </p:nvPicPr>
        <p:blipFill rotWithShape="1">
          <a:blip r:embed="rId5">
            <a:alphaModFix/>
          </a:blip>
          <a:srcRect/>
          <a:stretch/>
        </p:blipFill>
        <p:spPr>
          <a:xfrm>
            <a:off x="7255565" y="1834184"/>
            <a:ext cx="4303644" cy="3612459"/>
          </a:xfrm>
          <a:prstGeom prst="rect">
            <a:avLst/>
          </a:prstGeom>
          <a:noFill/>
          <a:ln>
            <a:noFill/>
          </a:ln>
        </p:spPr>
      </p:pic>
      <p:sp>
        <p:nvSpPr>
          <p:cNvPr id="361" name="Google Shape;36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pic>
        <p:nvPicPr>
          <p:cNvPr id="367" name="Google Shape;367;p33"/>
          <p:cNvPicPr preferRelativeResize="0">
            <a:picLocks noGrp="1"/>
          </p:cNvPicPr>
          <p:nvPr>
            <p:ph type="body" idx="1"/>
          </p:nvPr>
        </p:nvPicPr>
        <p:blipFill rotWithShape="1">
          <a:blip r:embed="rId3">
            <a:alphaModFix/>
          </a:blip>
          <a:srcRect/>
          <a:stretch/>
        </p:blipFill>
        <p:spPr>
          <a:xfrm>
            <a:off x="294861" y="376237"/>
            <a:ext cx="4217504" cy="3818075"/>
          </a:xfrm>
          <a:prstGeom prst="rect">
            <a:avLst/>
          </a:prstGeom>
          <a:noFill/>
          <a:ln>
            <a:noFill/>
          </a:ln>
        </p:spPr>
      </p:pic>
      <p:pic>
        <p:nvPicPr>
          <p:cNvPr id="368" name="Google Shape;368;p33"/>
          <p:cNvPicPr preferRelativeResize="0"/>
          <p:nvPr/>
        </p:nvPicPr>
        <p:blipFill rotWithShape="1">
          <a:blip r:embed="rId4">
            <a:alphaModFix/>
          </a:blip>
          <a:srcRect/>
          <a:stretch/>
        </p:blipFill>
        <p:spPr>
          <a:xfrm>
            <a:off x="7010400" y="1981200"/>
            <a:ext cx="4343400" cy="3733800"/>
          </a:xfrm>
          <a:prstGeom prst="rect">
            <a:avLst/>
          </a:prstGeom>
          <a:noFill/>
          <a:ln>
            <a:noFill/>
          </a:ln>
        </p:spPr>
      </p:pic>
      <p:sp>
        <p:nvSpPr>
          <p:cNvPr id="369" name="Google Shape;36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What is the language defined by ‘G’</a:t>
            </a:r>
            <a:endParaRPr/>
          </a:p>
        </p:txBody>
      </p:sp>
      <p:sp>
        <p:nvSpPr>
          <p:cNvPr id="375" name="Google Shape;375;p34"/>
          <p:cNvSpPr txBox="1">
            <a:spLocks noGrp="1"/>
          </p:cNvSpPr>
          <p:nvPr>
            <p:ph type="body" idx="1"/>
          </p:nvPr>
        </p:nvSpPr>
        <p:spPr>
          <a:xfrm>
            <a:off x="1981200" y="1600200"/>
            <a:ext cx="8229600" cy="495300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rgbClr val="FF0000"/>
              </a:buClr>
              <a:buSzPts val="2800"/>
              <a:buChar char="•"/>
            </a:pPr>
            <a:r>
              <a:rPr lang="en-IN">
                <a:solidFill>
                  <a:srgbClr val="FF0000"/>
                </a:solidFill>
              </a:rPr>
              <a:t>G    :  S →aS/bS/a/b</a:t>
            </a:r>
            <a:endParaRPr/>
          </a:p>
          <a:p>
            <a:pPr marL="514350" lvl="0" indent="-514350" algn="l" rtl="0">
              <a:lnSpc>
                <a:spcPct val="90000"/>
              </a:lnSpc>
              <a:spcBef>
                <a:spcPts val="1000"/>
              </a:spcBef>
              <a:spcAft>
                <a:spcPts val="0"/>
              </a:spcAft>
              <a:buClr>
                <a:schemeClr val="dk1"/>
              </a:buClr>
              <a:buSzPts val="2800"/>
              <a:buNone/>
            </a:pPr>
            <a:r>
              <a:rPr lang="en-IN"/>
              <a:t> 	L(G) = (a+b)</a:t>
            </a:r>
            <a:r>
              <a:rPr lang="en-IN" baseline="30000"/>
              <a:t>+</a:t>
            </a:r>
            <a:endParaRPr/>
          </a:p>
          <a:p>
            <a:pPr marL="514350" lvl="0" indent="-514350" algn="l" rtl="0">
              <a:lnSpc>
                <a:spcPct val="90000"/>
              </a:lnSpc>
              <a:spcBef>
                <a:spcPts val="1000"/>
              </a:spcBef>
              <a:spcAft>
                <a:spcPts val="0"/>
              </a:spcAft>
              <a:buClr>
                <a:srgbClr val="FF0000"/>
              </a:buClr>
              <a:buSzPts val="2800"/>
              <a:buChar char="•"/>
            </a:pPr>
            <a:r>
              <a:rPr lang="en-IN">
                <a:solidFill>
                  <a:srgbClr val="FF0000"/>
                </a:solidFill>
              </a:rPr>
              <a:t>G    : S →XaaX</a:t>
            </a:r>
            <a:endParaRPr>
              <a:solidFill>
                <a:srgbClr val="FF0000"/>
              </a:solidFill>
            </a:endParaRPr>
          </a:p>
          <a:p>
            <a:pPr marL="514350" lvl="0" indent="-514350" algn="l" rtl="0">
              <a:lnSpc>
                <a:spcPct val="90000"/>
              </a:lnSpc>
              <a:spcBef>
                <a:spcPts val="1000"/>
              </a:spcBef>
              <a:spcAft>
                <a:spcPts val="0"/>
              </a:spcAft>
              <a:buClr>
                <a:schemeClr val="dk1"/>
              </a:buClr>
              <a:buSzPts val="2800"/>
              <a:buNone/>
            </a:pPr>
            <a:r>
              <a:rPr lang="en-IN"/>
              <a:t>               </a:t>
            </a:r>
            <a:r>
              <a:rPr lang="en-IN">
                <a:solidFill>
                  <a:srgbClr val="FF0000"/>
                </a:solidFill>
              </a:rPr>
              <a:t>X →aX/bX/ ε</a:t>
            </a:r>
            <a:endParaRPr>
              <a:solidFill>
                <a:srgbClr val="FF0000"/>
              </a:solidFill>
            </a:endParaRPr>
          </a:p>
          <a:p>
            <a:pPr marL="514350" lvl="0" indent="-514350" algn="l" rtl="0">
              <a:lnSpc>
                <a:spcPct val="90000"/>
              </a:lnSpc>
              <a:spcBef>
                <a:spcPts val="1000"/>
              </a:spcBef>
              <a:spcAft>
                <a:spcPts val="0"/>
              </a:spcAft>
              <a:buClr>
                <a:schemeClr val="dk1"/>
              </a:buClr>
              <a:buSzPts val="2800"/>
              <a:buNone/>
            </a:pPr>
            <a:r>
              <a:rPr lang="en-IN"/>
              <a:t>	L(G) = (a+b)* aa (a+b)* </a:t>
            </a:r>
            <a:endParaRPr/>
          </a:p>
          <a:p>
            <a:pPr marL="514350" lvl="0" indent="-514350" algn="l" rtl="0">
              <a:lnSpc>
                <a:spcPct val="90000"/>
              </a:lnSpc>
              <a:spcBef>
                <a:spcPts val="1000"/>
              </a:spcBef>
              <a:spcAft>
                <a:spcPts val="0"/>
              </a:spcAft>
              <a:buClr>
                <a:srgbClr val="FF0000"/>
              </a:buClr>
              <a:buSzPts val="2800"/>
              <a:buChar char="•"/>
            </a:pPr>
            <a:r>
              <a:rPr lang="en-IN">
                <a:solidFill>
                  <a:srgbClr val="FF0000"/>
                </a:solidFill>
              </a:rPr>
              <a:t>G    : S → SS</a:t>
            </a:r>
            <a:endParaRPr/>
          </a:p>
          <a:p>
            <a:pPr marL="514350" lvl="0" indent="-514350" algn="l" rtl="0">
              <a:lnSpc>
                <a:spcPct val="90000"/>
              </a:lnSpc>
              <a:spcBef>
                <a:spcPts val="1000"/>
              </a:spcBef>
              <a:spcAft>
                <a:spcPts val="0"/>
              </a:spcAft>
              <a:buClr>
                <a:schemeClr val="dk1"/>
              </a:buClr>
              <a:buSzPts val="2800"/>
              <a:buNone/>
            </a:pPr>
            <a:r>
              <a:rPr lang="en-IN"/>
              <a:t>	L(G) = </a:t>
            </a:r>
            <a:endParaRPr/>
          </a:p>
          <a:p>
            <a:pPr marL="514350" lvl="0" indent="-514350" algn="l" rtl="0">
              <a:lnSpc>
                <a:spcPct val="90000"/>
              </a:lnSpc>
              <a:spcBef>
                <a:spcPts val="1000"/>
              </a:spcBef>
              <a:spcAft>
                <a:spcPts val="0"/>
              </a:spcAft>
              <a:buClr>
                <a:schemeClr val="dk1"/>
              </a:buClr>
              <a:buSzPts val="2800"/>
              <a:buNone/>
            </a:pPr>
            <a:r>
              <a:rPr lang="en-IN"/>
              <a:t>	</a:t>
            </a: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p:txBody>
      </p:sp>
      <p:pic>
        <p:nvPicPr>
          <p:cNvPr id="376" name="Google Shape;376;p34"/>
          <p:cNvPicPr preferRelativeResize="0"/>
          <p:nvPr/>
        </p:nvPicPr>
        <p:blipFill rotWithShape="1">
          <a:blip r:embed="rId3">
            <a:alphaModFix/>
          </a:blip>
          <a:srcRect/>
          <a:stretch/>
        </p:blipFill>
        <p:spPr>
          <a:xfrm>
            <a:off x="3429000" y="4724400"/>
            <a:ext cx="438150" cy="514350"/>
          </a:xfrm>
          <a:prstGeom prst="rect">
            <a:avLst/>
          </a:prstGeom>
          <a:noFill/>
          <a:ln>
            <a:noFill/>
          </a:ln>
        </p:spPr>
      </p:pic>
      <p:sp>
        <p:nvSpPr>
          <p:cNvPr id="377" name="Google Shape;3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383" name="Google Shape;383;p35"/>
          <p:cNvSpPr txBox="1">
            <a:spLocks noGrp="1"/>
          </p:cNvSpPr>
          <p:nvPr>
            <p:ph type="body" idx="1"/>
          </p:nvPr>
        </p:nvSpPr>
        <p:spPr>
          <a:xfrm>
            <a:off x="1915212" y="800100"/>
            <a:ext cx="8229600" cy="5257800"/>
          </a:xfrm>
          <a:prstGeom prst="rect">
            <a:avLst/>
          </a:prstGeom>
          <a:noFill/>
          <a:ln>
            <a:noFill/>
          </a:ln>
        </p:spPr>
        <p:txBody>
          <a:bodyPr spcFirstLastPara="1" wrap="square" lIns="91425" tIns="45700" rIns="91425" bIns="45700" anchor="t" anchorCtr="0">
            <a:normAutofit fontScale="92500" lnSpcReduction="10000"/>
          </a:bodyPr>
          <a:lstStyle/>
          <a:p>
            <a:pPr marL="514350" lvl="0" indent="-514350" algn="l" rtl="0">
              <a:lnSpc>
                <a:spcPct val="90000"/>
              </a:lnSpc>
              <a:spcBef>
                <a:spcPts val="0"/>
              </a:spcBef>
              <a:spcAft>
                <a:spcPts val="0"/>
              </a:spcAft>
              <a:buClr>
                <a:srgbClr val="FF0000"/>
              </a:buClr>
              <a:buSzPct val="100000"/>
              <a:buChar char="•"/>
            </a:pPr>
            <a:r>
              <a:rPr lang="en-IN" sz="2400" dirty="0">
                <a:solidFill>
                  <a:srgbClr val="FF0000"/>
                </a:solidFill>
              </a:rPr>
              <a:t>G    :  S →aca</a:t>
            </a:r>
            <a:endParaRPr sz="2400" dirty="0">
              <a:solidFill>
                <a:srgbClr val="FF0000"/>
              </a:solidFill>
            </a:endParaRPr>
          </a:p>
          <a:p>
            <a:pPr marL="514350" lvl="0" indent="-514350" algn="l" rtl="0">
              <a:lnSpc>
                <a:spcPct val="90000"/>
              </a:lnSpc>
              <a:spcBef>
                <a:spcPts val="1000"/>
              </a:spcBef>
              <a:spcAft>
                <a:spcPts val="0"/>
              </a:spcAft>
              <a:buClr>
                <a:srgbClr val="FF0000"/>
              </a:buClr>
              <a:buSzPct val="100000"/>
              <a:buNone/>
            </a:pPr>
            <a:r>
              <a:rPr lang="en-IN" sz="2400" dirty="0">
                <a:solidFill>
                  <a:srgbClr val="FF0000"/>
                </a:solidFill>
              </a:rPr>
              <a:t>                c →aca/b</a:t>
            </a:r>
            <a:endParaRPr dirty="0"/>
          </a:p>
          <a:p>
            <a:pPr marL="514350" lvl="0" indent="-514350" algn="l" rtl="0">
              <a:lnSpc>
                <a:spcPct val="90000"/>
              </a:lnSpc>
              <a:spcBef>
                <a:spcPts val="1000"/>
              </a:spcBef>
              <a:spcAft>
                <a:spcPts val="0"/>
              </a:spcAft>
              <a:buClr>
                <a:schemeClr val="dk1"/>
              </a:buClr>
              <a:buSzPct val="100000"/>
              <a:buNone/>
            </a:pPr>
            <a:r>
              <a:rPr lang="en-IN" sz="2400" dirty="0"/>
              <a:t>	S → aca</a:t>
            </a:r>
            <a:endParaRPr sz="2400" dirty="0"/>
          </a:p>
          <a:p>
            <a:pPr marL="514350" lvl="0" indent="-514350" algn="l" rtl="0">
              <a:lnSpc>
                <a:spcPct val="90000"/>
              </a:lnSpc>
              <a:spcBef>
                <a:spcPts val="1000"/>
              </a:spcBef>
              <a:spcAft>
                <a:spcPts val="0"/>
              </a:spcAft>
              <a:buClr>
                <a:schemeClr val="dk1"/>
              </a:buClr>
              <a:buSzPct val="100000"/>
              <a:buNone/>
            </a:pPr>
            <a:r>
              <a:rPr lang="en-IN" sz="2400" dirty="0"/>
              <a:t>	   → </a:t>
            </a:r>
            <a:r>
              <a:rPr lang="en-IN" sz="2400" dirty="0" err="1"/>
              <a:t>aacaa</a:t>
            </a:r>
            <a:endParaRPr sz="2400" dirty="0"/>
          </a:p>
          <a:p>
            <a:pPr marL="514350" lvl="0" indent="-514350" algn="l" rtl="0">
              <a:lnSpc>
                <a:spcPct val="90000"/>
              </a:lnSpc>
              <a:spcBef>
                <a:spcPts val="1000"/>
              </a:spcBef>
              <a:spcAft>
                <a:spcPts val="0"/>
              </a:spcAft>
              <a:buClr>
                <a:schemeClr val="dk1"/>
              </a:buClr>
              <a:buSzPct val="100000"/>
              <a:buNone/>
            </a:pPr>
            <a:r>
              <a:rPr lang="en-IN" sz="2400" dirty="0"/>
              <a:t>	    → </a:t>
            </a:r>
            <a:r>
              <a:rPr lang="en-IN" sz="2400" dirty="0" err="1"/>
              <a:t>aaacaaa</a:t>
            </a:r>
            <a:endParaRPr sz="2400" dirty="0"/>
          </a:p>
          <a:p>
            <a:pPr marL="514350" lvl="0" indent="-514350" algn="l" rtl="0">
              <a:lnSpc>
                <a:spcPct val="90000"/>
              </a:lnSpc>
              <a:spcBef>
                <a:spcPts val="1000"/>
              </a:spcBef>
              <a:spcAft>
                <a:spcPts val="0"/>
              </a:spcAft>
              <a:buClr>
                <a:schemeClr val="dk1"/>
              </a:buClr>
              <a:buSzPct val="100000"/>
              <a:buNone/>
            </a:pPr>
            <a:r>
              <a:rPr lang="en-IN" sz="2400" dirty="0"/>
              <a:t>	    → </a:t>
            </a:r>
            <a:r>
              <a:rPr lang="en-IN" sz="2400" dirty="0" err="1"/>
              <a:t>aaabaaa</a:t>
            </a:r>
            <a:endParaRPr sz="2400" dirty="0"/>
          </a:p>
          <a:p>
            <a:pPr marL="514350" lvl="0" indent="-514350" algn="l" rtl="0">
              <a:lnSpc>
                <a:spcPct val="90000"/>
              </a:lnSpc>
              <a:spcBef>
                <a:spcPts val="1000"/>
              </a:spcBef>
              <a:spcAft>
                <a:spcPts val="0"/>
              </a:spcAft>
              <a:buClr>
                <a:schemeClr val="dk1"/>
              </a:buClr>
              <a:buSzPct val="100000"/>
              <a:buNone/>
            </a:pPr>
            <a:r>
              <a:rPr lang="en-IN" sz="2400" dirty="0"/>
              <a:t> 	L(G) = a</a:t>
            </a:r>
            <a:r>
              <a:rPr lang="en-IN" sz="2400" baseline="30000" dirty="0"/>
              <a:t>n</a:t>
            </a:r>
            <a:r>
              <a:rPr lang="en-IN" sz="2400" dirty="0"/>
              <a:t> b a</a:t>
            </a:r>
            <a:r>
              <a:rPr lang="en-IN" sz="2400" baseline="30000" dirty="0"/>
              <a:t>n </a:t>
            </a:r>
            <a:endParaRPr sz="2400" dirty="0"/>
          </a:p>
          <a:p>
            <a:pPr marL="514350" lvl="0" indent="-514350" algn="l" rtl="0">
              <a:lnSpc>
                <a:spcPct val="90000"/>
              </a:lnSpc>
              <a:spcBef>
                <a:spcPts val="1000"/>
              </a:spcBef>
              <a:spcAft>
                <a:spcPts val="0"/>
              </a:spcAft>
              <a:buClr>
                <a:srgbClr val="FF0000"/>
              </a:buClr>
              <a:buSzPct val="100000"/>
              <a:buChar char="•"/>
            </a:pPr>
            <a:r>
              <a:rPr lang="en-IN" sz="2400" dirty="0">
                <a:solidFill>
                  <a:srgbClr val="FF0000"/>
                </a:solidFill>
              </a:rPr>
              <a:t>G    :  S →0S1/ ε</a:t>
            </a:r>
            <a:endParaRPr sz="2400" dirty="0">
              <a:solidFill>
                <a:srgbClr val="FF0000"/>
              </a:solidFill>
            </a:endParaRPr>
          </a:p>
          <a:p>
            <a:pPr marL="514350" lvl="0" indent="-514350" algn="l" rtl="0">
              <a:lnSpc>
                <a:spcPct val="90000"/>
              </a:lnSpc>
              <a:spcBef>
                <a:spcPts val="1000"/>
              </a:spcBef>
              <a:spcAft>
                <a:spcPts val="0"/>
              </a:spcAft>
              <a:buClr>
                <a:schemeClr val="dk1"/>
              </a:buClr>
              <a:buSzPct val="100000"/>
              <a:buNone/>
            </a:pPr>
            <a:r>
              <a:rPr lang="en-IN" sz="2400" dirty="0"/>
              <a:t>	 S → 0S1</a:t>
            </a:r>
            <a:endParaRPr dirty="0"/>
          </a:p>
          <a:p>
            <a:pPr marL="514350" lvl="0" indent="-514350" algn="l" rtl="0">
              <a:lnSpc>
                <a:spcPct val="90000"/>
              </a:lnSpc>
              <a:spcBef>
                <a:spcPts val="1000"/>
              </a:spcBef>
              <a:spcAft>
                <a:spcPts val="0"/>
              </a:spcAft>
              <a:buClr>
                <a:schemeClr val="dk1"/>
              </a:buClr>
              <a:buSzPct val="100000"/>
              <a:buNone/>
            </a:pPr>
            <a:r>
              <a:rPr lang="en-IN" sz="2400" dirty="0"/>
              <a:t>	    → 0 0S1 1</a:t>
            </a:r>
            <a:endParaRPr dirty="0"/>
          </a:p>
          <a:p>
            <a:pPr marL="514350" lvl="0" indent="-514350" algn="l" rtl="0">
              <a:lnSpc>
                <a:spcPct val="90000"/>
              </a:lnSpc>
              <a:spcBef>
                <a:spcPts val="1000"/>
              </a:spcBef>
              <a:spcAft>
                <a:spcPts val="0"/>
              </a:spcAft>
              <a:buClr>
                <a:schemeClr val="dk1"/>
              </a:buClr>
              <a:buSzPct val="100000"/>
              <a:buNone/>
            </a:pPr>
            <a:r>
              <a:rPr lang="en-IN" sz="2400" dirty="0"/>
              <a:t>	    → 0 00S11 1</a:t>
            </a:r>
            <a:endParaRPr dirty="0"/>
          </a:p>
          <a:p>
            <a:pPr marL="514350" lvl="0" indent="-514350" algn="l" rtl="0">
              <a:lnSpc>
                <a:spcPct val="90000"/>
              </a:lnSpc>
              <a:spcBef>
                <a:spcPts val="1000"/>
              </a:spcBef>
              <a:spcAft>
                <a:spcPts val="0"/>
              </a:spcAft>
              <a:buClr>
                <a:schemeClr val="dk1"/>
              </a:buClr>
              <a:buSzPct val="100000"/>
              <a:buNone/>
            </a:pPr>
            <a:r>
              <a:rPr lang="en-IN" sz="2400" dirty="0"/>
              <a:t>	    → 0 0011 1</a:t>
            </a:r>
            <a:endParaRPr dirty="0"/>
          </a:p>
          <a:p>
            <a:pPr marL="514350" lvl="0" indent="-514350" algn="l" rtl="0">
              <a:lnSpc>
                <a:spcPct val="90000"/>
              </a:lnSpc>
              <a:spcBef>
                <a:spcPts val="1000"/>
              </a:spcBef>
              <a:spcAft>
                <a:spcPts val="0"/>
              </a:spcAft>
              <a:buClr>
                <a:schemeClr val="dk1"/>
              </a:buClr>
              <a:buSzPct val="100000"/>
              <a:buNone/>
            </a:pPr>
            <a:r>
              <a:rPr lang="en-IN" sz="2400" dirty="0"/>
              <a:t>	L(G) = 0</a:t>
            </a:r>
            <a:r>
              <a:rPr lang="en-IN" sz="2400" baseline="30000" dirty="0"/>
              <a:t>n</a:t>
            </a:r>
            <a:r>
              <a:rPr lang="en-IN" sz="2400" dirty="0"/>
              <a:t> 1</a:t>
            </a:r>
            <a:r>
              <a:rPr lang="en-IN" sz="2400" baseline="30000" dirty="0"/>
              <a:t>n</a:t>
            </a:r>
            <a:r>
              <a:rPr lang="en-IN" sz="2400" dirty="0"/>
              <a:t>   | for n&gt;=0;</a:t>
            </a:r>
            <a:endParaRPr dirty="0"/>
          </a:p>
          <a:p>
            <a:pPr marL="514350" lvl="0" indent="-514350" algn="l" rtl="0">
              <a:lnSpc>
                <a:spcPct val="90000"/>
              </a:lnSpc>
              <a:spcBef>
                <a:spcPts val="1000"/>
              </a:spcBef>
              <a:spcAft>
                <a:spcPts val="0"/>
              </a:spcAft>
              <a:buClr>
                <a:schemeClr val="dk1"/>
              </a:buClr>
              <a:buSzPct val="100000"/>
              <a:buNone/>
            </a:pPr>
            <a:endParaRPr dirty="0">
              <a:solidFill>
                <a:srgbClr val="FF0000"/>
              </a:solidFill>
            </a:endParaRPr>
          </a:p>
          <a:p>
            <a:pPr marL="514350" lvl="0" indent="-514350" algn="l" rtl="0">
              <a:lnSpc>
                <a:spcPct val="90000"/>
              </a:lnSpc>
              <a:spcBef>
                <a:spcPts val="1000"/>
              </a:spcBef>
              <a:spcAft>
                <a:spcPts val="0"/>
              </a:spcAft>
              <a:buClr>
                <a:schemeClr val="dk1"/>
              </a:buClr>
              <a:buSzPct val="100000"/>
              <a:buNone/>
            </a:pPr>
            <a:endParaRPr dirty="0">
              <a:solidFill>
                <a:srgbClr val="FF0000"/>
              </a:solidFill>
            </a:endParaRPr>
          </a:p>
          <a:p>
            <a:pPr marL="514350" lvl="0" indent="-514350"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p:txBody>
      </p:sp>
      <p:sp>
        <p:nvSpPr>
          <p:cNvPr id="384" name="Google Shape;38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a:t>Ambiguous grammar</a:t>
            </a:r>
            <a:endParaRPr/>
          </a:p>
        </p:txBody>
      </p:sp>
      <p:sp>
        <p:nvSpPr>
          <p:cNvPr id="390" name="Google Shape;39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391" name="Google Shape;39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Ambiguity</a:t>
            </a:r>
            <a:br>
              <a:rPr lang="en-IN"/>
            </a:br>
            <a:endParaRPr/>
          </a:p>
        </p:txBody>
      </p:sp>
      <p:sp>
        <p:nvSpPr>
          <p:cNvPr id="397" name="Google Shape;39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IN" sz="1600"/>
              <a:t>A grammar is said to be ambiguous if there exists more than one leftmost derivation or more than one rightmost derivative or more than one parse tree for the given input string.  </a:t>
            </a:r>
            <a:endParaRPr/>
          </a:p>
        </p:txBody>
      </p:sp>
      <p:sp>
        <p:nvSpPr>
          <p:cNvPr id="398" name="Google Shape;398;p37"/>
          <p:cNvSpPr/>
          <p:nvPr/>
        </p:nvSpPr>
        <p:spPr>
          <a:xfrm>
            <a:off x="2209800" y="1447801"/>
            <a:ext cx="79248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rgbClr val="FF0000"/>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b="0" i="0" u="none" strike="noStrike" cap="none">
              <a:solidFill>
                <a:srgbClr val="FF0000"/>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b="0" i="0" u="none" strike="noStrike" cap="none">
              <a:solidFill>
                <a:srgbClr val="FF0000"/>
              </a:solidFill>
              <a:latin typeface="Calibri"/>
              <a:ea typeface="Calibri"/>
              <a:cs typeface="Calibri"/>
              <a:sym typeface="Calibri"/>
            </a:endParaRPr>
          </a:p>
          <a:p>
            <a:pPr marL="0" marR="0" lvl="0" indent="0" algn="l" rtl="0">
              <a:spcBef>
                <a:spcPts val="0"/>
              </a:spcBef>
              <a:spcAft>
                <a:spcPts val="0"/>
              </a:spcAft>
              <a:buClr>
                <a:srgbClr val="FF0000"/>
              </a:buClr>
              <a:buSzPts val="1800"/>
              <a:buFont typeface="Calibri"/>
              <a:buNone/>
            </a:pPr>
            <a:r>
              <a:rPr lang="en-IN" sz="1800" b="0" i="0" u="none" strike="noStrike" cap="none">
                <a:solidFill>
                  <a:srgbClr val="FF0000"/>
                </a:solidFill>
                <a:latin typeface="Calibri"/>
                <a:ea typeface="Calibri"/>
                <a:cs typeface="Calibri"/>
                <a:sym typeface="Calibri"/>
              </a:rPr>
              <a:t>Example1:     Input String : W=a * b + c </a:t>
            </a:r>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r>
              <a:rPr lang="en-IN" sz="1800">
                <a:solidFill>
                  <a:srgbClr val="FF0000"/>
                </a:solidFill>
                <a:latin typeface="Calibri"/>
                <a:ea typeface="Calibri"/>
                <a:cs typeface="Calibri"/>
                <a:sym typeface="Calibri"/>
              </a:rPr>
              <a:t>Parse Tree for Left most Derivation                      Parse Tree for Right most Derivation</a:t>
            </a:r>
            <a:endParaRPr/>
          </a:p>
          <a:p>
            <a:pPr marL="0" marR="0" lvl="0" indent="0" algn="l" rtl="0">
              <a:spcBef>
                <a:spcPts val="0"/>
              </a:spcBef>
              <a:spcAft>
                <a:spcPts val="0"/>
              </a:spcAft>
              <a:buClr>
                <a:schemeClr val="dk1"/>
              </a:buClr>
              <a:buSzPts val="1800"/>
              <a:buFont typeface="Calibri"/>
              <a:buNone/>
            </a:pPr>
            <a:endParaRPr sz="1800">
              <a:solidFill>
                <a:srgbClr val="FF0000"/>
              </a:solidFill>
              <a:latin typeface="Calibri"/>
              <a:ea typeface="Calibri"/>
              <a:cs typeface="Calibri"/>
              <a:sym typeface="Calibri"/>
            </a:endParaRPr>
          </a:p>
        </p:txBody>
      </p:sp>
      <p:pic>
        <p:nvPicPr>
          <p:cNvPr id="399" name="Google Shape;399;p37"/>
          <p:cNvPicPr preferRelativeResize="0"/>
          <p:nvPr/>
        </p:nvPicPr>
        <p:blipFill rotWithShape="1">
          <a:blip r:embed="rId3">
            <a:alphaModFix/>
          </a:blip>
          <a:srcRect/>
          <a:stretch/>
        </p:blipFill>
        <p:spPr>
          <a:xfrm>
            <a:off x="2362201" y="3124201"/>
            <a:ext cx="2009775" cy="2428875"/>
          </a:xfrm>
          <a:prstGeom prst="rect">
            <a:avLst/>
          </a:prstGeom>
          <a:noFill/>
          <a:ln>
            <a:noFill/>
          </a:ln>
        </p:spPr>
      </p:pic>
      <p:pic>
        <p:nvPicPr>
          <p:cNvPr id="400" name="Google Shape;400;p37"/>
          <p:cNvPicPr preferRelativeResize="0"/>
          <p:nvPr/>
        </p:nvPicPr>
        <p:blipFill rotWithShape="1">
          <a:blip r:embed="rId4">
            <a:alphaModFix/>
          </a:blip>
          <a:srcRect/>
          <a:stretch/>
        </p:blipFill>
        <p:spPr>
          <a:xfrm>
            <a:off x="7162801" y="3200401"/>
            <a:ext cx="2314575" cy="2314575"/>
          </a:xfrm>
          <a:prstGeom prst="rect">
            <a:avLst/>
          </a:prstGeom>
          <a:noFill/>
          <a:ln>
            <a:noFill/>
          </a:ln>
        </p:spPr>
      </p:pic>
      <p:sp>
        <p:nvSpPr>
          <p:cNvPr id="401" name="Google Shape;40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407" name="Google Shape;407;p38"/>
          <p:cNvSpPr txBox="1">
            <a:spLocks noGrp="1"/>
          </p:cNvSpPr>
          <p:nvPr>
            <p:ph type="body" idx="1"/>
          </p:nvPr>
        </p:nvSpPr>
        <p:spPr>
          <a:xfrm>
            <a:off x="380999" y="487017"/>
            <a:ext cx="9488557" cy="6005857"/>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FF0000"/>
              </a:buClr>
              <a:buSzPct val="100000"/>
              <a:buChar char="•"/>
            </a:pPr>
            <a:r>
              <a:rPr lang="en-IN" sz="2900" dirty="0">
                <a:solidFill>
                  <a:srgbClr val="FF0000"/>
                </a:solidFill>
              </a:rPr>
              <a:t>Example 2 :</a:t>
            </a:r>
            <a:endParaRPr sz="2000" dirty="0"/>
          </a:p>
          <a:p>
            <a:pPr marL="228600" lvl="0" indent="-228600" algn="l" rtl="0">
              <a:lnSpc>
                <a:spcPct val="90000"/>
              </a:lnSpc>
              <a:spcBef>
                <a:spcPts val="1000"/>
              </a:spcBef>
              <a:spcAft>
                <a:spcPts val="0"/>
              </a:spcAft>
              <a:buClr>
                <a:schemeClr val="dk1"/>
              </a:buClr>
              <a:buSzPct val="100000"/>
              <a:buNone/>
            </a:pPr>
            <a:r>
              <a:rPr lang="en-IN" sz="2900" dirty="0"/>
              <a:t>	S = </a:t>
            </a:r>
            <a:r>
              <a:rPr lang="en-IN" sz="2900" dirty="0" err="1"/>
              <a:t>aSb</a:t>
            </a:r>
            <a:r>
              <a:rPr lang="en-IN" sz="2900" dirty="0"/>
              <a:t> | SS  </a:t>
            </a:r>
            <a:endParaRPr sz="2000" dirty="0"/>
          </a:p>
          <a:p>
            <a:pPr marL="228600" lvl="0" indent="-228600" algn="l" rtl="0">
              <a:lnSpc>
                <a:spcPct val="90000"/>
              </a:lnSpc>
              <a:spcBef>
                <a:spcPts val="1000"/>
              </a:spcBef>
              <a:spcAft>
                <a:spcPts val="0"/>
              </a:spcAft>
              <a:buClr>
                <a:schemeClr val="dk1"/>
              </a:buClr>
              <a:buSzPct val="100000"/>
              <a:buNone/>
            </a:pPr>
            <a:r>
              <a:rPr lang="en-IN" sz="2900" dirty="0"/>
              <a:t>	S = ∈  </a:t>
            </a:r>
            <a:endParaRPr sz="2000" dirty="0"/>
          </a:p>
          <a:p>
            <a:pPr marL="228600" lvl="0" indent="-228600" algn="l" rtl="0">
              <a:lnSpc>
                <a:spcPct val="90000"/>
              </a:lnSpc>
              <a:spcBef>
                <a:spcPts val="1000"/>
              </a:spcBef>
              <a:spcAft>
                <a:spcPts val="0"/>
              </a:spcAft>
              <a:buClr>
                <a:srgbClr val="FF0000"/>
              </a:buClr>
              <a:buSzPct val="100000"/>
              <a:buNone/>
            </a:pPr>
            <a:r>
              <a:rPr lang="en-IN" sz="2900" dirty="0">
                <a:solidFill>
                  <a:srgbClr val="FF0000"/>
                </a:solidFill>
              </a:rPr>
              <a:t>                                              </a:t>
            </a:r>
            <a:endParaRPr sz="2000" dirty="0"/>
          </a:p>
          <a:p>
            <a:pPr marL="228600" lvl="0" indent="-228600" algn="l" rtl="0">
              <a:lnSpc>
                <a:spcPct val="90000"/>
              </a:lnSpc>
              <a:spcBef>
                <a:spcPts val="1000"/>
              </a:spcBef>
              <a:spcAft>
                <a:spcPts val="0"/>
              </a:spcAft>
              <a:buClr>
                <a:srgbClr val="FF0000"/>
              </a:buClr>
              <a:buSzPct val="100000"/>
              <a:buNone/>
            </a:pPr>
            <a:r>
              <a:rPr lang="en-IN" sz="1400" dirty="0">
                <a:solidFill>
                  <a:srgbClr val="FF0000"/>
                </a:solidFill>
              </a:rPr>
              <a:t>			   </a:t>
            </a:r>
            <a:r>
              <a:rPr lang="en-IN" sz="3200" dirty="0">
                <a:solidFill>
                  <a:srgbClr val="FF0000"/>
                </a:solidFill>
              </a:rPr>
              <a:t>Parse Tree I                      Parse Tree II</a:t>
            </a:r>
            <a:endParaRPr sz="2200" dirty="0"/>
          </a:p>
          <a:p>
            <a:pPr marL="228600" lvl="0" indent="-228600" algn="l" rtl="0">
              <a:lnSpc>
                <a:spcPct val="90000"/>
              </a:lnSpc>
              <a:spcBef>
                <a:spcPts val="1000"/>
              </a:spcBef>
              <a:spcAft>
                <a:spcPts val="0"/>
              </a:spcAft>
              <a:buClr>
                <a:schemeClr val="dk1"/>
              </a:buClr>
              <a:buSzPct val="100000"/>
              <a:buNone/>
            </a:pPr>
            <a:r>
              <a:rPr lang="en-IN" sz="900" dirty="0"/>
              <a:t>        </a:t>
            </a: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187325" algn="l" rtl="0">
              <a:lnSpc>
                <a:spcPct val="90000"/>
              </a:lnSpc>
              <a:spcBef>
                <a:spcPts val="1000"/>
              </a:spcBef>
              <a:spcAft>
                <a:spcPts val="0"/>
              </a:spcAft>
              <a:buClr>
                <a:schemeClr val="dk1"/>
              </a:buClr>
              <a:buSzPct val="100000"/>
              <a:buNone/>
            </a:pPr>
            <a:endParaRPr sz="800" dirty="0"/>
          </a:p>
          <a:p>
            <a:pPr marL="228600" lvl="0" indent="-228600" algn="l" rtl="0">
              <a:lnSpc>
                <a:spcPct val="90000"/>
              </a:lnSpc>
              <a:spcBef>
                <a:spcPts val="1000"/>
              </a:spcBef>
              <a:spcAft>
                <a:spcPts val="0"/>
              </a:spcAft>
              <a:buClr>
                <a:schemeClr val="dk1"/>
              </a:buClr>
              <a:buSzPct val="100000"/>
              <a:buNone/>
            </a:pPr>
            <a:br>
              <a:rPr lang="en-IN" sz="800" dirty="0"/>
            </a:br>
            <a:r>
              <a:rPr lang="en-IN" sz="800" dirty="0"/>
              <a:t> </a:t>
            </a:r>
            <a:br>
              <a:rPr lang="en-IN" sz="800" dirty="0"/>
            </a:br>
            <a:r>
              <a:rPr lang="en-IN" sz="800" dirty="0"/>
              <a:t> </a:t>
            </a:r>
            <a:br>
              <a:rPr lang="en-IN" sz="800" dirty="0"/>
            </a:br>
            <a:endParaRPr sz="800" dirty="0"/>
          </a:p>
        </p:txBody>
      </p:sp>
      <p:pic>
        <p:nvPicPr>
          <p:cNvPr id="408" name="Google Shape;408;p38"/>
          <p:cNvPicPr preferRelativeResize="0"/>
          <p:nvPr/>
        </p:nvPicPr>
        <p:blipFill rotWithShape="1">
          <a:blip r:embed="rId3">
            <a:alphaModFix/>
          </a:blip>
          <a:srcRect/>
          <a:stretch/>
        </p:blipFill>
        <p:spPr>
          <a:xfrm>
            <a:off x="1842053" y="3021496"/>
            <a:ext cx="6457121" cy="3081129"/>
          </a:xfrm>
          <a:prstGeom prst="rect">
            <a:avLst/>
          </a:prstGeom>
          <a:noFill/>
          <a:ln>
            <a:noFill/>
          </a:ln>
        </p:spPr>
      </p:pic>
      <p:sp>
        <p:nvSpPr>
          <p:cNvPr id="409" name="Google Shape;40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sp>
        <p:nvSpPr>
          <p:cNvPr id="415" name="Google Shape;415;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If the grammar has ambiguity then it is not good for a compiler construction. </a:t>
            </a:r>
            <a:endParaRPr/>
          </a:p>
          <a:p>
            <a:pPr marL="228600" lvl="0" indent="-228600" algn="l" rtl="0">
              <a:lnSpc>
                <a:spcPct val="90000"/>
              </a:lnSpc>
              <a:spcBef>
                <a:spcPts val="1000"/>
              </a:spcBef>
              <a:spcAft>
                <a:spcPts val="0"/>
              </a:spcAft>
              <a:buClr>
                <a:schemeClr val="dk1"/>
              </a:buClr>
              <a:buSzPts val="2400"/>
              <a:buChar char="•"/>
            </a:pPr>
            <a:r>
              <a:rPr lang="en-IN" sz="2400"/>
              <a:t>No method can automatically detect and remove the ambiguity but you can remove ambiguity by re-writing the whole grammar without ambiguity.</a:t>
            </a:r>
            <a:endParaRPr/>
          </a:p>
          <a:p>
            <a:pPr marL="228600" lvl="0" indent="-228600" algn="l" rtl="0">
              <a:lnSpc>
                <a:spcPct val="90000"/>
              </a:lnSpc>
              <a:spcBef>
                <a:spcPts val="1000"/>
              </a:spcBef>
              <a:spcAft>
                <a:spcPts val="0"/>
              </a:spcAft>
              <a:buClr>
                <a:schemeClr val="dk1"/>
              </a:buClr>
              <a:buSzPts val="2800"/>
              <a:buNone/>
            </a:pPr>
            <a:br>
              <a:rPr lang="en-IN"/>
            </a:br>
            <a:endParaRPr/>
          </a:p>
        </p:txBody>
      </p:sp>
      <p:sp>
        <p:nvSpPr>
          <p:cNvPr id="416" name="Google Shape;41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a:solidFill>
                  <a:srgbClr val="FF0000"/>
                </a:solidFill>
              </a:rPr>
              <a:t>Grammars: Introduction</a:t>
            </a:r>
            <a:endParaRPr/>
          </a:p>
        </p:txBody>
      </p:sp>
      <p:sp>
        <p:nvSpPr>
          <p:cNvPr id="157" name="Google Shape;15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IN" dirty="0"/>
              <a:t>Grammars denote syntactical rules for conversation in natural languages.</a:t>
            </a:r>
            <a:endParaRPr dirty="0"/>
          </a:p>
          <a:p>
            <a:pPr marL="228600" lvl="0" indent="-228600" algn="l" rtl="0">
              <a:lnSpc>
                <a:spcPct val="90000"/>
              </a:lnSpc>
              <a:spcBef>
                <a:spcPts val="1000"/>
              </a:spcBef>
              <a:spcAft>
                <a:spcPts val="0"/>
              </a:spcAft>
              <a:buClr>
                <a:schemeClr val="dk1"/>
              </a:buClr>
              <a:buSzPct val="100000"/>
              <a:buChar char="•"/>
            </a:pPr>
            <a:r>
              <a:rPr lang="en-IN" dirty="0"/>
              <a:t>Noam Chomsky gave a mathematical model of grammar in 1956.</a:t>
            </a:r>
            <a:endParaRPr dirty="0"/>
          </a:p>
          <a:p>
            <a:pPr marL="228600" lvl="0" indent="-228600" algn="l" rtl="0">
              <a:lnSpc>
                <a:spcPct val="90000"/>
              </a:lnSpc>
              <a:spcBef>
                <a:spcPts val="1000"/>
              </a:spcBef>
              <a:spcAft>
                <a:spcPts val="0"/>
              </a:spcAft>
              <a:buClr>
                <a:schemeClr val="dk1"/>
              </a:buClr>
              <a:buSzPct val="100000"/>
              <a:buChar char="•"/>
            </a:pPr>
            <a:r>
              <a:rPr lang="en-IN" dirty="0"/>
              <a:t>A grammar is a set of production rules which are used to generate strings of a language.</a:t>
            </a:r>
            <a:endParaRPr dirty="0"/>
          </a:p>
          <a:p>
            <a:pPr marL="228600" lvl="0" indent="-228600" algn="l" rtl="0">
              <a:lnSpc>
                <a:spcPct val="90000"/>
              </a:lnSpc>
              <a:spcBef>
                <a:spcPts val="1000"/>
              </a:spcBef>
              <a:spcAft>
                <a:spcPts val="0"/>
              </a:spcAft>
              <a:buClr>
                <a:schemeClr val="dk1"/>
              </a:buClr>
              <a:buSzPct val="100000"/>
              <a:buChar char="•"/>
            </a:pPr>
            <a:r>
              <a:rPr lang="en-IN" dirty="0"/>
              <a:t>A grammar can be represented as  4 tuples (N, T, P, S)</a:t>
            </a:r>
            <a:endParaRPr dirty="0"/>
          </a:p>
          <a:p>
            <a:pPr marL="0" lvl="0" indent="0" algn="l" rtl="0">
              <a:lnSpc>
                <a:spcPct val="90000"/>
              </a:lnSpc>
              <a:spcBef>
                <a:spcPts val="1000"/>
              </a:spcBef>
              <a:spcAft>
                <a:spcPts val="0"/>
              </a:spcAft>
              <a:buClr>
                <a:schemeClr val="dk1"/>
              </a:buClr>
              <a:buSzPct val="100000"/>
              <a:buNone/>
            </a:pPr>
            <a:r>
              <a:rPr lang="en-IN" dirty="0"/>
              <a:t>Where,</a:t>
            </a:r>
            <a:endParaRPr dirty="0"/>
          </a:p>
          <a:p>
            <a:pPr marL="685800" lvl="1" indent="-228600">
              <a:spcBef>
                <a:spcPts val="1000"/>
              </a:spcBef>
              <a:buSzPct val="100000"/>
            </a:pPr>
            <a:r>
              <a:rPr lang="en-IN" dirty="0"/>
              <a:t>N:-  Set of Non terminals or variable list </a:t>
            </a:r>
            <a:endParaRPr dirty="0"/>
          </a:p>
          <a:p>
            <a:pPr marL="685800" lvl="1" indent="-228600">
              <a:spcBef>
                <a:spcPts val="1000"/>
              </a:spcBef>
              <a:buSzPct val="100000"/>
            </a:pPr>
            <a:r>
              <a:rPr lang="en-IN" dirty="0"/>
              <a:t>T:-  Set of Terminals(T∈ ∑)</a:t>
            </a:r>
            <a:endParaRPr dirty="0"/>
          </a:p>
          <a:p>
            <a:pPr marL="685800" lvl="1" indent="-228600">
              <a:spcBef>
                <a:spcPts val="1000"/>
              </a:spcBef>
              <a:buSzPct val="100000"/>
            </a:pPr>
            <a:r>
              <a:rPr lang="en-IN" dirty="0"/>
              <a:t>S:-  Special Non terminal called Starting symbol of grammar( S ∈ N)</a:t>
            </a:r>
            <a:endParaRPr dirty="0"/>
          </a:p>
          <a:p>
            <a:pPr marL="685800" lvl="1" indent="-228600">
              <a:spcBef>
                <a:spcPts val="1000"/>
              </a:spcBef>
              <a:buSzPct val="100000"/>
            </a:pPr>
            <a:r>
              <a:rPr lang="en-IN" dirty="0"/>
              <a:t>P:- Production rule ( of the form α → β , where α and β are strings on  N ∪ ∑ )</a:t>
            </a: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p:txBody>
      </p:sp>
      <p:sp>
        <p:nvSpPr>
          <p:cNvPr id="158" name="Google Shape;15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a:solidFill>
                  <a:srgbClr val="FF0000"/>
                </a:solidFill>
              </a:rPr>
              <a:t>Ambiguous grammar to unambiguous grammar</a:t>
            </a:r>
            <a:endParaRPr/>
          </a:p>
        </p:txBody>
      </p:sp>
      <p:sp>
        <p:nvSpPr>
          <p:cNvPr id="422" name="Google Shape;42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ts val="2800"/>
              <a:buNone/>
            </a:pPr>
            <a:r>
              <a:rPr lang="en-IN" u="sng">
                <a:solidFill>
                  <a:srgbClr val="FF0000"/>
                </a:solidFill>
              </a:rPr>
              <a:t>Example1:</a:t>
            </a:r>
            <a:endParaRPr/>
          </a:p>
          <a:p>
            <a:pPr marL="228600" lvl="0" indent="-228600" algn="l" rtl="0">
              <a:lnSpc>
                <a:spcPct val="90000"/>
              </a:lnSpc>
              <a:spcBef>
                <a:spcPts val="1000"/>
              </a:spcBef>
              <a:spcAft>
                <a:spcPts val="0"/>
              </a:spcAft>
              <a:buClr>
                <a:srgbClr val="FF0000"/>
              </a:buClr>
              <a:buSzPts val="2800"/>
              <a:buChar char="•"/>
            </a:pPr>
            <a:r>
              <a:rPr lang="en-IN">
                <a:solidFill>
                  <a:srgbClr val="FF0000"/>
                </a:solidFill>
              </a:rPr>
              <a:t>Show that the given Expression grammar is ambiguous. Also, find an equivalent unambiguous grammar.</a:t>
            </a:r>
            <a:endParaRPr/>
          </a:p>
          <a:p>
            <a:pPr marL="228600" lvl="0" indent="-228600" algn="l" rtl="0">
              <a:lnSpc>
                <a:spcPct val="90000"/>
              </a:lnSpc>
              <a:spcBef>
                <a:spcPts val="1000"/>
              </a:spcBef>
              <a:spcAft>
                <a:spcPts val="0"/>
              </a:spcAft>
              <a:buClr>
                <a:srgbClr val="FF0000"/>
              </a:buClr>
              <a:buSzPts val="2800"/>
              <a:buNone/>
            </a:pPr>
            <a:r>
              <a:rPr lang="en-IN">
                <a:solidFill>
                  <a:srgbClr val="FF0000"/>
                </a:solidFill>
              </a:rPr>
              <a:t>Input Grammar:</a:t>
            </a:r>
            <a:endParaRPr/>
          </a:p>
          <a:p>
            <a:pPr marL="228600" lvl="0" indent="-228600" algn="l" rtl="0">
              <a:lnSpc>
                <a:spcPct val="90000"/>
              </a:lnSpc>
              <a:spcBef>
                <a:spcPts val="1000"/>
              </a:spcBef>
              <a:spcAft>
                <a:spcPts val="0"/>
              </a:spcAft>
              <a:buClr>
                <a:schemeClr val="dk1"/>
              </a:buClr>
              <a:buSzPts val="2800"/>
              <a:buNone/>
            </a:pPr>
            <a:r>
              <a:rPr lang="en-IN"/>
              <a:t>	E → E * E  	</a:t>
            </a:r>
            <a:endParaRPr/>
          </a:p>
          <a:p>
            <a:pPr marL="228600" lvl="0" indent="-228600" algn="l" rtl="0">
              <a:lnSpc>
                <a:spcPct val="90000"/>
              </a:lnSpc>
              <a:spcBef>
                <a:spcPts val="1000"/>
              </a:spcBef>
              <a:spcAft>
                <a:spcPts val="0"/>
              </a:spcAft>
              <a:buClr>
                <a:schemeClr val="dk1"/>
              </a:buClr>
              <a:buSzPts val="2800"/>
              <a:buNone/>
            </a:pPr>
            <a:r>
              <a:rPr lang="en-IN"/>
              <a:t>	E → E + E  </a:t>
            </a:r>
            <a:endParaRPr/>
          </a:p>
          <a:p>
            <a:pPr marL="228600" lvl="0" indent="-228600" algn="l" rtl="0">
              <a:lnSpc>
                <a:spcPct val="90000"/>
              </a:lnSpc>
              <a:spcBef>
                <a:spcPts val="1000"/>
              </a:spcBef>
              <a:spcAft>
                <a:spcPts val="0"/>
              </a:spcAft>
              <a:buClr>
                <a:schemeClr val="dk1"/>
              </a:buClr>
              <a:buSzPts val="2800"/>
              <a:buNone/>
            </a:pPr>
            <a:r>
              <a:rPr lang="en-IN"/>
              <a:t>	E → id  </a:t>
            </a:r>
            <a:endParaRPr/>
          </a:p>
          <a:p>
            <a:pPr marL="228600" lvl="0" indent="-228600" algn="l" rtl="0">
              <a:lnSpc>
                <a:spcPct val="90000"/>
              </a:lnSpc>
              <a:spcBef>
                <a:spcPts val="1000"/>
              </a:spcBef>
              <a:spcAft>
                <a:spcPts val="0"/>
              </a:spcAft>
              <a:buClr>
                <a:schemeClr val="dk1"/>
              </a:buClr>
              <a:buSzPts val="2800"/>
              <a:buNone/>
            </a:pPr>
            <a:r>
              <a:rPr lang="en-IN" b="1"/>
              <a:t>Solution:</a:t>
            </a:r>
            <a:endParaRPr/>
          </a:p>
          <a:p>
            <a:pPr marL="228600" lvl="0" indent="-228600" algn="l" rtl="0">
              <a:lnSpc>
                <a:spcPct val="90000"/>
              </a:lnSpc>
              <a:spcBef>
                <a:spcPts val="1000"/>
              </a:spcBef>
              <a:spcAft>
                <a:spcPts val="0"/>
              </a:spcAft>
              <a:buClr>
                <a:schemeClr val="dk1"/>
              </a:buClr>
              <a:buSzPts val="2800"/>
              <a:buChar char="•"/>
            </a:pPr>
            <a:r>
              <a:rPr lang="en-IN"/>
              <a:t>Let us derive the string "id + id * id"</a:t>
            </a:r>
            <a:endParaRPr/>
          </a:p>
          <a:p>
            <a:pPr marL="228600" lvl="0" indent="-50800" algn="l" rtl="0">
              <a:lnSpc>
                <a:spcPct val="90000"/>
              </a:lnSpc>
              <a:spcBef>
                <a:spcPts val="1000"/>
              </a:spcBef>
              <a:spcAft>
                <a:spcPts val="0"/>
              </a:spcAft>
              <a:buClr>
                <a:schemeClr val="dk1"/>
              </a:buClr>
              <a:buSzPts val="2800"/>
              <a:buNone/>
            </a:pPr>
            <a:endParaRPr>
              <a:solidFill>
                <a:srgbClr val="FF0000"/>
              </a:solidFill>
            </a:endParaRPr>
          </a:p>
        </p:txBody>
      </p:sp>
      <p:sp>
        <p:nvSpPr>
          <p:cNvPr id="423" name="Google Shape;42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Calibri"/>
              <a:buNone/>
            </a:pPr>
            <a:r>
              <a:rPr lang="en-IN"/>
              <a:t>Contd…</a:t>
            </a:r>
            <a:endParaRPr/>
          </a:p>
        </p:txBody>
      </p:sp>
      <p:pic>
        <p:nvPicPr>
          <p:cNvPr id="429" name="Google Shape;429;p41"/>
          <p:cNvPicPr preferRelativeResize="0">
            <a:picLocks noGrp="1"/>
          </p:cNvPicPr>
          <p:nvPr>
            <p:ph type="body" idx="1"/>
          </p:nvPr>
        </p:nvPicPr>
        <p:blipFill rotWithShape="1">
          <a:blip r:embed="rId3">
            <a:alphaModFix/>
          </a:blip>
          <a:srcRect/>
          <a:stretch/>
        </p:blipFill>
        <p:spPr>
          <a:xfrm>
            <a:off x="3124200" y="1143001"/>
            <a:ext cx="5886450" cy="3286125"/>
          </a:xfrm>
          <a:prstGeom prst="rect">
            <a:avLst/>
          </a:prstGeom>
          <a:noFill/>
          <a:ln>
            <a:noFill/>
          </a:ln>
        </p:spPr>
      </p:pic>
      <p:sp>
        <p:nvSpPr>
          <p:cNvPr id="430" name="Google Shape;430;p41"/>
          <p:cNvSpPr/>
          <p:nvPr/>
        </p:nvSpPr>
        <p:spPr>
          <a:xfrm>
            <a:off x="3657600" y="4572001"/>
            <a:ext cx="5715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As there are two different parse tree for deriving the same string  "id + id * id", the given grammar is ambiguous.</a:t>
            </a:r>
            <a:endParaRPr/>
          </a:p>
        </p:txBody>
      </p:sp>
      <p:sp>
        <p:nvSpPr>
          <p:cNvPr id="431" name="Google Shape;43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2"/>
          <p:cNvSpPr txBox="1">
            <a:spLocks noGrp="1"/>
          </p:cNvSpPr>
          <p:nvPr>
            <p:ph type="title"/>
          </p:nvPr>
        </p:nvSpPr>
        <p:spPr>
          <a:xfrm>
            <a:off x="838200" y="0"/>
            <a:ext cx="10515600" cy="8150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u="sng" dirty="0"/>
              <a:t>Removing ambiguity</a:t>
            </a:r>
            <a:endParaRPr dirty="0"/>
          </a:p>
        </p:txBody>
      </p:sp>
      <p:sp>
        <p:nvSpPr>
          <p:cNvPr id="437" name="Google Shape;437;p42"/>
          <p:cNvSpPr txBox="1">
            <a:spLocks noGrp="1"/>
          </p:cNvSpPr>
          <p:nvPr>
            <p:ph type="body" idx="1"/>
          </p:nvPr>
        </p:nvSpPr>
        <p:spPr>
          <a:xfrm>
            <a:off x="255104" y="815009"/>
            <a:ext cx="11681792" cy="589059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ct val="100000"/>
              <a:buNone/>
            </a:pPr>
            <a:r>
              <a:rPr lang="en-IN" sz="2400" b="1" dirty="0">
                <a:solidFill>
                  <a:srgbClr val="FF0000"/>
                </a:solidFill>
              </a:rPr>
              <a:t>Rewriting the grammar</a:t>
            </a:r>
            <a:r>
              <a:rPr lang="en-IN" sz="2400" dirty="0">
                <a:solidFill>
                  <a:srgbClr val="FF0000"/>
                </a:solidFill>
              </a:rPr>
              <a:t> </a:t>
            </a:r>
            <a:endParaRPr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For the Expression Grammar, use the following steps to get unambiguous grammar</a:t>
            </a:r>
            <a:endParaRPr sz="2400" dirty="0">
              <a:solidFill>
                <a:srgbClr val="FF0000"/>
              </a:solidFill>
            </a:endParaRPr>
          </a:p>
          <a:p>
            <a:pPr marL="514350" lvl="0" indent="-514350" algn="l" rtl="0">
              <a:lnSpc>
                <a:spcPct val="90000"/>
              </a:lnSpc>
              <a:spcBef>
                <a:spcPts val="1000"/>
              </a:spcBef>
              <a:spcAft>
                <a:spcPts val="0"/>
              </a:spcAft>
              <a:buClr>
                <a:schemeClr val="dk1"/>
              </a:buClr>
              <a:buSzPct val="100000"/>
              <a:buFont typeface="Calibri"/>
              <a:buAutoNum type="arabicPeriod"/>
            </a:pPr>
            <a:r>
              <a:rPr lang="en-IN" sz="2400" dirty="0"/>
              <a:t>Take care of precedence (Use a different non terminal for each precedence level and also start with the lowest precedence (PLUS) </a:t>
            </a:r>
            <a:endParaRPr dirty="0"/>
          </a:p>
          <a:p>
            <a:pPr marL="514350" lvl="0" indent="-514350" algn="l" rtl="0">
              <a:lnSpc>
                <a:spcPct val="90000"/>
              </a:lnSpc>
              <a:spcBef>
                <a:spcPts val="1000"/>
              </a:spcBef>
              <a:spcAft>
                <a:spcPts val="0"/>
              </a:spcAft>
              <a:buClr>
                <a:schemeClr val="dk1"/>
              </a:buClr>
              <a:buSzPct val="100000"/>
              <a:buFont typeface="Calibri"/>
              <a:buAutoNum type="arabicPeriod"/>
            </a:pPr>
            <a:r>
              <a:rPr lang="en-IN" sz="2400" dirty="0"/>
              <a:t>Ensure associativity (define the rule as left recursive if the operator is left associative and as right recursive if the operator is  right associative ) </a:t>
            </a:r>
            <a:endParaRPr sz="2400" dirty="0"/>
          </a:p>
          <a:p>
            <a:pPr marL="228600" lvl="0" indent="-228600" algn="l" rtl="0">
              <a:lnSpc>
                <a:spcPct val="90000"/>
              </a:lnSpc>
              <a:spcBef>
                <a:spcPts val="1000"/>
              </a:spcBef>
              <a:spcAft>
                <a:spcPts val="0"/>
              </a:spcAft>
              <a:buClr>
                <a:srgbClr val="FF0000"/>
              </a:buClr>
              <a:buSzPct val="100000"/>
              <a:buNone/>
            </a:pPr>
            <a:r>
              <a:rPr lang="en-IN" sz="2400" dirty="0">
                <a:solidFill>
                  <a:srgbClr val="FF0000"/>
                </a:solidFill>
              </a:rPr>
              <a:t>The equivalent unambiguous grammar</a:t>
            </a:r>
            <a:endParaRPr sz="2400"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IN" sz="2400" dirty="0"/>
              <a:t>	E → E + T  </a:t>
            </a:r>
            <a:endParaRPr dirty="0"/>
          </a:p>
          <a:p>
            <a:pPr marL="228600" lvl="0" indent="-228600" algn="l" rtl="0">
              <a:lnSpc>
                <a:spcPct val="90000"/>
              </a:lnSpc>
              <a:spcBef>
                <a:spcPts val="1000"/>
              </a:spcBef>
              <a:spcAft>
                <a:spcPts val="0"/>
              </a:spcAft>
              <a:buClr>
                <a:schemeClr val="dk1"/>
              </a:buClr>
              <a:buSzPct val="100000"/>
              <a:buNone/>
            </a:pPr>
            <a:r>
              <a:rPr lang="en-IN" sz="2400" dirty="0"/>
              <a:t>	E → T  </a:t>
            </a:r>
            <a:endParaRPr dirty="0"/>
          </a:p>
          <a:p>
            <a:pPr marL="228600" lvl="0" indent="-228600" algn="l" rtl="0">
              <a:lnSpc>
                <a:spcPct val="90000"/>
              </a:lnSpc>
              <a:spcBef>
                <a:spcPts val="1000"/>
              </a:spcBef>
              <a:spcAft>
                <a:spcPts val="0"/>
              </a:spcAft>
              <a:buClr>
                <a:schemeClr val="dk1"/>
              </a:buClr>
              <a:buSzPct val="100000"/>
              <a:buNone/>
            </a:pPr>
            <a:r>
              <a:rPr lang="en-IN" sz="2400" dirty="0"/>
              <a:t>	T → T * F  </a:t>
            </a:r>
            <a:endParaRPr dirty="0"/>
          </a:p>
          <a:p>
            <a:pPr marL="228600" lvl="0" indent="-228600" algn="l" rtl="0">
              <a:lnSpc>
                <a:spcPct val="90000"/>
              </a:lnSpc>
              <a:spcBef>
                <a:spcPts val="1000"/>
              </a:spcBef>
              <a:spcAft>
                <a:spcPts val="0"/>
              </a:spcAft>
              <a:buClr>
                <a:schemeClr val="dk1"/>
              </a:buClr>
              <a:buSzPct val="100000"/>
              <a:buNone/>
            </a:pPr>
            <a:r>
              <a:rPr lang="en-IN" sz="2400" dirty="0"/>
              <a:t>	T → F  </a:t>
            </a:r>
            <a:endParaRPr dirty="0"/>
          </a:p>
          <a:p>
            <a:pPr marL="228600" lvl="0" indent="-228600" algn="l" rtl="0">
              <a:lnSpc>
                <a:spcPct val="90000"/>
              </a:lnSpc>
              <a:spcBef>
                <a:spcPts val="1000"/>
              </a:spcBef>
              <a:spcAft>
                <a:spcPts val="0"/>
              </a:spcAft>
              <a:buClr>
                <a:schemeClr val="dk1"/>
              </a:buClr>
              <a:buSzPct val="100000"/>
              <a:buNone/>
            </a:pPr>
            <a:r>
              <a:rPr lang="en-IN" sz="2400" dirty="0"/>
              <a:t>	F → id  </a:t>
            </a:r>
            <a:endParaRPr dirty="0"/>
          </a:p>
          <a:p>
            <a:pPr marL="228600" lvl="0" indent="-228600" algn="l" rtl="0">
              <a:lnSpc>
                <a:spcPct val="90000"/>
              </a:lnSpc>
              <a:spcBef>
                <a:spcPts val="1000"/>
              </a:spcBef>
              <a:spcAft>
                <a:spcPts val="0"/>
              </a:spcAft>
              <a:buClr>
                <a:schemeClr val="dk1"/>
              </a:buClr>
              <a:buSzPct val="100000"/>
              <a:buChar char="•"/>
            </a:pPr>
            <a:r>
              <a:rPr lang="en-IN" sz="2400" dirty="0"/>
              <a:t>It reflects the fact that ∗ has higher precedence than +.</a:t>
            </a:r>
            <a:endParaRPr dirty="0"/>
          </a:p>
          <a:p>
            <a:pPr marL="228600" lvl="0" indent="-228600" algn="l" rtl="0">
              <a:lnSpc>
                <a:spcPct val="90000"/>
              </a:lnSpc>
              <a:spcBef>
                <a:spcPts val="1000"/>
              </a:spcBef>
              <a:spcAft>
                <a:spcPts val="0"/>
              </a:spcAft>
              <a:buClr>
                <a:schemeClr val="dk1"/>
              </a:buClr>
              <a:buSzPct val="100000"/>
              <a:buChar char="•"/>
            </a:pPr>
            <a:r>
              <a:rPr lang="en-IN" sz="2400" dirty="0"/>
              <a:t>Also that, the operators + and ∗ are left-associative as these 2 are left recursive rules.</a:t>
            </a:r>
            <a:endParaRPr sz="2400" dirty="0"/>
          </a:p>
          <a:p>
            <a:pPr marL="228600" lvl="0" indent="-228600" algn="l" rtl="0">
              <a:lnSpc>
                <a:spcPct val="90000"/>
              </a:lnSpc>
              <a:spcBef>
                <a:spcPts val="1000"/>
              </a:spcBef>
              <a:spcAft>
                <a:spcPts val="0"/>
              </a:spcAft>
              <a:buClr>
                <a:schemeClr val="dk1"/>
              </a:buClr>
              <a:buSzPct val="100000"/>
              <a:buNone/>
            </a:pPr>
            <a:endParaRPr sz="2400" dirty="0"/>
          </a:p>
          <a:p>
            <a:pPr marL="228600" lvl="0" indent="-228600" algn="l" rtl="0">
              <a:lnSpc>
                <a:spcPct val="90000"/>
              </a:lnSpc>
              <a:spcBef>
                <a:spcPts val="1000"/>
              </a:spcBef>
              <a:spcAft>
                <a:spcPts val="0"/>
              </a:spcAft>
              <a:buClr>
                <a:schemeClr val="dk1"/>
              </a:buClr>
              <a:buSzPct val="100000"/>
              <a:buNone/>
            </a:pPr>
            <a:endParaRPr dirty="0"/>
          </a:p>
          <a:p>
            <a:pPr marL="228600" lvl="0" indent="-77470" algn="l" rtl="0">
              <a:lnSpc>
                <a:spcPct val="90000"/>
              </a:lnSpc>
              <a:spcBef>
                <a:spcPts val="1000"/>
              </a:spcBef>
              <a:spcAft>
                <a:spcPts val="0"/>
              </a:spcAft>
              <a:buClr>
                <a:schemeClr val="dk1"/>
              </a:buClr>
              <a:buSzPct val="100000"/>
              <a:buNone/>
            </a:pPr>
            <a:endParaRPr dirty="0">
              <a:solidFill>
                <a:srgbClr val="FF0000"/>
              </a:solidFill>
            </a:endParaRPr>
          </a:p>
          <a:p>
            <a:pPr marL="228600" lvl="0" indent="-77470" algn="l" rtl="0">
              <a:lnSpc>
                <a:spcPct val="90000"/>
              </a:lnSpc>
              <a:spcBef>
                <a:spcPts val="1000"/>
              </a:spcBef>
              <a:spcAft>
                <a:spcPts val="0"/>
              </a:spcAft>
              <a:buClr>
                <a:schemeClr val="dk1"/>
              </a:buClr>
              <a:buSzPct val="100000"/>
              <a:buNone/>
            </a:pPr>
            <a:endParaRPr dirty="0"/>
          </a:p>
        </p:txBody>
      </p:sp>
      <p:sp>
        <p:nvSpPr>
          <p:cNvPr id="438" name="Google Shape;43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3"/>
          <p:cNvSpPr txBox="1">
            <a:spLocks noGrp="1"/>
          </p:cNvSpPr>
          <p:nvPr>
            <p:ph type="title"/>
          </p:nvPr>
        </p:nvSpPr>
        <p:spPr>
          <a:xfrm>
            <a:off x="838200" y="16887"/>
            <a:ext cx="10515600" cy="66891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dirty="0" err="1"/>
              <a:t>Contd</a:t>
            </a:r>
            <a:r>
              <a:rPr lang="en-IN" dirty="0"/>
              <a:t>…</a:t>
            </a:r>
            <a:endParaRPr dirty="0"/>
          </a:p>
        </p:txBody>
      </p:sp>
      <p:sp>
        <p:nvSpPr>
          <p:cNvPr id="444" name="Google Shape;444;p43"/>
          <p:cNvSpPr txBox="1">
            <a:spLocks noGrp="1"/>
          </p:cNvSpPr>
          <p:nvPr>
            <p:ph type="body" idx="1"/>
          </p:nvPr>
        </p:nvSpPr>
        <p:spPr>
          <a:xfrm>
            <a:off x="529154" y="756501"/>
            <a:ext cx="9698212" cy="55291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000"/>
              <a:buNone/>
            </a:pPr>
            <a:r>
              <a:rPr lang="en-IN" sz="2000" u="sng" dirty="0">
                <a:solidFill>
                  <a:srgbClr val="FF0000"/>
                </a:solidFill>
              </a:rPr>
              <a:t>Example2:</a:t>
            </a:r>
            <a:endParaRPr dirty="0"/>
          </a:p>
          <a:p>
            <a:pPr marL="228600" lvl="0" indent="-228600" algn="l" rtl="0">
              <a:lnSpc>
                <a:spcPct val="90000"/>
              </a:lnSpc>
              <a:spcBef>
                <a:spcPts val="1000"/>
              </a:spcBef>
              <a:spcAft>
                <a:spcPts val="0"/>
              </a:spcAft>
              <a:buClr>
                <a:schemeClr val="dk1"/>
              </a:buClr>
              <a:buSzPts val="2000"/>
              <a:buChar char="•"/>
            </a:pPr>
            <a:r>
              <a:rPr lang="en-IN" sz="2000" dirty="0"/>
              <a:t>Check that the given grammar is ambiguous or not. Also, find an equivalent unambiguous grammar.</a:t>
            </a:r>
            <a:endParaRPr dirty="0"/>
          </a:p>
          <a:p>
            <a:pPr marL="228600" lvl="0" indent="-228600" algn="l" rtl="0">
              <a:lnSpc>
                <a:spcPct val="90000"/>
              </a:lnSpc>
              <a:spcBef>
                <a:spcPts val="1000"/>
              </a:spcBef>
              <a:spcAft>
                <a:spcPts val="0"/>
              </a:spcAft>
              <a:buClr>
                <a:schemeClr val="dk1"/>
              </a:buClr>
              <a:buSzPts val="2000"/>
              <a:buNone/>
            </a:pPr>
            <a:r>
              <a:rPr lang="en-IN" sz="2000" dirty="0"/>
              <a:t>	S → S + S  </a:t>
            </a:r>
            <a:endParaRPr dirty="0"/>
          </a:p>
          <a:p>
            <a:pPr marL="228600" lvl="0" indent="-228600" algn="l" rtl="0">
              <a:lnSpc>
                <a:spcPct val="90000"/>
              </a:lnSpc>
              <a:spcBef>
                <a:spcPts val="1000"/>
              </a:spcBef>
              <a:spcAft>
                <a:spcPts val="0"/>
              </a:spcAft>
              <a:buClr>
                <a:schemeClr val="dk1"/>
              </a:buClr>
              <a:buSzPts val="2000"/>
              <a:buNone/>
            </a:pPr>
            <a:r>
              <a:rPr lang="en-IN" sz="2000" dirty="0"/>
              <a:t>	S → S * S  </a:t>
            </a:r>
            <a:endParaRPr dirty="0"/>
          </a:p>
          <a:p>
            <a:pPr marL="228600" lvl="0" indent="-228600" algn="l" rtl="0">
              <a:lnSpc>
                <a:spcPct val="90000"/>
              </a:lnSpc>
              <a:spcBef>
                <a:spcPts val="1000"/>
              </a:spcBef>
              <a:spcAft>
                <a:spcPts val="0"/>
              </a:spcAft>
              <a:buClr>
                <a:schemeClr val="dk1"/>
              </a:buClr>
              <a:buSzPts val="2000"/>
              <a:buNone/>
            </a:pPr>
            <a:r>
              <a:rPr lang="en-IN" sz="2000" dirty="0"/>
              <a:t>	S → S ^ S  </a:t>
            </a:r>
            <a:endParaRPr dirty="0"/>
          </a:p>
          <a:p>
            <a:pPr marL="228600" lvl="0" indent="-228600" algn="l" rtl="0">
              <a:lnSpc>
                <a:spcPct val="90000"/>
              </a:lnSpc>
              <a:spcBef>
                <a:spcPts val="1000"/>
              </a:spcBef>
              <a:spcAft>
                <a:spcPts val="0"/>
              </a:spcAft>
              <a:buClr>
                <a:schemeClr val="dk1"/>
              </a:buClr>
              <a:buSzPts val="2000"/>
              <a:buNone/>
            </a:pPr>
            <a:r>
              <a:rPr lang="en-IN" sz="2000" dirty="0"/>
              <a:t>	S → a  </a:t>
            </a:r>
            <a:endParaRPr dirty="0"/>
          </a:p>
          <a:p>
            <a:pPr marL="228600" lvl="0" indent="-228600" algn="l" rtl="0">
              <a:lnSpc>
                <a:spcPct val="90000"/>
              </a:lnSpc>
              <a:spcBef>
                <a:spcPts val="1000"/>
              </a:spcBef>
              <a:spcAft>
                <a:spcPts val="0"/>
              </a:spcAft>
              <a:buClr>
                <a:schemeClr val="dk1"/>
              </a:buClr>
              <a:buSzPts val="2000"/>
              <a:buNone/>
            </a:pPr>
            <a:r>
              <a:rPr lang="en-IN" sz="2000" b="1" dirty="0"/>
              <a:t>Solution:</a:t>
            </a:r>
            <a:endParaRPr dirty="0"/>
          </a:p>
          <a:p>
            <a:pPr marL="228600" lvl="0" indent="-228600" algn="l" rtl="0">
              <a:lnSpc>
                <a:spcPct val="90000"/>
              </a:lnSpc>
              <a:spcBef>
                <a:spcPts val="1000"/>
              </a:spcBef>
              <a:spcAft>
                <a:spcPts val="0"/>
              </a:spcAft>
              <a:buClr>
                <a:schemeClr val="dk1"/>
              </a:buClr>
              <a:buSzPts val="2000"/>
              <a:buNone/>
            </a:pPr>
            <a:r>
              <a:rPr lang="en-IN" sz="2000" dirty="0"/>
              <a:t>Let us derive the string “a + a * a"</a:t>
            </a: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76200" algn="l" rtl="0">
              <a:lnSpc>
                <a:spcPct val="90000"/>
              </a:lnSpc>
              <a:spcBef>
                <a:spcPts val="1000"/>
              </a:spcBef>
              <a:spcAft>
                <a:spcPts val="0"/>
              </a:spcAft>
              <a:buClr>
                <a:schemeClr val="dk1"/>
              </a:buClr>
              <a:buSzPts val="2400"/>
              <a:buNone/>
            </a:pPr>
            <a:endParaRPr sz="2400" dirty="0"/>
          </a:p>
        </p:txBody>
      </p:sp>
      <p:pic>
        <p:nvPicPr>
          <p:cNvPr id="445" name="Google Shape;445;p43"/>
          <p:cNvPicPr preferRelativeResize="0"/>
          <p:nvPr/>
        </p:nvPicPr>
        <p:blipFill rotWithShape="1">
          <a:blip r:embed="rId3">
            <a:alphaModFix/>
          </a:blip>
          <a:srcRect/>
          <a:stretch/>
        </p:blipFill>
        <p:spPr>
          <a:xfrm>
            <a:off x="4470484" y="3498574"/>
            <a:ext cx="6711037" cy="3261968"/>
          </a:xfrm>
          <a:prstGeom prst="rect">
            <a:avLst/>
          </a:prstGeom>
          <a:noFill/>
          <a:ln>
            <a:noFill/>
          </a:ln>
        </p:spPr>
      </p:pic>
      <p:sp>
        <p:nvSpPr>
          <p:cNvPr id="446" name="Google Shape;44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4"/>
          <p:cNvSpPr txBox="1">
            <a:spLocks noGrp="1"/>
          </p:cNvSpPr>
          <p:nvPr>
            <p:ph type="title"/>
          </p:nvPr>
        </p:nvSpPr>
        <p:spPr>
          <a:xfrm>
            <a:off x="838200" y="0"/>
            <a:ext cx="10515600" cy="78519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err="1"/>
              <a:t>Contd</a:t>
            </a:r>
            <a:r>
              <a:rPr lang="en-IN" dirty="0"/>
              <a:t>…</a:t>
            </a:r>
            <a:endParaRPr dirty="0"/>
          </a:p>
        </p:txBody>
      </p:sp>
      <p:sp>
        <p:nvSpPr>
          <p:cNvPr id="452" name="Google Shape;452;p44"/>
          <p:cNvSpPr txBox="1">
            <a:spLocks noGrp="1"/>
          </p:cNvSpPr>
          <p:nvPr>
            <p:ph type="body" idx="1"/>
          </p:nvPr>
        </p:nvSpPr>
        <p:spPr>
          <a:xfrm>
            <a:off x="543341" y="983974"/>
            <a:ext cx="11085442" cy="5029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400"/>
              <a:buNone/>
            </a:pPr>
            <a:r>
              <a:rPr lang="en-IN" sz="2400" dirty="0">
                <a:solidFill>
                  <a:srgbClr val="FF0000"/>
                </a:solidFill>
              </a:rPr>
              <a:t>The equivalent unambiguous grammar</a:t>
            </a:r>
            <a:endParaRPr sz="2400"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IN" sz="2400" dirty="0"/>
              <a:t>	S → S + A |  A</a:t>
            </a:r>
            <a:endParaRPr dirty="0"/>
          </a:p>
          <a:p>
            <a:pPr marL="228600" lvl="0" indent="-228600" algn="l" rtl="0">
              <a:lnSpc>
                <a:spcPct val="90000"/>
              </a:lnSpc>
              <a:spcBef>
                <a:spcPts val="1000"/>
              </a:spcBef>
              <a:spcAft>
                <a:spcPts val="0"/>
              </a:spcAft>
              <a:buClr>
                <a:schemeClr val="dk1"/>
              </a:buClr>
              <a:buSzPts val="2400"/>
              <a:buNone/>
            </a:pPr>
            <a:r>
              <a:rPr lang="en-IN" sz="2400" dirty="0"/>
              <a:t>	A → A * B | B  </a:t>
            </a:r>
            <a:endParaRPr dirty="0"/>
          </a:p>
          <a:p>
            <a:pPr marL="228600" lvl="0" indent="-228600" algn="l" rtl="0">
              <a:lnSpc>
                <a:spcPct val="90000"/>
              </a:lnSpc>
              <a:spcBef>
                <a:spcPts val="1000"/>
              </a:spcBef>
              <a:spcAft>
                <a:spcPts val="0"/>
              </a:spcAft>
              <a:buClr>
                <a:schemeClr val="dk1"/>
              </a:buClr>
              <a:buSzPts val="2400"/>
              <a:buNone/>
            </a:pPr>
            <a:r>
              <a:rPr lang="en-IN" sz="2400" dirty="0"/>
              <a:t>	B → B ^ C | C  </a:t>
            </a:r>
            <a:endParaRPr dirty="0"/>
          </a:p>
          <a:p>
            <a:pPr marL="228600" lvl="0" indent="-228600" algn="l" rtl="0">
              <a:lnSpc>
                <a:spcPct val="90000"/>
              </a:lnSpc>
              <a:spcBef>
                <a:spcPts val="1000"/>
              </a:spcBef>
              <a:spcAft>
                <a:spcPts val="0"/>
              </a:spcAft>
              <a:buClr>
                <a:schemeClr val="dk1"/>
              </a:buClr>
              <a:buSzPts val="2400"/>
              <a:buNone/>
            </a:pPr>
            <a:r>
              <a:rPr lang="en-IN" sz="2400" dirty="0"/>
              <a:t>	C → a  </a:t>
            </a:r>
            <a:endParaRPr dirty="0"/>
          </a:p>
          <a:p>
            <a:pPr marL="228600" lvl="0" indent="-76200" algn="l" rtl="0">
              <a:lnSpc>
                <a:spcPct val="90000"/>
              </a:lnSpc>
              <a:spcBef>
                <a:spcPts val="1000"/>
              </a:spcBef>
              <a:spcAft>
                <a:spcPts val="0"/>
              </a:spcAft>
              <a:buClr>
                <a:schemeClr val="dk1"/>
              </a:buClr>
              <a:buSzPts val="2400"/>
              <a:buNone/>
            </a:pPr>
            <a:endParaRPr sz="2400" dirty="0"/>
          </a:p>
          <a:p>
            <a:pPr marL="228600" lvl="0" indent="-228600" algn="l" rtl="0">
              <a:lnSpc>
                <a:spcPct val="90000"/>
              </a:lnSpc>
              <a:spcBef>
                <a:spcPts val="1000"/>
              </a:spcBef>
              <a:spcAft>
                <a:spcPts val="0"/>
              </a:spcAft>
              <a:buClr>
                <a:schemeClr val="dk1"/>
              </a:buClr>
              <a:buSzPts val="2400"/>
              <a:buChar char="•"/>
            </a:pPr>
            <a:r>
              <a:rPr lang="en-IN" sz="2400" dirty="0"/>
              <a:t>It reflects the fact that  ^ has higher precedence than * and +.</a:t>
            </a:r>
            <a:endParaRPr dirty="0"/>
          </a:p>
          <a:p>
            <a:pPr marL="228600" lvl="0" indent="-228600" algn="l" rtl="0">
              <a:lnSpc>
                <a:spcPct val="90000"/>
              </a:lnSpc>
              <a:spcBef>
                <a:spcPts val="1000"/>
              </a:spcBef>
              <a:spcAft>
                <a:spcPts val="0"/>
              </a:spcAft>
              <a:buClr>
                <a:schemeClr val="dk1"/>
              </a:buClr>
              <a:buSzPts val="2400"/>
              <a:buChar char="•"/>
            </a:pPr>
            <a:r>
              <a:rPr lang="en-IN" sz="2400" dirty="0"/>
              <a:t>The operators + and ∗ are left-associative as these 2 are left recursive rules.</a:t>
            </a:r>
            <a:endParaRPr dirty="0"/>
          </a:p>
          <a:p>
            <a:pPr marL="228600" lvl="0" indent="-228600" algn="l" rtl="0">
              <a:lnSpc>
                <a:spcPct val="90000"/>
              </a:lnSpc>
              <a:spcBef>
                <a:spcPts val="1000"/>
              </a:spcBef>
              <a:spcAft>
                <a:spcPts val="0"/>
              </a:spcAft>
              <a:buClr>
                <a:schemeClr val="dk1"/>
              </a:buClr>
              <a:buSzPts val="2400"/>
              <a:buChar char="•"/>
            </a:pPr>
            <a:r>
              <a:rPr lang="en-IN" sz="2400" dirty="0"/>
              <a:t>The operators ^ is right  associative as it is right recursive rule.</a:t>
            </a:r>
            <a:endParaRPr sz="2000" dirty="0"/>
          </a:p>
        </p:txBody>
      </p:sp>
      <p:sp>
        <p:nvSpPr>
          <p:cNvPr id="453" name="Google Shape;45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a:t>Elimination of Useless Symbols</a:t>
            </a:r>
            <a:br>
              <a:rPr lang="en-IN"/>
            </a:br>
            <a:endParaRPr/>
          </a:p>
        </p:txBody>
      </p:sp>
      <p:sp>
        <p:nvSpPr>
          <p:cNvPr id="459" name="Google Shape;459;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460" name="Google Shape;460;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Elimination of Useless Symbols</a:t>
            </a:r>
            <a:endParaRPr/>
          </a:p>
        </p:txBody>
      </p:sp>
      <p:sp>
        <p:nvSpPr>
          <p:cNvPr id="466" name="Google Shape;466;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700"/>
              <a:buFont typeface="Noto Sans Symbols"/>
              <a:buChar char="❖"/>
            </a:pPr>
            <a:r>
              <a:rPr lang="en-IN" sz="2700"/>
              <a:t>Useful Symbols</a:t>
            </a:r>
            <a:endParaRPr/>
          </a:p>
          <a:p>
            <a:pPr marL="228600" lvl="0" indent="-228600" algn="l" rtl="0">
              <a:lnSpc>
                <a:spcPct val="90000"/>
              </a:lnSpc>
              <a:spcBef>
                <a:spcPts val="1000"/>
              </a:spcBef>
              <a:spcAft>
                <a:spcPts val="0"/>
              </a:spcAft>
              <a:buClr>
                <a:schemeClr val="dk1"/>
              </a:buClr>
              <a:buSzPts val="2700"/>
              <a:buFont typeface="Noto Sans Symbols"/>
              <a:buChar char="❑"/>
            </a:pPr>
            <a:r>
              <a:rPr lang="en-IN" sz="2700"/>
              <a:t>A symbol X in a CFG G = {V, T, P, S} is called useful </a:t>
            </a:r>
            <a:endParaRPr/>
          </a:p>
          <a:p>
            <a:pPr marL="228600" lvl="0" indent="-228600" algn="l" rtl="0">
              <a:lnSpc>
                <a:spcPct val="90000"/>
              </a:lnSpc>
              <a:spcBef>
                <a:spcPts val="1000"/>
              </a:spcBef>
              <a:spcAft>
                <a:spcPts val="0"/>
              </a:spcAft>
              <a:buClr>
                <a:schemeClr val="dk1"/>
              </a:buClr>
              <a:buSzPts val="2700"/>
              <a:buFont typeface="Noto Sans Symbols"/>
              <a:buChar char="✔"/>
            </a:pPr>
            <a:r>
              <a:rPr lang="en-IN" sz="2700"/>
              <a:t>	if there exist a derivation of a terminal string from S where X appears somewhere, </a:t>
            </a:r>
            <a:endParaRPr/>
          </a:p>
          <a:p>
            <a:pPr marL="228600" lvl="0" indent="-228600" algn="l" rtl="0">
              <a:lnSpc>
                <a:spcPct val="90000"/>
              </a:lnSpc>
              <a:spcBef>
                <a:spcPts val="1000"/>
              </a:spcBef>
              <a:spcAft>
                <a:spcPts val="0"/>
              </a:spcAft>
              <a:buClr>
                <a:schemeClr val="dk1"/>
              </a:buClr>
              <a:buSzPts val="2700"/>
              <a:buFont typeface="Noto Sans Symbols"/>
              <a:buChar char="✔"/>
            </a:pPr>
            <a:r>
              <a:rPr lang="en-IN" sz="2700"/>
              <a:t>	else it is called useless.</a:t>
            </a:r>
            <a:endParaRPr/>
          </a:p>
          <a:p>
            <a:pPr marL="228600" lvl="0" indent="-50800" algn="l" rtl="0">
              <a:lnSpc>
                <a:spcPct val="90000"/>
              </a:lnSpc>
              <a:spcBef>
                <a:spcPts val="1000"/>
              </a:spcBef>
              <a:spcAft>
                <a:spcPts val="0"/>
              </a:spcAft>
              <a:buClr>
                <a:schemeClr val="dk1"/>
              </a:buClr>
              <a:buSzPts val="2800"/>
              <a:buNone/>
            </a:pPr>
            <a:endParaRPr/>
          </a:p>
        </p:txBody>
      </p:sp>
      <p:sp>
        <p:nvSpPr>
          <p:cNvPr id="467" name="Google Shape;46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7"/>
          <p:cNvSpPr txBox="1">
            <a:spLocks noGrp="1"/>
          </p:cNvSpPr>
          <p:nvPr>
            <p:ph type="title"/>
          </p:nvPr>
        </p:nvSpPr>
        <p:spPr>
          <a:xfrm>
            <a:off x="2154182" y="43810"/>
            <a:ext cx="7886700" cy="994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Elimination of Useless Symbols</a:t>
            </a:r>
            <a:endParaRPr/>
          </a:p>
        </p:txBody>
      </p:sp>
      <p:sp>
        <p:nvSpPr>
          <p:cNvPr id="473" name="Google Shape;473;p47"/>
          <p:cNvSpPr txBox="1">
            <a:spLocks noGrp="1"/>
          </p:cNvSpPr>
          <p:nvPr>
            <p:ph type="body" idx="1"/>
          </p:nvPr>
        </p:nvSpPr>
        <p:spPr>
          <a:xfrm>
            <a:off x="185530" y="1037982"/>
            <a:ext cx="11820940" cy="46638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IN" dirty="0"/>
              <a:t>A CFG has no useless variables if and only if all its variables are reachable and generating.</a:t>
            </a:r>
            <a:endParaRPr dirty="0"/>
          </a:p>
          <a:p>
            <a:pPr marL="228600" lvl="0" indent="-228600" algn="l" rtl="0">
              <a:lnSpc>
                <a:spcPct val="90000"/>
              </a:lnSpc>
              <a:spcBef>
                <a:spcPts val="1000"/>
              </a:spcBef>
              <a:spcAft>
                <a:spcPts val="0"/>
              </a:spcAft>
              <a:buClr>
                <a:schemeClr val="dk1"/>
              </a:buClr>
              <a:buSzPts val="2800"/>
              <a:buChar char="•"/>
            </a:pPr>
            <a:r>
              <a:rPr lang="en-IN" dirty="0"/>
              <a:t>Therefore it is possible to eliminate useless variables from a grammar as follows:</a:t>
            </a:r>
            <a:endParaRPr dirty="0"/>
          </a:p>
          <a:p>
            <a:pPr marL="685800" lvl="1" indent="-228600" algn="l" rtl="0">
              <a:lnSpc>
                <a:spcPct val="90000"/>
              </a:lnSpc>
              <a:spcBef>
                <a:spcPts val="500"/>
              </a:spcBef>
              <a:spcAft>
                <a:spcPts val="0"/>
              </a:spcAft>
              <a:buClr>
                <a:schemeClr val="dk1"/>
              </a:buClr>
              <a:buSzPts val="2100"/>
              <a:buFont typeface="Noto Sans Symbols"/>
              <a:buChar char="❑"/>
            </a:pPr>
            <a:r>
              <a:rPr lang="en-IN" sz="2100" dirty="0"/>
              <a:t>Step 1: Find the non-generating variables and delete them, along with all productions involving non-generating variables.</a:t>
            </a:r>
            <a:endParaRPr dirty="0"/>
          </a:p>
          <a:p>
            <a:pPr marL="342900" lvl="1" indent="0" algn="l" rtl="0">
              <a:lnSpc>
                <a:spcPct val="90000"/>
              </a:lnSpc>
              <a:spcBef>
                <a:spcPts val="500"/>
              </a:spcBef>
              <a:spcAft>
                <a:spcPts val="0"/>
              </a:spcAft>
              <a:buClr>
                <a:schemeClr val="dk1"/>
              </a:buClr>
              <a:buSzPts val="2100"/>
              <a:buNone/>
            </a:pPr>
            <a:endParaRPr sz="2100" dirty="0"/>
          </a:p>
          <a:p>
            <a:pPr marL="685800" lvl="1" indent="-228600" algn="l" rtl="0">
              <a:lnSpc>
                <a:spcPct val="90000"/>
              </a:lnSpc>
              <a:spcBef>
                <a:spcPts val="500"/>
              </a:spcBef>
              <a:spcAft>
                <a:spcPts val="0"/>
              </a:spcAft>
              <a:buClr>
                <a:schemeClr val="dk1"/>
              </a:buClr>
              <a:buSzPts val="2100"/>
              <a:buFont typeface="Noto Sans Symbols"/>
              <a:buChar char="❑"/>
            </a:pPr>
            <a:r>
              <a:rPr lang="en-IN" sz="2100" dirty="0"/>
              <a:t>Step 2: Find the non-reachable variables in the resulting grammar and delete them, along with all productions involving non-reachable variables.</a:t>
            </a:r>
            <a:endParaRPr dirty="0"/>
          </a:p>
        </p:txBody>
      </p:sp>
      <p:sp>
        <p:nvSpPr>
          <p:cNvPr id="474" name="Google Shape;47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8"/>
          <p:cNvSpPr txBox="1">
            <a:spLocks noGrp="1"/>
          </p:cNvSpPr>
          <p:nvPr>
            <p:ph type="title"/>
          </p:nvPr>
        </p:nvSpPr>
        <p:spPr>
          <a:xfrm>
            <a:off x="2152650" y="163720"/>
            <a:ext cx="7886700" cy="99981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IN" dirty="0"/>
              <a:t>Elimination of Useless Symbols</a:t>
            </a:r>
            <a:endParaRPr dirty="0"/>
          </a:p>
        </p:txBody>
      </p:sp>
      <p:sp>
        <p:nvSpPr>
          <p:cNvPr id="480" name="Google Shape;480;p48"/>
          <p:cNvSpPr txBox="1">
            <a:spLocks noGrp="1"/>
          </p:cNvSpPr>
          <p:nvPr>
            <p:ph type="body" idx="1"/>
          </p:nvPr>
        </p:nvSpPr>
        <p:spPr>
          <a:xfrm>
            <a:off x="509047" y="1507883"/>
            <a:ext cx="11173906" cy="484846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dirty="0"/>
              <a:t>Generating variables</a:t>
            </a:r>
            <a:endParaRPr dirty="0"/>
          </a:p>
          <a:p>
            <a:pPr marL="685800" lvl="1" indent="-228600" algn="l" rtl="0">
              <a:lnSpc>
                <a:spcPct val="90000"/>
              </a:lnSpc>
              <a:spcBef>
                <a:spcPts val="500"/>
              </a:spcBef>
              <a:spcAft>
                <a:spcPts val="0"/>
              </a:spcAft>
              <a:buClr>
                <a:schemeClr val="dk1"/>
              </a:buClr>
              <a:buSzPts val="2100"/>
              <a:buChar char="•"/>
            </a:pPr>
            <a:r>
              <a:rPr lang="en-IN" sz="2100" dirty="0"/>
              <a:t>A variable X is called as </a:t>
            </a:r>
            <a:r>
              <a:rPr lang="en-IN" sz="2100" i="1" dirty="0"/>
              <a:t>generating</a:t>
            </a:r>
            <a:r>
              <a:rPr lang="en-IN" sz="2100" dirty="0"/>
              <a:t> </a:t>
            </a:r>
            <a:endParaRPr dirty="0"/>
          </a:p>
          <a:p>
            <a:pPr marL="0" lvl="0" indent="0" algn="l" rtl="0">
              <a:lnSpc>
                <a:spcPct val="100000"/>
              </a:lnSpc>
              <a:spcBef>
                <a:spcPts val="1000"/>
              </a:spcBef>
              <a:spcAft>
                <a:spcPts val="0"/>
              </a:spcAft>
              <a:buClr>
                <a:schemeClr val="dk1"/>
              </a:buClr>
              <a:buSzPts val="2800"/>
              <a:buNone/>
            </a:pPr>
            <a:r>
              <a:rPr lang="en-IN" dirty="0"/>
              <a:t>	</a:t>
            </a:r>
            <a:r>
              <a:rPr lang="en-IN" sz="1800" dirty="0"/>
              <a:t>- if it derives a string of terminals.</a:t>
            </a:r>
          </a:p>
          <a:p>
            <a:pPr marL="0" lvl="0" indent="0" algn="l" rtl="0">
              <a:lnSpc>
                <a:spcPct val="90000"/>
              </a:lnSpc>
              <a:spcBef>
                <a:spcPts val="1000"/>
              </a:spcBef>
              <a:spcAft>
                <a:spcPts val="0"/>
              </a:spcAft>
              <a:buClr>
                <a:schemeClr val="dk1"/>
              </a:buClr>
              <a:buSzPts val="2800"/>
              <a:buNone/>
            </a:pPr>
            <a:r>
              <a:rPr lang="en-IN" dirty="0"/>
              <a:t>	- </a:t>
            </a:r>
            <a:r>
              <a:rPr lang="en-IN" sz="1800" dirty="0"/>
              <a:t>Note that the language accepted by a context-free grammar is non-empty 	   if and only if the start symbol is generating. </a:t>
            </a:r>
            <a:endParaRPr dirty="0"/>
          </a:p>
          <a:p>
            <a:pPr marL="228600" lvl="0" indent="-228600" algn="l" rtl="0">
              <a:lnSpc>
                <a:spcPct val="90000"/>
              </a:lnSpc>
              <a:spcBef>
                <a:spcPts val="1000"/>
              </a:spcBef>
              <a:spcAft>
                <a:spcPts val="0"/>
              </a:spcAft>
              <a:buClr>
                <a:schemeClr val="dk1"/>
              </a:buClr>
              <a:buSzPts val="2400"/>
              <a:buChar char="•"/>
            </a:pPr>
            <a:r>
              <a:rPr lang="en-IN" sz="2400" dirty="0"/>
              <a:t>Algorithm to find the non-generating variables in a CFG</a:t>
            </a:r>
            <a:endParaRPr dirty="0"/>
          </a:p>
          <a:p>
            <a:pPr marL="685800" lvl="1" indent="-228600" algn="l" rtl="0">
              <a:lnSpc>
                <a:spcPct val="90000"/>
              </a:lnSpc>
              <a:spcBef>
                <a:spcPts val="500"/>
              </a:spcBef>
              <a:spcAft>
                <a:spcPts val="0"/>
              </a:spcAft>
              <a:buClr>
                <a:schemeClr val="dk1"/>
              </a:buClr>
              <a:buSzPts val="2100"/>
              <a:buFont typeface="Noto Sans Symbols"/>
              <a:buChar char="▪"/>
            </a:pPr>
            <a:r>
              <a:rPr lang="en-IN" sz="2100" dirty="0"/>
              <a:t>Mark a variable X as "generating" </a:t>
            </a:r>
            <a:endParaRPr dirty="0"/>
          </a:p>
          <a:p>
            <a:pPr marL="1143000" lvl="2" indent="-228600" algn="l" rtl="0">
              <a:lnSpc>
                <a:spcPct val="90000"/>
              </a:lnSpc>
              <a:spcBef>
                <a:spcPts val="500"/>
              </a:spcBef>
              <a:spcAft>
                <a:spcPts val="0"/>
              </a:spcAft>
              <a:buClr>
                <a:schemeClr val="dk1"/>
              </a:buClr>
              <a:buSzPts val="1800"/>
              <a:buFont typeface="Calibri"/>
              <a:buChar char="-"/>
            </a:pPr>
            <a:r>
              <a:rPr lang="en-IN" sz="1800" dirty="0"/>
              <a:t>if it has a production X -&gt; </a:t>
            </a:r>
            <a:r>
              <a:rPr lang="en-IN" sz="1800" b="1" dirty="0"/>
              <a:t>w</a:t>
            </a:r>
            <a:r>
              <a:rPr lang="en-IN" sz="1800" dirty="0"/>
              <a:t>, where w is a string of only terminals and/or variables previously marked "generating".</a:t>
            </a:r>
            <a:endParaRPr dirty="0"/>
          </a:p>
          <a:p>
            <a:pPr marL="685800" lvl="1" indent="-228600" algn="l" rtl="0">
              <a:lnSpc>
                <a:spcPct val="90000"/>
              </a:lnSpc>
              <a:spcBef>
                <a:spcPts val="500"/>
              </a:spcBef>
              <a:spcAft>
                <a:spcPts val="0"/>
              </a:spcAft>
              <a:buClr>
                <a:schemeClr val="dk1"/>
              </a:buClr>
              <a:buSzPts val="2100"/>
              <a:buFont typeface="Noto Sans Symbols"/>
              <a:buChar char="▪"/>
            </a:pPr>
            <a:r>
              <a:rPr lang="en-IN" sz="2100" dirty="0"/>
              <a:t>Repeat the above step until no further variables get marked "generating".</a:t>
            </a:r>
            <a:endParaRPr dirty="0"/>
          </a:p>
          <a:p>
            <a:pPr marL="685800" lvl="1" indent="-228600" algn="l" rtl="0">
              <a:lnSpc>
                <a:spcPct val="90000"/>
              </a:lnSpc>
              <a:spcBef>
                <a:spcPts val="500"/>
              </a:spcBef>
              <a:spcAft>
                <a:spcPts val="0"/>
              </a:spcAft>
              <a:buClr>
                <a:schemeClr val="dk1"/>
              </a:buClr>
              <a:buSzPts val="2100"/>
              <a:buFont typeface="Noto Sans Symbols"/>
              <a:buChar char="▪"/>
            </a:pPr>
            <a:r>
              <a:rPr lang="en-IN" sz="2100" dirty="0"/>
              <a:t>All variables not marked "generating" are non-generating</a:t>
            </a:r>
            <a:endParaRPr dirty="0"/>
          </a:p>
        </p:txBody>
      </p:sp>
      <p:sp>
        <p:nvSpPr>
          <p:cNvPr id="481" name="Google Shape;481;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9"/>
          <p:cNvSpPr txBox="1">
            <a:spLocks noGrp="1"/>
          </p:cNvSpPr>
          <p:nvPr>
            <p:ph type="body" idx="1"/>
          </p:nvPr>
        </p:nvSpPr>
        <p:spPr>
          <a:xfrm>
            <a:off x="607412" y="973001"/>
            <a:ext cx="10977176" cy="4523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dirty="0"/>
              <a:t>Reachable variables</a:t>
            </a:r>
            <a:endParaRPr dirty="0"/>
          </a:p>
          <a:p>
            <a:pPr marL="685800" lvl="1" indent="-228600" algn="l" rtl="0">
              <a:lnSpc>
                <a:spcPct val="90000"/>
              </a:lnSpc>
              <a:spcBef>
                <a:spcPts val="500"/>
              </a:spcBef>
              <a:spcAft>
                <a:spcPts val="0"/>
              </a:spcAft>
              <a:buClr>
                <a:schemeClr val="dk1"/>
              </a:buClr>
              <a:buSzPts val="2100"/>
              <a:buChar char="•"/>
            </a:pPr>
            <a:r>
              <a:rPr lang="en-IN" sz="2100" dirty="0"/>
              <a:t>A variable X is called as </a:t>
            </a:r>
            <a:r>
              <a:rPr lang="en-IN" sz="2100" i="1" dirty="0"/>
              <a:t>reachable</a:t>
            </a:r>
            <a:r>
              <a:rPr lang="en-IN" sz="2100" dirty="0"/>
              <a:t> </a:t>
            </a:r>
            <a:endParaRPr dirty="0"/>
          </a:p>
          <a:p>
            <a:pPr marL="1143000" lvl="2" indent="-228600" algn="l" rtl="0">
              <a:lnSpc>
                <a:spcPct val="90000"/>
              </a:lnSpc>
              <a:spcBef>
                <a:spcPts val="500"/>
              </a:spcBef>
              <a:spcAft>
                <a:spcPts val="0"/>
              </a:spcAft>
              <a:buClr>
                <a:schemeClr val="dk1"/>
              </a:buClr>
              <a:buSzPts val="1800"/>
              <a:buFont typeface="Calibri"/>
              <a:buChar char="-"/>
            </a:pPr>
            <a:r>
              <a:rPr lang="en-IN" sz="1800" dirty="0"/>
              <a:t>if the start symbol derives a string containing the variable X.</a:t>
            </a:r>
            <a:r>
              <a:rPr lang="en-IN" dirty="0"/>
              <a:t> </a:t>
            </a:r>
            <a:endParaRPr dirty="0"/>
          </a:p>
          <a:p>
            <a:pPr marL="228600" lvl="0" indent="-228600" algn="l" rtl="0">
              <a:lnSpc>
                <a:spcPct val="90000"/>
              </a:lnSpc>
              <a:spcBef>
                <a:spcPts val="1000"/>
              </a:spcBef>
              <a:spcAft>
                <a:spcPts val="0"/>
              </a:spcAft>
              <a:buClr>
                <a:schemeClr val="dk1"/>
              </a:buClr>
              <a:buSzPts val="2400"/>
              <a:buChar char="•"/>
            </a:pPr>
            <a:r>
              <a:rPr lang="en-IN" sz="2400" dirty="0"/>
              <a:t>Algorithm to find the non-reachable variables in a CFG</a:t>
            </a:r>
            <a:endParaRPr dirty="0"/>
          </a:p>
          <a:p>
            <a:pPr marL="685800" lvl="1" indent="-228600" algn="l" rtl="0">
              <a:lnSpc>
                <a:spcPct val="90000"/>
              </a:lnSpc>
              <a:spcBef>
                <a:spcPts val="500"/>
              </a:spcBef>
              <a:spcAft>
                <a:spcPts val="0"/>
              </a:spcAft>
              <a:buClr>
                <a:schemeClr val="dk1"/>
              </a:buClr>
              <a:buSzPts val="2100"/>
              <a:buChar char="•"/>
            </a:pPr>
            <a:r>
              <a:rPr lang="en-IN" sz="2100" dirty="0"/>
              <a:t>Mark the start variable as "reachable".</a:t>
            </a:r>
            <a:endParaRPr dirty="0"/>
          </a:p>
          <a:p>
            <a:pPr marL="1143000" lvl="2" indent="-228600" algn="l" rtl="0">
              <a:lnSpc>
                <a:spcPct val="90000"/>
              </a:lnSpc>
              <a:spcBef>
                <a:spcPts val="500"/>
              </a:spcBef>
              <a:spcAft>
                <a:spcPts val="0"/>
              </a:spcAft>
              <a:buClr>
                <a:schemeClr val="dk1"/>
              </a:buClr>
              <a:buSzPts val="1800"/>
              <a:buChar char="•"/>
            </a:pPr>
            <a:r>
              <a:rPr lang="en-IN" sz="1800" dirty="0"/>
              <a:t>Mark a variable Y as "reachable" if there is a production X -&gt; w, </a:t>
            </a:r>
            <a:endParaRPr dirty="0"/>
          </a:p>
          <a:p>
            <a:pPr marL="685800" lvl="2" indent="0" algn="l" rtl="0">
              <a:lnSpc>
                <a:spcPct val="90000"/>
              </a:lnSpc>
              <a:spcBef>
                <a:spcPts val="500"/>
              </a:spcBef>
              <a:spcAft>
                <a:spcPts val="0"/>
              </a:spcAft>
              <a:buClr>
                <a:schemeClr val="dk1"/>
              </a:buClr>
              <a:buSzPts val="1800"/>
              <a:buNone/>
            </a:pPr>
            <a:r>
              <a:rPr lang="en-IN" sz="1800" dirty="0"/>
              <a:t>        where </a:t>
            </a:r>
            <a:r>
              <a:rPr lang="en-IN" sz="1800" b="1" dirty="0"/>
              <a:t>X</a:t>
            </a:r>
            <a:r>
              <a:rPr lang="en-IN" sz="1800" dirty="0"/>
              <a:t> is a variable previously marked as "reachable" and </a:t>
            </a:r>
            <a:endParaRPr dirty="0"/>
          </a:p>
          <a:p>
            <a:pPr marL="1028700" lvl="3" indent="0" algn="l" rtl="0">
              <a:lnSpc>
                <a:spcPct val="90000"/>
              </a:lnSpc>
              <a:spcBef>
                <a:spcPts val="500"/>
              </a:spcBef>
              <a:spcAft>
                <a:spcPts val="0"/>
              </a:spcAft>
              <a:buClr>
                <a:schemeClr val="dk1"/>
              </a:buClr>
              <a:buSzPts val="1800"/>
              <a:buNone/>
            </a:pPr>
            <a:r>
              <a:rPr lang="en-IN" dirty="0"/>
              <a:t> </a:t>
            </a:r>
            <a:r>
              <a:rPr lang="en-IN" b="1" dirty="0"/>
              <a:t>w</a:t>
            </a:r>
            <a:r>
              <a:rPr lang="en-IN" dirty="0"/>
              <a:t> is a string containing Y.</a:t>
            </a:r>
            <a:endParaRPr dirty="0"/>
          </a:p>
          <a:p>
            <a:pPr marL="685800" lvl="1" indent="-228600" algn="l" rtl="0">
              <a:lnSpc>
                <a:spcPct val="90000"/>
              </a:lnSpc>
              <a:spcBef>
                <a:spcPts val="500"/>
              </a:spcBef>
              <a:spcAft>
                <a:spcPts val="0"/>
              </a:spcAft>
              <a:buClr>
                <a:schemeClr val="dk1"/>
              </a:buClr>
              <a:buSzPts val="2100"/>
              <a:buChar char="•"/>
            </a:pPr>
            <a:r>
              <a:rPr lang="en-IN" sz="2100" dirty="0"/>
              <a:t>Repeat the above step until no further variables get marked "reachable".</a:t>
            </a:r>
            <a:endParaRPr dirty="0"/>
          </a:p>
          <a:p>
            <a:pPr marL="685800" lvl="1" indent="-228600" algn="l" rtl="0">
              <a:lnSpc>
                <a:spcPct val="90000"/>
              </a:lnSpc>
              <a:spcBef>
                <a:spcPts val="500"/>
              </a:spcBef>
              <a:spcAft>
                <a:spcPts val="0"/>
              </a:spcAft>
              <a:buClr>
                <a:schemeClr val="dk1"/>
              </a:buClr>
              <a:buSzPts val="2100"/>
              <a:buChar char="•"/>
            </a:pPr>
            <a:r>
              <a:rPr lang="en-IN" sz="2100" dirty="0"/>
              <a:t>All variables not marked "reachable" are non-reachable</a:t>
            </a:r>
            <a:endParaRPr dirty="0"/>
          </a:p>
        </p:txBody>
      </p:sp>
      <p:sp>
        <p:nvSpPr>
          <p:cNvPr id="487" name="Google Shape;487;p49"/>
          <p:cNvSpPr txBox="1">
            <a:spLocks noGrp="1"/>
          </p:cNvSpPr>
          <p:nvPr>
            <p:ph type="title"/>
          </p:nvPr>
        </p:nvSpPr>
        <p:spPr>
          <a:xfrm>
            <a:off x="2142713" y="146464"/>
            <a:ext cx="7886700" cy="47350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dirty="0"/>
              <a:t>Elimination of Useless Symbols</a:t>
            </a:r>
            <a:endParaRPr dirty="0"/>
          </a:p>
        </p:txBody>
      </p:sp>
      <p:sp>
        <p:nvSpPr>
          <p:cNvPr id="488" name="Google Shape;488;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Two basic elements of a </a:t>
            </a:r>
            <a:r>
              <a:rPr lang="en-IN">
                <a:solidFill>
                  <a:srgbClr val="FF0000"/>
                </a:solidFill>
              </a:rPr>
              <a:t>Grammar</a:t>
            </a:r>
            <a:r>
              <a:rPr lang="en-IN"/>
              <a:t>  </a:t>
            </a:r>
            <a:endParaRPr/>
          </a:p>
        </p:txBody>
      </p:sp>
      <p:sp>
        <p:nvSpPr>
          <p:cNvPr id="164" name="Google Shape;164;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514350" lvl="0" indent="-514350" algn="l" rtl="0">
              <a:lnSpc>
                <a:spcPct val="90000"/>
              </a:lnSpc>
              <a:spcBef>
                <a:spcPts val="0"/>
              </a:spcBef>
              <a:spcAft>
                <a:spcPts val="0"/>
              </a:spcAft>
              <a:buClr>
                <a:schemeClr val="dk1"/>
              </a:buClr>
              <a:buSzPct val="100000"/>
              <a:buFont typeface="Calibri"/>
              <a:buAutoNum type="arabicPeriod"/>
            </a:pPr>
            <a:r>
              <a:rPr lang="en-IN" sz="2400"/>
              <a:t>Terminal symbols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IN" sz="2400"/>
              <a:t>Non-terminal symbols</a:t>
            </a:r>
            <a:endParaRPr/>
          </a:p>
          <a:p>
            <a:pPr marL="228600" lvl="0" indent="-228600" algn="l" rtl="0">
              <a:lnSpc>
                <a:spcPct val="90000"/>
              </a:lnSpc>
              <a:spcBef>
                <a:spcPts val="1000"/>
              </a:spcBef>
              <a:spcAft>
                <a:spcPts val="0"/>
              </a:spcAft>
              <a:buClr>
                <a:schemeClr val="dk1"/>
              </a:buClr>
              <a:buSzPct val="100000"/>
              <a:buNone/>
            </a:pPr>
            <a:r>
              <a:rPr lang="en-IN" sz="2400" b="1" u="sng"/>
              <a:t>Terminal Symbols-</a:t>
            </a:r>
            <a:endParaRPr sz="2400" b="1"/>
          </a:p>
          <a:p>
            <a:pPr marL="228600" lvl="0" indent="-228600" algn="l" rtl="0">
              <a:lnSpc>
                <a:spcPct val="90000"/>
              </a:lnSpc>
              <a:spcBef>
                <a:spcPts val="1000"/>
              </a:spcBef>
              <a:spcAft>
                <a:spcPts val="0"/>
              </a:spcAft>
              <a:buClr>
                <a:schemeClr val="dk1"/>
              </a:buClr>
              <a:buSzPct val="100000"/>
              <a:buChar char="•"/>
            </a:pPr>
            <a:r>
              <a:rPr lang="en-IN" sz="2400"/>
              <a:t>Terminal symbols are </a:t>
            </a:r>
            <a:r>
              <a:rPr lang="en-IN" sz="2400">
                <a:solidFill>
                  <a:srgbClr val="FF0000"/>
                </a:solidFill>
              </a:rPr>
              <a:t>denoted by using small case letters </a:t>
            </a:r>
            <a:r>
              <a:rPr lang="en-IN" sz="2400"/>
              <a:t>such as a, b, c etc.</a:t>
            </a:r>
            <a:endParaRPr/>
          </a:p>
          <a:p>
            <a:pPr marL="228600" lvl="0" indent="-228600" algn="l" rtl="0">
              <a:lnSpc>
                <a:spcPct val="90000"/>
              </a:lnSpc>
              <a:spcBef>
                <a:spcPts val="1000"/>
              </a:spcBef>
              <a:spcAft>
                <a:spcPts val="0"/>
              </a:spcAft>
              <a:buClr>
                <a:schemeClr val="dk1"/>
              </a:buClr>
              <a:buSzPct val="100000"/>
              <a:buChar char="•"/>
            </a:pPr>
            <a:r>
              <a:rPr lang="en-IN" sz="2400"/>
              <a:t>Terminal symbols are those which are the constituents of the sentence generated using a grammar.</a:t>
            </a:r>
            <a:endParaRPr/>
          </a:p>
          <a:p>
            <a:pPr marL="228600" lvl="0" indent="-228600" algn="l" rtl="0">
              <a:lnSpc>
                <a:spcPct val="90000"/>
              </a:lnSpc>
              <a:spcBef>
                <a:spcPts val="1000"/>
              </a:spcBef>
              <a:spcAft>
                <a:spcPts val="0"/>
              </a:spcAft>
              <a:buClr>
                <a:schemeClr val="dk1"/>
              </a:buClr>
              <a:buSzPct val="100000"/>
              <a:buNone/>
            </a:pPr>
            <a:r>
              <a:rPr lang="en-IN" sz="2400" b="1" u="sng"/>
              <a:t>Non-Terminal Symbols-</a:t>
            </a:r>
            <a:endParaRPr/>
          </a:p>
          <a:p>
            <a:pPr marL="228600" lvl="0" indent="-228600" algn="l" rtl="0">
              <a:lnSpc>
                <a:spcPct val="90000"/>
              </a:lnSpc>
              <a:spcBef>
                <a:spcPts val="1000"/>
              </a:spcBef>
              <a:spcAft>
                <a:spcPts val="0"/>
              </a:spcAft>
              <a:buClr>
                <a:schemeClr val="dk1"/>
              </a:buClr>
              <a:buSzPct val="100000"/>
              <a:buChar char="•"/>
            </a:pPr>
            <a:r>
              <a:rPr lang="en-IN" sz="2400"/>
              <a:t>Non-Terminal symbols are </a:t>
            </a:r>
            <a:r>
              <a:rPr lang="en-IN" sz="2400">
                <a:solidFill>
                  <a:srgbClr val="FF0000"/>
                </a:solidFill>
              </a:rPr>
              <a:t>denoted by using capital letters </a:t>
            </a:r>
            <a:r>
              <a:rPr lang="en-IN" sz="2400"/>
              <a:t>such as A, B, C etc.</a:t>
            </a:r>
            <a:endParaRPr/>
          </a:p>
          <a:p>
            <a:pPr marL="228600" lvl="0" indent="-228600" algn="l" rtl="0">
              <a:lnSpc>
                <a:spcPct val="90000"/>
              </a:lnSpc>
              <a:spcBef>
                <a:spcPts val="1000"/>
              </a:spcBef>
              <a:spcAft>
                <a:spcPts val="0"/>
              </a:spcAft>
              <a:buClr>
                <a:schemeClr val="dk1"/>
              </a:buClr>
              <a:buSzPct val="100000"/>
              <a:buChar char="•"/>
            </a:pPr>
            <a:r>
              <a:rPr lang="en-IN" sz="2400"/>
              <a:t>Non-Terminal symbols are those which take part in the generation of the sentence but are not part of it.</a:t>
            </a:r>
            <a:endParaRPr/>
          </a:p>
          <a:p>
            <a:pPr marL="228600" lvl="0" indent="-228600" algn="l" rtl="0">
              <a:lnSpc>
                <a:spcPct val="90000"/>
              </a:lnSpc>
              <a:spcBef>
                <a:spcPts val="1000"/>
              </a:spcBef>
              <a:spcAft>
                <a:spcPts val="0"/>
              </a:spcAft>
              <a:buClr>
                <a:schemeClr val="dk1"/>
              </a:buClr>
              <a:buSzPct val="100000"/>
              <a:buChar char="•"/>
            </a:pPr>
            <a:r>
              <a:rPr lang="en-IN" sz="2400"/>
              <a:t>Non-Terminal symbols are also called as </a:t>
            </a:r>
            <a:r>
              <a:rPr lang="en-IN" sz="2400" b="1"/>
              <a:t>variables</a:t>
            </a:r>
            <a:r>
              <a:rPr lang="en-IN" sz="2400"/>
              <a:t>.</a:t>
            </a:r>
            <a:br>
              <a:rPr lang="en-IN" sz="2400"/>
            </a:br>
            <a:endParaRPr sz="2400"/>
          </a:p>
          <a:p>
            <a:pPr marL="514350" lvl="0" indent="-349885" algn="l" rtl="0">
              <a:lnSpc>
                <a:spcPct val="90000"/>
              </a:lnSpc>
              <a:spcBef>
                <a:spcPts val="1000"/>
              </a:spcBef>
              <a:spcAft>
                <a:spcPts val="0"/>
              </a:spcAft>
              <a:buClr>
                <a:schemeClr val="dk1"/>
              </a:buClr>
              <a:buSzPct val="100000"/>
              <a:buFont typeface="Calibri"/>
              <a:buNone/>
            </a:pPr>
            <a:endParaRPr/>
          </a:p>
          <a:p>
            <a:pPr marL="228600" lvl="0" indent="-64135" algn="l" rtl="0">
              <a:lnSpc>
                <a:spcPct val="90000"/>
              </a:lnSpc>
              <a:spcBef>
                <a:spcPts val="1000"/>
              </a:spcBef>
              <a:spcAft>
                <a:spcPts val="0"/>
              </a:spcAft>
              <a:buClr>
                <a:schemeClr val="dk1"/>
              </a:buClr>
              <a:buSzPct val="100000"/>
              <a:buNone/>
            </a:pPr>
            <a:endParaRPr/>
          </a:p>
        </p:txBody>
      </p:sp>
      <p:sp>
        <p:nvSpPr>
          <p:cNvPr id="165" name="Google Shape;16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0"/>
          <p:cNvSpPr txBox="1">
            <a:spLocks noGrp="1"/>
          </p:cNvSpPr>
          <p:nvPr>
            <p:ph type="body" idx="1"/>
          </p:nvPr>
        </p:nvSpPr>
        <p:spPr>
          <a:xfrm>
            <a:off x="324678" y="1013791"/>
            <a:ext cx="11542644" cy="57076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IN" sz="1800" dirty="0"/>
              <a:t>1. Remove the useless symbol from the given context free grammar</a:t>
            </a:r>
            <a:endParaRPr sz="1800" dirty="0"/>
          </a:p>
          <a:p>
            <a:pPr marL="685800" lvl="2" indent="0" algn="l" rtl="0">
              <a:lnSpc>
                <a:spcPct val="90000"/>
              </a:lnSpc>
              <a:spcBef>
                <a:spcPts val="500"/>
              </a:spcBef>
              <a:spcAft>
                <a:spcPts val="0"/>
              </a:spcAft>
              <a:buClr>
                <a:schemeClr val="dk1"/>
              </a:buClr>
              <a:buSzPct val="100000"/>
              <a:buNone/>
            </a:pPr>
            <a:r>
              <a:rPr lang="en-IN" sz="1800" dirty="0"/>
              <a:t>S -&gt; </a:t>
            </a:r>
            <a:r>
              <a:rPr lang="en-IN" sz="1800" dirty="0" err="1"/>
              <a:t>abS</a:t>
            </a:r>
            <a:r>
              <a:rPr lang="en-IN" sz="1800" dirty="0"/>
              <a:t> | </a:t>
            </a:r>
            <a:r>
              <a:rPr lang="en-IN" sz="1800" dirty="0" err="1"/>
              <a:t>abA</a:t>
            </a:r>
            <a:r>
              <a:rPr lang="en-IN" sz="1800" dirty="0"/>
              <a:t> | </a:t>
            </a:r>
            <a:r>
              <a:rPr lang="en-IN" sz="1800" dirty="0" err="1"/>
              <a:t>abB</a:t>
            </a:r>
            <a:endParaRPr sz="1800" dirty="0"/>
          </a:p>
          <a:p>
            <a:pPr marL="685800" lvl="2" indent="0" algn="l" rtl="0">
              <a:lnSpc>
                <a:spcPct val="90000"/>
              </a:lnSpc>
              <a:spcBef>
                <a:spcPts val="500"/>
              </a:spcBef>
              <a:spcAft>
                <a:spcPts val="0"/>
              </a:spcAft>
              <a:buClr>
                <a:schemeClr val="dk1"/>
              </a:buClr>
              <a:buSzPct val="100000"/>
              <a:buNone/>
            </a:pPr>
            <a:r>
              <a:rPr lang="en-IN" sz="1800" dirty="0"/>
              <a:t>A -&gt;cd</a:t>
            </a:r>
            <a:endParaRPr sz="1800" dirty="0"/>
          </a:p>
          <a:p>
            <a:pPr marL="685800" lvl="2" indent="0" algn="l" rtl="0">
              <a:lnSpc>
                <a:spcPct val="90000"/>
              </a:lnSpc>
              <a:spcBef>
                <a:spcPts val="500"/>
              </a:spcBef>
              <a:spcAft>
                <a:spcPts val="0"/>
              </a:spcAft>
              <a:buClr>
                <a:schemeClr val="dk1"/>
              </a:buClr>
              <a:buSzPct val="100000"/>
              <a:buNone/>
            </a:pPr>
            <a:r>
              <a:rPr lang="en-IN" sz="1800" dirty="0"/>
              <a:t>B-&gt;</a:t>
            </a:r>
            <a:r>
              <a:rPr lang="en-IN" sz="1800" dirty="0" err="1"/>
              <a:t>aB</a:t>
            </a:r>
            <a:endParaRPr sz="1800" dirty="0"/>
          </a:p>
          <a:p>
            <a:pPr marL="685800" lvl="2" indent="0" algn="l" rtl="0">
              <a:lnSpc>
                <a:spcPct val="90000"/>
              </a:lnSpc>
              <a:spcBef>
                <a:spcPts val="500"/>
              </a:spcBef>
              <a:spcAft>
                <a:spcPts val="0"/>
              </a:spcAft>
              <a:buClr>
                <a:schemeClr val="dk1"/>
              </a:buClr>
              <a:buSzPct val="100000"/>
              <a:buNone/>
            </a:pPr>
            <a:r>
              <a:rPr lang="en-IN" sz="1800" dirty="0"/>
              <a:t>C-&gt;dc</a:t>
            </a:r>
            <a:endParaRPr sz="1800" dirty="0"/>
          </a:p>
          <a:p>
            <a:pPr marL="0" lvl="0" indent="0" algn="l" rtl="0">
              <a:lnSpc>
                <a:spcPct val="90000"/>
              </a:lnSpc>
              <a:spcBef>
                <a:spcPts val="1000"/>
              </a:spcBef>
              <a:spcAft>
                <a:spcPts val="0"/>
              </a:spcAft>
              <a:buClr>
                <a:schemeClr val="dk1"/>
              </a:buClr>
              <a:buSzPct val="100000"/>
              <a:buNone/>
            </a:pPr>
            <a:r>
              <a:rPr lang="en-IN" sz="1800" dirty="0"/>
              <a:t>Solution:</a:t>
            </a:r>
            <a:endParaRPr sz="1800"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t>Step 1: Eliminate non-generating symbols </a:t>
            </a:r>
            <a:r>
              <a:rPr lang="en-IN" sz="1800" dirty="0" err="1"/>
              <a:t>i.e</a:t>
            </a:r>
            <a:r>
              <a:rPr lang="en-IN" sz="1800" dirty="0"/>
              <a:t> non-terminals which do</a:t>
            </a:r>
            <a:endParaRPr sz="1800" dirty="0"/>
          </a:p>
          <a:p>
            <a:pPr marL="0" lvl="0" indent="0" algn="l" rtl="0">
              <a:lnSpc>
                <a:spcPct val="90000"/>
              </a:lnSpc>
              <a:spcBef>
                <a:spcPts val="1000"/>
              </a:spcBef>
              <a:spcAft>
                <a:spcPts val="0"/>
              </a:spcAft>
              <a:buClr>
                <a:schemeClr val="dk1"/>
              </a:buClr>
              <a:buSzPct val="100000"/>
              <a:buNone/>
            </a:pPr>
            <a:r>
              <a:rPr lang="en-IN" sz="1800" dirty="0"/>
              <a:t>	not produce any terminal string</a:t>
            </a:r>
            <a:endParaRPr sz="1800"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t>  In the given productions, B do not produce any terminal </a:t>
            </a:r>
            <a:endParaRPr sz="1800"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t>  Eliminate all the productions in which B occurs.</a:t>
            </a:r>
            <a:endParaRPr sz="1800" dirty="0"/>
          </a:p>
          <a:p>
            <a:pPr marL="685800" lvl="1" indent="-228647" algn="l" rtl="0">
              <a:lnSpc>
                <a:spcPct val="90000"/>
              </a:lnSpc>
              <a:spcBef>
                <a:spcPts val="500"/>
              </a:spcBef>
              <a:spcAft>
                <a:spcPts val="0"/>
              </a:spcAft>
              <a:buClr>
                <a:schemeClr val="dk1"/>
              </a:buClr>
              <a:buSzPct val="100000"/>
              <a:buChar char="•"/>
            </a:pPr>
            <a:r>
              <a:rPr lang="en-IN" sz="1800" dirty="0"/>
              <a:t>S -&gt; </a:t>
            </a:r>
            <a:r>
              <a:rPr lang="en-IN" sz="1800" dirty="0" err="1"/>
              <a:t>abS</a:t>
            </a:r>
            <a:r>
              <a:rPr lang="en-IN" sz="1800" dirty="0"/>
              <a:t> | </a:t>
            </a:r>
            <a:r>
              <a:rPr lang="en-IN" sz="1800" dirty="0" err="1"/>
              <a:t>abA</a:t>
            </a:r>
            <a:r>
              <a:rPr lang="en-IN" sz="1800" dirty="0"/>
              <a:t> | </a:t>
            </a:r>
            <a:r>
              <a:rPr lang="en-IN" sz="1800" strike="sngStrike" dirty="0" err="1"/>
              <a:t>abB</a:t>
            </a:r>
            <a:endParaRPr sz="1800" strike="sngStrike" dirty="0"/>
          </a:p>
          <a:p>
            <a:pPr marL="685800" lvl="1" indent="-228647" algn="l" rtl="0">
              <a:lnSpc>
                <a:spcPct val="90000"/>
              </a:lnSpc>
              <a:spcBef>
                <a:spcPts val="500"/>
              </a:spcBef>
              <a:spcAft>
                <a:spcPts val="0"/>
              </a:spcAft>
              <a:buClr>
                <a:schemeClr val="dk1"/>
              </a:buClr>
              <a:buSzPct val="100000"/>
              <a:buChar char="•"/>
            </a:pPr>
            <a:r>
              <a:rPr lang="en-IN" sz="1800" dirty="0"/>
              <a:t>A -&gt;cd</a:t>
            </a:r>
            <a:endParaRPr sz="1800" dirty="0"/>
          </a:p>
          <a:p>
            <a:pPr marL="685800" lvl="1" indent="-228647" algn="l" rtl="0">
              <a:lnSpc>
                <a:spcPct val="90000"/>
              </a:lnSpc>
              <a:spcBef>
                <a:spcPts val="500"/>
              </a:spcBef>
              <a:spcAft>
                <a:spcPts val="0"/>
              </a:spcAft>
              <a:buClr>
                <a:schemeClr val="dk1"/>
              </a:buClr>
              <a:buSzPct val="100000"/>
              <a:buChar char="•"/>
            </a:pPr>
            <a:r>
              <a:rPr lang="en-IN" sz="1800" strike="sngStrike" dirty="0"/>
              <a:t>B-&gt;</a:t>
            </a:r>
            <a:r>
              <a:rPr lang="en-IN" sz="1800" strike="sngStrike" dirty="0" err="1"/>
              <a:t>aB</a:t>
            </a:r>
            <a:endParaRPr sz="1800" strike="sngStrike" dirty="0"/>
          </a:p>
          <a:p>
            <a:pPr marL="685800" lvl="1" indent="-228647" algn="l" rtl="0">
              <a:lnSpc>
                <a:spcPct val="90000"/>
              </a:lnSpc>
              <a:spcBef>
                <a:spcPts val="500"/>
              </a:spcBef>
              <a:spcAft>
                <a:spcPts val="0"/>
              </a:spcAft>
              <a:buClr>
                <a:schemeClr val="dk1"/>
              </a:buClr>
              <a:buSzPct val="100000"/>
              <a:buChar char="•"/>
            </a:pPr>
            <a:r>
              <a:rPr lang="en-IN" sz="1800" dirty="0"/>
              <a:t>C-&gt;dc</a:t>
            </a:r>
            <a:endParaRPr sz="1800" dirty="0"/>
          </a:p>
          <a:p>
            <a:pPr marL="228600" lvl="0" indent="-228600" algn="l" rtl="0">
              <a:lnSpc>
                <a:spcPct val="90000"/>
              </a:lnSpc>
              <a:spcBef>
                <a:spcPts val="1000"/>
              </a:spcBef>
              <a:spcAft>
                <a:spcPts val="0"/>
              </a:spcAft>
              <a:buClr>
                <a:schemeClr val="dk1"/>
              </a:buClr>
              <a:buSzPct val="100000"/>
              <a:buFont typeface="Noto Sans Symbols"/>
              <a:buChar char="❖"/>
            </a:pPr>
            <a:r>
              <a:rPr lang="en-IN" sz="1800" dirty="0"/>
              <a:t>Resulting productions are: S -&gt; </a:t>
            </a:r>
            <a:r>
              <a:rPr lang="en-IN" sz="1800" dirty="0" err="1"/>
              <a:t>abS</a:t>
            </a:r>
            <a:r>
              <a:rPr lang="en-IN" sz="1800" dirty="0"/>
              <a:t> | </a:t>
            </a:r>
            <a:r>
              <a:rPr lang="en-IN" sz="1800" dirty="0" err="1"/>
              <a:t>abA</a:t>
            </a:r>
            <a:r>
              <a:rPr lang="en-IN" sz="1800" dirty="0"/>
              <a:t> </a:t>
            </a:r>
            <a:endParaRPr sz="1800" dirty="0"/>
          </a:p>
          <a:p>
            <a:pPr marL="2743200" lvl="8" indent="0" algn="l" rtl="0">
              <a:lnSpc>
                <a:spcPct val="90000"/>
              </a:lnSpc>
              <a:spcBef>
                <a:spcPts val="500"/>
              </a:spcBef>
              <a:spcAft>
                <a:spcPts val="0"/>
              </a:spcAft>
              <a:buClr>
                <a:schemeClr val="dk1"/>
              </a:buClr>
              <a:buSzPct val="100000"/>
              <a:buNone/>
            </a:pPr>
            <a:r>
              <a:rPr lang="en-IN" dirty="0"/>
              <a:t> A -&gt; cd </a:t>
            </a:r>
            <a:endParaRPr dirty="0"/>
          </a:p>
          <a:p>
            <a:pPr marL="2743200" lvl="8" indent="0" algn="l" rtl="0">
              <a:lnSpc>
                <a:spcPct val="90000"/>
              </a:lnSpc>
              <a:spcBef>
                <a:spcPts val="500"/>
              </a:spcBef>
              <a:spcAft>
                <a:spcPts val="0"/>
              </a:spcAft>
              <a:buClr>
                <a:schemeClr val="dk1"/>
              </a:buClr>
              <a:buSzPct val="100000"/>
              <a:buNone/>
            </a:pPr>
            <a:r>
              <a:rPr lang="en-IN" dirty="0"/>
              <a:t> C -&gt; dc</a:t>
            </a:r>
            <a:endParaRPr dirty="0"/>
          </a:p>
        </p:txBody>
      </p:sp>
      <p:sp>
        <p:nvSpPr>
          <p:cNvPr id="494" name="Google Shape;494;p50"/>
          <p:cNvSpPr txBox="1">
            <a:spLocks noGrp="1"/>
          </p:cNvSpPr>
          <p:nvPr>
            <p:ph type="title"/>
          </p:nvPr>
        </p:nvSpPr>
        <p:spPr>
          <a:xfrm>
            <a:off x="575035" y="97804"/>
            <a:ext cx="11041930" cy="807692"/>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ct val="100000"/>
              <a:buFont typeface="Calibri"/>
              <a:buNone/>
            </a:pPr>
            <a:r>
              <a:rPr lang="en-IN" dirty="0"/>
              <a:t>Elimination of Useless Symbols-Example</a:t>
            </a:r>
            <a:endParaRPr dirty="0"/>
          </a:p>
        </p:txBody>
      </p:sp>
      <p:sp>
        <p:nvSpPr>
          <p:cNvPr id="495" name="Google Shape;49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1"/>
          <p:cNvSpPr txBox="1">
            <a:spLocks noGrp="1"/>
          </p:cNvSpPr>
          <p:nvPr>
            <p:ph type="body" idx="1"/>
          </p:nvPr>
        </p:nvSpPr>
        <p:spPr>
          <a:xfrm>
            <a:off x="815907" y="1461053"/>
            <a:ext cx="10537894" cy="4663986"/>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90000"/>
              </a:lnSpc>
              <a:spcBef>
                <a:spcPts val="0"/>
              </a:spcBef>
              <a:spcAft>
                <a:spcPts val="0"/>
              </a:spcAft>
              <a:buClr>
                <a:schemeClr val="dk1"/>
              </a:buClr>
              <a:buSzPct val="100000"/>
              <a:buFont typeface="Noto Sans Symbols"/>
              <a:buChar char="❖"/>
            </a:pPr>
            <a:r>
              <a:rPr lang="en-IN" sz="8400" dirty="0"/>
              <a:t>Step 2: Eliminate non-reachable symbols </a:t>
            </a:r>
            <a:r>
              <a:rPr lang="en-IN" sz="8400" dirty="0" err="1"/>
              <a:t>i.e</a:t>
            </a:r>
            <a:r>
              <a:rPr lang="en-IN" sz="8400" dirty="0"/>
              <a:t> non-terminals that can never be reached from the starting symbol</a:t>
            </a:r>
            <a:endParaRPr dirty="0"/>
          </a:p>
          <a:p>
            <a:pPr marL="0" lvl="0" indent="0" algn="l" rtl="0">
              <a:lnSpc>
                <a:spcPct val="90000"/>
              </a:lnSpc>
              <a:spcBef>
                <a:spcPts val="1000"/>
              </a:spcBef>
              <a:spcAft>
                <a:spcPts val="0"/>
              </a:spcAft>
              <a:buClr>
                <a:schemeClr val="dk1"/>
              </a:buClr>
              <a:buSzPct val="100000"/>
              <a:buNone/>
            </a:pPr>
            <a:endParaRPr sz="8400" dirty="0"/>
          </a:p>
          <a:p>
            <a:pPr marL="685800" lvl="1" indent="-228600" algn="l" rtl="0">
              <a:lnSpc>
                <a:spcPct val="90000"/>
              </a:lnSpc>
              <a:spcBef>
                <a:spcPts val="500"/>
              </a:spcBef>
              <a:spcAft>
                <a:spcPts val="0"/>
              </a:spcAft>
              <a:buClr>
                <a:schemeClr val="dk1"/>
              </a:buClr>
              <a:buSzPct val="100000"/>
              <a:buChar char="•"/>
            </a:pPr>
            <a:r>
              <a:rPr lang="en-IN" sz="8400" dirty="0"/>
              <a:t>In the set of productions available after Step 2, </a:t>
            </a:r>
            <a:endParaRPr dirty="0"/>
          </a:p>
          <a:p>
            <a:pPr marL="685800" lvl="2" indent="0" algn="l" rtl="0">
              <a:lnSpc>
                <a:spcPct val="90000"/>
              </a:lnSpc>
              <a:spcBef>
                <a:spcPts val="500"/>
              </a:spcBef>
              <a:spcAft>
                <a:spcPts val="0"/>
              </a:spcAft>
              <a:buClr>
                <a:schemeClr val="dk1"/>
              </a:buClr>
              <a:buSzPct val="100000"/>
              <a:buNone/>
            </a:pPr>
            <a:r>
              <a:rPr lang="en-IN" sz="8400" dirty="0"/>
              <a:t>‘C’ is not reachable from starting symbol ‘S’</a:t>
            </a:r>
            <a:endParaRPr dirty="0"/>
          </a:p>
          <a:p>
            <a:pPr marL="685800" lvl="1" indent="-228600" algn="l" rtl="0">
              <a:lnSpc>
                <a:spcPct val="90000"/>
              </a:lnSpc>
              <a:spcBef>
                <a:spcPts val="500"/>
              </a:spcBef>
              <a:spcAft>
                <a:spcPts val="0"/>
              </a:spcAft>
              <a:buClr>
                <a:schemeClr val="dk1"/>
              </a:buClr>
              <a:buSzPct val="100000"/>
              <a:buChar char="•"/>
            </a:pPr>
            <a:r>
              <a:rPr lang="en-IN" sz="8400" dirty="0"/>
              <a:t>Eliminate productions involving non-terminal ‘C’</a:t>
            </a:r>
            <a:endParaRPr dirty="0"/>
          </a:p>
          <a:p>
            <a:pPr marL="0" lvl="0" indent="0" algn="l" rtl="0">
              <a:lnSpc>
                <a:spcPct val="90000"/>
              </a:lnSpc>
              <a:spcBef>
                <a:spcPts val="1000"/>
              </a:spcBef>
              <a:spcAft>
                <a:spcPts val="0"/>
              </a:spcAft>
              <a:buClr>
                <a:schemeClr val="dk1"/>
              </a:buClr>
              <a:buSzPct val="100000"/>
              <a:buNone/>
            </a:pPr>
            <a:r>
              <a:rPr lang="en-IN" sz="8400" dirty="0"/>
              <a:t>			S -&gt; </a:t>
            </a:r>
            <a:r>
              <a:rPr lang="en-IN" sz="8400" dirty="0" err="1"/>
              <a:t>abS</a:t>
            </a:r>
            <a:r>
              <a:rPr lang="en-IN" sz="8400" dirty="0"/>
              <a:t> | </a:t>
            </a:r>
            <a:r>
              <a:rPr lang="en-IN" sz="8400" dirty="0" err="1"/>
              <a:t>abA</a:t>
            </a:r>
            <a:endParaRPr sz="8400" dirty="0"/>
          </a:p>
          <a:p>
            <a:pPr marL="0" lvl="0" indent="0" algn="l" rtl="0">
              <a:lnSpc>
                <a:spcPct val="90000"/>
              </a:lnSpc>
              <a:spcBef>
                <a:spcPts val="1000"/>
              </a:spcBef>
              <a:spcAft>
                <a:spcPts val="0"/>
              </a:spcAft>
              <a:buClr>
                <a:schemeClr val="dk1"/>
              </a:buClr>
              <a:buSzPct val="100000"/>
              <a:buNone/>
            </a:pPr>
            <a:r>
              <a:rPr lang="en-IN" sz="8400" dirty="0"/>
              <a:t>			A -&gt;cd </a:t>
            </a:r>
            <a:endParaRPr dirty="0"/>
          </a:p>
          <a:p>
            <a:pPr marL="0" lvl="0" indent="0" algn="l" rtl="0">
              <a:lnSpc>
                <a:spcPct val="90000"/>
              </a:lnSpc>
              <a:spcBef>
                <a:spcPts val="1000"/>
              </a:spcBef>
              <a:spcAft>
                <a:spcPts val="0"/>
              </a:spcAft>
              <a:buClr>
                <a:schemeClr val="dk1"/>
              </a:buClr>
              <a:buSzPct val="100000"/>
              <a:buNone/>
            </a:pPr>
            <a:r>
              <a:rPr lang="en-IN" sz="8400" dirty="0"/>
              <a:t>			</a:t>
            </a:r>
            <a:r>
              <a:rPr lang="en-IN" sz="8400" strike="sngStrike" dirty="0"/>
              <a:t> C-&gt;dc</a:t>
            </a:r>
            <a:endParaRPr dirty="0"/>
          </a:p>
          <a:p>
            <a:pPr marL="685800" lvl="1" indent="-228600" algn="l" rtl="0">
              <a:lnSpc>
                <a:spcPct val="90000"/>
              </a:lnSpc>
              <a:spcBef>
                <a:spcPts val="500"/>
              </a:spcBef>
              <a:spcAft>
                <a:spcPts val="0"/>
              </a:spcAft>
              <a:buClr>
                <a:schemeClr val="dk1"/>
              </a:buClr>
              <a:buSzPct val="100000"/>
              <a:buChar char="•"/>
            </a:pPr>
            <a:r>
              <a:rPr lang="en-IN" sz="8100" dirty="0"/>
              <a:t>Final productions after eliminating useless symbols are:</a:t>
            </a:r>
            <a:endParaRPr dirty="0"/>
          </a:p>
          <a:p>
            <a:pPr marL="342900" lvl="1" indent="0" algn="l" rtl="0">
              <a:lnSpc>
                <a:spcPct val="90000"/>
              </a:lnSpc>
              <a:spcBef>
                <a:spcPts val="500"/>
              </a:spcBef>
              <a:spcAft>
                <a:spcPts val="0"/>
              </a:spcAft>
              <a:buClr>
                <a:schemeClr val="dk1"/>
              </a:buClr>
              <a:buSzPct val="100000"/>
              <a:buNone/>
            </a:pPr>
            <a:r>
              <a:rPr lang="en-IN" sz="8100" dirty="0"/>
              <a:t>			S -&gt; </a:t>
            </a:r>
            <a:r>
              <a:rPr lang="en-IN" sz="8100" dirty="0" err="1"/>
              <a:t>abS</a:t>
            </a:r>
            <a:r>
              <a:rPr lang="en-IN" sz="8100" dirty="0"/>
              <a:t> | </a:t>
            </a:r>
            <a:r>
              <a:rPr lang="en-IN" sz="8100" dirty="0" err="1"/>
              <a:t>abA</a:t>
            </a:r>
            <a:endParaRPr sz="8100" dirty="0"/>
          </a:p>
          <a:p>
            <a:pPr marL="342900" lvl="1" indent="0" algn="l" rtl="0">
              <a:lnSpc>
                <a:spcPct val="90000"/>
              </a:lnSpc>
              <a:spcBef>
                <a:spcPts val="500"/>
              </a:spcBef>
              <a:spcAft>
                <a:spcPts val="0"/>
              </a:spcAft>
              <a:buClr>
                <a:schemeClr val="dk1"/>
              </a:buClr>
              <a:buSzPct val="100000"/>
              <a:buNone/>
            </a:pPr>
            <a:r>
              <a:rPr lang="en-IN" sz="8100" dirty="0"/>
              <a:t>			A -&gt;cd </a:t>
            </a:r>
            <a:r>
              <a:rPr lang="en-IN" sz="2100" dirty="0"/>
              <a:t>	  </a:t>
            </a:r>
            <a:endParaRPr dirty="0"/>
          </a:p>
        </p:txBody>
      </p:sp>
      <p:sp>
        <p:nvSpPr>
          <p:cNvPr id="501" name="Google Shape;501;p51"/>
          <p:cNvSpPr txBox="1">
            <a:spLocks noGrp="1"/>
          </p:cNvSpPr>
          <p:nvPr>
            <p:ph type="title"/>
          </p:nvPr>
        </p:nvSpPr>
        <p:spPr>
          <a:xfrm>
            <a:off x="1481828" y="59172"/>
            <a:ext cx="9223443" cy="82541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dirty="0"/>
              <a:t>Elimination of Useless Symbols-Example</a:t>
            </a:r>
            <a:endParaRPr dirty="0"/>
          </a:p>
        </p:txBody>
      </p:sp>
      <p:sp>
        <p:nvSpPr>
          <p:cNvPr id="502" name="Google Shape;50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2"/>
          <p:cNvSpPr txBox="1">
            <a:spLocks noGrp="1"/>
          </p:cNvSpPr>
          <p:nvPr>
            <p:ph type="body" idx="1"/>
          </p:nvPr>
        </p:nvSpPr>
        <p:spPr>
          <a:xfrm>
            <a:off x="255103" y="1310053"/>
            <a:ext cx="11681794" cy="5046297"/>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IN" dirty="0"/>
              <a:t>2. Remove the useless symbol from the given context free grammar</a:t>
            </a:r>
            <a:endParaRPr dirty="0"/>
          </a:p>
          <a:p>
            <a:pPr marL="342900" lvl="1" indent="0" algn="l" rtl="0">
              <a:lnSpc>
                <a:spcPct val="90000"/>
              </a:lnSpc>
              <a:spcBef>
                <a:spcPts val="500"/>
              </a:spcBef>
              <a:spcAft>
                <a:spcPts val="0"/>
              </a:spcAft>
              <a:buClr>
                <a:schemeClr val="dk1"/>
              </a:buClr>
              <a:buSzPct val="100000"/>
              <a:buNone/>
            </a:pPr>
            <a:r>
              <a:rPr lang="en-IN" dirty="0"/>
              <a:t>S -&gt; </a:t>
            </a:r>
            <a:r>
              <a:rPr lang="en-IN" dirty="0" err="1"/>
              <a:t>aB</a:t>
            </a:r>
            <a:r>
              <a:rPr lang="en-IN" dirty="0"/>
              <a:t> / </a:t>
            </a:r>
            <a:r>
              <a:rPr lang="en-IN" dirty="0" err="1"/>
              <a:t>bX</a:t>
            </a:r>
            <a:br>
              <a:rPr lang="en-IN" dirty="0"/>
            </a:br>
            <a:r>
              <a:rPr lang="en-IN" dirty="0"/>
              <a:t>A -&gt; Bad / </a:t>
            </a:r>
            <a:r>
              <a:rPr lang="en-IN" dirty="0" err="1"/>
              <a:t>bSX</a:t>
            </a:r>
            <a:r>
              <a:rPr lang="en-IN" dirty="0"/>
              <a:t> / a</a:t>
            </a:r>
            <a:br>
              <a:rPr lang="en-IN" dirty="0"/>
            </a:br>
            <a:r>
              <a:rPr lang="en-IN" dirty="0"/>
              <a:t>B -&gt; </a:t>
            </a:r>
            <a:r>
              <a:rPr lang="en-IN" dirty="0" err="1"/>
              <a:t>aSB</a:t>
            </a:r>
            <a:r>
              <a:rPr lang="en-IN" dirty="0"/>
              <a:t> / </a:t>
            </a:r>
            <a:r>
              <a:rPr lang="en-IN" dirty="0" err="1"/>
              <a:t>bBX</a:t>
            </a:r>
            <a:br>
              <a:rPr lang="en-IN" dirty="0"/>
            </a:br>
            <a:r>
              <a:rPr lang="en-IN" dirty="0"/>
              <a:t>X -&gt; SBD / </a:t>
            </a:r>
            <a:r>
              <a:rPr lang="en-IN" dirty="0" err="1"/>
              <a:t>aBx</a:t>
            </a:r>
            <a:r>
              <a:rPr lang="en-IN" dirty="0"/>
              <a:t> / ad</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IN" dirty="0"/>
              <a:t>Step 1: Eliminate non-generating symbols </a:t>
            </a:r>
            <a:r>
              <a:rPr lang="en-IN" dirty="0" err="1"/>
              <a:t>i.e</a:t>
            </a:r>
            <a:r>
              <a:rPr lang="en-IN" dirty="0"/>
              <a:t> non-terminals which do</a:t>
            </a:r>
            <a:endParaRPr dirty="0"/>
          </a:p>
          <a:p>
            <a:pPr marL="0" lvl="0" indent="0" algn="l" rtl="0">
              <a:lnSpc>
                <a:spcPct val="90000"/>
              </a:lnSpc>
              <a:spcBef>
                <a:spcPts val="1000"/>
              </a:spcBef>
              <a:spcAft>
                <a:spcPts val="0"/>
              </a:spcAft>
              <a:buClr>
                <a:schemeClr val="dk1"/>
              </a:buClr>
              <a:buSzPct val="100000"/>
              <a:buNone/>
            </a:pPr>
            <a:r>
              <a:rPr lang="en-IN" dirty="0"/>
              <a:t>	not produce any terminal string</a:t>
            </a:r>
            <a:endParaRPr dirty="0"/>
          </a:p>
          <a:p>
            <a:pPr marL="685800" lvl="1" indent="-228600" algn="l" rtl="0">
              <a:lnSpc>
                <a:spcPct val="90000"/>
              </a:lnSpc>
              <a:spcBef>
                <a:spcPts val="500"/>
              </a:spcBef>
              <a:spcAft>
                <a:spcPts val="0"/>
              </a:spcAft>
              <a:buClr>
                <a:schemeClr val="dk1"/>
              </a:buClr>
              <a:buSzPct val="100000"/>
              <a:buChar char="•"/>
            </a:pPr>
            <a:r>
              <a:rPr lang="en-IN" dirty="0"/>
              <a:t>A and X directly derive string of terminals a and ad, hence they are useful. Since X is a useful symbol so S is also a useful symbol as S -&gt; </a:t>
            </a:r>
            <a:r>
              <a:rPr lang="en-IN" dirty="0" err="1"/>
              <a:t>bX.</a:t>
            </a:r>
            <a:r>
              <a:rPr lang="en-IN" dirty="0"/>
              <a:t> </a:t>
            </a:r>
            <a:endParaRPr dirty="0"/>
          </a:p>
          <a:p>
            <a:pPr marL="685800" lvl="1" indent="-228600" algn="l" rtl="0">
              <a:lnSpc>
                <a:spcPct val="90000"/>
              </a:lnSpc>
              <a:spcBef>
                <a:spcPts val="500"/>
              </a:spcBef>
              <a:spcAft>
                <a:spcPts val="0"/>
              </a:spcAft>
              <a:buClr>
                <a:schemeClr val="dk1"/>
              </a:buClr>
              <a:buSzPct val="100000"/>
              <a:buChar char="•"/>
            </a:pPr>
            <a:r>
              <a:rPr lang="en-IN" dirty="0"/>
              <a:t>But B does not derive any terminals, so clearly B is a non-generating symbol.</a:t>
            </a:r>
            <a:endParaRPr dirty="0"/>
          </a:p>
          <a:p>
            <a:pPr marL="685800" lvl="1" indent="-228600" algn="l" rtl="0">
              <a:lnSpc>
                <a:spcPct val="90000"/>
              </a:lnSpc>
              <a:spcBef>
                <a:spcPts val="500"/>
              </a:spcBef>
              <a:spcAft>
                <a:spcPts val="0"/>
              </a:spcAft>
              <a:buClr>
                <a:schemeClr val="dk1"/>
              </a:buClr>
              <a:buSzPct val="100000"/>
              <a:buChar char="•"/>
            </a:pPr>
            <a:r>
              <a:rPr lang="en-IN" dirty="0"/>
              <a:t>So eliminate the productions with B </a:t>
            </a:r>
            <a:endParaRPr dirty="0"/>
          </a:p>
          <a:p>
            <a:pPr marL="2057400" lvl="6" indent="0" algn="l" rtl="0">
              <a:lnSpc>
                <a:spcPct val="90000"/>
              </a:lnSpc>
              <a:spcBef>
                <a:spcPts val="500"/>
              </a:spcBef>
              <a:spcAft>
                <a:spcPts val="0"/>
              </a:spcAft>
              <a:buClr>
                <a:schemeClr val="dk1"/>
              </a:buClr>
              <a:buSzPct val="100000"/>
              <a:buNone/>
            </a:pPr>
            <a:r>
              <a:rPr lang="en-IN" dirty="0"/>
              <a:t>S -&gt; </a:t>
            </a:r>
            <a:r>
              <a:rPr lang="en-IN" strike="sngStrike" dirty="0" err="1"/>
              <a:t>aB</a:t>
            </a:r>
            <a:r>
              <a:rPr lang="en-IN" dirty="0"/>
              <a:t> / </a:t>
            </a:r>
            <a:r>
              <a:rPr lang="en-IN" dirty="0" err="1"/>
              <a:t>bX</a:t>
            </a:r>
            <a:br>
              <a:rPr lang="en-IN" dirty="0"/>
            </a:br>
            <a:r>
              <a:rPr lang="en-IN" dirty="0"/>
              <a:t>A -&gt; </a:t>
            </a:r>
            <a:r>
              <a:rPr lang="en-IN" strike="sngStrike" dirty="0"/>
              <a:t>Bad</a:t>
            </a:r>
            <a:r>
              <a:rPr lang="en-IN" dirty="0"/>
              <a:t> / </a:t>
            </a:r>
            <a:r>
              <a:rPr lang="en-IN" dirty="0" err="1"/>
              <a:t>bSX</a:t>
            </a:r>
            <a:r>
              <a:rPr lang="en-IN" dirty="0"/>
              <a:t> / a</a:t>
            </a:r>
            <a:br>
              <a:rPr lang="en-IN" dirty="0"/>
            </a:br>
            <a:r>
              <a:rPr lang="en-IN" strike="sngStrike" dirty="0"/>
              <a:t>B -&gt; </a:t>
            </a:r>
            <a:r>
              <a:rPr lang="en-IN" strike="sngStrike" dirty="0" err="1"/>
              <a:t>aSB</a:t>
            </a:r>
            <a:r>
              <a:rPr lang="en-IN" strike="sngStrike" dirty="0"/>
              <a:t> / </a:t>
            </a:r>
            <a:r>
              <a:rPr lang="en-IN" strike="sngStrike" dirty="0" err="1"/>
              <a:t>bBX</a:t>
            </a:r>
            <a:br>
              <a:rPr lang="en-IN" strike="sngStrike" dirty="0"/>
            </a:br>
            <a:r>
              <a:rPr lang="en-IN" dirty="0"/>
              <a:t>X -&gt; </a:t>
            </a:r>
            <a:r>
              <a:rPr lang="en-IN" strike="sngStrike" dirty="0"/>
              <a:t>SBD </a:t>
            </a:r>
            <a:r>
              <a:rPr lang="en-IN" dirty="0"/>
              <a:t>/ </a:t>
            </a:r>
            <a:r>
              <a:rPr lang="en-IN" strike="sngStrike" dirty="0" err="1"/>
              <a:t>aBx</a:t>
            </a:r>
            <a:r>
              <a:rPr lang="en-IN" dirty="0"/>
              <a:t> / ad</a:t>
            </a:r>
            <a:endParaRPr dirty="0"/>
          </a:p>
        </p:txBody>
      </p:sp>
      <p:sp>
        <p:nvSpPr>
          <p:cNvPr id="508" name="Google Shape;508;p52"/>
          <p:cNvSpPr txBox="1">
            <a:spLocks noGrp="1"/>
          </p:cNvSpPr>
          <p:nvPr>
            <p:ph type="title"/>
          </p:nvPr>
        </p:nvSpPr>
        <p:spPr>
          <a:xfrm>
            <a:off x="1402099" y="136526"/>
            <a:ext cx="9381856" cy="9667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IN" sz="4000" dirty="0"/>
              <a:t>Elimination of Useless Symbols-Example</a:t>
            </a:r>
            <a:endParaRPr sz="4000" dirty="0"/>
          </a:p>
        </p:txBody>
      </p:sp>
      <p:sp>
        <p:nvSpPr>
          <p:cNvPr id="509" name="Google Shape;509;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body" idx="1"/>
          </p:nvPr>
        </p:nvSpPr>
        <p:spPr>
          <a:xfrm>
            <a:off x="304800" y="1421296"/>
            <a:ext cx="11582400" cy="445049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IN" dirty="0"/>
              <a:t>The resulting productions are </a:t>
            </a:r>
            <a:endParaRPr dirty="0"/>
          </a:p>
          <a:p>
            <a:pPr marL="0" lvl="0" indent="0" algn="l" rtl="0">
              <a:lnSpc>
                <a:spcPct val="90000"/>
              </a:lnSpc>
              <a:spcBef>
                <a:spcPts val="1000"/>
              </a:spcBef>
              <a:spcAft>
                <a:spcPts val="0"/>
              </a:spcAft>
              <a:buClr>
                <a:schemeClr val="dk1"/>
              </a:buClr>
              <a:buSzPct val="100000"/>
              <a:buNone/>
            </a:pPr>
            <a:r>
              <a:rPr lang="en-IN" dirty="0"/>
              <a:t>		S -&gt; </a:t>
            </a:r>
            <a:r>
              <a:rPr lang="en-IN" dirty="0" err="1"/>
              <a:t>bX</a:t>
            </a:r>
            <a:br>
              <a:rPr lang="en-IN" dirty="0"/>
            </a:br>
            <a:r>
              <a:rPr lang="en-IN" dirty="0"/>
              <a:t>		A -&gt; </a:t>
            </a:r>
            <a:r>
              <a:rPr lang="en-IN" dirty="0" err="1"/>
              <a:t>bSX</a:t>
            </a:r>
            <a:r>
              <a:rPr lang="en-IN" dirty="0"/>
              <a:t> / a</a:t>
            </a:r>
            <a:br>
              <a:rPr lang="en-IN" dirty="0"/>
            </a:br>
            <a:r>
              <a:rPr lang="en-IN" dirty="0"/>
              <a:t>		X -&gt; ad</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IN" dirty="0"/>
              <a:t>Step 2: Eliminate non-reachable symbols </a:t>
            </a:r>
            <a:r>
              <a:rPr lang="en-IN" dirty="0" err="1"/>
              <a:t>i.e</a:t>
            </a:r>
            <a:r>
              <a:rPr lang="en-IN" dirty="0"/>
              <a:t> non-terminals that can never be reached from the starting symbol</a:t>
            </a:r>
            <a:endParaRPr dirty="0"/>
          </a:p>
          <a:p>
            <a:pPr marL="228600" lvl="0" indent="-228600" algn="l" rtl="0">
              <a:lnSpc>
                <a:spcPct val="90000"/>
              </a:lnSpc>
              <a:spcBef>
                <a:spcPts val="1000"/>
              </a:spcBef>
              <a:spcAft>
                <a:spcPts val="0"/>
              </a:spcAft>
              <a:buClr>
                <a:schemeClr val="dk1"/>
              </a:buClr>
              <a:buSzPct val="100000"/>
              <a:buChar char="•"/>
            </a:pPr>
            <a:r>
              <a:rPr lang="en-IN" dirty="0"/>
              <a:t>In the reduced grammar A is a non-reachable symbol </a:t>
            </a:r>
            <a:endParaRPr dirty="0"/>
          </a:p>
          <a:p>
            <a:pPr marL="228600" lvl="0" indent="-228600" algn="l" rtl="0">
              <a:lnSpc>
                <a:spcPct val="90000"/>
              </a:lnSpc>
              <a:spcBef>
                <a:spcPts val="1000"/>
              </a:spcBef>
              <a:spcAft>
                <a:spcPts val="0"/>
              </a:spcAft>
              <a:buClr>
                <a:schemeClr val="dk1"/>
              </a:buClr>
              <a:buSzPct val="100000"/>
              <a:buChar char="•"/>
            </a:pPr>
            <a:r>
              <a:rPr lang="en-IN" dirty="0"/>
              <a:t>So remove the production involving A </a:t>
            </a:r>
            <a:endParaRPr dirty="0"/>
          </a:p>
          <a:p>
            <a:pPr marL="228600" lvl="0" indent="-228600" algn="l" rtl="0">
              <a:lnSpc>
                <a:spcPct val="90000"/>
              </a:lnSpc>
              <a:spcBef>
                <a:spcPts val="1000"/>
              </a:spcBef>
              <a:spcAft>
                <a:spcPts val="0"/>
              </a:spcAft>
              <a:buClr>
                <a:schemeClr val="dk1"/>
              </a:buClr>
              <a:buSzPct val="100000"/>
              <a:buChar char="•"/>
            </a:pPr>
            <a:r>
              <a:rPr lang="en-IN" dirty="0"/>
              <a:t>Final grammar after elimination of the useless symbols is</a:t>
            </a:r>
            <a:br>
              <a:rPr lang="en-IN" dirty="0"/>
            </a:br>
            <a:r>
              <a:rPr lang="en-IN" dirty="0"/>
              <a:t>		S -&gt; </a:t>
            </a:r>
            <a:r>
              <a:rPr lang="en-IN" dirty="0" err="1"/>
              <a:t>bX</a:t>
            </a:r>
            <a:br>
              <a:rPr lang="en-IN" dirty="0"/>
            </a:br>
            <a:r>
              <a:rPr lang="en-IN" dirty="0"/>
              <a:t>		X -&gt; ad</a:t>
            </a:r>
            <a:endParaRPr dirty="0"/>
          </a:p>
        </p:txBody>
      </p:sp>
      <p:sp>
        <p:nvSpPr>
          <p:cNvPr id="515" name="Google Shape;515;p53"/>
          <p:cNvSpPr txBox="1">
            <a:spLocks noGrp="1"/>
          </p:cNvSpPr>
          <p:nvPr>
            <p:ph type="title"/>
          </p:nvPr>
        </p:nvSpPr>
        <p:spPr>
          <a:xfrm>
            <a:off x="2152650" y="0"/>
            <a:ext cx="7886700" cy="93673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IN" sz="3600" dirty="0"/>
              <a:t>Elimination of Useless Symbols-Example</a:t>
            </a:r>
            <a:endParaRPr sz="3600" dirty="0"/>
          </a:p>
        </p:txBody>
      </p:sp>
      <p:sp>
        <p:nvSpPr>
          <p:cNvPr id="516" name="Google Shape;51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4"/>
          <p:cNvSpPr txBox="1">
            <a:spLocks noGrp="1"/>
          </p:cNvSpPr>
          <p:nvPr>
            <p:ph type="body" idx="1"/>
          </p:nvPr>
        </p:nvSpPr>
        <p:spPr>
          <a:xfrm>
            <a:off x="678956" y="2109600"/>
            <a:ext cx="10941914" cy="3779869"/>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ts val="2800"/>
              <a:buChar char="•"/>
            </a:pPr>
            <a:r>
              <a:rPr lang="en-IN"/>
              <a:t>Elimination of useful symbols - Order of elimination</a:t>
            </a:r>
            <a:endParaRPr/>
          </a:p>
          <a:p>
            <a:pPr marL="685800" lvl="1" indent="-228600" algn="l" rtl="0">
              <a:lnSpc>
                <a:spcPct val="90000"/>
              </a:lnSpc>
              <a:spcBef>
                <a:spcPts val="500"/>
              </a:spcBef>
              <a:spcAft>
                <a:spcPts val="0"/>
              </a:spcAft>
              <a:buClr>
                <a:schemeClr val="dk1"/>
              </a:buClr>
              <a:buSzPts val="2400"/>
              <a:buChar char="•"/>
            </a:pPr>
            <a:r>
              <a:rPr lang="en-IN"/>
              <a:t>Always Eliminate non-generating symbol first and then eliminate non-reachable symbols </a:t>
            </a:r>
            <a:endParaRPr/>
          </a:p>
          <a:p>
            <a:pPr marL="685800" lvl="1" indent="-228600" algn="l" rtl="0">
              <a:lnSpc>
                <a:spcPct val="90000"/>
              </a:lnSpc>
              <a:spcBef>
                <a:spcPts val="500"/>
              </a:spcBef>
              <a:spcAft>
                <a:spcPts val="0"/>
              </a:spcAft>
              <a:buClr>
                <a:schemeClr val="dk1"/>
              </a:buClr>
              <a:buSzPts val="2400"/>
              <a:buChar char="•"/>
            </a:pPr>
            <a:r>
              <a:rPr lang="en-IN"/>
              <a:t>Reversing the order of elimination would not work</a:t>
            </a:r>
            <a:endParaRPr/>
          </a:p>
          <a:p>
            <a:pPr marL="342900" lvl="1" indent="0" algn="l" rtl="0">
              <a:lnSpc>
                <a:spcPct val="90000"/>
              </a:lnSpc>
              <a:spcBef>
                <a:spcPts val="500"/>
              </a:spcBef>
              <a:spcAft>
                <a:spcPts val="0"/>
              </a:spcAft>
              <a:buClr>
                <a:schemeClr val="dk1"/>
              </a:buClr>
              <a:buSzPts val="2400"/>
              <a:buNone/>
            </a:pPr>
            <a:r>
              <a:rPr lang="en-IN"/>
              <a:t>			S -&gt; AB | a</a:t>
            </a:r>
            <a:br>
              <a:rPr lang="en-IN"/>
            </a:br>
            <a:r>
              <a:rPr lang="en-IN"/>
              <a:t>			A -&gt; aA</a:t>
            </a:r>
            <a:br>
              <a:rPr lang="en-IN"/>
            </a:br>
            <a:r>
              <a:rPr lang="en-IN"/>
              <a:t>			B -&gt; b</a:t>
            </a:r>
            <a:endParaRPr/>
          </a:p>
          <a:p>
            <a:pPr marL="685800" lvl="1" indent="-228600" algn="l" rtl="0">
              <a:lnSpc>
                <a:spcPct val="90000"/>
              </a:lnSpc>
              <a:spcBef>
                <a:spcPts val="500"/>
              </a:spcBef>
              <a:spcAft>
                <a:spcPts val="0"/>
              </a:spcAft>
              <a:buClr>
                <a:schemeClr val="dk1"/>
              </a:buClr>
              <a:buSzPts val="2400"/>
              <a:buChar char="•"/>
            </a:pPr>
            <a:r>
              <a:rPr lang="en-IN"/>
              <a:t>Here A is non-generating, and after deleting A (along with the production S -&gt; AB) the variable B becomes unreachable. Hence, it is considered as useless variable</a:t>
            </a:r>
            <a:endParaRPr/>
          </a:p>
          <a:p>
            <a:pPr marL="685800" lvl="1" indent="-228600" algn="l" rtl="0">
              <a:lnSpc>
                <a:spcPct val="90000"/>
              </a:lnSpc>
              <a:spcBef>
                <a:spcPts val="500"/>
              </a:spcBef>
              <a:spcAft>
                <a:spcPts val="0"/>
              </a:spcAft>
              <a:buClr>
                <a:schemeClr val="dk1"/>
              </a:buClr>
              <a:buSzPts val="2400"/>
              <a:buChar char="•"/>
            </a:pPr>
            <a:r>
              <a:rPr lang="en-IN"/>
              <a:t>However, if we would first test for reachability, all variables would be reachable, and subsequently eliminating non-generating variables would leave us with B.</a:t>
            </a:r>
            <a:endParaRPr/>
          </a:p>
        </p:txBody>
      </p:sp>
      <p:sp>
        <p:nvSpPr>
          <p:cNvPr id="522" name="Google Shape;522;p54"/>
          <p:cNvSpPr txBox="1">
            <a:spLocks noGrp="1"/>
          </p:cNvSpPr>
          <p:nvPr>
            <p:ph type="title"/>
          </p:nvPr>
        </p:nvSpPr>
        <p:spPr>
          <a:xfrm>
            <a:off x="2152650" y="1034380"/>
            <a:ext cx="7886700" cy="78123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Elimination of Useless Symbols</a:t>
            </a:r>
            <a:endParaRPr/>
          </a:p>
        </p:txBody>
      </p:sp>
      <p:sp>
        <p:nvSpPr>
          <p:cNvPr id="523" name="Google Shape;52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7A6E-F162-6813-796A-2C1FE0493A2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E21D117-9592-E8D4-BEFA-42B8A0DD0B3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F896A3B-E592-AD13-377A-825E4FE632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55</a:t>
            </a:fld>
            <a:endParaRPr lang="en-IN"/>
          </a:p>
        </p:txBody>
      </p:sp>
    </p:spTree>
    <p:extLst>
      <p:ext uri="{BB962C8B-B14F-4D97-AF65-F5344CB8AC3E}">
        <p14:creationId xmlns:p14="http://schemas.microsoft.com/office/powerpoint/2010/main" val="30494220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If a symbol is useful then it is both generating and reachable</a:t>
            </a:r>
            <a:endParaRPr/>
          </a:p>
          <a:p>
            <a:pPr marL="228600" lvl="0" indent="-228600" algn="l" rtl="0">
              <a:lnSpc>
                <a:spcPct val="90000"/>
              </a:lnSpc>
              <a:spcBef>
                <a:spcPts val="1000"/>
              </a:spcBef>
              <a:spcAft>
                <a:spcPts val="0"/>
              </a:spcAft>
              <a:buClr>
                <a:schemeClr val="dk1"/>
              </a:buClr>
              <a:buSzPts val="2400"/>
              <a:buChar char="•"/>
            </a:pPr>
            <a:r>
              <a:rPr lang="en-IN" sz="2400"/>
              <a:t>Converse of above statement is not true. </a:t>
            </a:r>
            <a:endParaRPr/>
          </a:p>
          <a:p>
            <a:pPr marL="685800" lvl="1" indent="-228600" algn="l" rtl="0">
              <a:lnSpc>
                <a:spcPct val="90000"/>
              </a:lnSpc>
              <a:spcBef>
                <a:spcPts val="500"/>
              </a:spcBef>
              <a:spcAft>
                <a:spcPts val="0"/>
              </a:spcAft>
              <a:buClr>
                <a:schemeClr val="dk1"/>
              </a:buClr>
              <a:buSzPts val="2400"/>
              <a:buChar char="•"/>
            </a:pPr>
            <a:r>
              <a:rPr lang="en-IN"/>
              <a:t>For e.g. in CFG </a:t>
            </a:r>
            <a:endParaRPr/>
          </a:p>
          <a:p>
            <a:pPr marL="342900" lvl="1" indent="0" algn="l" rtl="0">
              <a:lnSpc>
                <a:spcPct val="90000"/>
              </a:lnSpc>
              <a:spcBef>
                <a:spcPts val="500"/>
              </a:spcBef>
              <a:spcAft>
                <a:spcPts val="0"/>
              </a:spcAft>
              <a:buClr>
                <a:schemeClr val="dk1"/>
              </a:buClr>
              <a:buSzPts val="2400"/>
              <a:buNone/>
            </a:pPr>
            <a:r>
              <a:rPr lang="en-IN"/>
              <a:t> 		S → ABC</a:t>
            </a:r>
            <a:endParaRPr/>
          </a:p>
          <a:p>
            <a:pPr marL="342900" lvl="1" indent="0" algn="l" rtl="0">
              <a:lnSpc>
                <a:spcPct val="90000"/>
              </a:lnSpc>
              <a:spcBef>
                <a:spcPts val="500"/>
              </a:spcBef>
              <a:spcAft>
                <a:spcPts val="0"/>
              </a:spcAft>
              <a:buClr>
                <a:schemeClr val="dk1"/>
              </a:buClr>
              <a:buSzPts val="2400"/>
              <a:buNone/>
            </a:pPr>
            <a:r>
              <a:rPr lang="en-IN"/>
              <a:t>		B → b </a:t>
            </a:r>
            <a:endParaRPr/>
          </a:p>
          <a:p>
            <a:pPr marL="342900" lvl="1" indent="0" algn="l" rtl="0">
              <a:lnSpc>
                <a:spcPct val="90000"/>
              </a:lnSpc>
              <a:spcBef>
                <a:spcPts val="500"/>
              </a:spcBef>
              <a:spcAft>
                <a:spcPts val="0"/>
              </a:spcAft>
              <a:buClr>
                <a:schemeClr val="dk1"/>
              </a:buClr>
              <a:buSzPts val="2400"/>
              <a:buNone/>
            </a:pPr>
            <a:r>
              <a:rPr lang="en-IN"/>
              <a:t>B is both reachable and generating but still not useful</a:t>
            </a:r>
            <a:endParaRPr/>
          </a:p>
          <a:p>
            <a:pPr marL="228600" lvl="0" indent="-50800" algn="l" rtl="0">
              <a:lnSpc>
                <a:spcPct val="90000"/>
              </a:lnSpc>
              <a:spcBef>
                <a:spcPts val="1000"/>
              </a:spcBef>
              <a:spcAft>
                <a:spcPts val="0"/>
              </a:spcAft>
              <a:buClr>
                <a:schemeClr val="dk1"/>
              </a:buClr>
              <a:buSzPts val="2800"/>
              <a:buNone/>
            </a:pPr>
            <a:endParaRPr/>
          </a:p>
        </p:txBody>
      </p:sp>
      <p:sp>
        <p:nvSpPr>
          <p:cNvPr id="529" name="Google Shape;529;p55"/>
          <p:cNvSpPr txBox="1">
            <a:spLocks noGrp="1"/>
          </p:cNvSpPr>
          <p:nvPr>
            <p:ph type="title"/>
          </p:nvPr>
        </p:nvSpPr>
        <p:spPr>
          <a:xfrm>
            <a:off x="2152650" y="1034379"/>
            <a:ext cx="7886700" cy="9131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Elimination of Useless Symbols</a:t>
            </a:r>
            <a:endParaRPr/>
          </a:p>
        </p:txBody>
      </p:sp>
      <p:sp>
        <p:nvSpPr>
          <p:cNvPr id="530" name="Google Shape;530;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6"/>
          <p:cNvSpPr txBox="1">
            <a:spLocks noGrp="1"/>
          </p:cNvSpPr>
          <p:nvPr>
            <p:ph type="title"/>
          </p:nvPr>
        </p:nvSpPr>
        <p:spPr>
          <a:xfrm>
            <a:off x="2152650" y="1131094"/>
            <a:ext cx="7886700" cy="43948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500"/>
              <a:buFont typeface="Calibri"/>
              <a:buNone/>
            </a:pPr>
            <a:r>
              <a:rPr lang="en-IN" sz="4500"/>
              <a:t>Elimination of Null Productions</a:t>
            </a:r>
            <a:endParaRPr/>
          </a:p>
        </p:txBody>
      </p:sp>
      <p:sp>
        <p:nvSpPr>
          <p:cNvPr id="536" name="Google Shape;53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7"/>
          <p:cNvSpPr txBox="1">
            <a:spLocks noGrp="1"/>
          </p:cNvSpPr>
          <p:nvPr>
            <p:ph type="title"/>
          </p:nvPr>
        </p:nvSpPr>
        <p:spPr>
          <a:xfrm>
            <a:off x="2152650" y="1034379"/>
            <a:ext cx="7886700" cy="61418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IN"/>
            </a:br>
            <a:r>
              <a:rPr lang="en-IN"/>
              <a:t>Elimination of Null Productions</a:t>
            </a:r>
            <a:br>
              <a:rPr lang="en-IN"/>
            </a:br>
            <a:endParaRPr/>
          </a:p>
        </p:txBody>
      </p:sp>
      <p:sp>
        <p:nvSpPr>
          <p:cNvPr id="542" name="Google Shape;542;p57"/>
          <p:cNvSpPr txBox="1">
            <a:spLocks noGrp="1"/>
          </p:cNvSpPr>
          <p:nvPr>
            <p:ph type="body" idx="1"/>
          </p:nvPr>
        </p:nvSpPr>
        <p:spPr>
          <a:xfrm>
            <a:off x="465892" y="2206828"/>
            <a:ext cx="10782115" cy="4078807"/>
          </a:xfrm>
          <a:prstGeom prst="rect">
            <a:avLst/>
          </a:prstGeom>
          <a:noFill/>
          <a:ln>
            <a:noFill/>
          </a:ln>
        </p:spPr>
        <p:txBody>
          <a:bodyPr spcFirstLastPara="1" wrap="square" lIns="91425" tIns="45700" rIns="91425" bIns="45700" anchor="t" anchorCtr="0">
            <a:normAutofit fontScale="92500" lnSpcReduction="10000"/>
          </a:bodyPr>
          <a:lstStyle/>
          <a:p>
            <a:pPr marL="228600" lvl="0" indent="-228631" algn="l" rtl="0">
              <a:lnSpc>
                <a:spcPct val="90000"/>
              </a:lnSpc>
              <a:spcBef>
                <a:spcPts val="0"/>
              </a:spcBef>
              <a:spcAft>
                <a:spcPts val="0"/>
              </a:spcAft>
              <a:buClr>
                <a:schemeClr val="dk1"/>
              </a:buClr>
              <a:buSzPct val="100000"/>
              <a:buChar char="•"/>
            </a:pPr>
            <a:r>
              <a:rPr lang="en-IN" sz="2700"/>
              <a:t>Null Productions</a:t>
            </a:r>
            <a:br>
              <a:rPr lang="en-IN" sz="2700"/>
            </a:br>
            <a:r>
              <a:rPr lang="en-IN" sz="2700"/>
              <a:t>	</a:t>
            </a:r>
            <a:r>
              <a:rPr lang="en-IN"/>
              <a:t>A production of type A → є is called as  Null production</a:t>
            </a:r>
            <a:endParaRPr/>
          </a:p>
          <a:p>
            <a:pPr marL="228600" lvl="0" indent="-228600" algn="l" rtl="0">
              <a:lnSpc>
                <a:spcPct val="90000"/>
              </a:lnSpc>
              <a:spcBef>
                <a:spcPts val="1000"/>
              </a:spcBef>
              <a:spcAft>
                <a:spcPts val="0"/>
              </a:spcAft>
              <a:buClr>
                <a:schemeClr val="dk1"/>
              </a:buClr>
              <a:buSzPct val="100000"/>
              <a:buChar char="•"/>
            </a:pPr>
            <a:r>
              <a:rPr lang="en-IN"/>
              <a:t>In a given CFG, a non-terminal N is called as nullable </a:t>
            </a:r>
            <a:endParaRPr/>
          </a:p>
          <a:p>
            <a:pPr marL="685800" lvl="1" indent="-228600" algn="l" rtl="0">
              <a:lnSpc>
                <a:spcPct val="90000"/>
              </a:lnSpc>
              <a:spcBef>
                <a:spcPts val="500"/>
              </a:spcBef>
              <a:spcAft>
                <a:spcPts val="0"/>
              </a:spcAft>
              <a:buClr>
                <a:schemeClr val="dk1"/>
              </a:buClr>
              <a:buSzPct val="100000"/>
              <a:buFont typeface="Calibri"/>
              <a:buChar char="-"/>
            </a:pPr>
            <a:r>
              <a:rPr lang="en-IN"/>
              <a:t>if there is a production N -&gt; ϵ or </a:t>
            </a:r>
            <a:endParaRPr/>
          </a:p>
          <a:p>
            <a:pPr marL="685800" lvl="1" indent="-228600" algn="l" rtl="0">
              <a:lnSpc>
                <a:spcPct val="90000"/>
              </a:lnSpc>
              <a:spcBef>
                <a:spcPts val="500"/>
              </a:spcBef>
              <a:spcAft>
                <a:spcPts val="0"/>
              </a:spcAft>
              <a:buClr>
                <a:schemeClr val="dk1"/>
              </a:buClr>
              <a:buSzPct val="100000"/>
              <a:buFont typeface="Calibri"/>
              <a:buChar char="-"/>
            </a:pPr>
            <a:r>
              <a:rPr lang="en-IN"/>
              <a:t>If there is a derivation that starts at N and leads to ϵ</a:t>
            </a:r>
            <a:endParaRPr/>
          </a:p>
          <a:p>
            <a:pPr marL="228600" lvl="0" indent="-228600" algn="l" rtl="0">
              <a:lnSpc>
                <a:spcPct val="90000"/>
              </a:lnSpc>
              <a:spcBef>
                <a:spcPts val="1000"/>
              </a:spcBef>
              <a:spcAft>
                <a:spcPts val="0"/>
              </a:spcAft>
              <a:buClr>
                <a:schemeClr val="dk1"/>
              </a:buClr>
              <a:buSzPct val="100000"/>
              <a:buFont typeface="Calibri"/>
              <a:buChar char="-"/>
            </a:pPr>
            <a:r>
              <a:rPr lang="en-IN"/>
              <a:t>If A -&gt; ϵ is a production to be eliminated </a:t>
            </a:r>
            <a:endParaRPr/>
          </a:p>
          <a:p>
            <a:pPr marL="685800" lvl="1" indent="-228600" algn="l" rtl="0">
              <a:lnSpc>
                <a:spcPct val="90000"/>
              </a:lnSpc>
              <a:spcBef>
                <a:spcPts val="500"/>
              </a:spcBef>
              <a:spcAft>
                <a:spcPts val="0"/>
              </a:spcAft>
              <a:buClr>
                <a:schemeClr val="dk1"/>
              </a:buClr>
              <a:buSzPct val="100000"/>
              <a:buFont typeface="Calibri"/>
              <a:buChar char="-"/>
            </a:pPr>
            <a:r>
              <a:rPr lang="en-IN"/>
              <a:t>look for all productions, whose right side contains A, and </a:t>
            </a:r>
            <a:endParaRPr/>
          </a:p>
          <a:p>
            <a:pPr marL="685800" lvl="1" indent="-228600" algn="l" rtl="0">
              <a:lnSpc>
                <a:spcPct val="90000"/>
              </a:lnSpc>
              <a:spcBef>
                <a:spcPts val="500"/>
              </a:spcBef>
              <a:spcAft>
                <a:spcPts val="0"/>
              </a:spcAft>
              <a:buClr>
                <a:schemeClr val="dk1"/>
              </a:buClr>
              <a:buSzPct val="100000"/>
              <a:buFont typeface="Calibri"/>
              <a:buChar char="-"/>
            </a:pPr>
            <a:r>
              <a:rPr lang="en-IN"/>
              <a:t>replace each occurrence of A in each of these productions to obtain the non ϵ-productions. </a:t>
            </a:r>
            <a:endParaRPr/>
          </a:p>
          <a:p>
            <a:pPr marL="685800" lvl="1" indent="-228600" algn="l" rtl="0">
              <a:lnSpc>
                <a:spcPct val="90000"/>
              </a:lnSpc>
              <a:spcBef>
                <a:spcPts val="500"/>
              </a:spcBef>
              <a:spcAft>
                <a:spcPts val="0"/>
              </a:spcAft>
              <a:buClr>
                <a:schemeClr val="dk1"/>
              </a:buClr>
              <a:buSzPct val="100000"/>
              <a:buFont typeface="Calibri"/>
              <a:buChar char="-"/>
            </a:pPr>
            <a:r>
              <a:rPr lang="en-IN"/>
              <a:t>resultant non ϵ-productions must be added to the grammar to keep the language the same.</a:t>
            </a:r>
            <a:endParaRPr/>
          </a:p>
          <a:p>
            <a:pPr marL="228600" lvl="0" indent="-64135" algn="l" rtl="0">
              <a:lnSpc>
                <a:spcPct val="90000"/>
              </a:lnSpc>
              <a:spcBef>
                <a:spcPts val="1000"/>
              </a:spcBef>
              <a:spcAft>
                <a:spcPts val="0"/>
              </a:spcAft>
              <a:buClr>
                <a:schemeClr val="dk1"/>
              </a:buClr>
              <a:buSzPct val="100000"/>
              <a:buNone/>
            </a:pPr>
            <a:endParaRPr/>
          </a:p>
        </p:txBody>
      </p:sp>
      <p:sp>
        <p:nvSpPr>
          <p:cNvPr id="543" name="Google Shape;543;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8"/>
          <p:cNvSpPr txBox="1">
            <a:spLocks noGrp="1"/>
          </p:cNvSpPr>
          <p:nvPr>
            <p:ph type="body" idx="1"/>
          </p:nvPr>
        </p:nvSpPr>
        <p:spPr>
          <a:xfrm>
            <a:off x="689370" y="2241484"/>
            <a:ext cx="10824968" cy="40708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IN"/>
              <a:t>1. Remove the null productions from the following grammar</a:t>
            </a:r>
            <a:endParaRPr/>
          </a:p>
          <a:p>
            <a:pPr marL="0" lvl="0" indent="0" algn="l" rtl="0">
              <a:lnSpc>
                <a:spcPct val="90000"/>
              </a:lnSpc>
              <a:spcBef>
                <a:spcPts val="1000"/>
              </a:spcBef>
              <a:spcAft>
                <a:spcPts val="0"/>
              </a:spcAft>
              <a:buClr>
                <a:schemeClr val="dk1"/>
              </a:buClr>
              <a:buSzPct val="100000"/>
              <a:buNone/>
            </a:pPr>
            <a:r>
              <a:rPr lang="en-IN"/>
              <a:t>		 S -&gt; aX / bX</a:t>
            </a:r>
            <a:endParaRPr/>
          </a:p>
          <a:p>
            <a:pPr marL="0" lvl="0" indent="0" algn="l" rtl="0">
              <a:lnSpc>
                <a:spcPct val="90000"/>
              </a:lnSpc>
              <a:spcBef>
                <a:spcPts val="1000"/>
              </a:spcBef>
              <a:spcAft>
                <a:spcPts val="0"/>
              </a:spcAft>
              <a:buClr>
                <a:schemeClr val="dk1"/>
              </a:buClr>
              <a:buSzPct val="100000"/>
              <a:buNone/>
            </a:pPr>
            <a:r>
              <a:rPr lang="en-IN"/>
              <a:t>		 X-&gt; a / b / є</a:t>
            </a:r>
            <a:endParaRPr/>
          </a:p>
          <a:p>
            <a:pPr marL="0" lvl="0" indent="0" algn="l" rtl="0">
              <a:lnSpc>
                <a:spcPct val="90000"/>
              </a:lnSpc>
              <a:spcBef>
                <a:spcPts val="1000"/>
              </a:spcBef>
              <a:spcAft>
                <a:spcPts val="0"/>
              </a:spcAft>
              <a:buClr>
                <a:schemeClr val="dk1"/>
              </a:buClr>
              <a:buSzPct val="100000"/>
              <a:buNone/>
            </a:pPr>
            <a:r>
              <a:rPr lang="en-IN" u="sng"/>
              <a:t>Solution:</a:t>
            </a:r>
            <a:endParaRPr/>
          </a:p>
          <a:p>
            <a:pPr marL="0" lvl="0" indent="0" algn="l" rtl="0">
              <a:lnSpc>
                <a:spcPct val="90000"/>
              </a:lnSpc>
              <a:spcBef>
                <a:spcPts val="1000"/>
              </a:spcBef>
              <a:spcAft>
                <a:spcPts val="0"/>
              </a:spcAft>
              <a:buClr>
                <a:schemeClr val="dk1"/>
              </a:buClr>
              <a:buSzPct val="100000"/>
              <a:buNone/>
            </a:pPr>
            <a:r>
              <a:rPr lang="en-IN"/>
              <a:t>	- There is one null production in the grammar X -&gt; ϵ.</a:t>
            </a:r>
            <a:endParaRPr/>
          </a:p>
          <a:p>
            <a:pPr marL="0" lvl="0" indent="0" algn="l" rtl="0">
              <a:lnSpc>
                <a:spcPct val="90000"/>
              </a:lnSpc>
              <a:spcBef>
                <a:spcPts val="1000"/>
              </a:spcBef>
              <a:spcAft>
                <a:spcPts val="0"/>
              </a:spcAft>
              <a:buClr>
                <a:schemeClr val="dk1"/>
              </a:buClr>
              <a:buSzPct val="100000"/>
              <a:buNone/>
            </a:pPr>
            <a:r>
              <a:rPr lang="en-IN"/>
              <a:t>	- To eliminate X -&gt; ϵ, change the productions containing X in the right side. </a:t>
            </a:r>
            <a:endParaRPr/>
          </a:p>
          <a:p>
            <a:pPr marL="0" lvl="0" indent="0" algn="l" rtl="0">
              <a:lnSpc>
                <a:spcPct val="90000"/>
              </a:lnSpc>
              <a:spcBef>
                <a:spcPts val="1000"/>
              </a:spcBef>
              <a:spcAft>
                <a:spcPts val="0"/>
              </a:spcAft>
              <a:buClr>
                <a:schemeClr val="dk1"/>
              </a:buClr>
              <a:buSzPct val="100000"/>
              <a:buNone/>
            </a:pPr>
            <a:r>
              <a:rPr lang="en-IN"/>
              <a:t>	- The productions with X in the right side are S -&gt; aX and S -&gt; bX</a:t>
            </a:r>
            <a:endParaRPr/>
          </a:p>
          <a:p>
            <a:pPr marL="0" lvl="0" indent="0" algn="l" rtl="0">
              <a:lnSpc>
                <a:spcPct val="90000"/>
              </a:lnSpc>
              <a:spcBef>
                <a:spcPts val="1000"/>
              </a:spcBef>
              <a:spcAft>
                <a:spcPts val="0"/>
              </a:spcAft>
              <a:buClr>
                <a:schemeClr val="dk1"/>
              </a:buClr>
              <a:buSzPct val="100000"/>
              <a:buNone/>
            </a:pPr>
            <a:r>
              <a:rPr lang="en-IN"/>
              <a:t>	- So replacing each occurrence of X by ϵ, we get two new productions</a:t>
            </a:r>
            <a:endParaRPr/>
          </a:p>
          <a:p>
            <a:pPr marL="0" lvl="0" indent="0" algn="l" rtl="0">
              <a:lnSpc>
                <a:spcPct val="90000"/>
              </a:lnSpc>
              <a:spcBef>
                <a:spcPts val="1000"/>
              </a:spcBef>
              <a:spcAft>
                <a:spcPts val="0"/>
              </a:spcAft>
              <a:buClr>
                <a:schemeClr val="dk1"/>
              </a:buClr>
              <a:buSzPct val="100000"/>
              <a:buNone/>
            </a:pPr>
            <a:r>
              <a:rPr lang="en-IN"/>
              <a:t>		S-&gt; a  and S -&gt; b</a:t>
            </a:r>
            <a:endParaRPr/>
          </a:p>
          <a:p>
            <a:pPr marL="0" lvl="0" indent="0" algn="l" rtl="0">
              <a:lnSpc>
                <a:spcPct val="90000"/>
              </a:lnSpc>
              <a:spcBef>
                <a:spcPts val="1000"/>
              </a:spcBef>
              <a:spcAft>
                <a:spcPts val="0"/>
              </a:spcAft>
              <a:buClr>
                <a:schemeClr val="dk1"/>
              </a:buClr>
              <a:buSzPct val="100000"/>
              <a:buNone/>
            </a:pPr>
            <a:r>
              <a:rPr lang="en-IN"/>
              <a:t>	- Adding these productions to the grammar and eliminating X -&gt; ϵ, we get</a:t>
            </a:r>
            <a:endParaRPr/>
          </a:p>
          <a:p>
            <a:pPr marL="0" lvl="0" indent="0" algn="l" rtl="0">
              <a:lnSpc>
                <a:spcPct val="90000"/>
              </a:lnSpc>
              <a:spcBef>
                <a:spcPts val="1000"/>
              </a:spcBef>
              <a:spcAft>
                <a:spcPts val="0"/>
              </a:spcAft>
              <a:buClr>
                <a:schemeClr val="dk1"/>
              </a:buClr>
              <a:buSzPct val="100000"/>
              <a:buNone/>
            </a:pPr>
            <a:r>
              <a:rPr lang="en-IN"/>
              <a:t>		 S -&gt; aX / bX / a / b</a:t>
            </a:r>
            <a:endParaRPr/>
          </a:p>
          <a:p>
            <a:pPr marL="0" lvl="0" indent="0" algn="l" rtl="0">
              <a:lnSpc>
                <a:spcPct val="90000"/>
              </a:lnSpc>
              <a:spcBef>
                <a:spcPts val="1000"/>
              </a:spcBef>
              <a:spcAft>
                <a:spcPts val="0"/>
              </a:spcAft>
              <a:buClr>
                <a:schemeClr val="dk1"/>
              </a:buClr>
              <a:buSzPct val="100000"/>
              <a:buNone/>
            </a:pPr>
            <a:r>
              <a:rPr lang="en-IN"/>
              <a:t>	 	 X-&gt; a / b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
        <p:nvSpPr>
          <p:cNvPr id="549" name="Google Shape;549;p58"/>
          <p:cNvSpPr txBox="1">
            <a:spLocks noGrp="1"/>
          </p:cNvSpPr>
          <p:nvPr>
            <p:ph type="title"/>
          </p:nvPr>
        </p:nvSpPr>
        <p:spPr>
          <a:xfrm>
            <a:off x="1994388" y="1008002"/>
            <a:ext cx="7886700" cy="72848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a:t>Elimination  of Null Productions – Example</a:t>
            </a:r>
            <a:endParaRPr/>
          </a:p>
        </p:txBody>
      </p:sp>
      <p:sp>
        <p:nvSpPr>
          <p:cNvPr id="550" name="Google Shape;55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a:t>
            </a:r>
            <a:endParaRPr/>
          </a:p>
        </p:txBody>
      </p:sp>
      <p:sp>
        <p:nvSpPr>
          <p:cNvPr id="171" name="Google Shape;17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IN" sz="2400"/>
              <a:t>Example: Grammar G1 </a:t>
            </a:r>
            <a:endParaRPr/>
          </a:p>
          <a:p>
            <a:pPr marL="228600" lvl="0" indent="-228600" algn="l" rtl="0">
              <a:lnSpc>
                <a:spcPct val="90000"/>
              </a:lnSpc>
              <a:spcBef>
                <a:spcPts val="1000"/>
              </a:spcBef>
              <a:spcAft>
                <a:spcPts val="0"/>
              </a:spcAft>
              <a:buClr>
                <a:schemeClr val="dk1"/>
              </a:buClr>
              <a:buSzPts val="2400"/>
              <a:buNone/>
            </a:pPr>
            <a:r>
              <a:rPr lang="en-IN" sz="2400"/>
              <a:t>			P1: S → AB</a:t>
            </a:r>
            <a:endParaRPr/>
          </a:p>
          <a:p>
            <a:pPr marL="1143000" lvl="2" indent="-228600" algn="l" rtl="0">
              <a:lnSpc>
                <a:spcPct val="90000"/>
              </a:lnSpc>
              <a:spcBef>
                <a:spcPts val="500"/>
              </a:spcBef>
              <a:spcAft>
                <a:spcPts val="0"/>
              </a:spcAft>
              <a:buClr>
                <a:schemeClr val="dk1"/>
              </a:buClr>
              <a:buSzPts val="2000"/>
              <a:buNone/>
            </a:pPr>
            <a:r>
              <a:rPr lang="en-IN"/>
              <a:t> 		P2: A → a</a:t>
            </a:r>
            <a:endParaRPr/>
          </a:p>
          <a:p>
            <a:pPr marL="228600" lvl="0" indent="-228600" algn="l" rtl="0">
              <a:lnSpc>
                <a:spcPct val="90000"/>
              </a:lnSpc>
              <a:spcBef>
                <a:spcPts val="1000"/>
              </a:spcBef>
              <a:spcAft>
                <a:spcPts val="0"/>
              </a:spcAft>
              <a:buClr>
                <a:schemeClr val="dk1"/>
              </a:buClr>
              <a:buSzPts val="2400"/>
              <a:buNone/>
            </a:pPr>
            <a:r>
              <a:rPr lang="en-IN" sz="2400"/>
              <a:t>		 	P3: B → b</a:t>
            </a:r>
            <a:endParaRPr/>
          </a:p>
          <a:p>
            <a:pPr marL="228600" lvl="0" indent="-228600" algn="l" rtl="0">
              <a:lnSpc>
                <a:spcPct val="90000"/>
              </a:lnSpc>
              <a:spcBef>
                <a:spcPts val="1000"/>
              </a:spcBef>
              <a:spcAft>
                <a:spcPts val="0"/>
              </a:spcAft>
              <a:buClr>
                <a:schemeClr val="dk1"/>
              </a:buClr>
              <a:buSzPts val="2400"/>
              <a:buChar char="•"/>
            </a:pPr>
            <a:r>
              <a:rPr lang="en-IN" sz="2400"/>
              <a:t>G1= (N,T,P,S) =  ({S, A, B}, {a, b}, {p1,p2,p3}, S)</a:t>
            </a:r>
            <a:endParaRPr/>
          </a:p>
          <a:p>
            <a:pPr marL="228600" lvl="0" indent="-228600" algn="l" rtl="0">
              <a:lnSpc>
                <a:spcPct val="90000"/>
              </a:lnSpc>
              <a:spcBef>
                <a:spcPts val="1000"/>
              </a:spcBef>
              <a:spcAft>
                <a:spcPts val="0"/>
              </a:spcAft>
              <a:buClr>
                <a:schemeClr val="dk1"/>
              </a:buClr>
              <a:buSzPts val="2400"/>
              <a:buNone/>
            </a:pPr>
            <a:r>
              <a:rPr lang="en-IN" sz="2400"/>
              <a:t>Where, </a:t>
            </a:r>
            <a:endParaRPr/>
          </a:p>
          <a:p>
            <a:pPr marL="228600" lvl="0" indent="-228600" algn="l" rtl="0">
              <a:lnSpc>
                <a:spcPct val="90000"/>
              </a:lnSpc>
              <a:spcBef>
                <a:spcPts val="1000"/>
              </a:spcBef>
              <a:spcAft>
                <a:spcPts val="0"/>
              </a:spcAft>
              <a:buClr>
                <a:schemeClr val="dk1"/>
              </a:buClr>
              <a:buSzPts val="2400"/>
              <a:buChar char="•"/>
            </a:pPr>
            <a:r>
              <a:rPr lang="en-IN" sz="2400" b="1"/>
              <a:t>S, A,</a:t>
            </a:r>
            <a:r>
              <a:rPr lang="en-IN" sz="2400"/>
              <a:t> and </a:t>
            </a:r>
            <a:r>
              <a:rPr lang="en-IN" sz="2400" b="1"/>
              <a:t>B</a:t>
            </a:r>
            <a:r>
              <a:rPr lang="en-IN" sz="2400"/>
              <a:t> are Non-terminal symbols</a:t>
            </a:r>
            <a:endParaRPr/>
          </a:p>
          <a:p>
            <a:pPr marL="228600" lvl="0" indent="-228600" algn="l" rtl="0">
              <a:lnSpc>
                <a:spcPct val="90000"/>
              </a:lnSpc>
              <a:spcBef>
                <a:spcPts val="1000"/>
              </a:spcBef>
              <a:spcAft>
                <a:spcPts val="0"/>
              </a:spcAft>
              <a:buClr>
                <a:schemeClr val="dk1"/>
              </a:buClr>
              <a:buSzPts val="2400"/>
              <a:buChar char="•"/>
            </a:pPr>
            <a:r>
              <a:rPr lang="en-IN" sz="2400" b="1"/>
              <a:t>a</a:t>
            </a:r>
            <a:r>
              <a:rPr lang="en-IN" sz="2400"/>
              <a:t> and </a:t>
            </a:r>
            <a:r>
              <a:rPr lang="en-IN" sz="2400" b="1"/>
              <a:t>b</a:t>
            </a:r>
            <a:r>
              <a:rPr lang="en-IN" sz="2400"/>
              <a:t> are Terminal symbols</a:t>
            </a:r>
            <a:endParaRPr/>
          </a:p>
          <a:p>
            <a:pPr marL="228600" lvl="0" indent="-228600" algn="l" rtl="0">
              <a:lnSpc>
                <a:spcPct val="90000"/>
              </a:lnSpc>
              <a:spcBef>
                <a:spcPts val="1000"/>
              </a:spcBef>
              <a:spcAft>
                <a:spcPts val="0"/>
              </a:spcAft>
              <a:buClr>
                <a:schemeClr val="dk1"/>
              </a:buClr>
              <a:buSzPts val="2400"/>
              <a:buChar char="•"/>
            </a:pPr>
            <a:r>
              <a:rPr lang="en-IN" sz="2400" b="1"/>
              <a:t>S</a:t>
            </a:r>
            <a:r>
              <a:rPr lang="en-IN" sz="2400"/>
              <a:t> is the Start symbol, S ∈ N</a:t>
            </a:r>
            <a:endParaRPr/>
          </a:p>
          <a:p>
            <a:pPr marL="228600" lvl="0" indent="-228600" algn="l" rtl="0">
              <a:lnSpc>
                <a:spcPct val="90000"/>
              </a:lnSpc>
              <a:spcBef>
                <a:spcPts val="1000"/>
              </a:spcBef>
              <a:spcAft>
                <a:spcPts val="0"/>
              </a:spcAft>
              <a:buClr>
                <a:schemeClr val="dk1"/>
              </a:buClr>
              <a:buSzPts val="2400"/>
              <a:buChar char="•"/>
            </a:pPr>
            <a:r>
              <a:rPr lang="en-IN" sz="2400"/>
              <a:t>p1,p2,p3 – are Production rules</a:t>
            </a:r>
            <a:endParaRPr/>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p:txBody>
      </p:sp>
      <p:sp>
        <p:nvSpPr>
          <p:cNvPr id="172" name="Google Shape;17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9"/>
          <p:cNvSpPr txBox="1">
            <a:spLocks noGrp="1"/>
          </p:cNvSpPr>
          <p:nvPr>
            <p:ph type="title"/>
          </p:nvPr>
        </p:nvSpPr>
        <p:spPr>
          <a:xfrm>
            <a:off x="2073519" y="946458"/>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a:t>Elimination  of Null Productions – Example</a:t>
            </a:r>
            <a:endParaRPr/>
          </a:p>
        </p:txBody>
      </p:sp>
      <p:sp>
        <p:nvSpPr>
          <p:cNvPr id="556" name="Google Shape;556;p59"/>
          <p:cNvSpPr txBox="1">
            <a:spLocks noGrp="1"/>
          </p:cNvSpPr>
          <p:nvPr>
            <p:ph type="body" idx="1"/>
          </p:nvPr>
        </p:nvSpPr>
        <p:spPr>
          <a:xfrm>
            <a:off x="573194" y="2083905"/>
            <a:ext cx="10728080" cy="4193930"/>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a:t>2. Remove the null productions from the following grammar</a:t>
            </a:r>
            <a:endParaRPr/>
          </a:p>
          <a:p>
            <a:pPr marL="342900" lvl="1" indent="0" algn="l" rtl="0">
              <a:lnSpc>
                <a:spcPct val="90000"/>
              </a:lnSpc>
              <a:spcBef>
                <a:spcPts val="500"/>
              </a:spcBef>
              <a:spcAft>
                <a:spcPts val="0"/>
              </a:spcAft>
              <a:buClr>
                <a:schemeClr val="dk1"/>
              </a:buClr>
              <a:buSzPct val="100000"/>
              <a:buNone/>
            </a:pPr>
            <a:r>
              <a:rPr lang="en-IN"/>
              <a:t>S -&gt; ABAC</a:t>
            </a:r>
            <a:br>
              <a:rPr lang="en-IN"/>
            </a:br>
            <a:r>
              <a:rPr lang="en-IN"/>
              <a:t>A -&gt; aA / ϵ</a:t>
            </a:r>
            <a:br>
              <a:rPr lang="en-IN"/>
            </a:br>
            <a:r>
              <a:rPr lang="en-IN"/>
              <a:t>B -&gt; bB / ϵ and </a:t>
            </a:r>
            <a:br>
              <a:rPr lang="en-IN"/>
            </a:br>
            <a:r>
              <a:rPr lang="en-IN"/>
              <a:t>C -&gt; c</a:t>
            </a:r>
            <a:endParaRPr/>
          </a:p>
          <a:p>
            <a:pPr marL="0" lvl="0" indent="0" algn="l" rtl="0">
              <a:lnSpc>
                <a:spcPct val="90000"/>
              </a:lnSpc>
              <a:spcBef>
                <a:spcPts val="1000"/>
              </a:spcBef>
              <a:spcAft>
                <a:spcPts val="0"/>
              </a:spcAft>
              <a:buClr>
                <a:schemeClr val="dk1"/>
              </a:buClr>
              <a:buSzPct val="100000"/>
              <a:buNone/>
            </a:pPr>
            <a:r>
              <a:rPr lang="en-IN" sz="2850" u="sng"/>
              <a:t>Solution:</a:t>
            </a:r>
            <a:endParaRPr/>
          </a:p>
          <a:p>
            <a:pPr marL="228600" lvl="0" indent="-228600" algn="l" rtl="0">
              <a:lnSpc>
                <a:spcPct val="90000"/>
              </a:lnSpc>
              <a:spcBef>
                <a:spcPts val="1000"/>
              </a:spcBef>
              <a:spcAft>
                <a:spcPts val="0"/>
              </a:spcAft>
              <a:buClr>
                <a:schemeClr val="dk1"/>
              </a:buClr>
              <a:buSzPct val="100000"/>
              <a:buChar char="•"/>
            </a:pPr>
            <a:r>
              <a:rPr lang="en-IN"/>
              <a:t>We have two null productions in the grammar A -&gt; ϵ and and B -&gt; ϵ</a:t>
            </a:r>
            <a:endParaRPr/>
          </a:p>
          <a:p>
            <a:pPr marL="228600" lvl="0" indent="-228600" algn="l" rtl="0">
              <a:lnSpc>
                <a:spcPct val="90000"/>
              </a:lnSpc>
              <a:spcBef>
                <a:spcPts val="1000"/>
              </a:spcBef>
              <a:spcAft>
                <a:spcPts val="0"/>
              </a:spcAft>
              <a:buClr>
                <a:schemeClr val="dk1"/>
              </a:buClr>
              <a:buSzPct val="100000"/>
              <a:buChar char="•"/>
            </a:pPr>
            <a:r>
              <a:rPr lang="en-IN"/>
              <a:t> To eliminate A -&gt; ϵ we have to change the productions containing A in the right side. </a:t>
            </a:r>
            <a:endParaRPr/>
          </a:p>
          <a:p>
            <a:pPr marL="228600" lvl="0" indent="-228600" algn="l" rtl="0">
              <a:lnSpc>
                <a:spcPct val="90000"/>
              </a:lnSpc>
              <a:spcBef>
                <a:spcPts val="1000"/>
              </a:spcBef>
              <a:spcAft>
                <a:spcPts val="0"/>
              </a:spcAft>
              <a:buClr>
                <a:schemeClr val="dk1"/>
              </a:buClr>
              <a:buSzPct val="100000"/>
              <a:buChar char="•"/>
            </a:pPr>
            <a:r>
              <a:rPr lang="en-IN"/>
              <a:t>The productions with A in the right side are S -&gt; ABAC and A -&gt; aA.</a:t>
            </a:r>
            <a:endParaRPr/>
          </a:p>
          <a:p>
            <a:pPr marL="228600" lvl="0" indent="-228600" algn="l" rtl="0">
              <a:lnSpc>
                <a:spcPct val="90000"/>
              </a:lnSpc>
              <a:spcBef>
                <a:spcPts val="1000"/>
              </a:spcBef>
              <a:spcAft>
                <a:spcPts val="0"/>
              </a:spcAft>
              <a:buClr>
                <a:schemeClr val="dk1"/>
              </a:buClr>
              <a:buSzPct val="100000"/>
              <a:buChar char="•"/>
            </a:pPr>
            <a:r>
              <a:rPr lang="en-IN"/>
              <a:t>So replacing each occurrence of A by ϵ, we get four new productions</a:t>
            </a:r>
            <a:endParaRPr/>
          </a:p>
          <a:p>
            <a:pPr marL="0" lvl="0" indent="0" algn="l" rtl="0">
              <a:lnSpc>
                <a:spcPct val="90000"/>
              </a:lnSpc>
              <a:spcBef>
                <a:spcPts val="1000"/>
              </a:spcBef>
              <a:spcAft>
                <a:spcPts val="0"/>
              </a:spcAft>
              <a:buClr>
                <a:schemeClr val="dk1"/>
              </a:buClr>
              <a:buSzPct val="100000"/>
              <a:buNone/>
            </a:pPr>
            <a:r>
              <a:rPr lang="en-IN"/>
              <a:t>	S -&gt; ABC / BAC / BC</a:t>
            </a:r>
            <a:endParaRPr/>
          </a:p>
          <a:p>
            <a:pPr marL="0" lvl="0" indent="0" algn="l" rtl="0">
              <a:lnSpc>
                <a:spcPct val="90000"/>
              </a:lnSpc>
              <a:spcBef>
                <a:spcPts val="1000"/>
              </a:spcBef>
              <a:spcAft>
                <a:spcPts val="0"/>
              </a:spcAft>
              <a:buClr>
                <a:schemeClr val="dk1"/>
              </a:buClr>
              <a:buSzPct val="100000"/>
              <a:buNone/>
            </a:pPr>
            <a:r>
              <a:rPr lang="en-IN"/>
              <a:t>	A -&gt; a</a:t>
            </a:r>
            <a:endParaRPr/>
          </a:p>
          <a:p>
            <a:pPr marL="228600" lvl="0" indent="-228600" algn="l" rtl="0">
              <a:lnSpc>
                <a:spcPct val="90000"/>
              </a:lnSpc>
              <a:spcBef>
                <a:spcPts val="1000"/>
              </a:spcBef>
              <a:spcAft>
                <a:spcPts val="0"/>
              </a:spcAft>
              <a:buClr>
                <a:schemeClr val="dk1"/>
              </a:buClr>
              <a:buSzPct val="100000"/>
              <a:buChar char="•"/>
            </a:pPr>
            <a:r>
              <a:rPr lang="en-IN"/>
              <a:t>Add these productions to the grammar and eliminate A -&gt; ϵ.</a:t>
            </a:r>
            <a:br>
              <a:rPr lang="en-IN"/>
            </a:br>
            <a:r>
              <a:rPr lang="en-IN"/>
              <a:t>		S -&gt; ABAC / ABC / BAC / BC</a:t>
            </a:r>
            <a:br>
              <a:rPr lang="en-IN"/>
            </a:br>
            <a:r>
              <a:rPr lang="en-IN"/>
              <a:t>		A -&gt; aA / a</a:t>
            </a:r>
            <a:br>
              <a:rPr lang="en-IN"/>
            </a:br>
            <a:r>
              <a:rPr lang="en-IN"/>
              <a:t>		B -&gt; bB / ϵ</a:t>
            </a:r>
            <a:br>
              <a:rPr lang="en-IN"/>
            </a:br>
            <a:r>
              <a:rPr lang="en-IN"/>
              <a:t>		C -&gt; c</a:t>
            </a:r>
            <a:endParaRPr/>
          </a:p>
          <a:p>
            <a:pPr marL="228600" lvl="0" indent="-130810" algn="ctr" rtl="0">
              <a:lnSpc>
                <a:spcPct val="90000"/>
              </a:lnSpc>
              <a:spcBef>
                <a:spcPts val="1000"/>
              </a:spcBef>
              <a:spcAft>
                <a:spcPts val="0"/>
              </a:spcAft>
              <a:buClr>
                <a:schemeClr val="dk1"/>
              </a:buClr>
              <a:buSzPct val="100000"/>
              <a:buFont typeface="Calibri"/>
              <a:buNone/>
            </a:pPr>
            <a:endParaRPr/>
          </a:p>
        </p:txBody>
      </p:sp>
      <p:sp>
        <p:nvSpPr>
          <p:cNvPr id="557" name="Google Shape;557;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0"/>
          <p:cNvSpPr txBox="1">
            <a:spLocks noGrp="1"/>
          </p:cNvSpPr>
          <p:nvPr>
            <p:ph type="body" idx="1"/>
          </p:nvPr>
        </p:nvSpPr>
        <p:spPr>
          <a:xfrm>
            <a:off x="581300" y="2224496"/>
            <a:ext cx="10879771" cy="387740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IN"/>
              <a:t>To eliminate B -&gt; ϵ we have to change the productions containing B on the right side.</a:t>
            </a:r>
            <a:endParaRPr/>
          </a:p>
          <a:p>
            <a:pPr marL="228600" lvl="0" indent="-228600" algn="l" rtl="0">
              <a:lnSpc>
                <a:spcPct val="90000"/>
              </a:lnSpc>
              <a:spcBef>
                <a:spcPts val="1000"/>
              </a:spcBef>
              <a:spcAft>
                <a:spcPts val="0"/>
              </a:spcAft>
              <a:buClr>
                <a:schemeClr val="dk1"/>
              </a:buClr>
              <a:buSzPct val="100000"/>
              <a:buChar char="•"/>
            </a:pPr>
            <a:r>
              <a:rPr lang="en-IN"/>
              <a:t>The productions with B in the right side are S -&gt; ABAC / ABC / BAC / BC  and B -&gt; bB </a:t>
            </a:r>
            <a:endParaRPr/>
          </a:p>
          <a:p>
            <a:pPr marL="228600" lvl="0" indent="-228600" algn="l" rtl="0">
              <a:lnSpc>
                <a:spcPct val="90000"/>
              </a:lnSpc>
              <a:spcBef>
                <a:spcPts val="1000"/>
              </a:spcBef>
              <a:spcAft>
                <a:spcPts val="0"/>
              </a:spcAft>
              <a:buClr>
                <a:schemeClr val="dk1"/>
              </a:buClr>
              <a:buSzPct val="100000"/>
              <a:buChar char="•"/>
            </a:pPr>
            <a:r>
              <a:rPr lang="en-IN"/>
              <a:t>Doing that we generate these new productions:</a:t>
            </a:r>
            <a:br>
              <a:rPr lang="en-IN"/>
            </a:br>
            <a:r>
              <a:rPr lang="en-IN"/>
              <a:t>		S -&gt; AAC / AC / C</a:t>
            </a:r>
            <a:br>
              <a:rPr lang="en-IN"/>
            </a:br>
            <a:r>
              <a:rPr lang="en-IN"/>
              <a:t>		B -&gt; b</a:t>
            </a:r>
            <a:br>
              <a:rPr lang="en-IN"/>
            </a:br>
            <a:r>
              <a:rPr lang="en-IN"/>
              <a:t>Add these productions to the grammar and remove the production B -&gt; ϵ from the grammar. The new grammar after removal of ϵ – productions is:</a:t>
            </a:r>
            <a:br>
              <a:rPr lang="en-IN"/>
            </a:br>
            <a:r>
              <a:rPr lang="en-IN"/>
              <a:t>		S -&gt; ABAC / ABC / BAC / BC / AAC / AC / C</a:t>
            </a:r>
            <a:br>
              <a:rPr lang="en-IN"/>
            </a:br>
            <a:r>
              <a:rPr lang="en-IN"/>
              <a:t>		A -&gt; aA / a</a:t>
            </a:r>
            <a:br>
              <a:rPr lang="en-IN"/>
            </a:br>
            <a:r>
              <a:rPr lang="en-IN"/>
              <a:t>		B -&gt; bB / b</a:t>
            </a:r>
            <a:br>
              <a:rPr lang="en-IN"/>
            </a:br>
            <a:r>
              <a:rPr lang="en-IN"/>
              <a:t>		C -&gt; c</a:t>
            </a:r>
            <a:endParaRPr/>
          </a:p>
        </p:txBody>
      </p:sp>
      <p:sp>
        <p:nvSpPr>
          <p:cNvPr id="563" name="Google Shape;563;p60"/>
          <p:cNvSpPr txBox="1">
            <a:spLocks noGrp="1"/>
          </p:cNvSpPr>
          <p:nvPr>
            <p:ph type="title"/>
          </p:nvPr>
        </p:nvSpPr>
        <p:spPr>
          <a:xfrm>
            <a:off x="2073519" y="946458"/>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a:t>Elimination  of Null Productions – Example</a:t>
            </a:r>
            <a:endParaRPr/>
          </a:p>
        </p:txBody>
      </p:sp>
      <p:sp>
        <p:nvSpPr>
          <p:cNvPr id="564" name="Google Shape;56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61"/>
          <p:cNvSpPr txBox="1">
            <a:spLocks noGrp="1"/>
          </p:cNvSpPr>
          <p:nvPr>
            <p:ph type="title"/>
          </p:nvPr>
        </p:nvSpPr>
        <p:spPr>
          <a:xfrm>
            <a:off x="2152650" y="1131095"/>
            <a:ext cx="7886700" cy="46586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500"/>
              <a:buFont typeface="Calibri"/>
              <a:buNone/>
            </a:pPr>
            <a:r>
              <a:rPr lang="en-IN" sz="4500"/>
              <a:t>Elimination  of Unit Productions</a:t>
            </a:r>
            <a:endParaRPr/>
          </a:p>
        </p:txBody>
      </p:sp>
      <p:sp>
        <p:nvSpPr>
          <p:cNvPr id="570" name="Google Shape;57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2"/>
          <p:cNvSpPr txBox="1">
            <a:spLocks noGrp="1"/>
          </p:cNvSpPr>
          <p:nvPr>
            <p:ph type="body" idx="1"/>
          </p:nvPr>
        </p:nvSpPr>
        <p:spPr>
          <a:xfrm>
            <a:off x="385993" y="2181562"/>
            <a:ext cx="11199365" cy="387658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Unit Production</a:t>
            </a:r>
            <a:endParaRPr/>
          </a:p>
          <a:p>
            <a:pPr marL="685800" lvl="1" indent="-228600" algn="l" rtl="0">
              <a:lnSpc>
                <a:spcPct val="90000"/>
              </a:lnSpc>
              <a:spcBef>
                <a:spcPts val="500"/>
              </a:spcBef>
              <a:spcAft>
                <a:spcPts val="0"/>
              </a:spcAft>
              <a:buClr>
                <a:schemeClr val="dk1"/>
              </a:buClr>
              <a:buSzPts val="2100"/>
              <a:buFont typeface="Noto Sans Symbols"/>
              <a:buChar char="▪"/>
            </a:pPr>
            <a:r>
              <a:rPr lang="en-IN" sz="2100"/>
              <a:t>A unit production is a production A -&gt; B where both A and B are non-terminals. </a:t>
            </a:r>
            <a:endParaRPr/>
          </a:p>
          <a:p>
            <a:pPr marL="685800" lvl="1" indent="-228600" algn="l" rtl="0">
              <a:lnSpc>
                <a:spcPct val="90000"/>
              </a:lnSpc>
              <a:spcBef>
                <a:spcPts val="500"/>
              </a:spcBef>
              <a:spcAft>
                <a:spcPts val="0"/>
              </a:spcAft>
              <a:buClr>
                <a:schemeClr val="dk1"/>
              </a:buClr>
              <a:buSzPts val="2100"/>
              <a:buFont typeface="Noto Sans Symbols"/>
              <a:buChar char="▪"/>
            </a:pPr>
            <a:r>
              <a:rPr lang="en-IN" sz="2100"/>
              <a:t>Unit productions are redundant and hence should be removed. </a:t>
            </a:r>
            <a:endParaRPr/>
          </a:p>
          <a:p>
            <a:pPr marL="228600" lvl="0" indent="-228600" algn="l" rtl="0">
              <a:lnSpc>
                <a:spcPct val="90000"/>
              </a:lnSpc>
              <a:spcBef>
                <a:spcPts val="1000"/>
              </a:spcBef>
              <a:spcAft>
                <a:spcPts val="0"/>
              </a:spcAft>
              <a:buClr>
                <a:schemeClr val="dk1"/>
              </a:buClr>
              <a:buSzPts val="2800"/>
              <a:buChar char="•"/>
            </a:pPr>
            <a:r>
              <a:rPr lang="en-IN"/>
              <a:t>Follow the following steps to remove the unit production</a:t>
            </a:r>
            <a:endParaRPr/>
          </a:p>
          <a:p>
            <a:pPr marL="342900" lvl="1" indent="0" algn="l" rtl="0">
              <a:lnSpc>
                <a:spcPct val="90000"/>
              </a:lnSpc>
              <a:spcBef>
                <a:spcPts val="500"/>
              </a:spcBef>
              <a:spcAft>
                <a:spcPts val="0"/>
              </a:spcAft>
              <a:buClr>
                <a:schemeClr val="dk1"/>
              </a:buClr>
              <a:buSzPts val="2100"/>
              <a:buNone/>
            </a:pPr>
            <a:r>
              <a:rPr lang="en-IN" sz="2100"/>
              <a:t>1. Select a unit production A -&gt; B, such that there exist a production B -&gt; α, where α is a terminal</a:t>
            </a:r>
            <a:endParaRPr/>
          </a:p>
          <a:p>
            <a:pPr marL="342900" lvl="1" indent="0" algn="l" rtl="0">
              <a:lnSpc>
                <a:spcPct val="90000"/>
              </a:lnSpc>
              <a:spcBef>
                <a:spcPts val="500"/>
              </a:spcBef>
              <a:spcAft>
                <a:spcPts val="0"/>
              </a:spcAft>
              <a:buClr>
                <a:schemeClr val="dk1"/>
              </a:buClr>
              <a:buSzPts val="2100"/>
              <a:buNone/>
            </a:pPr>
            <a:r>
              <a:rPr lang="en-IN" sz="2100"/>
              <a:t>2. For every non-unit production, B -&gt; α repeat the following step</a:t>
            </a:r>
            <a:endParaRPr/>
          </a:p>
          <a:p>
            <a:pPr marL="1143000" lvl="2" indent="-228600" algn="l" rtl="0">
              <a:lnSpc>
                <a:spcPct val="90000"/>
              </a:lnSpc>
              <a:spcBef>
                <a:spcPts val="500"/>
              </a:spcBef>
              <a:spcAft>
                <a:spcPts val="0"/>
              </a:spcAft>
              <a:buClr>
                <a:schemeClr val="dk1"/>
              </a:buClr>
              <a:buSzPts val="2100"/>
              <a:buFont typeface="Noto Sans Symbols"/>
              <a:buChar char="▪"/>
            </a:pPr>
            <a:r>
              <a:rPr lang="en-IN" sz="2100"/>
              <a:t>Add production A -&gt; α to the grammar</a:t>
            </a:r>
            <a:endParaRPr/>
          </a:p>
          <a:p>
            <a:pPr marL="342900" lvl="1" indent="0" algn="l" rtl="0">
              <a:lnSpc>
                <a:spcPct val="90000"/>
              </a:lnSpc>
              <a:spcBef>
                <a:spcPts val="500"/>
              </a:spcBef>
              <a:spcAft>
                <a:spcPts val="0"/>
              </a:spcAft>
              <a:buClr>
                <a:schemeClr val="dk1"/>
              </a:buClr>
              <a:buSzPts val="2100"/>
              <a:buNone/>
            </a:pPr>
            <a:r>
              <a:rPr lang="en-IN" sz="2100"/>
              <a:t>3. Eliminate A -&gt; B from the grammar</a:t>
            </a:r>
            <a:endParaRPr/>
          </a:p>
          <a:p>
            <a:pPr marL="342900" lvl="1" indent="0" algn="l" rtl="0">
              <a:lnSpc>
                <a:spcPct val="90000"/>
              </a:lnSpc>
              <a:spcBef>
                <a:spcPts val="500"/>
              </a:spcBef>
              <a:spcAft>
                <a:spcPts val="0"/>
              </a:spcAft>
              <a:buClr>
                <a:schemeClr val="dk1"/>
              </a:buClr>
              <a:buSzPts val="2100"/>
              <a:buNone/>
            </a:pPr>
            <a:r>
              <a:rPr lang="en-IN" sz="2100"/>
              <a:t>4. Repeat the above steps , if there are more unit productions </a:t>
            </a:r>
            <a:endParaRPr/>
          </a:p>
          <a:p>
            <a:pPr marL="228600" lvl="0" indent="-50800" algn="l" rtl="0">
              <a:lnSpc>
                <a:spcPct val="90000"/>
              </a:lnSpc>
              <a:spcBef>
                <a:spcPts val="1000"/>
              </a:spcBef>
              <a:spcAft>
                <a:spcPts val="0"/>
              </a:spcAft>
              <a:buClr>
                <a:schemeClr val="dk1"/>
              </a:buClr>
              <a:buSzPts val="2800"/>
              <a:buNone/>
            </a:pPr>
            <a:endParaRPr/>
          </a:p>
        </p:txBody>
      </p:sp>
      <p:sp>
        <p:nvSpPr>
          <p:cNvPr id="576" name="Google Shape;576;p62"/>
          <p:cNvSpPr txBox="1">
            <a:spLocks noGrp="1"/>
          </p:cNvSpPr>
          <p:nvPr>
            <p:ph type="title"/>
          </p:nvPr>
        </p:nvSpPr>
        <p:spPr>
          <a:xfrm>
            <a:off x="2073519" y="946458"/>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a:t>Elimination  of Unit Productions</a:t>
            </a:r>
            <a:endParaRPr/>
          </a:p>
        </p:txBody>
      </p:sp>
      <p:sp>
        <p:nvSpPr>
          <p:cNvPr id="577" name="Google Shape;577;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3"/>
          <p:cNvSpPr txBox="1">
            <a:spLocks noGrp="1"/>
          </p:cNvSpPr>
          <p:nvPr>
            <p:ph type="body" idx="1"/>
          </p:nvPr>
        </p:nvSpPr>
        <p:spPr>
          <a:xfrm>
            <a:off x="501147" y="2154073"/>
            <a:ext cx="10826760" cy="4299439"/>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IN"/>
              <a:t>1. Eliminate Unit productions from the given grammar</a:t>
            </a:r>
            <a:endParaRPr/>
          </a:p>
          <a:p>
            <a:pPr marL="0" lvl="0" indent="0" algn="l" rtl="0">
              <a:lnSpc>
                <a:spcPct val="90000"/>
              </a:lnSpc>
              <a:spcBef>
                <a:spcPts val="1000"/>
              </a:spcBef>
              <a:spcAft>
                <a:spcPts val="0"/>
              </a:spcAft>
              <a:buClr>
                <a:schemeClr val="dk1"/>
              </a:buClr>
              <a:buSzPct val="100000"/>
              <a:buNone/>
            </a:pPr>
            <a:r>
              <a:rPr lang="en-IN"/>
              <a:t>		S-&gt; aX / bY / Y</a:t>
            </a:r>
            <a:endParaRPr/>
          </a:p>
          <a:p>
            <a:pPr marL="0" lvl="0" indent="0" algn="l" rtl="0">
              <a:lnSpc>
                <a:spcPct val="90000"/>
              </a:lnSpc>
              <a:spcBef>
                <a:spcPts val="1000"/>
              </a:spcBef>
              <a:spcAft>
                <a:spcPts val="0"/>
              </a:spcAft>
              <a:buClr>
                <a:schemeClr val="dk1"/>
              </a:buClr>
              <a:buSzPct val="100000"/>
              <a:buNone/>
            </a:pPr>
            <a:r>
              <a:rPr lang="en-IN"/>
              <a:t>		X-&gt; S</a:t>
            </a:r>
            <a:endParaRPr/>
          </a:p>
          <a:p>
            <a:pPr marL="0" lvl="0" indent="0" algn="l" rtl="0">
              <a:lnSpc>
                <a:spcPct val="90000"/>
              </a:lnSpc>
              <a:spcBef>
                <a:spcPts val="1000"/>
              </a:spcBef>
              <a:spcAft>
                <a:spcPts val="0"/>
              </a:spcAft>
              <a:buClr>
                <a:schemeClr val="dk1"/>
              </a:buClr>
              <a:buSzPct val="100000"/>
              <a:buNone/>
            </a:pPr>
            <a:r>
              <a:rPr lang="en-IN"/>
              <a:t>		Y -&gt; bY / b</a:t>
            </a:r>
            <a:endParaRPr/>
          </a:p>
          <a:p>
            <a:pPr marL="0" lvl="0" indent="0" algn="l" rtl="0">
              <a:lnSpc>
                <a:spcPct val="90000"/>
              </a:lnSpc>
              <a:spcBef>
                <a:spcPts val="1000"/>
              </a:spcBef>
              <a:spcAft>
                <a:spcPts val="0"/>
              </a:spcAft>
              <a:buClr>
                <a:schemeClr val="dk1"/>
              </a:buClr>
              <a:buSzPct val="100000"/>
              <a:buNone/>
            </a:pPr>
            <a:r>
              <a:rPr lang="en-IN" sz="2550" u="sng"/>
              <a:t>Solution:</a:t>
            </a:r>
            <a:endParaRPr/>
          </a:p>
          <a:p>
            <a:pPr marL="228600" lvl="0" indent="-228600" algn="l" rtl="0">
              <a:lnSpc>
                <a:spcPct val="90000"/>
              </a:lnSpc>
              <a:spcBef>
                <a:spcPts val="1000"/>
              </a:spcBef>
              <a:spcAft>
                <a:spcPts val="0"/>
              </a:spcAft>
              <a:buClr>
                <a:schemeClr val="dk1"/>
              </a:buClr>
              <a:buSzPct val="100000"/>
              <a:buChar char="•"/>
            </a:pPr>
            <a:r>
              <a:rPr lang="en-IN"/>
              <a:t>There are two unit productions in the given grammar, S -&gt; Y and X -&gt; S</a:t>
            </a:r>
            <a:endParaRPr/>
          </a:p>
          <a:p>
            <a:pPr marL="228600" lvl="0" indent="-228600" algn="l" rtl="0">
              <a:lnSpc>
                <a:spcPct val="90000"/>
              </a:lnSpc>
              <a:spcBef>
                <a:spcPts val="1000"/>
              </a:spcBef>
              <a:spcAft>
                <a:spcPts val="0"/>
              </a:spcAft>
              <a:buClr>
                <a:schemeClr val="dk1"/>
              </a:buClr>
              <a:buSzPct val="100000"/>
              <a:buChar char="•"/>
            </a:pPr>
            <a:r>
              <a:rPr lang="en-IN"/>
              <a:t>Substituting the values of unit production S -&gt; Y we get, </a:t>
            </a:r>
            <a:endParaRPr/>
          </a:p>
          <a:p>
            <a:pPr marL="0" lvl="0" indent="0" algn="l" rtl="0">
              <a:lnSpc>
                <a:spcPct val="90000"/>
              </a:lnSpc>
              <a:spcBef>
                <a:spcPts val="1000"/>
              </a:spcBef>
              <a:spcAft>
                <a:spcPts val="0"/>
              </a:spcAft>
              <a:buClr>
                <a:schemeClr val="dk1"/>
              </a:buClr>
              <a:buSzPct val="100000"/>
              <a:buNone/>
            </a:pPr>
            <a:r>
              <a:rPr lang="en-IN"/>
              <a:t>		S-&gt; aX / bY / bY / b  ----🡪 S-&gt; aX / bY / b</a:t>
            </a:r>
            <a:endParaRPr/>
          </a:p>
          <a:p>
            <a:pPr marL="228600" lvl="0" indent="-228600" algn="l" rtl="0">
              <a:lnSpc>
                <a:spcPct val="90000"/>
              </a:lnSpc>
              <a:spcBef>
                <a:spcPts val="1000"/>
              </a:spcBef>
              <a:spcAft>
                <a:spcPts val="0"/>
              </a:spcAft>
              <a:buClr>
                <a:schemeClr val="dk1"/>
              </a:buClr>
              <a:buSzPct val="100000"/>
              <a:buChar char="•"/>
            </a:pPr>
            <a:r>
              <a:rPr lang="en-IN"/>
              <a:t>Substituting the values of unit production X -&gt; S we get, </a:t>
            </a:r>
            <a:endParaRPr/>
          </a:p>
          <a:p>
            <a:pPr marL="0" lvl="0" indent="0" algn="l" rtl="0">
              <a:lnSpc>
                <a:spcPct val="90000"/>
              </a:lnSpc>
              <a:spcBef>
                <a:spcPts val="1000"/>
              </a:spcBef>
              <a:spcAft>
                <a:spcPts val="0"/>
              </a:spcAft>
              <a:buClr>
                <a:schemeClr val="dk1"/>
              </a:buClr>
              <a:buSzPct val="100000"/>
              <a:buNone/>
            </a:pPr>
            <a:r>
              <a:rPr lang="en-IN"/>
              <a:t>		X-&gt; aX / bY / Y</a:t>
            </a:r>
            <a:endParaRPr/>
          </a:p>
          <a:p>
            <a:pPr marL="228600" lvl="0" indent="-228600" algn="l" rtl="0">
              <a:lnSpc>
                <a:spcPct val="90000"/>
              </a:lnSpc>
              <a:spcBef>
                <a:spcPts val="1000"/>
              </a:spcBef>
              <a:spcAft>
                <a:spcPts val="0"/>
              </a:spcAft>
              <a:buClr>
                <a:schemeClr val="dk1"/>
              </a:buClr>
              <a:buSzPct val="100000"/>
              <a:buChar char="•"/>
            </a:pPr>
            <a:r>
              <a:rPr lang="en-IN"/>
              <a:t>Final set of productions would be,</a:t>
            </a:r>
            <a:endParaRPr/>
          </a:p>
          <a:p>
            <a:pPr marL="0" lvl="0" indent="0" algn="l" rtl="0">
              <a:lnSpc>
                <a:spcPct val="90000"/>
              </a:lnSpc>
              <a:spcBef>
                <a:spcPts val="1000"/>
              </a:spcBef>
              <a:spcAft>
                <a:spcPts val="0"/>
              </a:spcAft>
              <a:buClr>
                <a:schemeClr val="dk1"/>
              </a:buClr>
              <a:buSzPct val="100000"/>
              <a:buNone/>
            </a:pPr>
            <a:r>
              <a:rPr lang="en-IN"/>
              <a:t>		S-&gt; aX / bY / b</a:t>
            </a:r>
            <a:endParaRPr/>
          </a:p>
          <a:p>
            <a:pPr marL="0" lvl="0" indent="0" algn="l" rtl="0">
              <a:lnSpc>
                <a:spcPct val="90000"/>
              </a:lnSpc>
              <a:spcBef>
                <a:spcPts val="1000"/>
              </a:spcBef>
              <a:spcAft>
                <a:spcPts val="0"/>
              </a:spcAft>
              <a:buClr>
                <a:schemeClr val="dk1"/>
              </a:buClr>
              <a:buSzPct val="100000"/>
              <a:buNone/>
            </a:pPr>
            <a:r>
              <a:rPr lang="en-IN"/>
              <a:t>		X-&gt; aX / bY / Y</a:t>
            </a:r>
            <a:endParaRPr/>
          </a:p>
          <a:p>
            <a:pPr marL="0" lvl="0" indent="0" algn="l" rtl="0">
              <a:lnSpc>
                <a:spcPct val="90000"/>
              </a:lnSpc>
              <a:spcBef>
                <a:spcPts val="1000"/>
              </a:spcBef>
              <a:spcAft>
                <a:spcPts val="0"/>
              </a:spcAft>
              <a:buClr>
                <a:schemeClr val="dk1"/>
              </a:buClr>
              <a:buSzPct val="100000"/>
              <a:buNone/>
            </a:pPr>
            <a:r>
              <a:rPr lang="en-IN"/>
              <a:t>		Y -&gt; bY / b</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228600" lvl="0" indent="-13081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
        <p:nvSpPr>
          <p:cNvPr id="583" name="Google Shape;583;p63"/>
          <p:cNvSpPr txBox="1">
            <a:spLocks noGrp="1"/>
          </p:cNvSpPr>
          <p:nvPr>
            <p:ph type="title"/>
          </p:nvPr>
        </p:nvSpPr>
        <p:spPr>
          <a:xfrm>
            <a:off x="2064727" y="857251"/>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a:t>Elimination  of Unit Productions – Example</a:t>
            </a:r>
            <a:endParaRPr/>
          </a:p>
        </p:txBody>
      </p:sp>
      <p:sp>
        <p:nvSpPr>
          <p:cNvPr id="584" name="Google Shape;58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4"/>
          <p:cNvSpPr txBox="1">
            <a:spLocks noGrp="1"/>
          </p:cNvSpPr>
          <p:nvPr>
            <p:ph type="body" idx="1"/>
          </p:nvPr>
        </p:nvSpPr>
        <p:spPr>
          <a:xfrm>
            <a:off x="341735" y="1677923"/>
            <a:ext cx="10799741" cy="4633547"/>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Clr>
                <a:schemeClr val="dk1"/>
              </a:buClr>
              <a:buSzPct val="100000"/>
              <a:buNone/>
            </a:pPr>
            <a:r>
              <a:rPr lang="en-IN" sz="7800"/>
              <a:t>2. Eliminate Unit productions from the given grammar</a:t>
            </a:r>
            <a:endParaRPr/>
          </a:p>
          <a:p>
            <a:pPr marL="0" lvl="0" indent="0" algn="l" rtl="0">
              <a:lnSpc>
                <a:spcPct val="90000"/>
              </a:lnSpc>
              <a:spcBef>
                <a:spcPts val="1000"/>
              </a:spcBef>
              <a:spcAft>
                <a:spcPts val="0"/>
              </a:spcAft>
              <a:buClr>
                <a:schemeClr val="dk1"/>
              </a:buClr>
              <a:buSzPct val="100000"/>
              <a:buNone/>
            </a:pPr>
            <a:r>
              <a:rPr lang="en-IN" sz="7800"/>
              <a:t>		S -&gt; AB</a:t>
            </a:r>
            <a:br>
              <a:rPr lang="en-IN" sz="7800"/>
            </a:br>
            <a:r>
              <a:rPr lang="en-IN" sz="7800"/>
              <a:t>		A -&gt; a , B -&gt; C , C -&gt; D and D -&gt; b</a:t>
            </a:r>
            <a:endParaRPr/>
          </a:p>
          <a:p>
            <a:pPr marL="0" lvl="0" indent="0" algn="l" rtl="0">
              <a:lnSpc>
                <a:spcPct val="90000"/>
              </a:lnSpc>
              <a:spcBef>
                <a:spcPts val="1000"/>
              </a:spcBef>
              <a:spcAft>
                <a:spcPts val="0"/>
              </a:spcAft>
              <a:buClr>
                <a:schemeClr val="dk1"/>
              </a:buClr>
              <a:buSzPct val="100000"/>
              <a:buNone/>
            </a:pPr>
            <a:r>
              <a:rPr lang="en-IN" sz="7800" u="sng"/>
              <a:t>Solution:</a:t>
            </a:r>
            <a:endParaRPr/>
          </a:p>
          <a:p>
            <a:pPr marL="228600" lvl="0" indent="-228600" algn="l" rtl="0">
              <a:lnSpc>
                <a:spcPct val="90000"/>
              </a:lnSpc>
              <a:spcBef>
                <a:spcPts val="1000"/>
              </a:spcBef>
              <a:spcAft>
                <a:spcPts val="0"/>
              </a:spcAft>
              <a:buClr>
                <a:schemeClr val="dk1"/>
              </a:buClr>
              <a:buSzPct val="100000"/>
              <a:buChar char="•"/>
            </a:pPr>
            <a:r>
              <a:rPr lang="en-IN" sz="7800"/>
              <a:t>There are two unit productions in the given grammar, B -&gt; C and C -&gt; D</a:t>
            </a:r>
            <a:endParaRPr/>
          </a:p>
          <a:p>
            <a:pPr marL="228600" lvl="0" indent="-228600" algn="l" rtl="0">
              <a:lnSpc>
                <a:spcPct val="90000"/>
              </a:lnSpc>
              <a:spcBef>
                <a:spcPts val="1000"/>
              </a:spcBef>
              <a:spcAft>
                <a:spcPts val="0"/>
              </a:spcAft>
              <a:buClr>
                <a:schemeClr val="dk1"/>
              </a:buClr>
              <a:buSzPct val="100000"/>
              <a:buChar char="•"/>
            </a:pPr>
            <a:r>
              <a:rPr lang="en-IN" sz="7800"/>
              <a:t>Substituting the values of unit production B -&gt; C in C -&gt; D we get, </a:t>
            </a:r>
            <a:endParaRPr/>
          </a:p>
          <a:p>
            <a:pPr marL="0" lvl="0" indent="0" algn="l" rtl="0">
              <a:lnSpc>
                <a:spcPct val="90000"/>
              </a:lnSpc>
              <a:spcBef>
                <a:spcPts val="1000"/>
              </a:spcBef>
              <a:spcAft>
                <a:spcPts val="0"/>
              </a:spcAft>
              <a:buClr>
                <a:schemeClr val="dk1"/>
              </a:buClr>
              <a:buSzPct val="100000"/>
              <a:buNone/>
            </a:pPr>
            <a:r>
              <a:rPr lang="en-IN" sz="7800"/>
              <a:t>			B-&gt; D  </a:t>
            </a:r>
            <a:endParaRPr/>
          </a:p>
          <a:p>
            <a:pPr marL="228600" lvl="0" indent="-228600" algn="l" rtl="0">
              <a:lnSpc>
                <a:spcPct val="90000"/>
              </a:lnSpc>
              <a:spcBef>
                <a:spcPts val="1000"/>
              </a:spcBef>
              <a:spcAft>
                <a:spcPts val="0"/>
              </a:spcAft>
              <a:buClr>
                <a:schemeClr val="dk1"/>
              </a:buClr>
              <a:buSzPct val="100000"/>
              <a:buChar char="•"/>
            </a:pPr>
            <a:r>
              <a:rPr lang="en-IN" sz="7800"/>
              <a:t>Substituting the values of unit production B-&gt; D in D -&gt; b we get, </a:t>
            </a:r>
            <a:endParaRPr/>
          </a:p>
          <a:p>
            <a:pPr marL="0" lvl="0" indent="0" algn="l" rtl="0">
              <a:lnSpc>
                <a:spcPct val="90000"/>
              </a:lnSpc>
              <a:spcBef>
                <a:spcPts val="1000"/>
              </a:spcBef>
              <a:spcAft>
                <a:spcPts val="0"/>
              </a:spcAft>
              <a:buClr>
                <a:schemeClr val="dk1"/>
              </a:buClr>
              <a:buSzPct val="100000"/>
              <a:buNone/>
            </a:pPr>
            <a:r>
              <a:rPr lang="en-IN" sz="7800"/>
              <a:t>			B-&gt; b</a:t>
            </a:r>
            <a:endParaRPr/>
          </a:p>
          <a:p>
            <a:pPr marL="228600" lvl="0" indent="-228600" algn="l" rtl="0">
              <a:lnSpc>
                <a:spcPct val="90000"/>
              </a:lnSpc>
              <a:spcBef>
                <a:spcPts val="1000"/>
              </a:spcBef>
              <a:spcAft>
                <a:spcPts val="0"/>
              </a:spcAft>
              <a:buClr>
                <a:schemeClr val="dk1"/>
              </a:buClr>
              <a:buSzPct val="100000"/>
              <a:buChar char="•"/>
            </a:pPr>
            <a:r>
              <a:rPr lang="en-IN" sz="7800"/>
              <a:t>Substituting the values of unit production C-&gt; D in D -&gt; b we get, </a:t>
            </a:r>
            <a:endParaRPr/>
          </a:p>
          <a:p>
            <a:pPr marL="0" lvl="0" indent="0" algn="l" rtl="0">
              <a:lnSpc>
                <a:spcPct val="90000"/>
              </a:lnSpc>
              <a:spcBef>
                <a:spcPts val="1000"/>
              </a:spcBef>
              <a:spcAft>
                <a:spcPts val="0"/>
              </a:spcAft>
              <a:buClr>
                <a:schemeClr val="dk1"/>
              </a:buClr>
              <a:buSzPct val="100000"/>
              <a:buNone/>
            </a:pPr>
            <a:r>
              <a:rPr lang="en-IN" sz="7800"/>
              <a:t>			C-&gt; b</a:t>
            </a:r>
            <a:endParaRPr/>
          </a:p>
          <a:p>
            <a:pPr marL="228600" lvl="0" indent="-228600" algn="l" rtl="0">
              <a:lnSpc>
                <a:spcPct val="90000"/>
              </a:lnSpc>
              <a:spcBef>
                <a:spcPts val="1000"/>
              </a:spcBef>
              <a:spcAft>
                <a:spcPts val="0"/>
              </a:spcAft>
              <a:buClr>
                <a:schemeClr val="dk1"/>
              </a:buClr>
              <a:buSzPct val="100000"/>
              <a:buChar char="•"/>
            </a:pPr>
            <a:r>
              <a:rPr lang="en-IN" sz="7800"/>
              <a:t>C is a non-reachable symbol. Hence remove it</a:t>
            </a:r>
            <a:endParaRPr/>
          </a:p>
          <a:p>
            <a:pPr marL="228600" lvl="0" indent="-228600" algn="l" rtl="0">
              <a:lnSpc>
                <a:spcPct val="90000"/>
              </a:lnSpc>
              <a:spcBef>
                <a:spcPts val="1000"/>
              </a:spcBef>
              <a:spcAft>
                <a:spcPts val="0"/>
              </a:spcAft>
              <a:buClr>
                <a:schemeClr val="dk1"/>
              </a:buClr>
              <a:buSzPct val="100000"/>
              <a:buChar char="•"/>
            </a:pPr>
            <a:r>
              <a:rPr lang="en-IN" sz="7800"/>
              <a:t>Final set of productions after removing  non-reachable symbol would be,</a:t>
            </a:r>
            <a:endParaRPr/>
          </a:p>
          <a:p>
            <a:pPr marL="0" lvl="0" indent="0" algn="l" rtl="0">
              <a:lnSpc>
                <a:spcPct val="90000"/>
              </a:lnSpc>
              <a:spcBef>
                <a:spcPts val="1000"/>
              </a:spcBef>
              <a:spcAft>
                <a:spcPts val="0"/>
              </a:spcAft>
              <a:buClr>
                <a:schemeClr val="dk1"/>
              </a:buClr>
              <a:buSzPct val="100000"/>
              <a:buNone/>
            </a:pPr>
            <a:r>
              <a:rPr lang="en-IN" sz="7800"/>
              <a:t>			S -&gt; AB</a:t>
            </a:r>
            <a:br>
              <a:rPr lang="en-IN" sz="7800"/>
            </a:br>
            <a:r>
              <a:rPr lang="en-IN" sz="7800"/>
              <a:t>			A -&gt; a   </a:t>
            </a:r>
            <a:endParaRPr/>
          </a:p>
          <a:p>
            <a:pPr marL="0" lvl="0" indent="0" algn="l" rtl="0">
              <a:lnSpc>
                <a:spcPct val="90000"/>
              </a:lnSpc>
              <a:spcBef>
                <a:spcPts val="1000"/>
              </a:spcBef>
              <a:spcAft>
                <a:spcPts val="0"/>
              </a:spcAft>
              <a:buClr>
                <a:schemeClr val="dk1"/>
              </a:buClr>
              <a:buSzPct val="100000"/>
              <a:buNone/>
            </a:pPr>
            <a:r>
              <a:rPr lang="en-IN" sz="7800"/>
              <a:t>			B-&gt; b </a:t>
            </a:r>
            <a:endParaRPr/>
          </a:p>
          <a:p>
            <a:pPr marL="0" lvl="0" indent="0" algn="l" rtl="0">
              <a:lnSpc>
                <a:spcPct val="90000"/>
              </a:lnSpc>
              <a:spcBef>
                <a:spcPts val="1000"/>
              </a:spcBef>
              <a:spcAft>
                <a:spcPts val="0"/>
              </a:spcAft>
              <a:buClr>
                <a:schemeClr val="dk1"/>
              </a:buClr>
              <a:buSzPct val="100000"/>
              <a:buNone/>
            </a:pPr>
            <a:endParaRPr sz="5550"/>
          </a:p>
          <a:p>
            <a:pPr marL="0" lvl="0" indent="0" algn="l" rtl="0">
              <a:lnSpc>
                <a:spcPct val="90000"/>
              </a:lnSpc>
              <a:spcBef>
                <a:spcPts val="1000"/>
              </a:spcBef>
              <a:spcAft>
                <a:spcPts val="0"/>
              </a:spcAft>
              <a:buClr>
                <a:schemeClr val="dk1"/>
              </a:buClr>
              <a:buSzPct val="100000"/>
              <a:buNone/>
            </a:pPr>
            <a:br>
              <a:rPr lang="en-IN"/>
            </a:b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228600" lvl="0" indent="-18415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
        <p:nvSpPr>
          <p:cNvPr id="590" name="Google Shape;590;p64"/>
          <p:cNvSpPr txBox="1">
            <a:spLocks noGrp="1"/>
          </p:cNvSpPr>
          <p:nvPr>
            <p:ph type="title"/>
          </p:nvPr>
        </p:nvSpPr>
        <p:spPr>
          <a:xfrm>
            <a:off x="2073519" y="876118"/>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a:t>Elimination  of Unit Productions – Example</a:t>
            </a:r>
            <a:endParaRPr/>
          </a:p>
        </p:txBody>
      </p:sp>
      <p:sp>
        <p:nvSpPr>
          <p:cNvPr id="591" name="Google Shape;591;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Exercise Problems</a:t>
            </a:r>
            <a:endParaRPr/>
          </a:p>
        </p:txBody>
      </p:sp>
      <p:sp>
        <p:nvSpPr>
          <p:cNvPr id="597" name="Google Shape;597;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85763" lvl="0" indent="-385763" algn="l" rtl="0">
              <a:lnSpc>
                <a:spcPct val="90000"/>
              </a:lnSpc>
              <a:spcBef>
                <a:spcPts val="0"/>
              </a:spcBef>
              <a:spcAft>
                <a:spcPts val="0"/>
              </a:spcAft>
              <a:buClr>
                <a:schemeClr val="dk1"/>
              </a:buClr>
              <a:buSzPts val="2800"/>
              <a:buAutoNum type="arabicPeriod"/>
            </a:pPr>
            <a:r>
              <a:rPr lang="en-IN" dirty="0"/>
              <a:t>Remove the useless symbols from the given grammar</a:t>
            </a:r>
            <a:endParaRPr dirty="0"/>
          </a:p>
          <a:p>
            <a:pPr marL="0" lvl="0" indent="0" algn="l" rtl="0">
              <a:lnSpc>
                <a:spcPct val="90000"/>
              </a:lnSpc>
              <a:spcBef>
                <a:spcPts val="1000"/>
              </a:spcBef>
              <a:spcAft>
                <a:spcPts val="0"/>
              </a:spcAft>
              <a:buClr>
                <a:schemeClr val="dk1"/>
              </a:buClr>
              <a:buSzPts val="2800"/>
              <a:buNone/>
            </a:pPr>
            <a:r>
              <a:rPr lang="en-IN" dirty="0"/>
              <a:t>		A -&gt; </a:t>
            </a:r>
            <a:r>
              <a:rPr lang="en-IN" dirty="0" err="1"/>
              <a:t>xyz</a:t>
            </a:r>
            <a:r>
              <a:rPr lang="en-IN" dirty="0"/>
              <a:t> / </a:t>
            </a:r>
            <a:r>
              <a:rPr lang="en-IN" dirty="0" err="1"/>
              <a:t>Xyzz</a:t>
            </a:r>
            <a:br>
              <a:rPr lang="en-IN" dirty="0"/>
            </a:br>
            <a:r>
              <a:rPr lang="en-IN" dirty="0"/>
              <a:t>		X -&gt; </a:t>
            </a:r>
            <a:r>
              <a:rPr lang="en-IN" dirty="0" err="1"/>
              <a:t>Xz</a:t>
            </a:r>
            <a:r>
              <a:rPr lang="en-IN" dirty="0"/>
              <a:t> / </a:t>
            </a:r>
            <a:r>
              <a:rPr lang="en-IN" dirty="0" err="1"/>
              <a:t>xYz</a:t>
            </a:r>
            <a:r>
              <a:rPr lang="en-IN" dirty="0"/>
              <a:t>	</a:t>
            </a:r>
            <a:br>
              <a:rPr lang="en-IN" dirty="0"/>
            </a:br>
            <a:r>
              <a:rPr lang="en-IN" dirty="0"/>
              <a:t>		Y -&gt; </a:t>
            </a:r>
            <a:r>
              <a:rPr lang="en-IN" dirty="0" err="1"/>
              <a:t>yYy</a:t>
            </a:r>
            <a:r>
              <a:rPr lang="en-IN" dirty="0"/>
              <a:t> / </a:t>
            </a:r>
            <a:r>
              <a:rPr lang="en-IN" dirty="0" err="1"/>
              <a:t>Xz</a:t>
            </a:r>
            <a:br>
              <a:rPr lang="en-IN" dirty="0"/>
            </a:br>
            <a:r>
              <a:rPr lang="en-IN" dirty="0"/>
              <a:t>		Z -&gt; </a:t>
            </a:r>
            <a:r>
              <a:rPr lang="en-IN" dirty="0" err="1"/>
              <a:t>Zy</a:t>
            </a:r>
            <a:r>
              <a:rPr lang="en-IN" dirty="0"/>
              <a:t> / z</a:t>
            </a:r>
            <a:endParaRPr dirty="0"/>
          </a:p>
          <a:p>
            <a:pPr marL="0" lvl="0" indent="0" algn="l" rtl="0">
              <a:lnSpc>
                <a:spcPct val="90000"/>
              </a:lnSpc>
              <a:spcBef>
                <a:spcPts val="1000"/>
              </a:spcBef>
              <a:spcAft>
                <a:spcPts val="0"/>
              </a:spcAft>
              <a:buClr>
                <a:schemeClr val="dk1"/>
              </a:buClr>
              <a:buSzPts val="2800"/>
              <a:buNone/>
            </a:pPr>
            <a:r>
              <a:rPr lang="en-IN" dirty="0"/>
              <a:t>2. Remove the useless symbols from the given grammar</a:t>
            </a:r>
            <a:endParaRPr dirty="0"/>
          </a:p>
          <a:p>
            <a:pPr marL="0" lvl="0" indent="0" algn="l" rtl="0">
              <a:lnSpc>
                <a:spcPct val="90000"/>
              </a:lnSpc>
              <a:spcBef>
                <a:spcPts val="1000"/>
              </a:spcBef>
              <a:spcAft>
                <a:spcPts val="0"/>
              </a:spcAft>
              <a:buClr>
                <a:schemeClr val="dk1"/>
              </a:buClr>
              <a:buSzPts val="2800"/>
              <a:buNone/>
            </a:pPr>
            <a:r>
              <a:rPr lang="en-IN" dirty="0"/>
              <a:t>		</a:t>
            </a:r>
            <a:r>
              <a:rPr lang="en-IN" sz="1800" dirty="0"/>
              <a:t>T → </a:t>
            </a:r>
            <a:r>
              <a:rPr lang="en-IN" sz="1800" dirty="0" err="1"/>
              <a:t>aaB</a:t>
            </a:r>
            <a:r>
              <a:rPr lang="en-IN" sz="1800" dirty="0"/>
              <a:t> | </a:t>
            </a:r>
            <a:r>
              <a:rPr lang="en-IN" sz="1800" dirty="0" err="1"/>
              <a:t>abA</a:t>
            </a:r>
            <a:r>
              <a:rPr lang="en-IN" sz="1800" dirty="0"/>
              <a:t> | </a:t>
            </a:r>
            <a:r>
              <a:rPr lang="en-IN" sz="1800" dirty="0" err="1"/>
              <a:t>aaT</a:t>
            </a:r>
            <a:r>
              <a:rPr lang="en-IN" sz="1800" dirty="0"/>
              <a:t>  </a:t>
            </a:r>
            <a:endParaRPr dirty="0"/>
          </a:p>
          <a:p>
            <a:pPr marL="342900" lvl="1" indent="0" algn="l" rtl="0">
              <a:lnSpc>
                <a:spcPct val="90000"/>
              </a:lnSpc>
              <a:spcBef>
                <a:spcPts val="500"/>
              </a:spcBef>
              <a:spcAft>
                <a:spcPts val="0"/>
              </a:spcAft>
              <a:buClr>
                <a:schemeClr val="dk1"/>
              </a:buClr>
              <a:buSzPts val="2400"/>
              <a:buNone/>
            </a:pPr>
            <a:r>
              <a:rPr lang="en-IN" dirty="0"/>
              <a:t>		A → </a:t>
            </a:r>
            <a:r>
              <a:rPr lang="en-IN" dirty="0" err="1"/>
              <a:t>aA</a:t>
            </a:r>
            <a:r>
              <a:rPr lang="en-IN" dirty="0"/>
              <a:t>  </a:t>
            </a:r>
            <a:endParaRPr dirty="0"/>
          </a:p>
          <a:p>
            <a:pPr marL="685800" lvl="2" indent="0" algn="l" rtl="0">
              <a:lnSpc>
                <a:spcPct val="90000"/>
              </a:lnSpc>
              <a:spcBef>
                <a:spcPts val="500"/>
              </a:spcBef>
              <a:spcAft>
                <a:spcPts val="0"/>
              </a:spcAft>
              <a:buClr>
                <a:schemeClr val="dk1"/>
              </a:buClr>
              <a:buSzPts val="1800"/>
              <a:buNone/>
            </a:pPr>
            <a:r>
              <a:rPr lang="en-IN" sz="1800" dirty="0"/>
              <a:t>	B → ab | b  </a:t>
            </a:r>
            <a:endParaRPr dirty="0"/>
          </a:p>
          <a:p>
            <a:pPr marL="685800" lvl="2" indent="0" algn="l" rtl="0">
              <a:lnSpc>
                <a:spcPct val="90000"/>
              </a:lnSpc>
              <a:spcBef>
                <a:spcPts val="500"/>
              </a:spcBef>
              <a:spcAft>
                <a:spcPts val="0"/>
              </a:spcAft>
              <a:buClr>
                <a:schemeClr val="dk1"/>
              </a:buClr>
              <a:buSzPts val="1800"/>
              <a:buNone/>
            </a:pPr>
            <a:r>
              <a:rPr lang="en-IN" sz="1800" dirty="0"/>
              <a:t>	C → ad</a:t>
            </a:r>
            <a:r>
              <a:rPr lang="en-IN" dirty="0"/>
              <a:t>  </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
        <p:nvSpPr>
          <p:cNvPr id="598" name="Google Shape;598;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IN" dirty="0"/>
              <a:t>3. Remove the ε production from the following CFG by preserving the meaning of it.</a:t>
            </a:r>
            <a:endParaRPr dirty="0"/>
          </a:p>
          <a:p>
            <a:pPr marL="0" lvl="0" indent="0" algn="l" rtl="0">
              <a:lnSpc>
                <a:spcPct val="90000"/>
              </a:lnSpc>
              <a:spcBef>
                <a:spcPts val="1000"/>
              </a:spcBef>
              <a:spcAft>
                <a:spcPts val="0"/>
              </a:spcAft>
              <a:buClr>
                <a:schemeClr val="dk1"/>
              </a:buClr>
              <a:buSzPct val="100000"/>
              <a:buNone/>
            </a:pPr>
            <a:r>
              <a:rPr lang="en-IN" dirty="0"/>
              <a:t>		S → XYX  </a:t>
            </a:r>
            <a:endParaRPr dirty="0"/>
          </a:p>
          <a:p>
            <a:pPr marL="0" lvl="0" indent="0" algn="l" rtl="0">
              <a:lnSpc>
                <a:spcPct val="90000"/>
              </a:lnSpc>
              <a:spcBef>
                <a:spcPts val="1000"/>
              </a:spcBef>
              <a:spcAft>
                <a:spcPts val="0"/>
              </a:spcAft>
              <a:buClr>
                <a:schemeClr val="dk1"/>
              </a:buClr>
              <a:buSzPct val="100000"/>
              <a:buNone/>
            </a:pPr>
            <a:r>
              <a:rPr lang="en-IN" dirty="0"/>
              <a:t>		X → 0X | ε  </a:t>
            </a:r>
            <a:endParaRPr dirty="0"/>
          </a:p>
          <a:p>
            <a:pPr marL="0" lvl="0" indent="0" algn="l" rtl="0">
              <a:lnSpc>
                <a:spcPct val="90000"/>
              </a:lnSpc>
              <a:spcBef>
                <a:spcPts val="1000"/>
              </a:spcBef>
              <a:spcAft>
                <a:spcPts val="0"/>
              </a:spcAft>
              <a:buClr>
                <a:schemeClr val="dk1"/>
              </a:buClr>
              <a:buSzPct val="100000"/>
              <a:buNone/>
            </a:pPr>
            <a:r>
              <a:rPr lang="en-IN" dirty="0"/>
              <a:t>		Y → 1Y | ε  </a:t>
            </a:r>
            <a:endParaRPr dirty="0"/>
          </a:p>
          <a:p>
            <a:pPr marL="0" lvl="0" indent="0" algn="l" rtl="0">
              <a:lnSpc>
                <a:spcPct val="90000"/>
              </a:lnSpc>
              <a:spcBef>
                <a:spcPts val="1000"/>
              </a:spcBef>
              <a:spcAft>
                <a:spcPts val="0"/>
              </a:spcAft>
              <a:buClr>
                <a:schemeClr val="dk1"/>
              </a:buClr>
              <a:buSzPct val="100000"/>
              <a:buNone/>
            </a:pPr>
            <a:r>
              <a:rPr lang="en-IN" dirty="0"/>
              <a:t>4. Remove the ε production from the following CFG by preserving the meaning of it.</a:t>
            </a:r>
            <a:endParaRPr dirty="0"/>
          </a:p>
          <a:p>
            <a:pPr marL="0" lvl="0" indent="0" algn="l" rtl="0">
              <a:lnSpc>
                <a:spcPct val="90000"/>
              </a:lnSpc>
              <a:spcBef>
                <a:spcPts val="1000"/>
              </a:spcBef>
              <a:spcAft>
                <a:spcPts val="0"/>
              </a:spcAft>
              <a:buClr>
                <a:schemeClr val="dk1"/>
              </a:buClr>
              <a:buSzPct val="100000"/>
              <a:buNone/>
            </a:pPr>
            <a:r>
              <a:rPr lang="en-IN" dirty="0"/>
              <a:t>		S → ASA | </a:t>
            </a:r>
            <a:r>
              <a:rPr lang="en-IN" dirty="0" err="1"/>
              <a:t>aB</a:t>
            </a:r>
            <a:r>
              <a:rPr lang="en-IN" dirty="0"/>
              <a:t> | b</a:t>
            </a:r>
            <a:endParaRPr dirty="0"/>
          </a:p>
          <a:p>
            <a:pPr marL="0" lvl="0" indent="0" algn="l" rtl="0">
              <a:lnSpc>
                <a:spcPct val="90000"/>
              </a:lnSpc>
              <a:spcBef>
                <a:spcPts val="1000"/>
              </a:spcBef>
              <a:spcAft>
                <a:spcPts val="0"/>
              </a:spcAft>
              <a:buClr>
                <a:schemeClr val="dk1"/>
              </a:buClr>
              <a:buSzPct val="100000"/>
              <a:buNone/>
            </a:pPr>
            <a:r>
              <a:rPr lang="en-IN" dirty="0"/>
              <a:t>		A → B</a:t>
            </a:r>
            <a:endParaRPr dirty="0"/>
          </a:p>
          <a:p>
            <a:pPr marL="0" lvl="0" indent="0" algn="l" rtl="0">
              <a:lnSpc>
                <a:spcPct val="90000"/>
              </a:lnSpc>
              <a:spcBef>
                <a:spcPts val="1000"/>
              </a:spcBef>
              <a:spcAft>
                <a:spcPts val="0"/>
              </a:spcAft>
              <a:buClr>
                <a:schemeClr val="dk1"/>
              </a:buClr>
              <a:buSzPct val="100000"/>
              <a:buNone/>
            </a:pPr>
            <a:r>
              <a:rPr lang="en-IN" dirty="0"/>
              <a:t>		B → b | ∈</a:t>
            </a:r>
            <a:endParaRPr dirty="0"/>
          </a:p>
          <a:p>
            <a:pPr marL="0" lvl="0" indent="0" algn="l" rtl="0">
              <a:lnSpc>
                <a:spcPct val="90000"/>
              </a:lnSpc>
              <a:spcBef>
                <a:spcPts val="1000"/>
              </a:spcBef>
              <a:spcAft>
                <a:spcPts val="0"/>
              </a:spcAft>
              <a:buClr>
                <a:schemeClr val="dk1"/>
              </a:buClr>
              <a:buSzPct val="100000"/>
              <a:buNone/>
            </a:pPr>
            <a:endParaRPr dirty="0"/>
          </a:p>
        </p:txBody>
      </p:sp>
      <p:sp>
        <p:nvSpPr>
          <p:cNvPr id="604" name="Google Shape;604;p66"/>
          <p:cNvSpPr txBox="1">
            <a:spLocks noGrp="1"/>
          </p:cNvSpPr>
          <p:nvPr>
            <p:ph type="title"/>
          </p:nvPr>
        </p:nvSpPr>
        <p:spPr>
          <a:xfrm>
            <a:off x="2152650" y="113109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Exercise Problems</a:t>
            </a:r>
            <a:endParaRPr/>
          </a:p>
        </p:txBody>
      </p:sp>
      <p:sp>
        <p:nvSpPr>
          <p:cNvPr id="605" name="Google Shape;605;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IN" dirty="0"/>
              <a:t>5.</a:t>
            </a:r>
            <a:r>
              <a:rPr lang="en-IN" b="1" dirty="0"/>
              <a:t> Identify and remove the unit productions from the following CFG</a:t>
            </a:r>
            <a:br>
              <a:rPr lang="en-IN" dirty="0"/>
            </a:br>
            <a:r>
              <a:rPr lang="en-IN" dirty="0"/>
              <a:t>		S -&gt; S + T/ T</a:t>
            </a:r>
            <a:br>
              <a:rPr lang="en-IN" dirty="0"/>
            </a:br>
            <a:r>
              <a:rPr lang="en-IN" dirty="0"/>
              <a:t>		T -&gt; T * F/ F</a:t>
            </a:r>
            <a:br>
              <a:rPr lang="en-IN" dirty="0"/>
            </a:br>
            <a:r>
              <a:rPr lang="en-IN" dirty="0"/>
              <a:t>		F -&gt; (S)/a</a:t>
            </a:r>
            <a:endParaRPr dirty="0"/>
          </a:p>
          <a:p>
            <a:pPr marL="0" lvl="0" indent="0" algn="l" rtl="0">
              <a:lnSpc>
                <a:spcPct val="90000"/>
              </a:lnSpc>
              <a:spcBef>
                <a:spcPts val="1000"/>
              </a:spcBef>
              <a:spcAft>
                <a:spcPts val="0"/>
              </a:spcAft>
              <a:buClr>
                <a:schemeClr val="dk1"/>
              </a:buClr>
              <a:buSzPts val="2800"/>
              <a:buNone/>
            </a:pPr>
            <a:r>
              <a:rPr lang="en-IN" b="1" dirty="0"/>
              <a:t>6. Remove the unit productions from the following grammar</a:t>
            </a:r>
            <a:br>
              <a:rPr lang="en-IN" dirty="0"/>
            </a:br>
            <a:r>
              <a:rPr lang="en-IN" dirty="0"/>
              <a:t>		S -&gt; AB</a:t>
            </a:r>
            <a:br>
              <a:rPr lang="en-IN" dirty="0"/>
            </a:br>
            <a:r>
              <a:rPr lang="en-IN" dirty="0"/>
              <a:t>		A -&gt; a</a:t>
            </a:r>
            <a:br>
              <a:rPr lang="en-IN" dirty="0"/>
            </a:br>
            <a:r>
              <a:rPr lang="en-IN" dirty="0"/>
              <a:t>		B -&gt; C / b</a:t>
            </a:r>
            <a:br>
              <a:rPr lang="en-IN" dirty="0"/>
            </a:br>
            <a:r>
              <a:rPr lang="en-IN" dirty="0"/>
              <a:t>		C -&gt; D</a:t>
            </a:r>
            <a:br>
              <a:rPr lang="en-IN" dirty="0"/>
            </a:br>
            <a:r>
              <a:rPr lang="en-IN" dirty="0"/>
              <a:t>		D -&gt; E</a:t>
            </a:r>
            <a:br>
              <a:rPr lang="en-IN" dirty="0"/>
            </a:br>
            <a:r>
              <a:rPr lang="en-IN" dirty="0"/>
              <a:t>		E -&gt; a</a:t>
            </a:r>
            <a:endParaRPr dirty="0"/>
          </a:p>
        </p:txBody>
      </p:sp>
      <p:sp>
        <p:nvSpPr>
          <p:cNvPr id="611" name="Google Shape;611;p67"/>
          <p:cNvSpPr txBox="1">
            <a:spLocks noGrp="1"/>
          </p:cNvSpPr>
          <p:nvPr>
            <p:ph type="title"/>
          </p:nvPr>
        </p:nvSpPr>
        <p:spPr>
          <a:xfrm>
            <a:off x="2152650" y="113109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Exercise Problems</a:t>
            </a:r>
            <a:endParaRPr/>
          </a:p>
        </p:txBody>
      </p:sp>
      <p:sp>
        <p:nvSpPr>
          <p:cNvPr id="612" name="Google Shape;612;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Normal Form</a:t>
            </a:r>
            <a:endParaRPr/>
          </a:p>
        </p:txBody>
      </p:sp>
      <p:sp>
        <p:nvSpPr>
          <p:cNvPr id="618" name="Google Shape;618;p6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619" name="Google Shape;619;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a:t>Types of Grammar</a:t>
            </a:r>
            <a:endParaRPr/>
          </a:p>
        </p:txBody>
      </p:sp>
      <p:sp>
        <p:nvSpPr>
          <p:cNvPr id="178" name="Google Shape;178;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179" name="Google Shape;17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Normal Form</a:t>
            </a:r>
            <a:endParaRPr/>
          </a:p>
        </p:txBody>
      </p:sp>
      <p:sp>
        <p:nvSpPr>
          <p:cNvPr id="625" name="Google Shape;625;p69"/>
          <p:cNvSpPr txBox="1">
            <a:spLocks noGrp="1"/>
          </p:cNvSpPr>
          <p:nvPr>
            <p:ph type="body" idx="1"/>
          </p:nvPr>
        </p:nvSpPr>
        <p:spPr>
          <a:xfrm>
            <a:off x="696157" y="1461640"/>
            <a:ext cx="10515600" cy="217820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b="1" i="0">
                <a:latin typeface="Roboto"/>
                <a:ea typeface="Roboto"/>
                <a:cs typeface="Roboto"/>
                <a:sym typeface="Roboto"/>
              </a:rPr>
              <a:t>Normalization</a:t>
            </a:r>
            <a:r>
              <a:rPr lang="en-IN" b="0" i="0">
                <a:latin typeface="Roboto"/>
                <a:ea typeface="Roboto"/>
                <a:cs typeface="Roboto"/>
                <a:sym typeface="Roboto"/>
              </a:rPr>
              <a:t> is the process of minimizing </a:t>
            </a:r>
            <a:r>
              <a:rPr lang="en-IN" b="1" i="0">
                <a:latin typeface="Roboto"/>
                <a:ea typeface="Roboto"/>
                <a:cs typeface="Roboto"/>
                <a:sym typeface="Roboto"/>
              </a:rPr>
              <a:t>redundancy</a:t>
            </a:r>
            <a:r>
              <a:rPr lang="en-IN" b="0" i="0">
                <a:latin typeface="Roboto"/>
                <a:ea typeface="Roboto"/>
                <a:cs typeface="Roboto"/>
                <a:sym typeface="Roboto"/>
              </a:rPr>
              <a:t> from a relation or set of relations. </a:t>
            </a:r>
            <a:endParaRPr/>
          </a:p>
          <a:p>
            <a:pPr marL="228600" lvl="0" indent="-228600" algn="l" rtl="0">
              <a:lnSpc>
                <a:spcPct val="90000"/>
              </a:lnSpc>
              <a:spcBef>
                <a:spcPts val="1000"/>
              </a:spcBef>
              <a:spcAft>
                <a:spcPts val="0"/>
              </a:spcAft>
              <a:buClr>
                <a:schemeClr val="dk1"/>
              </a:buClr>
              <a:buSzPts val="2800"/>
              <a:buChar char="•"/>
            </a:pPr>
            <a:r>
              <a:rPr lang="en-IN"/>
              <a:t>A grammar is said to be in normal form when every production of the grammar has some specific form</a:t>
            </a:r>
            <a:endParaRPr/>
          </a:p>
          <a:p>
            <a:pPr marL="228600" lvl="0" indent="-228600" algn="l" rtl="0">
              <a:lnSpc>
                <a:spcPct val="90000"/>
              </a:lnSpc>
              <a:spcBef>
                <a:spcPts val="1000"/>
              </a:spcBef>
              <a:spcAft>
                <a:spcPts val="0"/>
              </a:spcAft>
              <a:buClr>
                <a:schemeClr val="dk1"/>
              </a:buClr>
              <a:buSzPts val="2800"/>
              <a:buChar char="•"/>
            </a:pPr>
            <a:r>
              <a:rPr lang="en-IN"/>
              <a:t>In this course we are going to study 2 types of Normal form</a:t>
            </a:r>
            <a:endParaRPr/>
          </a:p>
          <a:p>
            <a:pPr marL="0" lvl="0" indent="0" algn="l" rtl="0">
              <a:lnSpc>
                <a:spcPct val="90000"/>
              </a:lnSpc>
              <a:spcBef>
                <a:spcPts val="1000"/>
              </a:spcBef>
              <a:spcAft>
                <a:spcPts val="0"/>
              </a:spcAft>
              <a:buClr>
                <a:schemeClr val="dk1"/>
              </a:buClr>
              <a:buSzPts val="2800"/>
              <a:buNone/>
            </a:pPr>
            <a:endParaRPr/>
          </a:p>
        </p:txBody>
      </p:sp>
      <p:grpSp>
        <p:nvGrpSpPr>
          <p:cNvPr id="626" name="Google Shape;626;p69"/>
          <p:cNvGrpSpPr/>
          <p:nvPr/>
        </p:nvGrpSpPr>
        <p:grpSpPr>
          <a:xfrm>
            <a:off x="2852754" y="3641833"/>
            <a:ext cx="4556090" cy="2494510"/>
            <a:chOff x="820754" y="1988"/>
            <a:chExt cx="4556090" cy="2494510"/>
          </a:xfrm>
        </p:grpSpPr>
        <p:sp>
          <p:nvSpPr>
            <p:cNvPr id="627" name="Google Shape;627;p69"/>
            <p:cNvSpPr/>
            <p:nvPr/>
          </p:nvSpPr>
          <p:spPr>
            <a:xfrm>
              <a:off x="3098800" y="1032778"/>
              <a:ext cx="1247255" cy="432931"/>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4"/>
              </a:solidFill>
              <a:prstDash val="solid"/>
              <a:miter lim="800000"/>
              <a:headEnd type="none" w="sm" len="sm"/>
              <a:tailEnd type="none" w="sm" len="sm"/>
            </a:ln>
          </p:spPr>
          <p:txBody>
            <a:bodyPr/>
            <a:lstStyle/>
            <a:p>
              <a:endParaRPr lang="en-IN"/>
            </a:p>
          </p:txBody>
        </p:sp>
        <p:sp>
          <p:nvSpPr>
            <p:cNvPr id="628" name="Google Shape;628;p69"/>
            <p:cNvSpPr/>
            <p:nvPr/>
          </p:nvSpPr>
          <p:spPr>
            <a:xfrm>
              <a:off x="1851544" y="1032778"/>
              <a:ext cx="1247255" cy="432931"/>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4"/>
              </a:solidFill>
              <a:prstDash val="solid"/>
              <a:miter lim="800000"/>
              <a:headEnd type="none" w="sm" len="sm"/>
              <a:tailEnd type="none" w="sm" len="sm"/>
            </a:ln>
          </p:spPr>
          <p:txBody>
            <a:bodyPr/>
            <a:lstStyle/>
            <a:p>
              <a:endParaRPr lang="en-IN"/>
            </a:p>
          </p:txBody>
        </p:sp>
        <p:sp>
          <p:nvSpPr>
            <p:cNvPr id="629" name="Google Shape;629;p69"/>
            <p:cNvSpPr/>
            <p:nvPr/>
          </p:nvSpPr>
          <p:spPr>
            <a:xfrm>
              <a:off x="2068010" y="1988"/>
              <a:ext cx="2061579" cy="1030789"/>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9"/>
            <p:cNvSpPr txBox="1"/>
            <p:nvPr/>
          </p:nvSpPr>
          <p:spPr>
            <a:xfrm>
              <a:off x="2068010" y="1988"/>
              <a:ext cx="2061579" cy="1030789"/>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Clr>
                  <a:schemeClr val="dk1"/>
                </a:buClr>
                <a:buSzPts val="2300"/>
                <a:buFont typeface="Calibri"/>
                <a:buNone/>
              </a:pPr>
              <a:r>
                <a:rPr lang="en-IN" sz="2300" b="0" cap="none">
                  <a:solidFill>
                    <a:schemeClr val="dk1"/>
                  </a:solidFill>
                  <a:latin typeface="Calibri"/>
                  <a:ea typeface="Calibri"/>
                  <a:cs typeface="Calibri"/>
                  <a:sym typeface="Calibri"/>
                </a:rPr>
                <a:t>Normal Form</a:t>
              </a:r>
              <a:endParaRPr/>
            </a:p>
          </p:txBody>
        </p:sp>
        <p:sp>
          <p:nvSpPr>
            <p:cNvPr id="631" name="Google Shape;631;p69"/>
            <p:cNvSpPr/>
            <p:nvPr/>
          </p:nvSpPr>
          <p:spPr>
            <a:xfrm>
              <a:off x="820754" y="1465709"/>
              <a:ext cx="2061579" cy="1030789"/>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9"/>
            <p:cNvSpPr txBox="1"/>
            <p:nvPr/>
          </p:nvSpPr>
          <p:spPr>
            <a:xfrm>
              <a:off x="820754" y="1465709"/>
              <a:ext cx="2061579" cy="1030789"/>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Clr>
                  <a:schemeClr val="dk1"/>
                </a:buClr>
                <a:buSzPts val="2300"/>
                <a:buFont typeface="Calibri"/>
                <a:buNone/>
              </a:pPr>
              <a:r>
                <a:rPr lang="en-IN" sz="2300" b="0" cap="none">
                  <a:solidFill>
                    <a:schemeClr val="dk1"/>
                  </a:solidFill>
                  <a:latin typeface="Calibri"/>
                  <a:ea typeface="Calibri"/>
                  <a:cs typeface="Calibri"/>
                  <a:sym typeface="Calibri"/>
                </a:rPr>
                <a:t>Chomsky normal form (CNF)</a:t>
              </a:r>
              <a:endParaRPr/>
            </a:p>
          </p:txBody>
        </p:sp>
        <p:sp>
          <p:nvSpPr>
            <p:cNvPr id="633" name="Google Shape;633;p69"/>
            <p:cNvSpPr/>
            <p:nvPr/>
          </p:nvSpPr>
          <p:spPr>
            <a:xfrm>
              <a:off x="3315265" y="1465709"/>
              <a:ext cx="2061579" cy="1030789"/>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9"/>
            <p:cNvSpPr txBox="1"/>
            <p:nvPr/>
          </p:nvSpPr>
          <p:spPr>
            <a:xfrm>
              <a:off x="3315265" y="1465709"/>
              <a:ext cx="2061579" cy="1030789"/>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Clr>
                  <a:schemeClr val="dk1"/>
                </a:buClr>
                <a:buSzPts val="2300"/>
                <a:buFont typeface="Calibri"/>
                <a:buNone/>
              </a:pPr>
              <a:r>
                <a:rPr lang="en-IN" sz="2300" b="0" cap="none">
                  <a:solidFill>
                    <a:schemeClr val="dk1"/>
                  </a:solidFill>
                  <a:latin typeface="Calibri"/>
                  <a:ea typeface="Calibri"/>
                  <a:cs typeface="Calibri"/>
                  <a:sym typeface="Calibri"/>
                </a:rPr>
                <a:t>Greibach normal form (GNF)</a:t>
              </a:r>
              <a:endParaRPr/>
            </a:p>
          </p:txBody>
        </p:sp>
      </p:grpSp>
      <p:sp>
        <p:nvSpPr>
          <p:cNvPr id="635" name="Google Shape;635;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b="0" cap="none">
                <a:solidFill>
                  <a:schemeClr val="dk1"/>
                </a:solidFill>
              </a:rPr>
              <a:t>Chomsky normal form (CNF)</a:t>
            </a:r>
            <a:br>
              <a:rPr lang="en-IN" b="0" cap="none">
                <a:solidFill>
                  <a:schemeClr val="dk1"/>
                </a:solidFill>
              </a:rPr>
            </a:br>
            <a:endParaRPr/>
          </a:p>
        </p:txBody>
      </p:sp>
      <p:sp>
        <p:nvSpPr>
          <p:cNvPr id="641" name="Google Shape;641;p7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642" name="Google Shape;642;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0" cap="none">
                <a:solidFill>
                  <a:schemeClr val="dk1"/>
                </a:solidFill>
              </a:rPr>
              <a:t>Chomsky normal form (CNF)</a:t>
            </a:r>
            <a:br>
              <a:rPr lang="en-IN" b="0" cap="none">
                <a:solidFill>
                  <a:schemeClr val="dk1"/>
                </a:solidFill>
              </a:rPr>
            </a:br>
            <a:endParaRPr/>
          </a:p>
        </p:txBody>
      </p:sp>
      <p:sp>
        <p:nvSpPr>
          <p:cNvPr id="648" name="Google Shape;648;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0" i="0">
                <a:latin typeface="Roboto"/>
                <a:ea typeface="Roboto"/>
                <a:cs typeface="Roboto"/>
                <a:sym typeface="Roboto"/>
              </a:rPr>
              <a:t>A context free grammar (CFG) is in Chomsky Normal Form (CNF) if all production rules satisfy one of the following conditions:</a:t>
            </a:r>
            <a:endParaRPr/>
          </a:p>
          <a:p>
            <a:pPr marL="228600" lvl="0" indent="-50800" algn="l" rtl="0">
              <a:lnSpc>
                <a:spcPct val="90000"/>
              </a:lnSpc>
              <a:spcBef>
                <a:spcPts val="1000"/>
              </a:spcBef>
              <a:spcAft>
                <a:spcPts val="0"/>
              </a:spcAft>
              <a:buClr>
                <a:schemeClr val="dk1"/>
              </a:buClr>
              <a:buSzPts val="2800"/>
              <a:buNone/>
            </a:pPr>
            <a:endParaRPr/>
          </a:p>
        </p:txBody>
      </p:sp>
      <p:sp>
        <p:nvSpPr>
          <p:cNvPr id="649" name="Google Shape;649;p71"/>
          <p:cNvSpPr/>
          <p:nvPr/>
        </p:nvSpPr>
        <p:spPr>
          <a:xfrm>
            <a:off x="5939163" y="3429000"/>
            <a:ext cx="3710864" cy="164015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marL="342900" marR="0" lvl="0" indent="-342900" algn="l" rtl="0">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marL="342900" marR="0" lvl="0" indent="-342900" algn="l" rtl="0">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NT NT (Eg. A →SE)</a:t>
            </a:r>
            <a:endParaRPr sz="1800">
              <a:solidFill>
                <a:schemeClr val="dk1"/>
              </a:solidFill>
              <a:latin typeface="Calibri"/>
              <a:ea typeface="Calibri"/>
              <a:cs typeface="Calibri"/>
              <a:sym typeface="Calibri"/>
            </a:endParaRPr>
          </a:p>
        </p:txBody>
      </p:sp>
      <p:sp>
        <p:nvSpPr>
          <p:cNvPr id="650" name="Google Shape;650;p71"/>
          <p:cNvSpPr/>
          <p:nvPr/>
        </p:nvSpPr>
        <p:spPr>
          <a:xfrm>
            <a:off x="985422" y="3591020"/>
            <a:ext cx="3586578" cy="1458156"/>
          </a:xfrm>
          <a:prstGeom prst="wedgeRectCallout">
            <a:avLst>
              <a:gd name="adj1" fmla="val 95129"/>
              <a:gd name="adj2" fmla="val -9790"/>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Let consider,</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NT = Non terminal (Eg. A,S,E..)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 = Terminal (Eg. a,b,0,1--)</a:t>
            </a:r>
            <a:endParaRPr/>
          </a:p>
        </p:txBody>
      </p:sp>
      <p:sp>
        <p:nvSpPr>
          <p:cNvPr id="651" name="Google Shape;651;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Steps to convert a CFG to CNF</a:t>
            </a:r>
            <a:endParaRPr/>
          </a:p>
        </p:txBody>
      </p:sp>
      <p:sp>
        <p:nvSpPr>
          <p:cNvPr id="657" name="Google Shape;657;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IN"/>
              <a:t>Eliminate null, unit and useless productions (Kindly refer previous slides).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IN"/>
              <a:t>Eliminate terminals from RHS if they exist with other terminals or non-terminals. </a:t>
            </a: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sp>
        <p:nvSpPr>
          <p:cNvPr id="658" name="Google Shape;658;p72"/>
          <p:cNvSpPr/>
          <p:nvPr/>
        </p:nvSpPr>
        <p:spPr>
          <a:xfrm>
            <a:off x="3684233" y="3464509"/>
            <a:ext cx="4492101" cy="1764438"/>
          </a:xfrm>
          <a:prstGeom prst="roundRect">
            <a:avLst>
              <a:gd name="adj" fmla="val 16667"/>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IN" sz="1800">
                <a:solidFill>
                  <a:schemeClr val="dk1"/>
                </a:solidFill>
                <a:highlight>
                  <a:srgbClr val="FFFF00"/>
                </a:highlight>
                <a:latin typeface="Calibri"/>
                <a:ea typeface="Calibri"/>
                <a:cs typeface="Calibri"/>
                <a:sym typeface="Calibri"/>
              </a:rPr>
              <a:t>Consider A → aX</a:t>
            </a:r>
            <a:endParaRPr sz="1800">
              <a:solidFill>
                <a:schemeClr val="dk1"/>
              </a:solidFill>
              <a:highlight>
                <a:srgbClr val="FFFF00"/>
              </a:highlight>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Then we can convert to CNF form such as </a:t>
            </a:r>
            <a:endParaRPr/>
          </a:p>
          <a:p>
            <a:pPr marL="0" marR="0" lvl="0" indent="0" algn="l" rtl="0">
              <a:spcBef>
                <a:spcPts val="0"/>
              </a:spcBef>
              <a:spcAft>
                <a:spcPts val="0"/>
              </a:spcAft>
              <a:buNone/>
            </a:pPr>
            <a:r>
              <a:rPr lang="en-IN" sz="1800">
                <a:solidFill>
                  <a:schemeClr val="dk1"/>
                </a:solidFill>
                <a:highlight>
                  <a:srgbClr val="00FF00"/>
                </a:highlight>
                <a:latin typeface="Calibri"/>
                <a:ea typeface="Calibri"/>
                <a:cs typeface="Calibri"/>
                <a:sym typeface="Calibri"/>
              </a:rPr>
              <a:t>Let Z → a</a:t>
            </a:r>
            <a:endParaRPr/>
          </a:p>
          <a:p>
            <a:pPr marL="0" marR="0" lvl="0" indent="0" algn="l" rtl="0">
              <a:spcBef>
                <a:spcPts val="0"/>
              </a:spcBef>
              <a:spcAft>
                <a:spcPts val="0"/>
              </a:spcAft>
              <a:buNone/>
            </a:pPr>
            <a:r>
              <a:rPr lang="en-IN" sz="1800">
                <a:solidFill>
                  <a:schemeClr val="dk1"/>
                </a:solidFill>
                <a:highlight>
                  <a:srgbClr val="00FF00"/>
                </a:highlight>
                <a:latin typeface="Calibri"/>
                <a:ea typeface="Calibri"/>
                <a:cs typeface="Calibri"/>
                <a:sym typeface="Calibri"/>
              </a:rPr>
              <a:t>A → ZX</a:t>
            </a:r>
            <a:endParaRPr sz="1800">
              <a:solidFill>
                <a:schemeClr val="dk1"/>
              </a:solidFill>
              <a:highlight>
                <a:srgbClr val="00FF00"/>
              </a:highlight>
              <a:latin typeface="Calibri"/>
              <a:ea typeface="Calibri"/>
              <a:cs typeface="Calibri"/>
              <a:sym typeface="Calibri"/>
            </a:endParaRPr>
          </a:p>
        </p:txBody>
      </p:sp>
      <p:sp>
        <p:nvSpPr>
          <p:cNvPr id="659" name="Google Shape;659;p72"/>
          <p:cNvSpPr/>
          <p:nvPr/>
        </p:nvSpPr>
        <p:spPr>
          <a:xfrm>
            <a:off x="8990118" y="3837372"/>
            <a:ext cx="2920014" cy="1018713"/>
          </a:xfrm>
          <a:prstGeom prst="wedgeRoundRectCallout">
            <a:avLst>
              <a:gd name="adj1" fmla="val -190785"/>
              <a:gd name="adj2" fmla="val 50300"/>
              <a:gd name="adj3"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u="sng">
                <a:solidFill>
                  <a:schemeClr val="dk1"/>
                </a:solidFill>
                <a:latin typeface="Calibri"/>
                <a:ea typeface="Calibri"/>
                <a:cs typeface="Calibri"/>
                <a:sym typeface="Calibri"/>
              </a:rPr>
              <a:t>CNF Normal form</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NT→ T </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NT → NT NT</a:t>
            </a:r>
            <a:endParaRPr sz="1800">
              <a:solidFill>
                <a:schemeClr val="lt1"/>
              </a:solidFill>
              <a:latin typeface="Calibri"/>
              <a:ea typeface="Calibri"/>
              <a:cs typeface="Calibri"/>
              <a:sym typeface="Calibri"/>
            </a:endParaRPr>
          </a:p>
        </p:txBody>
      </p:sp>
      <p:sp>
        <p:nvSpPr>
          <p:cNvPr id="660" name="Google Shape;660;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Steps to convert a CFG to CNF</a:t>
            </a:r>
            <a:endParaRPr/>
          </a:p>
        </p:txBody>
      </p:sp>
      <p:sp>
        <p:nvSpPr>
          <p:cNvPr id="666" name="Google Shape;666;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startAt="3"/>
            </a:pPr>
            <a:r>
              <a:rPr lang="en-IN"/>
              <a:t>Eliminate RHS with more than two non-terminals.</a:t>
            </a:r>
            <a:endParaRPr/>
          </a:p>
        </p:txBody>
      </p:sp>
      <p:sp>
        <p:nvSpPr>
          <p:cNvPr id="667" name="Google Shape;667;p73"/>
          <p:cNvSpPr/>
          <p:nvPr/>
        </p:nvSpPr>
        <p:spPr>
          <a:xfrm>
            <a:off x="2139518" y="2683274"/>
            <a:ext cx="4492101" cy="1764438"/>
          </a:xfrm>
          <a:prstGeom prst="roundRect">
            <a:avLst>
              <a:gd name="adj" fmla="val 16667"/>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IN" sz="1800">
                <a:solidFill>
                  <a:schemeClr val="dk1"/>
                </a:solidFill>
                <a:highlight>
                  <a:srgbClr val="FFFF00"/>
                </a:highlight>
                <a:latin typeface="Calibri"/>
                <a:ea typeface="Calibri"/>
                <a:cs typeface="Calibri"/>
                <a:sym typeface="Calibri"/>
              </a:rPr>
              <a:t>Consider A → BDX</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Then we can convert to CNF form such as </a:t>
            </a:r>
            <a:endParaRPr/>
          </a:p>
          <a:p>
            <a:pPr marL="0" marR="0" lvl="0" indent="0" algn="l" rtl="0">
              <a:spcBef>
                <a:spcPts val="0"/>
              </a:spcBef>
              <a:spcAft>
                <a:spcPts val="0"/>
              </a:spcAft>
              <a:buNone/>
            </a:pPr>
            <a:r>
              <a:rPr lang="en-IN" sz="1800">
                <a:solidFill>
                  <a:schemeClr val="dk1"/>
                </a:solidFill>
                <a:highlight>
                  <a:srgbClr val="00FF00"/>
                </a:highlight>
                <a:latin typeface="Calibri"/>
                <a:ea typeface="Calibri"/>
                <a:cs typeface="Calibri"/>
                <a:sym typeface="Calibri"/>
              </a:rPr>
              <a:t>Let Z → BD</a:t>
            </a:r>
            <a:endParaRPr/>
          </a:p>
          <a:p>
            <a:pPr marL="0" marR="0" lvl="0" indent="0" algn="l" rtl="0">
              <a:spcBef>
                <a:spcPts val="0"/>
              </a:spcBef>
              <a:spcAft>
                <a:spcPts val="0"/>
              </a:spcAft>
              <a:buNone/>
            </a:pPr>
            <a:r>
              <a:rPr lang="en-IN" sz="1800">
                <a:solidFill>
                  <a:schemeClr val="dk1"/>
                </a:solidFill>
                <a:highlight>
                  <a:srgbClr val="00FF00"/>
                </a:highlight>
                <a:latin typeface="Calibri"/>
                <a:ea typeface="Calibri"/>
                <a:cs typeface="Calibri"/>
                <a:sym typeface="Calibri"/>
              </a:rPr>
              <a:t>A → ZX</a:t>
            </a:r>
            <a:endParaRPr sz="1800">
              <a:solidFill>
                <a:schemeClr val="dk1"/>
              </a:solidFill>
              <a:highlight>
                <a:srgbClr val="00FF00"/>
              </a:highlight>
              <a:latin typeface="Calibri"/>
              <a:ea typeface="Calibri"/>
              <a:cs typeface="Calibri"/>
              <a:sym typeface="Calibri"/>
            </a:endParaRPr>
          </a:p>
        </p:txBody>
      </p:sp>
      <p:sp>
        <p:nvSpPr>
          <p:cNvPr id="668" name="Google Shape;668;p73"/>
          <p:cNvSpPr/>
          <p:nvPr/>
        </p:nvSpPr>
        <p:spPr>
          <a:xfrm>
            <a:off x="7409893" y="2984800"/>
            <a:ext cx="2920014" cy="1018713"/>
          </a:xfrm>
          <a:prstGeom prst="wedgeRoundRectCallout">
            <a:avLst>
              <a:gd name="adj1" fmla="val -190481"/>
              <a:gd name="adj2" fmla="val 59015"/>
              <a:gd name="adj3"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u="sng">
                <a:solidFill>
                  <a:schemeClr val="dk1"/>
                </a:solidFill>
                <a:latin typeface="Calibri"/>
                <a:ea typeface="Calibri"/>
                <a:cs typeface="Calibri"/>
                <a:sym typeface="Calibri"/>
              </a:rPr>
              <a:t>CNF Normal form</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NT→ T </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NT → NT NT</a:t>
            </a:r>
            <a:endParaRPr sz="1800">
              <a:solidFill>
                <a:schemeClr val="lt1"/>
              </a:solidFill>
              <a:latin typeface="Calibri"/>
              <a:ea typeface="Calibri"/>
              <a:cs typeface="Calibri"/>
              <a:sym typeface="Calibri"/>
            </a:endParaRPr>
          </a:p>
        </p:txBody>
      </p:sp>
      <p:sp>
        <p:nvSpPr>
          <p:cNvPr id="669" name="Google Shape;669;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Solved problem</a:t>
            </a:r>
            <a:endParaRPr/>
          </a:p>
        </p:txBody>
      </p:sp>
      <p:pic>
        <p:nvPicPr>
          <p:cNvPr id="675" name="Google Shape;675;p74"/>
          <p:cNvPicPr preferRelativeResize="0"/>
          <p:nvPr/>
        </p:nvPicPr>
        <p:blipFill rotWithShape="1">
          <a:blip r:embed="rId3">
            <a:alphaModFix/>
          </a:blip>
          <a:srcRect/>
          <a:stretch/>
        </p:blipFill>
        <p:spPr>
          <a:xfrm>
            <a:off x="2680177" y="1469132"/>
            <a:ext cx="5069355" cy="4981574"/>
          </a:xfrm>
          <a:prstGeom prst="rect">
            <a:avLst/>
          </a:prstGeom>
          <a:noFill/>
          <a:ln>
            <a:noFill/>
          </a:ln>
        </p:spPr>
      </p:pic>
      <p:sp>
        <p:nvSpPr>
          <p:cNvPr id="676" name="Google Shape;676;p74"/>
          <p:cNvSpPr/>
          <p:nvPr/>
        </p:nvSpPr>
        <p:spPr>
          <a:xfrm>
            <a:off x="8433786" y="2833880"/>
            <a:ext cx="2920014" cy="1018713"/>
          </a:xfrm>
          <a:prstGeom prst="wedgeRoundRectCallout">
            <a:avLst>
              <a:gd name="adj1" fmla="val -49108"/>
              <a:gd name="adj2" fmla="val 19799"/>
              <a:gd name="adj3"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u="sng">
                <a:solidFill>
                  <a:schemeClr val="dk1"/>
                </a:solidFill>
                <a:latin typeface="Calibri"/>
                <a:ea typeface="Calibri"/>
                <a:cs typeface="Calibri"/>
                <a:sym typeface="Calibri"/>
              </a:rPr>
              <a:t>CNF Normal form</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NT→ T </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NT → NT NT</a:t>
            </a:r>
            <a:endParaRPr sz="1800">
              <a:solidFill>
                <a:schemeClr val="lt1"/>
              </a:solidFill>
              <a:latin typeface="Calibri"/>
              <a:ea typeface="Calibri"/>
              <a:cs typeface="Calibri"/>
              <a:sym typeface="Calibri"/>
            </a:endParaRPr>
          </a:p>
        </p:txBody>
      </p:sp>
      <p:sp>
        <p:nvSpPr>
          <p:cNvPr id="677" name="Google Shape;677;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CNF Problem </a:t>
            </a:r>
            <a:endParaRPr/>
          </a:p>
        </p:txBody>
      </p:sp>
      <p:sp>
        <p:nvSpPr>
          <p:cNvPr id="683" name="Google Shape;683;p75"/>
          <p:cNvSpPr txBox="1"/>
          <p:nvPr/>
        </p:nvSpPr>
        <p:spPr>
          <a:xfrm>
            <a:off x="1358283" y="1500089"/>
            <a:ext cx="7936637" cy="458208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400"/>
              <a:buFont typeface="Arial"/>
              <a:buChar char="•"/>
            </a:pPr>
            <a:r>
              <a:rPr lang="en-IN" sz="1400" b="1">
                <a:solidFill>
                  <a:schemeClr val="dk1"/>
                </a:solidFill>
                <a:latin typeface="Times New Roman"/>
                <a:ea typeface="Times New Roman"/>
                <a:cs typeface="Times New Roman"/>
                <a:sym typeface="Times New Roman"/>
              </a:rPr>
              <a:t>Define the two normal forms that are to be converted from a context free grammar(CFG). Convert the following CFG to Chomsky normal form:            </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S→A/B/C</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A→aAa/B</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B→bB/bb</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C→baD/abD/aa</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D→ aCaa/D                                					 </a:t>
            </a:r>
            <a:endParaRPr sz="14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1400"/>
              <a:buFont typeface="Arial"/>
              <a:buChar char="•"/>
            </a:pPr>
            <a:r>
              <a:rPr lang="en-IN" sz="1400" b="1">
                <a:solidFill>
                  <a:schemeClr val="dk1"/>
                </a:solidFill>
                <a:latin typeface="Times New Roman"/>
                <a:ea typeface="Times New Roman"/>
                <a:cs typeface="Times New Roman"/>
                <a:sym typeface="Times New Roman"/>
              </a:rPr>
              <a:t>Construct the following grammar in CNF:</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S→ ABC/BaB</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A →aA/BaC/aaa</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B →bBb/a/D</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C →CA/AC</a:t>
            </a:r>
            <a:endParaRPr sz="1400">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None/>
            </a:pPr>
            <a:r>
              <a:rPr lang="en-IN" sz="1400" b="1">
                <a:solidFill>
                  <a:schemeClr val="dk1"/>
                </a:solidFill>
                <a:latin typeface="Times New Roman"/>
                <a:ea typeface="Times New Roman"/>
                <a:cs typeface="Times New Roman"/>
                <a:sym typeface="Times New Roman"/>
              </a:rPr>
              <a:t>D→ ε      								 </a:t>
            </a:r>
            <a:endParaRPr sz="1400">
              <a:solidFill>
                <a:schemeClr val="dk1"/>
              </a:solidFill>
              <a:latin typeface="Calibri"/>
              <a:ea typeface="Calibri"/>
              <a:cs typeface="Calibri"/>
              <a:sym typeface="Calibri"/>
            </a:endParaRPr>
          </a:p>
        </p:txBody>
      </p:sp>
      <p:sp>
        <p:nvSpPr>
          <p:cNvPr id="684" name="Google Shape;684;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CNF Problem </a:t>
            </a:r>
            <a:endParaRPr/>
          </a:p>
        </p:txBody>
      </p:sp>
      <p:sp>
        <p:nvSpPr>
          <p:cNvPr id="690" name="Google Shape;690;p7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1800"/>
              <a:buChar char="•"/>
            </a:pPr>
            <a:r>
              <a:rPr lang="en-IN" sz="1800" b="1">
                <a:latin typeface="Times New Roman"/>
                <a:ea typeface="Times New Roman"/>
                <a:cs typeface="Times New Roman"/>
                <a:sym typeface="Times New Roman"/>
              </a:rPr>
              <a:t>Convert the following grammar into CNF</a:t>
            </a:r>
            <a:endParaRPr sz="1800">
              <a:latin typeface="Calibri"/>
              <a:ea typeface="Calibri"/>
              <a:cs typeface="Calibri"/>
              <a:sym typeface="Calibri"/>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S → cBA</a:t>
            </a:r>
            <a:endParaRPr sz="1800">
              <a:latin typeface="Calibri"/>
              <a:ea typeface="Calibri"/>
              <a:cs typeface="Calibri"/>
              <a:sym typeface="Calibri"/>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S → A</a:t>
            </a:r>
            <a:endParaRPr sz="1800">
              <a:latin typeface="Calibri"/>
              <a:ea typeface="Calibri"/>
              <a:cs typeface="Calibri"/>
              <a:sym typeface="Calibri"/>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A → cB | AbbS</a:t>
            </a:r>
            <a:endParaRPr sz="1800">
              <a:latin typeface="Calibri"/>
              <a:ea typeface="Calibri"/>
              <a:cs typeface="Calibri"/>
              <a:sym typeface="Calibri"/>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B → aaa                </a:t>
            </a:r>
            <a:endParaRPr sz="1800">
              <a:latin typeface="Calibri"/>
              <a:ea typeface="Calibri"/>
              <a:cs typeface="Calibri"/>
              <a:sym typeface="Calibri"/>
            </a:endParaRPr>
          </a:p>
          <a:p>
            <a:pPr marL="228600" lvl="0" indent="-228600" algn="l" rtl="0">
              <a:lnSpc>
                <a:spcPct val="90000"/>
              </a:lnSpc>
              <a:spcBef>
                <a:spcPts val="1000"/>
              </a:spcBef>
              <a:spcAft>
                <a:spcPts val="0"/>
              </a:spcAft>
              <a:buClr>
                <a:schemeClr val="dk1"/>
              </a:buClr>
              <a:buSzPts val="1800"/>
              <a:buChar char="•"/>
            </a:pPr>
            <a:r>
              <a:rPr lang="en-IN" sz="1800" b="1">
                <a:latin typeface="Times New Roman"/>
                <a:ea typeface="Times New Roman"/>
                <a:cs typeface="Times New Roman"/>
                <a:sym typeface="Times New Roman"/>
              </a:rPr>
              <a:t>Construct a equivalent grammar G in CNF for the grammar G1 where</a:t>
            </a:r>
            <a:endParaRPr/>
          </a:p>
          <a:p>
            <a:pPr marL="0" lvl="0" indent="0" algn="l" rtl="0">
              <a:lnSpc>
                <a:spcPct val="90000"/>
              </a:lnSpc>
              <a:spcBef>
                <a:spcPts val="1000"/>
              </a:spcBef>
              <a:spcAft>
                <a:spcPts val="0"/>
              </a:spcAft>
              <a:buClr>
                <a:schemeClr val="dk1"/>
              </a:buClr>
              <a:buSzPts val="1800"/>
              <a:buNone/>
            </a:pPr>
            <a:r>
              <a:rPr lang="en-IN" sz="1800" b="1">
                <a:latin typeface="Times New Roman"/>
                <a:ea typeface="Times New Roman"/>
                <a:cs typeface="Times New Roman"/>
                <a:sym typeface="Times New Roman"/>
              </a:rPr>
              <a:t>G1=({S,A,B},{a,b},{S →ASB/ ε , A→ aAS/a, B→ SbS/A/bb},S)</a:t>
            </a:r>
            <a:endParaRPr/>
          </a:p>
        </p:txBody>
      </p:sp>
      <p:sp>
        <p:nvSpPr>
          <p:cNvPr id="691" name="Google Shape;691;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77"/>
          <p:cNvSpPr txBox="1">
            <a:spLocks noGrp="1"/>
          </p:cNvSpPr>
          <p:nvPr>
            <p:ph type="title"/>
          </p:nvPr>
        </p:nvSpPr>
        <p:spPr>
          <a:xfrm>
            <a:off x="441232" y="3032510"/>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610B38"/>
              </a:buClr>
              <a:buSzPts val="6000"/>
              <a:buFont typeface="Arial"/>
              <a:buNone/>
            </a:pPr>
            <a:r>
              <a:rPr lang="en-IN" b="0" i="0">
                <a:solidFill>
                  <a:srgbClr val="610B38"/>
                </a:solidFill>
                <a:latin typeface="Arial"/>
                <a:ea typeface="Arial"/>
                <a:cs typeface="Arial"/>
                <a:sym typeface="Arial"/>
              </a:rPr>
              <a:t>Greibach Normal Form (GNF)</a:t>
            </a:r>
            <a:br>
              <a:rPr lang="en-IN" b="0" i="0">
                <a:solidFill>
                  <a:srgbClr val="610B38"/>
                </a:solidFill>
                <a:latin typeface="Arial"/>
                <a:ea typeface="Arial"/>
                <a:cs typeface="Arial"/>
                <a:sym typeface="Arial"/>
              </a:rPr>
            </a:br>
            <a:endParaRPr/>
          </a:p>
        </p:txBody>
      </p:sp>
      <p:sp>
        <p:nvSpPr>
          <p:cNvPr id="697" name="Google Shape;697;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10B38"/>
              </a:buClr>
              <a:buSzPts val="4400"/>
              <a:buFont typeface="Arial"/>
              <a:buNone/>
            </a:pPr>
            <a:r>
              <a:rPr lang="en-IN" b="0" i="0">
                <a:solidFill>
                  <a:srgbClr val="610B38"/>
                </a:solidFill>
                <a:latin typeface="Arial"/>
                <a:ea typeface="Arial"/>
                <a:cs typeface="Arial"/>
                <a:sym typeface="Arial"/>
              </a:rPr>
              <a:t>Greibach Normal Form (GNF)</a:t>
            </a:r>
            <a:br>
              <a:rPr lang="en-IN" b="0" i="0">
                <a:solidFill>
                  <a:srgbClr val="610B38"/>
                </a:solidFill>
                <a:latin typeface="Arial"/>
                <a:ea typeface="Arial"/>
                <a:cs typeface="Arial"/>
                <a:sym typeface="Arial"/>
              </a:rPr>
            </a:br>
            <a:endParaRPr/>
          </a:p>
        </p:txBody>
      </p:sp>
      <p:sp>
        <p:nvSpPr>
          <p:cNvPr id="703" name="Google Shape;703;p78"/>
          <p:cNvSpPr txBox="1">
            <a:spLocks noGrp="1"/>
          </p:cNvSpPr>
          <p:nvPr>
            <p:ph type="body" idx="1"/>
          </p:nvPr>
        </p:nvSpPr>
        <p:spPr>
          <a:xfrm>
            <a:off x="678402" y="139949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IN" b="0" i="0">
                <a:solidFill>
                  <a:srgbClr val="000000"/>
                </a:solidFill>
                <a:latin typeface="verdana"/>
                <a:ea typeface="verdana"/>
                <a:cs typeface="verdana"/>
                <a:sym typeface="verdana"/>
              </a:rPr>
              <a:t>GNF stands for Greibach normal form. A CFG(context free grammar) is in GNF(Greibach normal form) if all the production rules satisfy one of the following conditions:</a:t>
            </a:r>
            <a:endParaRPr/>
          </a:p>
        </p:txBody>
      </p:sp>
      <p:sp>
        <p:nvSpPr>
          <p:cNvPr id="704" name="Google Shape;704;p78"/>
          <p:cNvSpPr/>
          <p:nvPr/>
        </p:nvSpPr>
        <p:spPr>
          <a:xfrm>
            <a:off x="5939163" y="3429000"/>
            <a:ext cx="3710864" cy="164015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marL="342900" marR="0" lvl="0" indent="-342900" algn="l" rtl="0">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marL="342900" marR="0" lvl="0" indent="-342900" algn="l" rtl="0">
              <a:lnSpc>
                <a:spcPct val="200000"/>
              </a:lnSpc>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T (NT)* (Eg. A →aSBBA)</a:t>
            </a:r>
            <a:endParaRPr sz="1800">
              <a:solidFill>
                <a:schemeClr val="dk1"/>
              </a:solidFill>
              <a:latin typeface="Calibri"/>
              <a:ea typeface="Calibri"/>
              <a:cs typeface="Calibri"/>
              <a:sym typeface="Calibri"/>
            </a:endParaRPr>
          </a:p>
        </p:txBody>
      </p:sp>
      <p:sp>
        <p:nvSpPr>
          <p:cNvPr id="705" name="Google Shape;705;p78"/>
          <p:cNvSpPr/>
          <p:nvPr/>
        </p:nvSpPr>
        <p:spPr>
          <a:xfrm>
            <a:off x="985422" y="3591020"/>
            <a:ext cx="3586578" cy="1458156"/>
          </a:xfrm>
          <a:prstGeom prst="wedgeRectCallout">
            <a:avLst>
              <a:gd name="adj1" fmla="val 95129"/>
              <a:gd name="adj2" fmla="val -9790"/>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Let consider,</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NT = Non terminal (Eg. A,S,E..)</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 = Terminal (Eg. a,b,0,1--)</a:t>
            </a:r>
            <a:endParaRPr/>
          </a:p>
        </p:txBody>
      </p:sp>
      <p:sp>
        <p:nvSpPr>
          <p:cNvPr id="706" name="Google Shape;706;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838200" y="4444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Types of Grammar</a:t>
            </a:r>
            <a:endParaRPr dirty="0"/>
          </a:p>
        </p:txBody>
      </p:sp>
      <p:pic>
        <p:nvPicPr>
          <p:cNvPr id="185" name="Google Shape;185;p8"/>
          <p:cNvPicPr preferRelativeResize="0">
            <a:picLocks noGrp="1"/>
          </p:cNvPicPr>
          <p:nvPr>
            <p:ph type="body" idx="1"/>
          </p:nvPr>
        </p:nvPicPr>
        <p:blipFill rotWithShape="1">
          <a:blip r:embed="rId3">
            <a:alphaModFix/>
          </a:blip>
          <a:srcRect/>
          <a:stretch/>
        </p:blipFill>
        <p:spPr>
          <a:xfrm>
            <a:off x="2408903" y="1297858"/>
            <a:ext cx="7374194" cy="5130646"/>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Steps to convert a CFG to GNF</a:t>
            </a:r>
            <a:endParaRPr/>
          </a:p>
        </p:txBody>
      </p:sp>
      <p:sp>
        <p:nvSpPr>
          <p:cNvPr id="712" name="Google Shape;712;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IN"/>
              <a:t>Eliminate null, unit and useless productions (Kindly refer previous slides).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IN"/>
              <a:t>Convert the given grammar into CNF form (Kindly refer previous slides).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IN"/>
              <a:t>Rename the Non Terminal as (A1,A2,A3,....)</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IN"/>
              <a:t>Check the production such that all production should be in the form A</a:t>
            </a:r>
            <a:r>
              <a:rPr lang="en-IN" baseline="-25000"/>
              <a:t>i</a:t>
            </a:r>
            <a:r>
              <a:rPr lang="en-IN"/>
              <a:t> →A</a:t>
            </a:r>
            <a:r>
              <a:rPr lang="en-IN" baseline="-25000"/>
              <a:t>j</a:t>
            </a:r>
            <a:r>
              <a:rPr lang="en-IN"/>
              <a:t> where(i ≤ j) .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IN"/>
              <a:t>If the production is not as per step 4, Replace the production as per </a:t>
            </a:r>
            <a:r>
              <a:rPr lang="en-IN">
                <a:solidFill>
                  <a:srgbClr val="FF0000"/>
                </a:solidFill>
              </a:rPr>
              <a:t>Lemma I or Lemma II</a:t>
            </a:r>
            <a:endParaRPr>
              <a:solidFill>
                <a:srgbClr val="FF0000"/>
              </a:solidFill>
            </a:endParaRPr>
          </a:p>
        </p:txBody>
      </p:sp>
      <p:sp>
        <p:nvSpPr>
          <p:cNvPr id="713" name="Google Shape;71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Lemma I</a:t>
            </a:r>
            <a:endParaRPr/>
          </a:p>
        </p:txBody>
      </p:sp>
      <p:sp>
        <p:nvSpPr>
          <p:cNvPr id="719" name="Google Shape;719;p8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If G = (V,T,P,S) is a CFG and, the set of ‘A’ production belong to P are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			A → Aα       ------ (1)</a:t>
            </a:r>
            <a:endParaRPr/>
          </a:p>
          <a:p>
            <a:pPr marL="0" lvl="0" indent="0" algn="l" rtl="0">
              <a:lnSpc>
                <a:spcPct val="90000"/>
              </a:lnSpc>
              <a:spcBef>
                <a:spcPts val="1000"/>
              </a:spcBef>
              <a:spcAft>
                <a:spcPts val="0"/>
              </a:spcAft>
              <a:buClr>
                <a:schemeClr val="dk1"/>
              </a:buClr>
              <a:buSzPts val="2800"/>
              <a:buNone/>
            </a:pPr>
            <a:r>
              <a:rPr lang="en-IN"/>
              <a:t>			A → β</a:t>
            </a:r>
            <a:r>
              <a:rPr lang="en-IN" baseline="-25000"/>
              <a:t>1 </a:t>
            </a:r>
            <a:r>
              <a:rPr lang="en-IN"/>
              <a:t> |</a:t>
            </a:r>
            <a:r>
              <a:rPr lang="en-IN" baseline="-25000"/>
              <a:t> </a:t>
            </a:r>
            <a:r>
              <a:rPr lang="en-IN"/>
              <a:t>β</a:t>
            </a:r>
            <a:r>
              <a:rPr lang="en-IN" baseline="-25000"/>
              <a:t>2 </a:t>
            </a:r>
            <a:r>
              <a:rPr lang="en-IN"/>
              <a:t>|</a:t>
            </a:r>
            <a:r>
              <a:rPr lang="en-IN" baseline="-25000"/>
              <a:t> </a:t>
            </a:r>
            <a:r>
              <a:rPr lang="en-IN"/>
              <a:t>β</a:t>
            </a:r>
            <a:r>
              <a:rPr lang="en-IN" baseline="-25000"/>
              <a:t>3 </a:t>
            </a:r>
            <a:r>
              <a:rPr lang="en-IN"/>
              <a:t>|</a:t>
            </a:r>
            <a:r>
              <a:rPr lang="en-IN" baseline="-25000"/>
              <a:t> </a:t>
            </a:r>
            <a:r>
              <a:rPr lang="en-IN"/>
              <a:t>β</a:t>
            </a:r>
            <a:r>
              <a:rPr lang="en-IN" baseline="-25000"/>
              <a:t>4  ----- </a:t>
            </a:r>
            <a:r>
              <a:rPr lang="en-IN"/>
              <a:t>|</a:t>
            </a:r>
            <a:r>
              <a:rPr lang="en-IN" baseline="-25000"/>
              <a:t> </a:t>
            </a:r>
            <a:r>
              <a:rPr lang="en-IN"/>
              <a:t>β</a:t>
            </a:r>
            <a:r>
              <a:rPr lang="en-IN" baseline="-25000"/>
              <a:t>n </a:t>
            </a:r>
            <a:r>
              <a:rPr lang="en-IN"/>
              <a:t>------ (2)</a:t>
            </a:r>
            <a:endParaRPr/>
          </a:p>
          <a:p>
            <a:pPr marL="0" lvl="0" indent="0" algn="l" rtl="0">
              <a:lnSpc>
                <a:spcPct val="90000"/>
              </a:lnSpc>
              <a:spcBef>
                <a:spcPts val="1000"/>
              </a:spcBef>
              <a:spcAft>
                <a:spcPts val="0"/>
              </a:spcAft>
              <a:buClr>
                <a:schemeClr val="dk1"/>
              </a:buClr>
              <a:buSzPts val="2800"/>
              <a:buNone/>
            </a:pPr>
            <a:r>
              <a:rPr lang="en-IN"/>
              <a:t>then Let G’ = (V’,T,P’,S)</a:t>
            </a:r>
            <a:endParaRPr/>
          </a:p>
          <a:p>
            <a:pPr marL="0" lvl="0" indent="0" algn="l" rtl="0">
              <a:lnSpc>
                <a:spcPct val="90000"/>
              </a:lnSpc>
              <a:spcBef>
                <a:spcPts val="1000"/>
              </a:spcBef>
              <a:spcAft>
                <a:spcPts val="0"/>
              </a:spcAft>
              <a:buClr>
                <a:schemeClr val="dk1"/>
              </a:buClr>
              <a:buSzPts val="2800"/>
              <a:buNone/>
            </a:pPr>
            <a:r>
              <a:rPr lang="en-IN"/>
              <a:t>Where P’ be</a:t>
            </a:r>
            <a:endParaRPr/>
          </a:p>
          <a:p>
            <a:pPr marL="0" lvl="0" indent="0" algn="l" rtl="0">
              <a:lnSpc>
                <a:spcPct val="90000"/>
              </a:lnSpc>
              <a:spcBef>
                <a:spcPts val="1000"/>
              </a:spcBef>
              <a:spcAft>
                <a:spcPts val="0"/>
              </a:spcAft>
              <a:buClr>
                <a:schemeClr val="dk1"/>
              </a:buClr>
              <a:buSzPts val="2800"/>
              <a:buNone/>
            </a:pPr>
            <a:r>
              <a:rPr lang="en-IN"/>
              <a:t>			</a:t>
            </a:r>
            <a:r>
              <a:rPr lang="en-IN">
                <a:highlight>
                  <a:srgbClr val="FFFF00"/>
                </a:highlight>
              </a:rPr>
              <a:t>A → β</a:t>
            </a:r>
            <a:r>
              <a:rPr lang="en-IN" baseline="-25000">
                <a:highlight>
                  <a:srgbClr val="FFFF00"/>
                </a:highlight>
              </a:rPr>
              <a:t>1</a:t>
            </a:r>
            <a:r>
              <a:rPr lang="en-IN">
                <a:highlight>
                  <a:srgbClr val="FFFF00"/>
                </a:highlight>
              </a:rPr>
              <a:t> α</a:t>
            </a:r>
            <a:r>
              <a:rPr lang="en-IN" baseline="-25000">
                <a:highlight>
                  <a:srgbClr val="FFFF00"/>
                </a:highlight>
              </a:rPr>
              <a:t> </a:t>
            </a:r>
            <a:r>
              <a:rPr lang="en-IN">
                <a:highlight>
                  <a:srgbClr val="FFFF00"/>
                </a:highlight>
              </a:rPr>
              <a:t> |</a:t>
            </a:r>
            <a:r>
              <a:rPr lang="en-IN" baseline="-25000">
                <a:highlight>
                  <a:srgbClr val="FFFF00"/>
                </a:highlight>
              </a:rPr>
              <a:t> </a:t>
            </a:r>
            <a:r>
              <a:rPr lang="en-IN">
                <a:highlight>
                  <a:srgbClr val="FFFF00"/>
                </a:highlight>
              </a:rPr>
              <a:t>β</a:t>
            </a:r>
            <a:r>
              <a:rPr lang="en-IN" baseline="-25000">
                <a:highlight>
                  <a:srgbClr val="FFFF00"/>
                </a:highlight>
              </a:rPr>
              <a:t>2 </a:t>
            </a:r>
            <a:r>
              <a:rPr lang="en-IN">
                <a:highlight>
                  <a:srgbClr val="FFFF00"/>
                </a:highlight>
              </a:rPr>
              <a:t>α |</a:t>
            </a:r>
            <a:r>
              <a:rPr lang="en-IN" baseline="-25000">
                <a:highlight>
                  <a:srgbClr val="FFFF00"/>
                </a:highlight>
              </a:rPr>
              <a:t> </a:t>
            </a:r>
            <a:r>
              <a:rPr lang="en-IN">
                <a:highlight>
                  <a:srgbClr val="FFFF00"/>
                </a:highlight>
              </a:rPr>
              <a:t>β</a:t>
            </a:r>
            <a:r>
              <a:rPr lang="en-IN" baseline="-25000">
                <a:highlight>
                  <a:srgbClr val="FFFF00"/>
                </a:highlight>
              </a:rPr>
              <a:t>3 </a:t>
            </a:r>
            <a:r>
              <a:rPr lang="en-IN">
                <a:highlight>
                  <a:srgbClr val="FFFF00"/>
                </a:highlight>
              </a:rPr>
              <a:t>α |</a:t>
            </a:r>
            <a:r>
              <a:rPr lang="en-IN" baseline="-25000">
                <a:highlight>
                  <a:srgbClr val="FFFF00"/>
                </a:highlight>
              </a:rPr>
              <a:t> </a:t>
            </a:r>
            <a:r>
              <a:rPr lang="en-IN">
                <a:highlight>
                  <a:srgbClr val="FFFF00"/>
                </a:highlight>
              </a:rPr>
              <a:t>β</a:t>
            </a:r>
            <a:r>
              <a:rPr lang="en-IN" baseline="-25000">
                <a:highlight>
                  <a:srgbClr val="FFFF00"/>
                </a:highlight>
              </a:rPr>
              <a:t>4 </a:t>
            </a:r>
            <a:r>
              <a:rPr lang="en-IN">
                <a:highlight>
                  <a:srgbClr val="FFFF00"/>
                </a:highlight>
              </a:rPr>
              <a:t>α</a:t>
            </a:r>
            <a:r>
              <a:rPr lang="en-IN" baseline="-25000">
                <a:highlight>
                  <a:srgbClr val="FFFF00"/>
                </a:highlight>
              </a:rPr>
              <a:t> ----- </a:t>
            </a:r>
            <a:r>
              <a:rPr lang="en-IN">
                <a:highlight>
                  <a:srgbClr val="FFFF00"/>
                </a:highlight>
              </a:rPr>
              <a:t>|</a:t>
            </a:r>
            <a:r>
              <a:rPr lang="en-IN" baseline="-25000">
                <a:highlight>
                  <a:srgbClr val="FFFF00"/>
                </a:highlight>
              </a:rPr>
              <a:t> </a:t>
            </a:r>
            <a:r>
              <a:rPr lang="en-IN">
                <a:highlight>
                  <a:srgbClr val="FFFF00"/>
                </a:highlight>
              </a:rPr>
              <a:t>β</a:t>
            </a:r>
            <a:r>
              <a:rPr lang="en-IN" baseline="-25000">
                <a:highlight>
                  <a:srgbClr val="FFFF00"/>
                </a:highlight>
              </a:rPr>
              <a:t>n</a:t>
            </a:r>
            <a:r>
              <a:rPr lang="en-IN">
                <a:highlight>
                  <a:srgbClr val="FFFF00"/>
                </a:highlight>
              </a:rPr>
              <a:t> α</a:t>
            </a:r>
            <a:endParaRPr>
              <a:highlight>
                <a:srgbClr val="FFFF00"/>
              </a:highlight>
            </a:endParaRPr>
          </a:p>
        </p:txBody>
      </p:sp>
      <p:sp>
        <p:nvSpPr>
          <p:cNvPr id="720" name="Google Shape;720;p80"/>
          <p:cNvSpPr/>
          <p:nvPr/>
        </p:nvSpPr>
        <p:spPr>
          <a:xfrm>
            <a:off x="8131945" y="5796995"/>
            <a:ext cx="2894121" cy="514905"/>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alibri"/>
                <a:ea typeface="Calibri"/>
                <a:cs typeface="Calibri"/>
                <a:sym typeface="Calibri"/>
              </a:rPr>
              <a:t>By sub. (2) in (1)</a:t>
            </a:r>
            <a:endParaRPr sz="1800">
              <a:solidFill>
                <a:schemeClr val="lt1"/>
              </a:solidFill>
              <a:latin typeface="Calibri"/>
              <a:ea typeface="Calibri"/>
              <a:cs typeface="Calibri"/>
              <a:sym typeface="Calibri"/>
            </a:endParaRPr>
          </a:p>
        </p:txBody>
      </p:sp>
      <p:sp>
        <p:nvSpPr>
          <p:cNvPr id="721" name="Google Shape;721;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Lemma II</a:t>
            </a:r>
            <a:endParaRPr/>
          </a:p>
        </p:txBody>
      </p:sp>
      <p:sp>
        <p:nvSpPr>
          <p:cNvPr id="727" name="Google Shape;727;p81"/>
          <p:cNvSpPr txBox="1">
            <a:spLocks noGrp="1"/>
          </p:cNvSpPr>
          <p:nvPr>
            <p:ph type="body" idx="1"/>
          </p:nvPr>
        </p:nvSpPr>
        <p:spPr>
          <a:xfrm>
            <a:off x="838200" y="1389888"/>
            <a:ext cx="10515600" cy="47870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If G = (V,T,P,S) is a CFG and, the set of ‘A’ production belong to P are</a:t>
            </a:r>
            <a:endParaRPr/>
          </a:p>
          <a:p>
            <a:pPr marL="0" lvl="0" indent="0" algn="l" rtl="0">
              <a:lnSpc>
                <a:spcPct val="90000"/>
              </a:lnSpc>
              <a:spcBef>
                <a:spcPts val="1000"/>
              </a:spcBef>
              <a:spcAft>
                <a:spcPts val="0"/>
              </a:spcAft>
              <a:buClr>
                <a:schemeClr val="dk1"/>
              </a:buClr>
              <a:buSzPts val="2800"/>
              <a:buNone/>
            </a:pPr>
            <a:r>
              <a:rPr lang="en-IN"/>
              <a:t>	A → Aα</a:t>
            </a:r>
            <a:r>
              <a:rPr lang="en-IN" baseline="-25000"/>
              <a:t>1 </a:t>
            </a:r>
            <a:r>
              <a:rPr lang="en-IN"/>
              <a:t> | Aα</a:t>
            </a:r>
            <a:r>
              <a:rPr lang="en-IN" baseline="-25000"/>
              <a:t>2 </a:t>
            </a:r>
            <a:r>
              <a:rPr lang="en-IN"/>
              <a:t>| Aα</a:t>
            </a:r>
            <a:r>
              <a:rPr lang="en-IN" baseline="-25000"/>
              <a:t>3  -----</a:t>
            </a:r>
            <a:r>
              <a:rPr lang="en-IN"/>
              <a:t>|</a:t>
            </a:r>
            <a:r>
              <a:rPr lang="en-IN" baseline="-25000"/>
              <a:t> </a:t>
            </a:r>
            <a:r>
              <a:rPr lang="en-IN"/>
              <a:t>Aα</a:t>
            </a:r>
            <a:r>
              <a:rPr lang="en-IN" baseline="-25000"/>
              <a:t>m </a:t>
            </a:r>
            <a:r>
              <a:rPr lang="en-IN"/>
              <a:t>|</a:t>
            </a:r>
            <a:r>
              <a:rPr lang="en-IN" baseline="-25000"/>
              <a:t> </a:t>
            </a:r>
            <a:r>
              <a:rPr lang="en-IN"/>
              <a:t>β</a:t>
            </a:r>
            <a:r>
              <a:rPr lang="en-IN" baseline="-25000"/>
              <a:t>1 </a:t>
            </a:r>
            <a:r>
              <a:rPr lang="en-IN"/>
              <a:t>|</a:t>
            </a:r>
            <a:r>
              <a:rPr lang="en-IN" baseline="-25000"/>
              <a:t> </a:t>
            </a:r>
            <a:r>
              <a:rPr lang="en-IN"/>
              <a:t>β</a:t>
            </a:r>
            <a:r>
              <a:rPr lang="en-IN" baseline="-25000"/>
              <a:t>2 </a:t>
            </a:r>
            <a:r>
              <a:rPr lang="en-IN"/>
              <a:t>|</a:t>
            </a:r>
            <a:r>
              <a:rPr lang="en-IN" baseline="-25000"/>
              <a:t> </a:t>
            </a:r>
            <a:r>
              <a:rPr lang="en-IN"/>
              <a:t>β</a:t>
            </a:r>
            <a:r>
              <a:rPr lang="en-IN" baseline="-25000"/>
              <a:t>1 </a:t>
            </a:r>
            <a:r>
              <a:rPr lang="en-IN"/>
              <a:t>------ |</a:t>
            </a:r>
            <a:r>
              <a:rPr lang="en-IN" baseline="-25000"/>
              <a:t> </a:t>
            </a:r>
            <a:r>
              <a:rPr lang="en-IN"/>
              <a:t>β</a:t>
            </a:r>
            <a:r>
              <a:rPr lang="en-IN" baseline="-25000"/>
              <a:t>n</a:t>
            </a:r>
            <a:endParaRPr/>
          </a:p>
          <a:p>
            <a:pPr marL="0" lvl="0" indent="0" algn="l" rtl="0">
              <a:lnSpc>
                <a:spcPct val="90000"/>
              </a:lnSpc>
              <a:spcBef>
                <a:spcPts val="1000"/>
              </a:spcBef>
              <a:spcAft>
                <a:spcPts val="0"/>
              </a:spcAft>
              <a:buClr>
                <a:schemeClr val="dk1"/>
              </a:buClr>
              <a:buSzPts val="2800"/>
              <a:buNone/>
            </a:pPr>
            <a:r>
              <a:rPr lang="en-IN"/>
              <a:t>Then introduce a new non-terminal X</a:t>
            </a:r>
            <a:endParaRPr/>
          </a:p>
          <a:p>
            <a:pPr marL="0" lvl="0" indent="0" algn="l" rtl="0">
              <a:lnSpc>
                <a:spcPct val="90000"/>
              </a:lnSpc>
              <a:spcBef>
                <a:spcPts val="1000"/>
              </a:spcBef>
              <a:spcAft>
                <a:spcPts val="0"/>
              </a:spcAft>
              <a:buClr>
                <a:schemeClr val="dk1"/>
              </a:buClr>
              <a:buSzPts val="2800"/>
              <a:buNone/>
            </a:pPr>
            <a:r>
              <a:rPr lang="en-IN"/>
              <a:t>So,Let G’ = (V’,T,P’,S) , Where V’ =  (V ∪ X)</a:t>
            </a:r>
            <a:endParaRPr/>
          </a:p>
          <a:p>
            <a:pPr marL="0" lvl="0" indent="0" algn="l" rtl="0">
              <a:lnSpc>
                <a:spcPct val="90000"/>
              </a:lnSpc>
              <a:spcBef>
                <a:spcPts val="1000"/>
              </a:spcBef>
              <a:spcAft>
                <a:spcPts val="0"/>
              </a:spcAft>
              <a:buClr>
                <a:schemeClr val="dk1"/>
              </a:buClr>
              <a:buSzPts val="2800"/>
              <a:buNone/>
            </a:pPr>
            <a:r>
              <a:rPr lang="en-IN"/>
              <a:t>Where P’ can be formed</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			</a:t>
            </a:r>
            <a:endParaRPr>
              <a:highlight>
                <a:srgbClr val="FFFF00"/>
              </a:highlight>
            </a:endParaRPr>
          </a:p>
        </p:txBody>
      </p:sp>
      <p:sp>
        <p:nvSpPr>
          <p:cNvPr id="728" name="Google Shape;728;p81"/>
          <p:cNvSpPr/>
          <p:nvPr/>
        </p:nvSpPr>
        <p:spPr>
          <a:xfrm>
            <a:off x="4007387" y="4005072"/>
            <a:ext cx="3273552" cy="105156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A → β</a:t>
            </a:r>
            <a:r>
              <a:rPr lang="en-IN" sz="1800" baseline="-25000">
                <a:solidFill>
                  <a:schemeClr val="dk1"/>
                </a:solidFill>
                <a:latin typeface="Calibri"/>
                <a:ea typeface="Calibri"/>
                <a:cs typeface="Calibri"/>
                <a:sym typeface="Calibri"/>
              </a:rPr>
              <a:t>i</a:t>
            </a:r>
            <a:r>
              <a:rPr lang="en-IN" sz="1800">
                <a:solidFill>
                  <a:schemeClr val="dk1"/>
                </a:solidFill>
                <a:latin typeface="Calibri"/>
                <a:ea typeface="Calibri"/>
                <a:cs typeface="Calibri"/>
                <a:sym typeface="Calibri"/>
              </a:rPr>
              <a:t>    (1 ≤ i ≤ n)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 → β</a:t>
            </a:r>
            <a:r>
              <a:rPr lang="en-IN" sz="1800" baseline="-25000">
                <a:solidFill>
                  <a:schemeClr val="dk1"/>
                </a:solidFill>
                <a:latin typeface="Calibri"/>
                <a:ea typeface="Calibri"/>
                <a:cs typeface="Calibri"/>
                <a:sym typeface="Calibri"/>
              </a:rPr>
              <a:t>i </a:t>
            </a:r>
            <a:r>
              <a:rPr lang="en-IN" sz="1800">
                <a:solidFill>
                  <a:schemeClr val="dk1"/>
                </a:solidFill>
                <a:latin typeface="Calibri"/>
                <a:ea typeface="Calibri"/>
                <a:cs typeface="Calibri"/>
                <a:sym typeface="Calibri"/>
              </a:rPr>
              <a:t>X</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729" name="Google Shape;729;p81"/>
          <p:cNvSpPr/>
          <p:nvPr/>
        </p:nvSpPr>
        <p:spPr>
          <a:xfrm>
            <a:off x="4007387" y="5343944"/>
            <a:ext cx="3273552" cy="105156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X → α</a:t>
            </a:r>
            <a:r>
              <a:rPr lang="en-IN" sz="1800" baseline="-25000">
                <a:solidFill>
                  <a:schemeClr val="dk1"/>
                </a:solidFill>
                <a:latin typeface="Calibri"/>
                <a:ea typeface="Calibri"/>
                <a:cs typeface="Calibri"/>
                <a:sym typeface="Calibri"/>
              </a:rPr>
              <a:t>j</a:t>
            </a:r>
            <a:r>
              <a:rPr lang="en-IN" sz="1800">
                <a:solidFill>
                  <a:schemeClr val="dk1"/>
                </a:solidFill>
                <a:latin typeface="Calibri"/>
                <a:ea typeface="Calibri"/>
                <a:cs typeface="Calibri"/>
                <a:sym typeface="Calibri"/>
              </a:rPr>
              <a:t>    (1 ≤ j ≤ m)</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X → α</a:t>
            </a:r>
            <a:r>
              <a:rPr lang="en-IN" sz="1800" baseline="-25000">
                <a:solidFill>
                  <a:schemeClr val="dk1"/>
                </a:solidFill>
                <a:latin typeface="Calibri"/>
                <a:ea typeface="Calibri"/>
                <a:cs typeface="Calibri"/>
                <a:sym typeface="Calibri"/>
              </a:rPr>
              <a:t>j </a:t>
            </a:r>
            <a:r>
              <a:rPr lang="en-IN" sz="1800">
                <a:solidFill>
                  <a:schemeClr val="dk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730" name="Google Shape;730;p81"/>
          <p:cNvSpPr/>
          <p:nvPr/>
        </p:nvSpPr>
        <p:spPr>
          <a:xfrm>
            <a:off x="6454066" y="4305783"/>
            <a:ext cx="435006" cy="346116"/>
          </a:xfrm>
          <a:prstGeom prst="ellipse">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731" name="Google Shape;731;p81"/>
          <p:cNvSpPr/>
          <p:nvPr/>
        </p:nvSpPr>
        <p:spPr>
          <a:xfrm>
            <a:off x="6454066" y="5696666"/>
            <a:ext cx="435006" cy="346116"/>
          </a:xfrm>
          <a:prstGeom prst="ellipse">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732" name="Google Shape;732;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Solved problem (1)</a:t>
            </a:r>
            <a:endParaRPr/>
          </a:p>
        </p:txBody>
      </p:sp>
      <p:sp>
        <p:nvSpPr>
          <p:cNvPr id="738" name="Google Shape;738;p82"/>
          <p:cNvSpPr txBox="1"/>
          <p:nvPr/>
        </p:nvSpPr>
        <p:spPr>
          <a:xfrm>
            <a:off x="479395" y="1434444"/>
            <a:ext cx="9721049" cy="33239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Convert the following to GNF</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S→AB</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 →BS|b</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B →SA|a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Solution:</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Step 1 &amp; 2 : The given grammar is in CNF form</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Step 3: Renaming the production, Let S = A</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 = A</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B = A</a:t>
            </a:r>
            <a:r>
              <a:rPr lang="en-IN" sz="1800" baseline="-25000">
                <a:solidFill>
                  <a:schemeClr val="dk1"/>
                </a:solidFill>
                <a:latin typeface="Calibri"/>
                <a:ea typeface="Calibri"/>
                <a:cs typeface="Calibri"/>
                <a:sym typeface="Calibri"/>
              </a:rPr>
              <a:t>3</a:t>
            </a:r>
            <a:endParaRPr/>
          </a:p>
          <a:p>
            <a:pPr marL="2286000" marR="0" lvl="5" indent="0" algn="l" rtl="0">
              <a:spcBef>
                <a:spcPts val="0"/>
              </a:spcBef>
              <a:spcAft>
                <a:spcPts val="0"/>
              </a:spcAft>
              <a:buNone/>
            </a:pPr>
            <a:r>
              <a:rPr lang="en-IN" sz="1800" b="0" i="0" u="none" strike="noStrike" cap="none">
                <a:solidFill>
                  <a:schemeClr val="dk1"/>
                </a:solidFill>
                <a:latin typeface="Calibri"/>
                <a:ea typeface="Calibri"/>
                <a:cs typeface="Calibri"/>
                <a:sym typeface="Calibri"/>
              </a:rPr>
              <a:t>A</a:t>
            </a:r>
            <a:r>
              <a:rPr lang="en-IN" sz="1800" b="0" i="0" u="none" strike="noStrike" cap="none" baseline="-25000">
                <a:solidFill>
                  <a:schemeClr val="dk1"/>
                </a:solidFill>
                <a:latin typeface="Calibri"/>
                <a:ea typeface="Calibri"/>
                <a:cs typeface="Calibri"/>
                <a:sym typeface="Calibri"/>
              </a:rPr>
              <a:t>1 </a:t>
            </a:r>
            <a:r>
              <a:rPr lang="en-IN" sz="1800" b="0" i="0" u="none" strike="noStrike" cap="none">
                <a:solidFill>
                  <a:schemeClr val="dk1"/>
                </a:solidFill>
                <a:latin typeface="Calibri"/>
                <a:ea typeface="Calibri"/>
                <a:cs typeface="Calibri"/>
                <a:sym typeface="Calibri"/>
              </a:rPr>
              <a:t>→ A</a:t>
            </a:r>
            <a:r>
              <a:rPr lang="en-IN" sz="1800" b="0" i="0" u="none" strike="noStrike" cap="none" baseline="-25000">
                <a:solidFill>
                  <a:schemeClr val="dk1"/>
                </a:solidFill>
                <a:latin typeface="Calibri"/>
                <a:ea typeface="Calibri"/>
                <a:cs typeface="Calibri"/>
                <a:sym typeface="Calibri"/>
              </a:rPr>
              <a:t>2</a:t>
            </a:r>
            <a:r>
              <a:rPr lang="en-IN" sz="1800" b="0" i="0" u="none" strike="noStrike" cap="none">
                <a:solidFill>
                  <a:schemeClr val="dk1"/>
                </a:solidFill>
                <a:latin typeface="Calibri"/>
                <a:ea typeface="Calibri"/>
                <a:cs typeface="Calibri"/>
                <a:sym typeface="Calibri"/>
              </a:rPr>
              <a:t> A</a:t>
            </a:r>
            <a:r>
              <a:rPr lang="en-IN" sz="1800" b="0" i="0" u="none" strike="noStrike" cap="none" baseline="-25000">
                <a:solidFill>
                  <a:schemeClr val="dk1"/>
                </a:solidFill>
                <a:latin typeface="Calibri"/>
                <a:ea typeface="Calibri"/>
                <a:cs typeface="Calibri"/>
                <a:sym typeface="Calibri"/>
              </a:rPr>
              <a:t>3       </a:t>
            </a:r>
            <a:r>
              <a:rPr lang="en-IN" sz="1800" b="0" i="0" u="none" strike="noStrike" cap="none">
                <a:solidFill>
                  <a:schemeClr val="dk1"/>
                </a:solidFill>
                <a:latin typeface="Calibri"/>
                <a:ea typeface="Calibri"/>
                <a:cs typeface="Calibri"/>
                <a:sym typeface="Calibri"/>
              </a:rPr>
              <a:t>---- (1)</a:t>
            </a:r>
            <a:r>
              <a:rPr lang="en-IN" sz="1800" b="0" i="0" u="none" strike="noStrike" cap="none" baseline="-25000">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2286000" marR="0" lvl="5" indent="0" algn="l" rtl="0">
              <a:spcBef>
                <a:spcPts val="0"/>
              </a:spcBef>
              <a:spcAft>
                <a:spcPts val="0"/>
              </a:spcAft>
              <a:buNone/>
            </a:pPr>
            <a:r>
              <a:rPr lang="en-IN" sz="1800" b="0" i="0" u="none" strike="noStrike" cap="none">
                <a:solidFill>
                  <a:schemeClr val="dk1"/>
                </a:solidFill>
                <a:latin typeface="Calibri"/>
                <a:ea typeface="Calibri"/>
                <a:cs typeface="Calibri"/>
                <a:sym typeface="Calibri"/>
              </a:rPr>
              <a:t>A</a:t>
            </a:r>
            <a:r>
              <a:rPr lang="en-IN" sz="1800" b="0" i="0" u="none" strike="noStrike" cap="none" baseline="-25000">
                <a:solidFill>
                  <a:schemeClr val="dk1"/>
                </a:solidFill>
                <a:latin typeface="Calibri"/>
                <a:ea typeface="Calibri"/>
                <a:cs typeface="Calibri"/>
                <a:sym typeface="Calibri"/>
              </a:rPr>
              <a:t>2 </a:t>
            </a:r>
            <a:r>
              <a:rPr lang="en-IN" sz="1800" b="0" i="0" u="none" strike="noStrike" cap="none">
                <a:solidFill>
                  <a:schemeClr val="dk1"/>
                </a:solidFill>
                <a:latin typeface="Calibri"/>
                <a:ea typeface="Calibri"/>
                <a:cs typeface="Calibri"/>
                <a:sym typeface="Calibri"/>
              </a:rPr>
              <a:t>→ A</a:t>
            </a:r>
            <a:r>
              <a:rPr lang="en-IN" sz="1800" b="0" i="0" u="none" strike="noStrike" cap="none" baseline="-25000">
                <a:solidFill>
                  <a:schemeClr val="dk1"/>
                </a:solidFill>
                <a:latin typeface="Calibri"/>
                <a:ea typeface="Calibri"/>
                <a:cs typeface="Calibri"/>
                <a:sym typeface="Calibri"/>
              </a:rPr>
              <a:t>3</a:t>
            </a:r>
            <a:r>
              <a:rPr lang="en-IN" sz="1800" b="0" i="0" u="none" strike="noStrike" cap="none">
                <a:solidFill>
                  <a:schemeClr val="dk1"/>
                </a:solidFill>
                <a:latin typeface="Calibri"/>
                <a:ea typeface="Calibri"/>
                <a:cs typeface="Calibri"/>
                <a:sym typeface="Calibri"/>
              </a:rPr>
              <a:t> A</a:t>
            </a:r>
            <a:r>
              <a:rPr lang="en-IN" sz="1800" b="0" i="0" u="none" strike="noStrike" cap="none" baseline="-25000">
                <a:solidFill>
                  <a:schemeClr val="dk1"/>
                </a:solidFill>
                <a:latin typeface="Calibri"/>
                <a:ea typeface="Calibri"/>
                <a:cs typeface="Calibri"/>
                <a:sym typeface="Calibri"/>
              </a:rPr>
              <a:t>1 </a:t>
            </a:r>
            <a:r>
              <a:rPr lang="en-IN" sz="1800" b="0" i="0" u="none" strike="noStrike" cap="none">
                <a:solidFill>
                  <a:schemeClr val="dk1"/>
                </a:solidFill>
                <a:latin typeface="Calibri"/>
                <a:ea typeface="Calibri"/>
                <a:cs typeface="Calibri"/>
                <a:sym typeface="Calibri"/>
              </a:rPr>
              <a:t>|b ---- (2)</a:t>
            </a:r>
            <a:r>
              <a:rPr lang="en-IN" sz="1800" b="0" i="0" u="none" strike="noStrike" cap="none" baseline="-25000">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2286000" marR="0" lvl="5" indent="0" algn="l" rtl="0">
              <a:spcBef>
                <a:spcPts val="0"/>
              </a:spcBef>
              <a:spcAft>
                <a:spcPts val="0"/>
              </a:spcAft>
              <a:buNone/>
            </a:pPr>
            <a:r>
              <a:rPr lang="en-IN" sz="1800" b="0" i="0" u="none" strike="noStrike" cap="none">
                <a:solidFill>
                  <a:schemeClr val="dk1"/>
                </a:solidFill>
                <a:latin typeface="Calibri"/>
                <a:ea typeface="Calibri"/>
                <a:cs typeface="Calibri"/>
                <a:sym typeface="Calibri"/>
              </a:rPr>
              <a:t>A</a:t>
            </a:r>
            <a:r>
              <a:rPr lang="en-IN" sz="1800" b="0" i="0" u="none" strike="noStrike" cap="none" baseline="-25000">
                <a:solidFill>
                  <a:schemeClr val="dk1"/>
                </a:solidFill>
                <a:latin typeface="Calibri"/>
                <a:ea typeface="Calibri"/>
                <a:cs typeface="Calibri"/>
                <a:sym typeface="Calibri"/>
              </a:rPr>
              <a:t>3</a:t>
            </a:r>
            <a:r>
              <a:rPr lang="en-IN" sz="1800" b="0" i="0" u="none" strike="noStrike" cap="none">
                <a:solidFill>
                  <a:schemeClr val="dk1"/>
                </a:solidFill>
                <a:latin typeface="Calibri"/>
                <a:ea typeface="Calibri"/>
                <a:cs typeface="Calibri"/>
                <a:sym typeface="Calibri"/>
              </a:rPr>
              <a:t> → A</a:t>
            </a:r>
            <a:r>
              <a:rPr lang="en-IN" sz="1800" b="0" i="0" u="none" strike="noStrike" cap="none" baseline="-25000">
                <a:solidFill>
                  <a:schemeClr val="dk1"/>
                </a:solidFill>
                <a:latin typeface="Calibri"/>
                <a:ea typeface="Calibri"/>
                <a:cs typeface="Calibri"/>
                <a:sym typeface="Calibri"/>
              </a:rPr>
              <a:t>1 </a:t>
            </a:r>
            <a:r>
              <a:rPr lang="en-IN" sz="1800" b="0" i="0" u="none" strike="noStrike" cap="none">
                <a:solidFill>
                  <a:schemeClr val="dk1"/>
                </a:solidFill>
                <a:latin typeface="Calibri"/>
                <a:ea typeface="Calibri"/>
                <a:cs typeface="Calibri"/>
                <a:sym typeface="Calibri"/>
              </a:rPr>
              <a:t>A</a:t>
            </a:r>
            <a:r>
              <a:rPr lang="en-IN" sz="1800" b="0" i="0" u="none" strike="noStrike" cap="none" baseline="-25000">
                <a:solidFill>
                  <a:schemeClr val="dk1"/>
                </a:solidFill>
                <a:latin typeface="Calibri"/>
                <a:ea typeface="Calibri"/>
                <a:cs typeface="Calibri"/>
                <a:sym typeface="Calibri"/>
              </a:rPr>
              <a:t>2 </a:t>
            </a:r>
            <a:r>
              <a:rPr lang="en-IN" sz="1800" b="0" i="0" u="none" strike="noStrike" cap="none">
                <a:solidFill>
                  <a:schemeClr val="dk1"/>
                </a:solidFill>
                <a:latin typeface="Calibri"/>
                <a:ea typeface="Calibri"/>
                <a:cs typeface="Calibri"/>
                <a:sym typeface="Calibri"/>
              </a:rPr>
              <a:t>|a ---- (3)</a:t>
            </a:r>
            <a:r>
              <a:rPr lang="en-IN" sz="1800" b="0" i="0" u="none" strike="noStrike" cap="none" baseline="-25000">
                <a:solidFill>
                  <a:schemeClr val="dk1"/>
                </a:solidFill>
                <a:latin typeface="Calibri"/>
                <a:ea typeface="Calibri"/>
                <a:cs typeface="Calibri"/>
                <a:sym typeface="Calibri"/>
              </a:rPr>
              <a:t>  </a:t>
            </a:r>
            <a:endParaRPr/>
          </a:p>
          <a:p>
            <a:pPr marL="2286000" marR="0" lvl="5" indent="0" algn="l" rtl="0">
              <a:spcBef>
                <a:spcPts val="0"/>
              </a:spcBef>
              <a:spcAft>
                <a:spcPts val="0"/>
              </a:spcAft>
              <a:buNone/>
            </a:pPr>
            <a:endParaRPr sz="1800" b="0" i="0" u="none" strike="noStrike" cap="none" baseline="-25000">
              <a:solidFill>
                <a:schemeClr val="dk1"/>
              </a:solidFill>
              <a:latin typeface="Calibri"/>
              <a:ea typeface="Calibri"/>
              <a:cs typeface="Calibri"/>
              <a:sym typeface="Calibri"/>
            </a:endParaRPr>
          </a:p>
        </p:txBody>
      </p:sp>
      <p:sp>
        <p:nvSpPr>
          <p:cNvPr id="739" name="Google Shape;739;p82"/>
          <p:cNvSpPr txBox="1"/>
          <p:nvPr/>
        </p:nvSpPr>
        <p:spPr>
          <a:xfrm>
            <a:off x="337351" y="4758431"/>
            <a:ext cx="10591061"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Step 4: While checking the condition </a:t>
            </a:r>
            <a:r>
              <a:rPr lang="en-IN" sz="1800">
                <a:solidFill>
                  <a:schemeClr val="dk1"/>
                </a:solidFill>
                <a:highlight>
                  <a:srgbClr val="FFFF00"/>
                </a:highlight>
                <a:latin typeface="Calibri"/>
                <a:ea typeface="Calibri"/>
                <a:cs typeface="Calibri"/>
                <a:sym typeface="Calibri"/>
              </a:rPr>
              <a:t>A</a:t>
            </a:r>
            <a:r>
              <a:rPr lang="en-IN" sz="1800" baseline="-25000">
                <a:solidFill>
                  <a:schemeClr val="dk1"/>
                </a:solidFill>
                <a:highlight>
                  <a:srgbClr val="FFFF00"/>
                </a:highlight>
                <a:latin typeface="Calibri"/>
                <a:ea typeface="Calibri"/>
                <a:cs typeface="Calibri"/>
                <a:sym typeface="Calibri"/>
              </a:rPr>
              <a:t>i</a:t>
            </a:r>
            <a:r>
              <a:rPr lang="en-IN" sz="1800">
                <a:solidFill>
                  <a:schemeClr val="dk1"/>
                </a:solidFill>
                <a:highlight>
                  <a:srgbClr val="FFFF00"/>
                </a:highlight>
                <a:latin typeface="Calibri"/>
                <a:ea typeface="Calibri"/>
                <a:cs typeface="Calibri"/>
                <a:sym typeface="Calibri"/>
              </a:rPr>
              <a:t> →A</a:t>
            </a:r>
            <a:r>
              <a:rPr lang="en-IN" sz="1800" baseline="-25000">
                <a:solidFill>
                  <a:schemeClr val="dk1"/>
                </a:solidFill>
                <a:highlight>
                  <a:srgbClr val="FFFF00"/>
                </a:highlight>
                <a:latin typeface="Calibri"/>
                <a:ea typeface="Calibri"/>
                <a:cs typeface="Calibri"/>
                <a:sym typeface="Calibri"/>
              </a:rPr>
              <a:t>j</a:t>
            </a:r>
            <a:r>
              <a:rPr lang="en-IN" sz="1800">
                <a:solidFill>
                  <a:schemeClr val="dk1"/>
                </a:solidFill>
                <a:highlight>
                  <a:srgbClr val="FFFF00"/>
                </a:highlight>
                <a:latin typeface="Calibri"/>
                <a:ea typeface="Calibri"/>
                <a:cs typeface="Calibri"/>
                <a:sym typeface="Calibri"/>
              </a:rPr>
              <a:t> where(i ≤ j)  </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Equation(3) is not in the format , so as per Lemma I let us Sub. The value of A</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from (1) to (3), so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a:t>
            </a:r>
            <a:r>
              <a:rPr lang="en-IN" sz="1800" baseline="-250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a:t>
            </a:r>
            <a:r>
              <a:rPr lang="en-IN" sz="1800">
                <a:solidFill>
                  <a:schemeClr val="dk1"/>
                </a:solidFill>
                <a:highlight>
                  <a:srgbClr val="00FFFF"/>
                </a:highlight>
                <a:latin typeface="Calibri"/>
                <a:ea typeface="Calibri"/>
                <a:cs typeface="Calibri"/>
                <a:sym typeface="Calibri"/>
              </a:rPr>
              <a:t>A</a:t>
            </a:r>
            <a:r>
              <a:rPr lang="en-IN" sz="1800" baseline="-25000">
                <a:solidFill>
                  <a:schemeClr val="dk1"/>
                </a:solidFill>
                <a:highlight>
                  <a:srgbClr val="00FFFF"/>
                </a:highlight>
                <a:latin typeface="Calibri"/>
                <a:ea typeface="Calibri"/>
                <a:cs typeface="Calibri"/>
                <a:sym typeface="Calibri"/>
              </a:rPr>
              <a:t>2</a:t>
            </a:r>
            <a:r>
              <a:rPr lang="en-IN" sz="1800">
                <a:solidFill>
                  <a:schemeClr val="dk1"/>
                </a:solidFill>
                <a:highlight>
                  <a:srgbClr val="00FFFF"/>
                </a:highlight>
                <a:latin typeface="Calibri"/>
                <a:ea typeface="Calibri"/>
                <a:cs typeface="Calibri"/>
                <a:sym typeface="Calibri"/>
              </a:rPr>
              <a:t> A</a:t>
            </a:r>
            <a:r>
              <a:rPr lang="en-IN" sz="1800" baseline="-25000">
                <a:solidFill>
                  <a:schemeClr val="dk1"/>
                </a:solidFill>
                <a:highlight>
                  <a:srgbClr val="00FFFF"/>
                </a:highlight>
                <a:latin typeface="Calibri"/>
                <a:ea typeface="Calibri"/>
                <a:cs typeface="Calibri"/>
                <a:sym typeface="Calibri"/>
              </a:rPr>
              <a:t>3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 ---- (4)</a:t>
            </a:r>
            <a:r>
              <a:rPr lang="en-IN" sz="1800" baseline="-250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82"/>
          <p:cNvSpPr/>
          <p:nvPr/>
        </p:nvSpPr>
        <p:spPr>
          <a:xfrm>
            <a:off x="6631624" y="2661055"/>
            <a:ext cx="3710864" cy="1325564"/>
          </a:xfrm>
          <a:prstGeom prst="rect">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200000"/>
              </a:lnSpc>
              <a:spcBef>
                <a:spcPts val="0"/>
              </a:spcBef>
              <a:spcAft>
                <a:spcPts val="0"/>
              </a:spcAft>
              <a:buNone/>
            </a:pPr>
            <a:r>
              <a:rPr lang="en-IN" sz="1800" u="sng">
                <a:solidFill>
                  <a:schemeClr val="dk1"/>
                </a:solidFill>
                <a:latin typeface="Calibri"/>
                <a:ea typeface="Calibri"/>
                <a:cs typeface="Calibri"/>
                <a:sym typeface="Calibri"/>
              </a:rPr>
              <a:t>CNF form</a:t>
            </a:r>
            <a:endParaRPr/>
          </a:p>
          <a:p>
            <a:pPr marL="342900" marR="0" lvl="0" indent="-342900" algn="l" rtl="0">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NT NT (Eg. A →SE)</a:t>
            </a:r>
            <a:endParaRPr sz="1800">
              <a:solidFill>
                <a:schemeClr val="dk1"/>
              </a:solidFill>
              <a:latin typeface="Calibri"/>
              <a:ea typeface="Calibri"/>
              <a:cs typeface="Calibri"/>
              <a:sym typeface="Calibri"/>
            </a:endParaRPr>
          </a:p>
        </p:txBody>
      </p:sp>
      <p:sp>
        <p:nvSpPr>
          <p:cNvPr id="741" name="Google Shape;741;p82"/>
          <p:cNvSpPr/>
          <p:nvPr/>
        </p:nvSpPr>
        <p:spPr>
          <a:xfrm>
            <a:off x="6569477" y="614368"/>
            <a:ext cx="3710864" cy="1640150"/>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200000"/>
              </a:lnSpc>
              <a:spcBef>
                <a:spcPts val="0"/>
              </a:spcBef>
              <a:spcAft>
                <a:spcPts val="0"/>
              </a:spcAft>
              <a:buNone/>
            </a:pPr>
            <a:r>
              <a:rPr lang="en-IN" sz="1800" u="sng">
                <a:solidFill>
                  <a:schemeClr val="dk1"/>
                </a:solidFill>
                <a:latin typeface="Calibri"/>
                <a:ea typeface="Calibri"/>
                <a:cs typeface="Calibri"/>
                <a:sym typeface="Calibri"/>
              </a:rPr>
              <a:t>GNF form</a:t>
            </a:r>
            <a:endParaRPr/>
          </a:p>
          <a:p>
            <a:pPr marL="342900" marR="0" lvl="0" indent="-342900" algn="l" rtl="0">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 → ε</a:t>
            </a: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T (Eg. A → a)</a:t>
            </a: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NT → T (NT)* (Eg. A →aSBBA)</a:t>
            </a:r>
            <a:endParaRPr sz="1800">
              <a:solidFill>
                <a:schemeClr val="dk1"/>
              </a:solidFill>
              <a:latin typeface="Calibri"/>
              <a:ea typeface="Calibri"/>
              <a:cs typeface="Calibri"/>
              <a:sym typeface="Calibri"/>
            </a:endParaRPr>
          </a:p>
        </p:txBody>
      </p:sp>
      <p:sp>
        <p:nvSpPr>
          <p:cNvPr id="742" name="Google Shape;742;p82"/>
          <p:cNvSpPr/>
          <p:nvPr/>
        </p:nvSpPr>
        <p:spPr>
          <a:xfrm>
            <a:off x="7599285" y="5369081"/>
            <a:ext cx="4509857" cy="1325563"/>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1800"/>
              <a:buFont typeface="Calibri"/>
              <a:buNone/>
            </a:pPr>
            <a:r>
              <a:rPr lang="en-IN" sz="1800" u="sng">
                <a:solidFill>
                  <a:schemeClr val="dk1"/>
                </a:solidFill>
                <a:latin typeface="Calibri"/>
                <a:ea typeface="Calibri"/>
                <a:cs typeface="Calibri"/>
                <a:sym typeface="Calibri"/>
              </a:rPr>
              <a:t>Lemma 1</a:t>
            </a:r>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A → Aα       ------ (1)</a:t>
            </a:r>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A → β</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 |</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lang="en-IN" sz="1800" baseline="-250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lang="en-IN" sz="1800" baseline="-25000">
                <a:solidFill>
                  <a:schemeClr val="dk1"/>
                </a:solidFill>
                <a:latin typeface="Calibri"/>
                <a:ea typeface="Calibri"/>
                <a:cs typeface="Calibri"/>
                <a:sym typeface="Calibri"/>
              </a:rPr>
              <a:t>4  ----- </a:t>
            </a:r>
            <a:r>
              <a:rPr lang="en-IN" sz="1800">
                <a:solidFill>
                  <a:schemeClr val="dk1"/>
                </a:solidFill>
                <a:latin typeface="Calibri"/>
                <a:ea typeface="Calibri"/>
                <a:cs typeface="Calibri"/>
                <a:sym typeface="Calibri"/>
              </a:rPr>
              <a:t>|</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lang="en-IN" sz="1800" baseline="-25000">
                <a:solidFill>
                  <a:schemeClr val="dk1"/>
                </a:solidFill>
                <a:latin typeface="Calibri"/>
                <a:ea typeface="Calibri"/>
                <a:cs typeface="Calibri"/>
                <a:sym typeface="Calibri"/>
              </a:rPr>
              <a:t>n </a:t>
            </a:r>
            <a:r>
              <a:rPr lang="en-IN" sz="1800">
                <a:solidFill>
                  <a:schemeClr val="dk1"/>
                </a:solidFill>
                <a:latin typeface="Calibri"/>
                <a:ea typeface="Calibri"/>
                <a:cs typeface="Calibri"/>
                <a:sym typeface="Calibri"/>
              </a:rPr>
              <a:t>------ (2)</a:t>
            </a:r>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highlight>
                  <a:srgbClr val="FFFF00"/>
                </a:highlight>
                <a:latin typeface="Calibri"/>
                <a:ea typeface="Calibri"/>
                <a:cs typeface="Calibri"/>
                <a:sym typeface="Calibri"/>
              </a:rPr>
              <a:t>A → β</a:t>
            </a:r>
            <a:r>
              <a:rPr lang="en-IN" sz="1800" baseline="-25000">
                <a:solidFill>
                  <a:schemeClr val="dk1"/>
                </a:solidFill>
                <a:highlight>
                  <a:srgbClr val="FFFF00"/>
                </a:highlight>
                <a:latin typeface="Calibri"/>
                <a:ea typeface="Calibri"/>
                <a:cs typeface="Calibri"/>
                <a:sym typeface="Calibri"/>
              </a:rPr>
              <a:t>1</a:t>
            </a:r>
            <a:r>
              <a:rPr lang="en-IN" sz="1800">
                <a:solidFill>
                  <a:schemeClr val="dk1"/>
                </a:solidFill>
                <a:highlight>
                  <a:srgbClr val="FFFF00"/>
                </a:highlight>
                <a:latin typeface="Calibri"/>
                <a:ea typeface="Calibri"/>
                <a:cs typeface="Calibri"/>
                <a:sym typeface="Calibri"/>
              </a:rPr>
              <a:t> α</a:t>
            </a:r>
            <a:r>
              <a:rPr lang="en-IN" sz="1800" baseline="-250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 |</a:t>
            </a:r>
            <a:r>
              <a:rPr lang="en-IN" sz="1800" baseline="-250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lang="en-IN" sz="1800" baseline="-25000">
                <a:solidFill>
                  <a:schemeClr val="dk1"/>
                </a:solidFill>
                <a:highlight>
                  <a:srgbClr val="FFFF00"/>
                </a:highlight>
                <a:latin typeface="Calibri"/>
                <a:ea typeface="Calibri"/>
                <a:cs typeface="Calibri"/>
                <a:sym typeface="Calibri"/>
              </a:rPr>
              <a:t>2 </a:t>
            </a:r>
            <a:r>
              <a:rPr lang="en-IN" sz="1800">
                <a:solidFill>
                  <a:schemeClr val="dk1"/>
                </a:solidFill>
                <a:highlight>
                  <a:srgbClr val="FFFF00"/>
                </a:highlight>
                <a:latin typeface="Calibri"/>
                <a:ea typeface="Calibri"/>
                <a:cs typeface="Calibri"/>
                <a:sym typeface="Calibri"/>
              </a:rPr>
              <a:t>α |</a:t>
            </a:r>
            <a:r>
              <a:rPr lang="en-IN" sz="1800" baseline="-250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lang="en-IN" sz="1800" baseline="-25000">
                <a:solidFill>
                  <a:schemeClr val="dk1"/>
                </a:solidFill>
                <a:highlight>
                  <a:srgbClr val="FFFF00"/>
                </a:highlight>
                <a:latin typeface="Calibri"/>
                <a:ea typeface="Calibri"/>
                <a:cs typeface="Calibri"/>
                <a:sym typeface="Calibri"/>
              </a:rPr>
              <a:t>3 </a:t>
            </a:r>
            <a:r>
              <a:rPr lang="en-IN" sz="1800">
                <a:solidFill>
                  <a:schemeClr val="dk1"/>
                </a:solidFill>
                <a:highlight>
                  <a:srgbClr val="FFFF00"/>
                </a:highlight>
                <a:latin typeface="Calibri"/>
                <a:ea typeface="Calibri"/>
                <a:cs typeface="Calibri"/>
                <a:sym typeface="Calibri"/>
              </a:rPr>
              <a:t>α |</a:t>
            </a:r>
            <a:r>
              <a:rPr lang="en-IN" sz="1800" baseline="-250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lang="en-IN" sz="1800" baseline="-25000">
                <a:solidFill>
                  <a:schemeClr val="dk1"/>
                </a:solidFill>
                <a:highlight>
                  <a:srgbClr val="FFFF00"/>
                </a:highlight>
                <a:latin typeface="Calibri"/>
                <a:ea typeface="Calibri"/>
                <a:cs typeface="Calibri"/>
                <a:sym typeface="Calibri"/>
              </a:rPr>
              <a:t>4 </a:t>
            </a:r>
            <a:r>
              <a:rPr lang="en-IN" sz="1800">
                <a:solidFill>
                  <a:schemeClr val="dk1"/>
                </a:solidFill>
                <a:highlight>
                  <a:srgbClr val="FFFF00"/>
                </a:highlight>
                <a:latin typeface="Calibri"/>
                <a:ea typeface="Calibri"/>
                <a:cs typeface="Calibri"/>
                <a:sym typeface="Calibri"/>
              </a:rPr>
              <a:t>α</a:t>
            </a:r>
            <a:r>
              <a:rPr lang="en-IN" sz="1800" baseline="-25000">
                <a:solidFill>
                  <a:schemeClr val="dk1"/>
                </a:solidFill>
                <a:highlight>
                  <a:srgbClr val="FFFF00"/>
                </a:highlight>
                <a:latin typeface="Calibri"/>
                <a:ea typeface="Calibri"/>
                <a:cs typeface="Calibri"/>
                <a:sym typeface="Calibri"/>
              </a:rPr>
              <a:t> ----- </a:t>
            </a:r>
            <a:r>
              <a:rPr lang="en-IN" sz="1800">
                <a:solidFill>
                  <a:schemeClr val="dk1"/>
                </a:solidFill>
                <a:highlight>
                  <a:srgbClr val="FFFF00"/>
                </a:highlight>
                <a:latin typeface="Calibri"/>
                <a:ea typeface="Calibri"/>
                <a:cs typeface="Calibri"/>
                <a:sym typeface="Calibri"/>
              </a:rPr>
              <a:t>|</a:t>
            </a:r>
            <a:r>
              <a:rPr lang="en-IN" sz="1800" baseline="-25000">
                <a:solidFill>
                  <a:schemeClr val="dk1"/>
                </a:solidFill>
                <a:highlight>
                  <a:srgbClr val="FFFF00"/>
                </a:highlight>
                <a:latin typeface="Calibri"/>
                <a:ea typeface="Calibri"/>
                <a:cs typeface="Calibri"/>
                <a:sym typeface="Calibri"/>
              </a:rPr>
              <a:t> </a:t>
            </a:r>
            <a:r>
              <a:rPr lang="en-IN" sz="1800">
                <a:solidFill>
                  <a:schemeClr val="dk1"/>
                </a:solidFill>
                <a:highlight>
                  <a:srgbClr val="FFFF00"/>
                </a:highlight>
                <a:latin typeface="Calibri"/>
                <a:ea typeface="Calibri"/>
                <a:cs typeface="Calibri"/>
                <a:sym typeface="Calibri"/>
              </a:rPr>
              <a:t>β</a:t>
            </a:r>
            <a:r>
              <a:rPr lang="en-IN" sz="1800" baseline="-25000">
                <a:solidFill>
                  <a:schemeClr val="dk1"/>
                </a:solidFill>
                <a:highlight>
                  <a:srgbClr val="FFFF00"/>
                </a:highlight>
                <a:latin typeface="Calibri"/>
                <a:ea typeface="Calibri"/>
                <a:cs typeface="Calibri"/>
                <a:sym typeface="Calibri"/>
              </a:rPr>
              <a:t>n</a:t>
            </a:r>
            <a:r>
              <a:rPr lang="en-IN" sz="1800">
                <a:solidFill>
                  <a:schemeClr val="dk1"/>
                </a:solidFill>
                <a:highlight>
                  <a:srgbClr val="FFFF00"/>
                </a:highlight>
                <a:latin typeface="Calibri"/>
                <a:ea typeface="Calibri"/>
                <a:cs typeface="Calibri"/>
                <a:sym typeface="Calibri"/>
              </a:rPr>
              <a:t> α</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Solved problem (1)</a:t>
            </a:r>
            <a:endParaRPr/>
          </a:p>
        </p:txBody>
      </p:sp>
      <p:sp>
        <p:nvSpPr>
          <p:cNvPr id="749" name="Google Shape;749;p83"/>
          <p:cNvSpPr txBox="1"/>
          <p:nvPr/>
        </p:nvSpPr>
        <p:spPr>
          <a:xfrm>
            <a:off x="1047565" y="1828800"/>
            <a:ext cx="7146444"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Again as per Lemma I sub. The value of A</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 from equ. (2) in (4), we may get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a:t>
            </a:r>
            <a:r>
              <a:rPr lang="en-IN" sz="1800">
                <a:solidFill>
                  <a:schemeClr val="dk1"/>
                </a:solidFill>
                <a:highlight>
                  <a:srgbClr val="FF00FF"/>
                </a:highlight>
                <a:latin typeface="Calibri"/>
                <a:ea typeface="Calibri"/>
                <a:cs typeface="Calibri"/>
                <a:sym typeface="Calibri"/>
              </a:rPr>
              <a:t>A</a:t>
            </a:r>
            <a:r>
              <a:rPr lang="en-IN" sz="1800" baseline="-25000">
                <a:solidFill>
                  <a:schemeClr val="dk1"/>
                </a:solidFill>
                <a:highlight>
                  <a:srgbClr val="FF00FF"/>
                </a:highlight>
                <a:latin typeface="Calibri"/>
                <a:ea typeface="Calibri"/>
                <a:cs typeface="Calibri"/>
                <a:sym typeface="Calibri"/>
              </a:rPr>
              <a:t>3</a:t>
            </a:r>
            <a:r>
              <a:rPr lang="en-IN" sz="1800">
                <a:solidFill>
                  <a:schemeClr val="dk1"/>
                </a:solidFill>
                <a:highlight>
                  <a:srgbClr val="FF00FF"/>
                </a:highlight>
                <a:latin typeface="Calibri"/>
                <a:ea typeface="Calibri"/>
                <a:cs typeface="Calibri"/>
                <a:sym typeface="Calibri"/>
              </a:rPr>
              <a:t> A</a:t>
            </a:r>
            <a:r>
              <a:rPr lang="en-IN" sz="1800" baseline="-25000">
                <a:solidFill>
                  <a:schemeClr val="dk1"/>
                </a:solidFill>
                <a:highlight>
                  <a:srgbClr val="FF00FF"/>
                </a:highlight>
                <a:latin typeface="Calibri"/>
                <a:ea typeface="Calibri"/>
                <a:cs typeface="Calibri"/>
                <a:sym typeface="Calibri"/>
              </a:rPr>
              <a:t>1 </a:t>
            </a:r>
            <a:r>
              <a:rPr lang="en-IN" sz="1800">
                <a:solidFill>
                  <a:schemeClr val="dk1"/>
                </a:solidFill>
                <a:highlight>
                  <a:srgbClr val="00FFFF"/>
                </a:highlight>
                <a:latin typeface="Calibri"/>
                <a:ea typeface="Calibri"/>
                <a:cs typeface="Calibri"/>
                <a:sym typeface="Calibri"/>
              </a:rPr>
              <a:t>A</a:t>
            </a:r>
            <a:r>
              <a:rPr lang="en-IN" sz="1800" baseline="-25000">
                <a:solidFill>
                  <a:schemeClr val="dk1"/>
                </a:solidFill>
                <a:highlight>
                  <a:srgbClr val="00FFFF"/>
                </a:highlight>
                <a:latin typeface="Calibri"/>
                <a:ea typeface="Calibri"/>
                <a:cs typeface="Calibri"/>
                <a:sym typeface="Calibri"/>
              </a:rPr>
              <a:t>3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|b</a:t>
            </a:r>
            <a:r>
              <a:rPr lang="en-IN" sz="1800">
                <a:solidFill>
                  <a:schemeClr val="dk1"/>
                </a:solidFill>
                <a:highlight>
                  <a:srgbClr val="00FFFF"/>
                </a:highlight>
                <a:latin typeface="Calibri"/>
                <a:ea typeface="Calibri"/>
                <a:cs typeface="Calibri"/>
                <a:sym typeface="Calibri"/>
              </a:rPr>
              <a:t> A</a:t>
            </a:r>
            <a:r>
              <a:rPr lang="en-IN" sz="1800" baseline="-25000">
                <a:solidFill>
                  <a:schemeClr val="dk1"/>
                </a:solidFill>
                <a:highlight>
                  <a:srgbClr val="00FFFF"/>
                </a:highlight>
                <a:latin typeface="Calibri"/>
                <a:ea typeface="Calibri"/>
                <a:cs typeface="Calibri"/>
                <a:sym typeface="Calibri"/>
              </a:rPr>
              <a:t>3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 ---- (5)</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So, Now let solve by Lemma 2,</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1800">
                <a:solidFill>
                  <a:schemeClr val="dk1"/>
                </a:solidFill>
                <a:highlight>
                  <a:srgbClr val="00FF00"/>
                </a:highlight>
                <a:latin typeface="Calibri"/>
                <a:ea typeface="Calibri"/>
                <a:cs typeface="Calibri"/>
                <a:sym typeface="Calibri"/>
              </a:rPr>
              <a:t>A</a:t>
            </a:r>
            <a:r>
              <a:rPr lang="en-IN" sz="1800" baseline="-25000">
                <a:solidFill>
                  <a:schemeClr val="dk1"/>
                </a:solidFill>
                <a:highlight>
                  <a:srgbClr val="00FF00"/>
                </a:highlight>
                <a:latin typeface="Calibri"/>
                <a:ea typeface="Calibri"/>
                <a:cs typeface="Calibri"/>
                <a:sym typeface="Calibri"/>
              </a:rPr>
              <a:t>3</a:t>
            </a:r>
            <a:r>
              <a:rPr lang="en-IN" sz="1800">
                <a:solidFill>
                  <a:schemeClr val="dk1"/>
                </a:solidFill>
                <a:highlight>
                  <a:srgbClr val="00FF00"/>
                </a:highlight>
                <a:latin typeface="Calibri"/>
                <a:ea typeface="Calibri"/>
                <a:cs typeface="Calibri"/>
                <a:sym typeface="Calibri"/>
              </a:rPr>
              <a:t> </a:t>
            </a:r>
            <a:r>
              <a:rPr lang="en-IN" sz="1800">
                <a:solidFill>
                  <a:schemeClr val="dk1"/>
                </a:solidFill>
                <a:latin typeface="Calibri"/>
                <a:ea typeface="Calibri"/>
                <a:cs typeface="Calibri"/>
                <a:sym typeface="Calibri"/>
              </a:rPr>
              <a:t>→ </a:t>
            </a:r>
            <a:r>
              <a:rPr lang="en-IN" sz="1800">
                <a:solidFill>
                  <a:schemeClr val="dk1"/>
                </a:solidFill>
                <a:highlight>
                  <a:srgbClr val="00FF00"/>
                </a:highlight>
                <a:latin typeface="Calibri"/>
                <a:ea typeface="Calibri"/>
                <a:cs typeface="Calibri"/>
                <a:sym typeface="Calibri"/>
              </a:rPr>
              <a:t>A</a:t>
            </a:r>
            <a:r>
              <a:rPr lang="en-IN" sz="1800" baseline="-25000">
                <a:solidFill>
                  <a:schemeClr val="dk1"/>
                </a:solidFill>
                <a:highlight>
                  <a:srgbClr val="00FF00"/>
                </a:highlight>
                <a:latin typeface="Calibri"/>
                <a:ea typeface="Calibri"/>
                <a:cs typeface="Calibri"/>
                <a:sym typeface="Calibri"/>
              </a:rPr>
              <a:t>3</a:t>
            </a:r>
            <a:r>
              <a:rPr lang="en-IN" sz="1800">
                <a:solidFill>
                  <a:schemeClr val="dk1"/>
                </a:solidFill>
                <a:latin typeface="Calibri"/>
                <a:ea typeface="Calibri"/>
                <a:cs typeface="Calibri"/>
                <a:sym typeface="Calibri"/>
              </a:rPr>
              <a:t> </a:t>
            </a:r>
            <a:r>
              <a:rPr lang="en-IN" sz="1800">
                <a:solidFill>
                  <a:schemeClr val="dk1"/>
                </a:solidFill>
                <a:highlight>
                  <a:srgbClr val="00FFFF"/>
                </a:highlight>
                <a:latin typeface="Calibri"/>
                <a:ea typeface="Calibri"/>
                <a:cs typeface="Calibri"/>
                <a:sym typeface="Calibri"/>
              </a:rPr>
              <a:t>A</a:t>
            </a:r>
            <a:r>
              <a:rPr lang="en-IN" sz="1800" baseline="-25000">
                <a:solidFill>
                  <a:schemeClr val="dk1"/>
                </a:solidFill>
                <a:highlight>
                  <a:srgbClr val="00FFFF"/>
                </a:highlight>
                <a:latin typeface="Calibri"/>
                <a:ea typeface="Calibri"/>
                <a:cs typeface="Calibri"/>
                <a:sym typeface="Calibri"/>
              </a:rPr>
              <a:t>1 </a:t>
            </a:r>
            <a:r>
              <a:rPr lang="en-IN" sz="1800">
                <a:solidFill>
                  <a:schemeClr val="dk1"/>
                </a:solidFill>
                <a:highlight>
                  <a:srgbClr val="00FFFF"/>
                </a:highlight>
                <a:latin typeface="Calibri"/>
                <a:ea typeface="Calibri"/>
                <a:cs typeface="Calibri"/>
                <a:sym typeface="Calibri"/>
              </a:rPr>
              <a:t>A</a:t>
            </a:r>
            <a:r>
              <a:rPr lang="en-IN" sz="1800" baseline="-25000">
                <a:solidFill>
                  <a:schemeClr val="dk1"/>
                </a:solidFill>
                <a:highlight>
                  <a:srgbClr val="00FFFF"/>
                </a:highlight>
                <a:latin typeface="Calibri"/>
                <a:ea typeface="Calibri"/>
                <a:cs typeface="Calibri"/>
                <a:sym typeface="Calibri"/>
              </a:rPr>
              <a:t>3 </a:t>
            </a:r>
            <a:r>
              <a:rPr lang="en-IN" sz="1800">
                <a:solidFill>
                  <a:schemeClr val="dk1"/>
                </a:solidFill>
                <a:highlight>
                  <a:srgbClr val="00FFFF"/>
                </a:highlight>
                <a:latin typeface="Calibri"/>
                <a:ea typeface="Calibri"/>
                <a:cs typeface="Calibri"/>
                <a:sym typeface="Calibri"/>
              </a:rPr>
              <a:t>A</a:t>
            </a:r>
            <a:r>
              <a:rPr lang="en-IN" sz="1800" baseline="-25000">
                <a:solidFill>
                  <a:schemeClr val="dk1"/>
                </a:solidFill>
                <a:highlight>
                  <a:srgbClr val="00FFFF"/>
                </a:highlight>
                <a:latin typeface="Calibri"/>
                <a:ea typeface="Calibri"/>
                <a:cs typeface="Calibri"/>
                <a:sym typeface="Calibri"/>
              </a:rPr>
              <a:t>2 </a:t>
            </a:r>
            <a:r>
              <a:rPr lang="en-IN" sz="1800">
                <a:solidFill>
                  <a:schemeClr val="dk1"/>
                </a:solidFill>
                <a:latin typeface="Calibri"/>
                <a:ea typeface="Calibri"/>
                <a:cs typeface="Calibri"/>
                <a:sym typeface="Calibri"/>
              </a:rPr>
              <a:t>|</a:t>
            </a:r>
            <a:r>
              <a:rPr lang="en-IN" sz="1800">
                <a:solidFill>
                  <a:schemeClr val="dk1"/>
                </a:solidFill>
                <a:highlight>
                  <a:srgbClr val="FF00FF"/>
                </a:highlight>
                <a:latin typeface="Calibri"/>
                <a:ea typeface="Calibri"/>
                <a:cs typeface="Calibri"/>
                <a:sym typeface="Calibri"/>
              </a:rPr>
              <a:t>b A</a:t>
            </a:r>
            <a:r>
              <a:rPr lang="en-IN" sz="1800" baseline="-25000">
                <a:solidFill>
                  <a:schemeClr val="dk1"/>
                </a:solidFill>
                <a:highlight>
                  <a:srgbClr val="FF00FF"/>
                </a:highlight>
                <a:latin typeface="Calibri"/>
                <a:ea typeface="Calibri"/>
                <a:cs typeface="Calibri"/>
                <a:sym typeface="Calibri"/>
              </a:rPr>
              <a:t>3 </a:t>
            </a:r>
            <a:r>
              <a:rPr lang="en-IN" sz="1800">
                <a:solidFill>
                  <a:schemeClr val="dk1"/>
                </a:solidFill>
                <a:highlight>
                  <a:srgbClr val="FF00FF"/>
                </a:highlight>
                <a:latin typeface="Calibri"/>
                <a:ea typeface="Calibri"/>
                <a:cs typeface="Calibri"/>
                <a:sym typeface="Calibri"/>
              </a:rPr>
              <a:t>A</a:t>
            </a:r>
            <a:r>
              <a:rPr lang="en-IN" sz="1800" baseline="-25000">
                <a:solidFill>
                  <a:schemeClr val="dk1"/>
                </a:solidFill>
                <a:highlight>
                  <a:srgbClr val="FF00FF"/>
                </a:highlight>
                <a:latin typeface="Calibri"/>
                <a:ea typeface="Calibri"/>
                <a:cs typeface="Calibri"/>
                <a:sym typeface="Calibri"/>
              </a:rPr>
              <a:t>2 </a:t>
            </a:r>
            <a:r>
              <a:rPr lang="en-IN" sz="1800">
                <a:solidFill>
                  <a:schemeClr val="dk1"/>
                </a:solidFill>
                <a:highlight>
                  <a:srgbClr val="FF00FF"/>
                </a:highlight>
                <a:latin typeface="Calibri"/>
                <a:ea typeface="Calibri"/>
                <a:cs typeface="Calibri"/>
                <a:sym typeface="Calibri"/>
              </a:rPr>
              <a:t>|a</a:t>
            </a:r>
            <a:r>
              <a:rPr lang="en-IN" sz="1800">
                <a:solidFill>
                  <a:schemeClr val="dk1"/>
                </a:solidFill>
                <a:latin typeface="Calibri"/>
                <a:ea typeface="Calibri"/>
                <a:cs typeface="Calibri"/>
                <a:sym typeface="Calibri"/>
              </a:rPr>
              <a:t> ---- (5)</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83"/>
          <p:cNvSpPr txBox="1"/>
          <p:nvPr/>
        </p:nvSpPr>
        <p:spPr>
          <a:xfrm>
            <a:off x="1283319" y="4120663"/>
            <a:ext cx="319596" cy="369332"/>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A</a:t>
            </a:r>
            <a:endParaRPr/>
          </a:p>
        </p:txBody>
      </p:sp>
      <p:sp>
        <p:nvSpPr>
          <p:cNvPr id="751" name="Google Shape;751;p83"/>
          <p:cNvSpPr txBox="1"/>
          <p:nvPr/>
        </p:nvSpPr>
        <p:spPr>
          <a:xfrm>
            <a:off x="2161710" y="4123949"/>
            <a:ext cx="319596" cy="369332"/>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α</a:t>
            </a:r>
            <a:endParaRPr sz="1800">
              <a:solidFill>
                <a:schemeClr val="dk1"/>
              </a:solidFill>
              <a:latin typeface="Calibri"/>
              <a:ea typeface="Calibri"/>
              <a:cs typeface="Calibri"/>
              <a:sym typeface="Calibri"/>
            </a:endParaRPr>
          </a:p>
        </p:txBody>
      </p:sp>
      <p:sp>
        <p:nvSpPr>
          <p:cNvPr id="752" name="Google Shape;752;p83"/>
          <p:cNvSpPr txBox="1"/>
          <p:nvPr/>
        </p:nvSpPr>
        <p:spPr>
          <a:xfrm>
            <a:off x="3116972" y="4120663"/>
            <a:ext cx="319596" cy="369332"/>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β</a:t>
            </a:r>
            <a:endParaRPr sz="1800">
              <a:solidFill>
                <a:schemeClr val="dk1"/>
              </a:solidFill>
              <a:latin typeface="Calibri"/>
              <a:ea typeface="Calibri"/>
              <a:cs typeface="Calibri"/>
              <a:sym typeface="Calibri"/>
            </a:endParaRPr>
          </a:p>
        </p:txBody>
      </p:sp>
      <p:sp>
        <p:nvSpPr>
          <p:cNvPr id="753" name="Google Shape;753;p83"/>
          <p:cNvSpPr/>
          <p:nvPr/>
        </p:nvSpPr>
        <p:spPr>
          <a:xfrm rot="5400000">
            <a:off x="1257968" y="3338630"/>
            <a:ext cx="511347" cy="807867"/>
          </a:xfrm>
          <a:prstGeom prst="rightBrace">
            <a:avLst>
              <a:gd name="adj1" fmla="val 0"/>
              <a:gd name="adj2" fmla="val 54241"/>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83"/>
          <p:cNvSpPr/>
          <p:nvPr/>
        </p:nvSpPr>
        <p:spPr>
          <a:xfrm rot="5400000">
            <a:off x="2065835" y="3445055"/>
            <a:ext cx="511347" cy="807867"/>
          </a:xfrm>
          <a:prstGeom prst="rightBrace">
            <a:avLst>
              <a:gd name="adj1" fmla="val 0"/>
              <a:gd name="adj2" fmla="val 54241"/>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83"/>
          <p:cNvSpPr/>
          <p:nvPr/>
        </p:nvSpPr>
        <p:spPr>
          <a:xfrm rot="5400000">
            <a:off x="3021096" y="3456191"/>
            <a:ext cx="511347" cy="807867"/>
          </a:xfrm>
          <a:prstGeom prst="rightBrace">
            <a:avLst>
              <a:gd name="adj1" fmla="val 0"/>
              <a:gd name="adj2" fmla="val 54241"/>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756" name="Google Shape;756;p83"/>
          <p:cNvPicPr preferRelativeResize="0"/>
          <p:nvPr/>
        </p:nvPicPr>
        <p:blipFill rotWithShape="1">
          <a:blip r:embed="rId3">
            <a:alphaModFix/>
          </a:blip>
          <a:srcRect/>
          <a:stretch/>
        </p:blipFill>
        <p:spPr>
          <a:xfrm>
            <a:off x="9367972" y="1595231"/>
            <a:ext cx="2729643" cy="1871023"/>
          </a:xfrm>
          <a:prstGeom prst="rect">
            <a:avLst/>
          </a:prstGeom>
          <a:noFill/>
          <a:ln>
            <a:noFill/>
          </a:ln>
        </p:spPr>
      </p:pic>
      <p:sp>
        <p:nvSpPr>
          <p:cNvPr id="757" name="Google Shape;757;p83"/>
          <p:cNvSpPr/>
          <p:nvPr/>
        </p:nvSpPr>
        <p:spPr>
          <a:xfrm>
            <a:off x="7184744" y="944336"/>
            <a:ext cx="4729887" cy="639927"/>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u="sng">
                <a:solidFill>
                  <a:schemeClr val="dk1"/>
                </a:solidFill>
                <a:latin typeface="Calibri"/>
                <a:ea typeface="Calibri"/>
                <a:cs typeface="Calibri"/>
                <a:sym typeface="Calibri"/>
              </a:rPr>
              <a:t>Lemma 2</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A → Aα</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 | Aα</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 Aα</a:t>
            </a:r>
            <a:r>
              <a:rPr lang="en-IN" sz="1800" baseline="-250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Aα</a:t>
            </a:r>
            <a:r>
              <a:rPr lang="en-IN" sz="1800" baseline="-25000">
                <a:solidFill>
                  <a:schemeClr val="dk1"/>
                </a:solidFill>
                <a:latin typeface="Calibri"/>
                <a:ea typeface="Calibri"/>
                <a:cs typeface="Calibri"/>
                <a:sym typeface="Calibri"/>
              </a:rPr>
              <a:t>m </a:t>
            </a:r>
            <a:r>
              <a:rPr lang="en-IN" sz="1800">
                <a:solidFill>
                  <a:schemeClr val="dk1"/>
                </a:solidFill>
                <a:latin typeface="Calibri"/>
                <a:ea typeface="Calibri"/>
                <a:cs typeface="Calibri"/>
                <a:sym typeface="Calibri"/>
              </a:rPr>
              <a:t>|</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 |</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β</a:t>
            </a:r>
            <a:r>
              <a:rPr lang="en-IN" sz="1800" baseline="-25000">
                <a:solidFill>
                  <a:schemeClr val="dk1"/>
                </a:solidFill>
                <a:latin typeface="Calibri"/>
                <a:ea typeface="Calibri"/>
                <a:cs typeface="Calibri"/>
                <a:sym typeface="Calibri"/>
              </a:rPr>
              <a:t>n</a:t>
            </a:r>
            <a:endParaRPr/>
          </a:p>
          <a:p>
            <a:pPr marL="0" marR="0" lvl="0" indent="0" algn="ctr" rtl="0">
              <a:spcBef>
                <a:spcPts val="0"/>
              </a:spcBef>
              <a:spcAft>
                <a:spcPts val="0"/>
              </a:spcAft>
              <a:buNone/>
            </a:pPr>
            <a:endParaRPr sz="1800" baseline="-25000">
              <a:solidFill>
                <a:schemeClr val="lt1"/>
              </a:solidFill>
              <a:latin typeface="Calibri"/>
              <a:ea typeface="Calibri"/>
              <a:cs typeface="Calibri"/>
              <a:sym typeface="Calibri"/>
            </a:endParaRPr>
          </a:p>
        </p:txBody>
      </p:sp>
      <p:sp>
        <p:nvSpPr>
          <p:cNvPr id="758" name="Google Shape;758;p83"/>
          <p:cNvSpPr txBox="1"/>
          <p:nvPr/>
        </p:nvSpPr>
        <p:spPr>
          <a:xfrm>
            <a:off x="181050" y="4612421"/>
            <a:ext cx="309571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b A</a:t>
            </a:r>
            <a:r>
              <a:rPr lang="en-IN" sz="1800" baseline="-250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|a ---- (6) (GNF)</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 → b A</a:t>
            </a:r>
            <a:r>
              <a:rPr lang="en-IN" sz="1800" baseline="-250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2</a:t>
            </a:r>
            <a:r>
              <a:rPr lang="en-IN" sz="1800">
                <a:solidFill>
                  <a:schemeClr val="dk1"/>
                </a:solidFill>
                <a:latin typeface="Calibri"/>
                <a:ea typeface="Calibri"/>
                <a:cs typeface="Calibri"/>
                <a:sym typeface="Calibri"/>
              </a:rPr>
              <a:t>X</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|aX ---- (7) (GNF)</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X→ A</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2 </a:t>
            </a:r>
            <a:r>
              <a:rPr lang="en-IN" sz="1800">
                <a:solidFill>
                  <a:schemeClr val="dk1"/>
                </a:solidFill>
                <a:latin typeface="Calibri"/>
                <a:ea typeface="Calibri"/>
                <a:cs typeface="Calibri"/>
                <a:sym typeface="Calibri"/>
              </a:rPr>
              <a:t>---- (8)</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X→ A</a:t>
            </a:r>
            <a:r>
              <a:rPr lang="en-IN" sz="1800" baseline="-25000">
                <a:solidFill>
                  <a:schemeClr val="dk1"/>
                </a:solidFill>
                <a:latin typeface="Calibri"/>
                <a:ea typeface="Calibri"/>
                <a:cs typeface="Calibri"/>
                <a:sym typeface="Calibri"/>
              </a:rPr>
              <a:t>1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3 </a:t>
            </a:r>
            <a:r>
              <a:rPr lang="en-IN" sz="1800">
                <a:solidFill>
                  <a:schemeClr val="dk1"/>
                </a:solidFill>
                <a:latin typeface="Calibri"/>
                <a:ea typeface="Calibri"/>
                <a:cs typeface="Calibri"/>
                <a:sym typeface="Calibri"/>
              </a:rPr>
              <a:t>A</a:t>
            </a:r>
            <a:r>
              <a:rPr lang="en-IN" sz="1800" baseline="-25000">
                <a:solidFill>
                  <a:schemeClr val="dk1"/>
                </a:solidFill>
                <a:latin typeface="Calibri"/>
                <a:ea typeface="Calibri"/>
                <a:cs typeface="Calibri"/>
                <a:sym typeface="Calibri"/>
              </a:rPr>
              <a:t>2</a:t>
            </a:r>
            <a:r>
              <a:rPr lang="en-IN" sz="1800">
                <a:solidFill>
                  <a:schemeClr val="dk1"/>
                </a:solidFill>
                <a:latin typeface="Calibri"/>
                <a:ea typeface="Calibri"/>
                <a:cs typeface="Calibri"/>
                <a:sym typeface="Calibri"/>
              </a:rPr>
              <a:t>X</a:t>
            </a:r>
            <a:r>
              <a:rPr lang="en-IN" sz="1800" baseline="-250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 (9)</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83"/>
          <p:cNvSpPr txBox="1"/>
          <p:nvPr/>
        </p:nvSpPr>
        <p:spPr>
          <a:xfrm>
            <a:off x="4391953" y="3064290"/>
            <a:ext cx="7728398" cy="18774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Calibri"/>
                <a:ea typeface="Calibri"/>
                <a:cs typeface="Calibri"/>
                <a:sym typeface="Calibri"/>
              </a:rPr>
              <a:t>Now sub (6) &amp; (7) in (2) </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b A</a:t>
            </a:r>
            <a:r>
              <a:rPr lang="en-IN" sz="1400" baseline="-25000">
                <a:solidFill>
                  <a:schemeClr val="dk1"/>
                </a:solidFill>
                <a:highlight>
                  <a:srgbClr val="FFFF00"/>
                </a:highlight>
                <a:latin typeface="Calibri"/>
                <a:ea typeface="Calibri"/>
                <a:cs typeface="Calibri"/>
                <a:sym typeface="Calibri"/>
              </a:rPr>
              <a:t>3 </a:t>
            </a:r>
            <a:r>
              <a:rPr lang="en-IN" sz="1400">
                <a:solidFill>
                  <a:schemeClr val="dk1"/>
                </a:solidFill>
                <a:highlight>
                  <a:srgbClr val="FFFF00"/>
                </a:highlight>
                <a:latin typeface="Calibri"/>
                <a:ea typeface="Calibri"/>
                <a:cs typeface="Calibri"/>
                <a:sym typeface="Calibri"/>
              </a:rPr>
              <a:t>A</a:t>
            </a:r>
            <a:r>
              <a:rPr lang="en-IN" sz="1400" baseline="-25000">
                <a:solidFill>
                  <a:schemeClr val="dk1"/>
                </a:solidFill>
                <a:highlight>
                  <a:srgbClr val="FFFF00"/>
                </a:highlight>
                <a:latin typeface="Calibri"/>
                <a:ea typeface="Calibri"/>
                <a:cs typeface="Calibri"/>
                <a:sym typeface="Calibri"/>
              </a:rPr>
              <a:t>2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a</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b A</a:t>
            </a:r>
            <a:r>
              <a:rPr lang="en-IN" sz="1400" baseline="-25000">
                <a:solidFill>
                  <a:schemeClr val="dk1"/>
                </a:solidFill>
                <a:highlight>
                  <a:srgbClr val="FFFF00"/>
                </a:highlight>
                <a:latin typeface="Calibri"/>
                <a:ea typeface="Calibri"/>
                <a:cs typeface="Calibri"/>
                <a:sym typeface="Calibri"/>
              </a:rPr>
              <a:t>3 </a:t>
            </a:r>
            <a:r>
              <a:rPr lang="en-IN" sz="1400">
                <a:solidFill>
                  <a:schemeClr val="dk1"/>
                </a:solidFill>
                <a:highlight>
                  <a:srgbClr val="FFFF00"/>
                </a:highlight>
                <a:latin typeface="Calibri"/>
                <a:ea typeface="Calibri"/>
                <a:cs typeface="Calibri"/>
                <a:sym typeface="Calibri"/>
              </a:rPr>
              <a:t>A</a:t>
            </a:r>
            <a:r>
              <a:rPr lang="en-IN" sz="1400" baseline="-25000">
                <a:solidFill>
                  <a:schemeClr val="dk1"/>
                </a:solidFill>
                <a:highlight>
                  <a:srgbClr val="FFFF00"/>
                </a:highlight>
                <a:latin typeface="Calibri"/>
                <a:ea typeface="Calibri"/>
                <a:cs typeface="Calibri"/>
                <a:sym typeface="Calibri"/>
              </a:rPr>
              <a:t>2</a:t>
            </a:r>
            <a:r>
              <a:rPr lang="en-IN" sz="1400">
                <a:solidFill>
                  <a:schemeClr val="dk1"/>
                </a:solidFill>
                <a:highlight>
                  <a:srgbClr val="FFFF00"/>
                </a:highlight>
                <a:latin typeface="Calibri"/>
                <a:ea typeface="Calibri"/>
                <a:cs typeface="Calibri"/>
                <a:sym typeface="Calibri"/>
              </a:rPr>
              <a:t>X</a:t>
            </a:r>
            <a:r>
              <a:rPr lang="en-IN" sz="1400" baseline="-25000">
                <a:solidFill>
                  <a:schemeClr val="dk1"/>
                </a:solidFill>
                <a:highlight>
                  <a:srgbClr val="FF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t>
            </a:r>
            <a:r>
              <a:rPr lang="en-IN" sz="1400">
                <a:solidFill>
                  <a:schemeClr val="dk1"/>
                </a:solidFill>
                <a:highlight>
                  <a:srgbClr val="FFFF00"/>
                </a:highlight>
                <a:latin typeface="Calibri"/>
                <a:ea typeface="Calibri"/>
                <a:cs typeface="Calibri"/>
                <a:sym typeface="Calibri"/>
              </a:rPr>
              <a:t>aX</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|b ---- (10)(GNF)</a:t>
            </a:r>
            <a:r>
              <a:rPr lang="en-IN" sz="1400" baseline="-250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Now Sub (10) in (1)</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b A</a:t>
            </a:r>
            <a:r>
              <a:rPr lang="en-IN" sz="1400" baseline="-25000">
                <a:solidFill>
                  <a:schemeClr val="dk1"/>
                </a:solidFill>
                <a:highlight>
                  <a:srgbClr val="00FFFF"/>
                </a:highlight>
                <a:latin typeface="Calibri"/>
                <a:ea typeface="Calibri"/>
                <a:cs typeface="Calibri"/>
                <a:sym typeface="Calibri"/>
              </a:rPr>
              <a:t>3 </a:t>
            </a:r>
            <a:r>
              <a:rPr lang="en-IN" sz="1400">
                <a:solidFill>
                  <a:schemeClr val="dk1"/>
                </a:solidFill>
                <a:highlight>
                  <a:srgbClr val="00FFFF"/>
                </a:highlight>
                <a:latin typeface="Calibri"/>
                <a:ea typeface="Calibri"/>
                <a:cs typeface="Calibri"/>
                <a:sym typeface="Calibri"/>
              </a:rPr>
              <a:t>A</a:t>
            </a:r>
            <a:r>
              <a:rPr lang="en-IN" sz="1400" baseline="-25000">
                <a:solidFill>
                  <a:schemeClr val="dk1"/>
                </a:solidFill>
                <a:highlight>
                  <a:srgbClr val="00FFFF"/>
                </a:highlight>
                <a:latin typeface="Calibri"/>
                <a:ea typeface="Calibri"/>
                <a:cs typeface="Calibri"/>
                <a:sym typeface="Calibri"/>
              </a:rPr>
              <a:t>2 </a:t>
            </a:r>
            <a:r>
              <a:rPr lang="en-IN" sz="1400">
                <a:solidFill>
                  <a:schemeClr val="dk1"/>
                </a:solidFill>
                <a:highlight>
                  <a:srgbClr val="00FFFF"/>
                </a:highlight>
                <a:latin typeface="Calibri"/>
                <a:ea typeface="Calibri"/>
                <a:cs typeface="Calibri"/>
                <a:sym typeface="Calibri"/>
              </a:rPr>
              <a:t>A</a:t>
            </a:r>
            <a:r>
              <a:rPr lang="en-IN" sz="1400" baseline="-25000">
                <a:solidFill>
                  <a:schemeClr val="dk1"/>
                </a:solidFill>
                <a:highlight>
                  <a:srgbClr val="00FFFF"/>
                </a:highlight>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aA</a:t>
            </a:r>
            <a:r>
              <a:rPr lang="en-IN" sz="1400" baseline="-25000">
                <a:solidFill>
                  <a:schemeClr val="dk1"/>
                </a:solidFill>
                <a:highlight>
                  <a:srgbClr val="00FFFF"/>
                </a:highlight>
                <a:latin typeface="Calibri"/>
                <a:ea typeface="Calibri"/>
                <a:cs typeface="Calibri"/>
                <a:sym typeface="Calibri"/>
              </a:rPr>
              <a:t>1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b A</a:t>
            </a:r>
            <a:r>
              <a:rPr lang="en-IN" sz="1400" baseline="-25000">
                <a:solidFill>
                  <a:schemeClr val="dk1"/>
                </a:solidFill>
                <a:highlight>
                  <a:srgbClr val="00FFFF"/>
                </a:highlight>
                <a:latin typeface="Calibri"/>
                <a:ea typeface="Calibri"/>
                <a:cs typeface="Calibri"/>
                <a:sym typeface="Calibri"/>
              </a:rPr>
              <a:t>3 </a:t>
            </a:r>
            <a:r>
              <a:rPr lang="en-IN" sz="1400">
                <a:solidFill>
                  <a:schemeClr val="dk1"/>
                </a:solidFill>
                <a:highlight>
                  <a:srgbClr val="00FFFF"/>
                </a:highlight>
                <a:latin typeface="Calibri"/>
                <a:ea typeface="Calibri"/>
                <a:cs typeface="Calibri"/>
                <a:sym typeface="Calibri"/>
              </a:rPr>
              <a:t>A</a:t>
            </a:r>
            <a:r>
              <a:rPr lang="en-IN" sz="1400" baseline="-25000">
                <a:solidFill>
                  <a:schemeClr val="dk1"/>
                </a:solidFill>
                <a:highlight>
                  <a:srgbClr val="00FFFF"/>
                </a:highlight>
                <a:latin typeface="Calibri"/>
                <a:ea typeface="Calibri"/>
                <a:cs typeface="Calibri"/>
                <a:sym typeface="Calibri"/>
              </a:rPr>
              <a:t>2</a:t>
            </a:r>
            <a:r>
              <a:rPr lang="en-IN" sz="1400">
                <a:solidFill>
                  <a:schemeClr val="dk1"/>
                </a:solidFill>
                <a:highlight>
                  <a:srgbClr val="00FFFF"/>
                </a:highlight>
                <a:latin typeface="Calibri"/>
                <a:ea typeface="Calibri"/>
                <a:cs typeface="Calibri"/>
                <a:sym typeface="Calibri"/>
              </a:rPr>
              <a:t>X</a:t>
            </a:r>
            <a:r>
              <a:rPr lang="en-IN" sz="1400" baseline="-25000">
                <a:solidFill>
                  <a:schemeClr val="dk1"/>
                </a:solidFill>
                <a:highlight>
                  <a:srgbClr val="00FFFF"/>
                </a:highlight>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A</a:t>
            </a:r>
            <a:r>
              <a:rPr lang="en-IN" sz="1400" baseline="-25000">
                <a:solidFill>
                  <a:schemeClr val="dk1"/>
                </a:solidFill>
                <a:highlight>
                  <a:srgbClr val="00FFFF"/>
                </a:highlight>
                <a:latin typeface="Calibri"/>
                <a:ea typeface="Calibri"/>
                <a:cs typeface="Calibri"/>
                <a:sym typeface="Calibri"/>
              </a:rPr>
              <a:t>1</a:t>
            </a:r>
            <a:r>
              <a:rPr lang="en-IN" sz="1400">
                <a:solidFill>
                  <a:schemeClr val="dk1"/>
                </a:solidFill>
                <a:highlight>
                  <a:srgbClr val="00FFFF"/>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t>
            </a:r>
            <a:r>
              <a:rPr lang="en-IN" sz="1400">
                <a:solidFill>
                  <a:schemeClr val="dk1"/>
                </a:solidFill>
                <a:highlight>
                  <a:srgbClr val="00FFFF"/>
                </a:highlight>
                <a:latin typeface="Calibri"/>
                <a:ea typeface="Calibri"/>
                <a:cs typeface="Calibri"/>
                <a:sym typeface="Calibri"/>
              </a:rPr>
              <a:t>aX A</a:t>
            </a:r>
            <a:r>
              <a:rPr lang="en-IN" sz="1400" baseline="-25000">
                <a:solidFill>
                  <a:schemeClr val="dk1"/>
                </a:solidFill>
                <a:highlight>
                  <a:srgbClr val="00FFFF"/>
                </a:highlight>
                <a:latin typeface="Calibri"/>
                <a:ea typeface="Calibri"/>
                <a:cs typeface="Calibri"/>
                <a:sym typeface="Calibri"/>
              </a:rPr>
              <a:t>1</a:t>
            </a:r>
            <a:r>
              <a:rPr lang="en-IN" sz="1400">
                <a:solidFill>
                  <a:schemeClr val="dk1"/>
                </a:solidFill>
                <a:highlight>
                  <a:srgbClr val="00FFFF"/>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t>
            </a:r>
            <a:r>
              <a:rPr lang="en-IN" sz="1400">
                <a:solidFill>
                  <a:schemeClr val="dk1"/>
                </a:solidFill>
                <a:highlight>
                  <a:srgbClr val="00FFFF"/>
                </a:highlight>
                <a:latin typeface="Calibri"/>
                <a:ea typeface="Calibri"/>
                <a:cs typeface="Calibri"/>
                <a:sym typeface="Calibri"/>
              </a:rPr>
              <a:t>b</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(11)(GNF)</a:t>
            </a:r>
            <a:r>
              <a:rPr lang="en-IN" sz="1400" baseline="-250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Now sub (11) in (8)&amp;(9)</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X→ </a:t>
            </a:r>
            <a:r>
              <a:rPr lang="en-IN" sz="1400">
                <a:solidFill>
                  <a:schemeClr val="dk1"/>
                </a:solidFill>
                <a:highlight>
                  <a:srgbClr val="00FF00"/>
                </a:highlight>
                <a:latin typeface="Calibri"/>
                <a:ea typeface="Calibri"/>
                <a:cs typeface="Calibri"/>
                <a:sym typeface="Calibri"/>
              </a:rPr>
              <a:t>b A</a:t>
            </a:r>
            <a:r>
              <a:rPr lang="en-IN" sz="1400" baseline="-250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2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a:t>
            </a:r>
            <a:r>
              <a:rPr lang="en-IN" sz="1400" baseline="-25000">
                <a:solidFill>
                  <a:schemeClr val="dk1"/>
                </a:solidFill>
                <a:highlight>
                  <a:srgbClr val="00FF00"/>
                </a:highlight>
                <a:latin typeface="Calibri"/>
                <a:ea typeface="Calibri"/>
                <a:cs typeface="Calibri"/>
                <a:sym typeface="Calibri"/>
              </a:rPr>
              <a:t>1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b A</a:t>
            </a:r>
            <a:r>
              <a:rPr lang="en-IN" sz="1400" baseline="-250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2</a:t>
            </a:r>
            <a:r>
              <a:rPr lang="en-IN" sz="1400">
                <a:solidFill>
                  <a:schemeClr val="dk1"/>
                </a:solidFill>
                <a:highlight>
                  <a:srgbClr val="00FF00"/>
                </a:highlight>
                <a:latin typeface="Calibri"/>
                <a:ea typeface="Calibri"/>
                <a:cs typeface="Calibri"/>
                <a:sym typeface="Calibri"/>
              </a:rPr>
              <a:t>X</a:t>
            </a:r>
            <a:r>
              <a:rPr lang="en-IN" sz="1400" baseline="-25000">
                <a:solidFill>
                  <a:schemeClr val="dk1"/>
                </a:solidFill>
                <a:highlight>
                  <a:srgbClr val="00FF00"/>
                </a:highlight>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aX A</a:t>
            </a:r>
            <a:r>
              <a:rPr lang="en-IN" sz="1400" baseline="-250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t>
            </a:r>
            <a:r>
              <a:rPr lang="en-IN" sz="1400">
                <a:solidFill>
                  <a:schemeClr val="dk1"/>
                </a:solidFill>
                <a:highlight>
                  <a:srgbClr val="00FF00"/>
                </a:highlight>
                <a:latin typeface="Calibri"/>
                <a:ea typeface="Calibri"/>
                <a:cs typeface="Calibri"/>
                <a:sym typeface="Calibri"/>
              </a:rPr>
              <a:t>bA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(12) (GNF)</a:t>
            </a:r>
            <a:r>
              <a:rPr lang="en-IN" sz="1400" baseline="-250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X→ </a:t>
            </a:r>
            <a:r>
              <a:rPr lang="en-IN" sz="1400">
                <a:solidFill>
                  <a:schemeClr val="dk1"/>
                </a:solidFill>
                <a:highlight>
                  <a:srgbClr val="00FF00"/>
                </a:highlight>
                <a:latin typeface="Calibri"/>
                <a:ea typeface="Calibri"/>
                <a:cs typeface="Calibri"/>
                <a:sym typeface="Calibri"/>
              </a:rPr>
              <a:t>b A</a:t>
            </a:r>
            <a:r>
              <a:rPr lang="en-IN" sz="1400" baseline="-250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2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a:t>
            </a:r>
            <a:r>
              <a:rPr lang="en-IN" sz="1400" baseline="-25000">
                <a:solidFill>
                  <a:schemeClr val="dk1"/>
                </a:solidFill>
                <a:highlight>
                  <a:srgbClr val="00FF00"/>
                </a:highlight>
                <a:latin typeface="Calibri"/>
                <a:ea typeface="Calibri"/>
                <a:cs typeface="Calibri"/>
                <a:sym typeface="Calibri"/>
              </a:rPr>
              <a:t>1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b A</a:t>
            </a:r>
            <a:r>
              <a:rPr lang="en-IN" sz="1400" baseline="-25000">
                <a:solidFill>
                  <a:schemeClr val="dk1"/>
                </a:solidFill>
                <a:highlight>
                  <a:srgbClr val="00FF00"/>
                </a:highlight>
                <a:latin typeface="Calibri"/>
                <a:ea typeface="Calibri"/>
                <a:cs typeface="Calibri"/>
                <a:sym typeface="Calibri"/>
              </a:rPr>
              <a:t>3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2</a:t>
            </a:r>
            <a:r>
              <a:rPr lang="en-IN" sz="1400">
                <a:solidFill>
                  <a:schemeClr val="dk1"/>
                </a:solidFill>
                <a:highlight>
                  <a:srgbClr val="00FF00"/>
                </a:highlight>
                <a:latin typeface="Calibri"/>
                <a:ea typeface="Calibri"/>
                <a:cs typeface="Calibri"/>
                <a:sym typeface="Calibri"/>
              </a:rPr>
              <a:t>X</a:t>
            </a:r>
            <a:r>
              <a:rPr lang="en-IN" sz="1400" baseline="-25000">
                <a:solidFill>
                  <a:schemeClr val="dk1"/>
                </a:solidFill>
                <a:highlight>
                  <a:srgbClr val="00FF00"/>
                </a:highlight>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a:t>
            </a:r>
            <a:r>
              <a:rPr lang="en-IN" sz="1400" baseline="-250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t>
            </a:r>
            <a:r>
              <a:rPr lang="en-IN" sz="1400">
                <a:solidFill>
                  <a:schemeClr val="dk1"/>
                </a:solidFill>
                <a:highlight>
                  <a:srgbClr val="00FF00"/>
                </a:highlight>
                <a:latin typeface="Calibri"/>
                <a:ea typeface="Calibri"/>
                <a:cs typeface="Calibri"/>
                <a:sym typeface="Calibri"/>
              </a:rPr>
              <a:t>aX A</a:t>
            </a:r>
            <a:r>
              <a:rPr lang="en-IN" sz="1400" baseline="-25000">
                <a:solidFill>
                  <a:schemeClr val="dk1"/>
                </a:solidFill>
                <a:highlight>
                  <a:srgbClr val="00FF00"/>
                </a:highlight>
                <a:latin typeface="Calibri"/>
                <a:ea typeface="Calibri"/>
                <a:cs typeface="Calibri"/>
                <a:sym typeface="Calibri"/>
              </a:rPr>
              <a:t>1</a:t>
            </a:r>
            <a:r>
              <a:rPr lang="en-IN" sz="1400">
                <a:solidFill>
                  <a:schemeClr val="dk1"/>
                </a:solidFill>
                <a:highlight>
                  <a:srgbClr val="00FF00"/>
                </a:highlight>
                <a:latin typeface="Calibri"/>
                <a:ea typeface="Calibri"/>
                <a:cs typeface="Calibri"/>
                <a:sym typeface="Calibri"/>
              </a:rPr>
              <a:t> 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highlight>
                  <a:srgbClr val="00FF00"/>
                </a:highlight>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X|</a:t>
            </a:r>
            <a:r>
              <a:rPr lang="en-IN" sz="1400">
                <a:solidFill>
                  <a:schemeClr val="dk1"/>
                </a:solidFill>
                <a:highlight>
                  <a:srgbClr val="00FF00"/>
                </a:highlight>
                <a:latin typeface="Calibri"/>
                <a:ea typeface="Calibri"/>
                <a:cs typeface="Calibri"/>
                <a:sym typeface="Calibri"/>
              </a:rPr>
              <a:t>bA</a:t>
            </a:r>
            <a:r>
              <a:rPr lang="en-IN" sz="1400" baseline="-25000">
                <a:solidFill>
                  <a:schemeClr val="dk1"/>
                </a:solidFill>
                <a:highlight>
                  <a:srgbClr val="00FF00"/>
                </a:highlight>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(13) (GNF)</a:t>
            </a:r>
            <a:r>
              <a:rPr lang="en-IN" sz="1400" baseline="-250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83"/>
          <p:cNvSpPr/>
          <p:nvPr/>
        </p:nvSpPr>
        <p:spPr>
          <a:xfrm>
            <a:off x="3709531" y="4955384"/>
            <a:ext cx="8301419" cy="1664563"/>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1" u="sng">
                <a:solidFill>
                  <a:schemeClr val="dk1"/>
                </a:solidFill>
                <a:latin typeface="Calibri"/>
                <a:ea typeface="Calibri"/>
                <a:cs typeface="Calibri"/>
                <a:sym typeface="Calibri"/>
              </a:rPr>
              <a:t>Answer:</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 aX 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|bA</a:t>
            </a:r>
            <a:r>
              <a:rPr lang="en-IN" sz="1400" baseline="-25000">
                <a:solidFill>
                  <a:schemeClr val="dk1"/>
                </a:solidFill>
                <a:latin typeface="Calibri"/>
                <a:ea typeface="Calibri"/>
                <a:cs typeface="Calibri"/>
                <a:sym typeface="Calibri"/>
              </a:rPr>
              <a:t>3</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aA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aX 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|b</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 </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|aX </a:t>
            </a:r>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X→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 aX 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|bA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IN" sz="1400">
                <a:solidFill>
                  <a:schemeClr val="dk1"/>
                </a:solidFill>
                <a:latin typeface="Calibri"/>
                <a:ea typeface="Calibri"/>
                <a:cs typeface="Calibri"/>
                <a:sym typeface="Calibri"/>
              </a:rPr>
              <a:t>X→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aA</a:t>
            </a:r>
            <a:r>
              <a:rPr lang="en-IN" sz="1400" baseline="-25000">
                <a:solidFill>
                  <a:schemeClr val="dk1"/>
                </a:solidFill>
                <a:latin typeface="Calibri"/>
                <a:ea typeface="Calibri"/>
                <a:cs typeface="Calibri"/>
                <a:sym typeface="Calibri"/>
              </a:rPr>
              <a:t>1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b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r>
              <a:rPr lang="en-IN" sz="1400" baseline="-25000">
                <a:solidFill>
                  <a:schemeClr val="dk1"/>
                </a:solidFill>
                <a:latin typeface="Calibri"/>
                <a:ea typeface="Calibri"/>
                <a:cs typeface="Calibri"/>
                <a:sym typeface="Calibri"/>
              </a:rPr>
              <a:t> </a:t>
            </a:r>
            <a:r>
              <a:rPr lang="en-IN" sz="1400">
                <a:solidFill>
                  <a:schemeClr val="dk1"/>
                </a:solidFill>
                <a:latin typeface="Calibri"/>
                <a:ea typeface="Calibri"/>
                <a:cs typeface="Calibri"/>
                <a:sym typeface="Calibri"/>
              </a:rPr>
              <a:t>| aX A</a:t>
            </a:r>
            <a:r>
              <a:rPr lang="en-IN" sz="1400" baseline="-25000">
                <a:solidFill>
                  <a:schemeClr val="dk1"/>
                </a:solidFill>
                <a:latin typeface="Calibri"/>
                <a:ea typeface="Calibri"/>
                <a:cs typeface="Calibri"/>
                <a:sym typeface="Calibri"/>
              </a:rPr>
              <a:t>1</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 </a:t>
            </a:r>
            <a:r>
              <a:rPr lang="en-IN" sz="1400">
                <a:solidFill>
                  <a:schemeClr val="dk1"/>
                </a:solidFill>
                <a:latin typeface="Calibri"/>
                <a:ea typeface="Calibri"/>
                <a:cs typeface="Calibri"/>
                <a:sym typeface="Calibri"/>
              </a:rPr>
              <a:t>X|bA</a:t>
            </a:r>
            <a:r>
              <a:rPr lang="en-IN" sz="1400" baseline="-25000">
                <a:solidFill>
                  <a:schemeClr val="dk1"/>
                </a:solidFill>
                <a:latin typeface="Calibri"/>
                <a:ea typeface="Calibri"/>
                <a:cs typeface="Calibri"/>
                <a:sym typeface="Calibri"/>
              </a:rPr>
              <a:t>3</a:t>
            </a:r>
            <a:r>
              <a:rPr lang="en-IN" sz="1400">
                <a:solidFill>
                  <a:schemeClr val="dk1"/>
                </a:solidFill>
                <a:latin typeface="Calibri"/>
                <a:ea typeface="Calibri"/>
                <a:cs typeface="Calibri"/>
                <a:sym typeface="Calibri"/>
              </a:rPr>
              <a:t> A</a:t>
            </a:r>
            <a:r>
              <a:rPr lang="en-IN" sz="1400" baseline="-25000">
                <a:solidFill>
                  <a:schemeClr val="dk1"/>
                </a:solidFill>
                <a:latin typeface="Calibri"/>
                <a:ea typeface="Calibri"/>
                <a:cs typeface="Calibri"/>
                <a:sym typeface="Calibri"/>
              </a:rPr>
              <a:t>3 </a:t>
            </a:r>
            <a:r>
              <a:rPr lang="en-IN" sz="1400">
                <a:solidFill>
                  <a:schemeClr val="dk1"/>
                </a:solidFill>
                <a:latin typeface="Calibri"/>
                <a:ea typeface="Calibri"/>
                <a:cs typeface="Calibri"/>
                <a:sym typeface="Calibri"/>
              </a:rPr>
              <a:t>A</a:t>
            </a:r>
            <a:r>
              <a:rPr lang="en-IN" sz="1400" baseline="-25000">
                <a:solidFill>
                  <a:schemeClr val="dk1"/>
                </a:solidFill>
                <a:latin typeface="Calibri"/>
                <a:ea typeface="Calibri"/>
                <a:cs typeface="Calibri"/>
                <a:sym typeface="Calibri"/>
              </a:rPr>
              <a:t>2</a:t>
            </a:r>
            <a:r>
              <a:rPr lang="en-IN" sz="1400">
                <a:solidFill>
                  <a:schemeClr val="dk1"/>
                </a:solidFill>
                <a:latin typeface="Calibri"/>
                <a:ea typeface="Calibri"/>
                <a:cs typeface="Calibri"/>
                <a:sym typeface="Calibri"/>
              </a:rPr>
              <a:t>X</a:t>
            </a:r>
            <a:endParaRPr sz="1800">
              <a:solidFill>
                <a:schemeClr val="dk1"/>
              </a:solidFill>
              <a:latin typeface="Calibri"/>
              <a:ea typeface="Calibri"/>
              <a:cs typeface="Calibri"/>
              <a:sym typeface="Calibri"/>
            </a:endParaRPr>
          </a:p>
        </p:txBody>
      </p:sp>
      <p:sp>
        <p:nvSpPr>
          <p:cNvPr id="761" name="Google Shape;761;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84"/>
          <p:cNvSpPr txBox="1">
            <a:spLocks noGrp="1"/>
          </p:cNvSpPr>
          <p:nvPr>
            <p:ph type="title"/>
          </p:nvPr>
        </p:nvSpPr>
        <p:spPr>
          <a:xfrm>
            <a:off x="0" y="-18224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Solved problem (2)</a:t>
            </a:r>
            <a:endParaRPr/>
          </a:p>
        </p:txBody>
      </p:sp>
      <p:pic>
        <p:nvPicPr>
          <p:cNvPr id="767" name="Google Shape;767;p84"/>
          <p:cNvPicPr preferRelativeResize="0"/>
          <p:nvPr/>
        </p:nvPicPr>
        <p:blipFill rotWithShape="1">
          <a:blip r:embed="rId3">
            <a:alphaModFix/>
          </a:blip>
          <a:srcRect/>
          <a:stretch/>
        </p:blipFill>
        <p:spPr>
          <a:xfrm>
            <a:off x="3456243" y="674703"/>
            <a:ext cx="6238301" cy="6081204"/>
          </a:xfrm>
          <a:prstGeom prst="rect">
            <a:avLst/>
          </a:prstGeom>
          <a:noFill/>
          <a:ln>
            <a:noFill/>
          </a:ln>
        </p:spPr>
      </p:pic>
      <p:sp>
        <p:nvSpPr>
          <p:cNvPr id="768" name="Google Shape;768;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85"/>
          <p:cNvSpPr txBox="1">
            <a:spLocks noGrp="1"/>
          </p:cNvSpPr>
          <p:nvPr>
            <p:ph type="title"/>
          </p:nvPr>
        </p:nvSpPr>
        <p:spPr>
          <a:xfrm>
            <a:off x="0" y="-2651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Solved problem (2)</a:t>
            </a:r>
            <a:endParaRPr/>
          </a:p>
        </p:txBody>
      </p:sp>
      <p:pic>
        <p:nvPicPr>
          <p:cNvPr id="774" name="Google Shape;774;p85"/>
          <p:cNvPicPr preferRelativeResize="0"/>
          <p:nvPr/>
        </p:nvPicPr>
        <p:blipFill rotWithShape="1">
          <a:blip r:embed="rId3">
            <a:alphaModFix/>
          </a:blip>
          <a:srcRect/>
          <a:stretch/>
        </p:blipFill>
        <p:spPr>
          <a:xfrm>
            <a:off x="2475391" y="737910"/>
            <a:ext cx="7010400" cy="6120090"/>
          </a:xfrm>
          <a:prstGeom prst="rect">
            <a:avLst/>
          </a:prstGeom>
          <a:noFill/>
          <a:ln>
            <a:noFill/>
          </a:ln>
        </p:spPr>
      </p:pic>
      <p:sp>
        <p:nvSpPr>
          <p:cNvPr id="775" name="Google Shape;775;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Exercise problems </a:t>
            </a:r>
            <a:endParaRPr/>
          </a:p>
        </p:txBody>
      </p:sp>
      <p:pic>
        <p:nvPicPr>
          <p:cNvPr id="781" name="Google Shape;781;p86"/>
          <p:cNvPicPr preferRelativeResize="0">
            <a:picLocks noGrp="1"/>
          </p:cNvPicPr>
          <p:nvPr>
            <p:ph type="body" idx="1"/>
          </p:nvPr>
        </p:nvPicPr>
        <p:blipFill rotWithShape="1">
          <a:blip r:embed="rId3">
            <a:alphaModFix/>
          </a:blip>
          <a:srcRect/>
          <a:stretch/>
        </p:blipFill>
        <p:spPr>
          <a:xfrm>
            <a:off x="1416634" y="1690688"/>
            <a:ext cx="8144616" cy="4662570"/>
          </a:xfrm>
          <a:prstGeom prst="rect">
            <a:avLst/>
          </a:prstGeom>
          <a:noFill/>
          <a:ln>
            <a:noFill/>
          </a:ln>
        </p:spPr>
      </p:pic>
      <p:sp>
        <p:nvSpPr>
          <p:cNvPr id="782" name="Google Shape;782;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t>Chomsky Hierarchy</a:t>
            </a:r>
            <a:endParaRPr dirty="0"/>
          </a:p>
        </p:txBody>
      </p:sp>
      <p:sp>
        <p:nvSpPr>
          <p:cNvPr id="192" name="Google Shape;192;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dirty="0"/>
              <a:t>According to Noam Chomsky, there are four types of grammars − Type 0, Type 1, Type 2, and Type 3. </a:t>
            </a:r>
            <a:endParaRPr dirty="0"/>
          </a:p>
          <a:p>
            <a:pPr marL="228600" lvl="0" indent="-228600" algn="l" rtl="0">
              <a:lnSpc>
                <a:spcPct val="90000"/>
              </a:lnSpc>
              <a:spcBef>
                <a:spcPts val="1000"/>
              </a:spcBef>
              <a:spcAft>
                <a:spcPts val="0"/>
              </a:spcAft>
              <a:buClr>
                <a:schemeClr val="dk1"/>
              </a:buClr>
              <a:buSzPts val="2400"/>
              <a:buChar char="•"/>
            </a:pPr>
            <a:r>
              <a:rPr lang="en-IN" sz="2400" dirty="0"/>
              <a:t>Type 0 known as unrestricted grammar. </a:t>
            </a:r>
            <a:endParaRPr dirty="0"/>
          </a:p>
          <a:p>
            <a:pPr marL="228600" lvl="0" indent="-228600" algn="l" rtl="0">
              <a:lnSpc>
                <a:spcPct val="90000"/>
              </a:lnSpc>
              <a:spcBef>
                <a:spcPts val="1000"/>
              </a:spcBef>
              <a:spcAft>
                <a:spcPts val="0"/>
              </a:spcAft>
              <a:buClr>
                <a:schemeClr val="dk1"/>
              </a:buClr>
              <a:buSzPts val="2400"/>
              <a:buChar char="•"/>
            </a:pPr>
            <a:r>
              <a:rPr lang="en-IN" sz="2400" dirty="0"/>
              <a:t>Type 1 known as context sensitive grammar. </a:t>
            </a:r>
            <a:endParaRPr dirty="0"/>
          </a:p>
          <a:p>
            <a:pPr marL="228600" lvl="0" indent="-228600" algn="l" rtl="0">
              <a:lnSpc>
                <a:spcPct val="90000"/>
              </a:lnSpc>
              <a:spcBef>
                <a:spcPts val="1000"/>
              </a:spcBef>
              <a:spcAft>
                <a:spcPts val="0"/>
              </a:spcAft>
              <a:buClr>
                <a:schemeClr val="dk1"/>
              </a:buClr>
              <a:buSzPts val="2400"/>
              <a:buChar char="•"/>
            </a:pPr>
            <a:r>
              <a:rPr lang="en-IN" sz="2400" dirty="0"/>
              <a:t>Type 2 known as context free grammar. </a:t>
            </a:r>
            <a:endParaRPr dirty="0"/>
          </a:p>
          <a:p>
            <a:pPr marL="228600" lvl="0" indent="-228600" algn="l" rtl="0">
              <a:lnSpc>
                <a:spcPct val="90000"/>
              </a:lnSpc>
              <a:spcBef>
                <a:spcPts val="1000"/>
              </a:spcBef>
              <a:spcAft>
                <a:spcPts val="0"/>
              </a:spcAft>
              <a:buClr>
                <a:schemeClr val="dk1"/>
              </a:buClr>
              <a:buSzPts val="2400"/>
              <a:buChar char="•"/>
            </a:pPr>
            <a:r>
              <a:rPr lang="en-IN" sz="2400" dirty="0"/>
              <a:t>Type 3 Regular Grammar.</a:t>
            </a:r>
            <a:br>
              <a:rPr lang="en-IN" sz="2400" dirty="0"/>
            </a:br>
            <a:endParaRPr sz="2400" dirty="0"/>
          </a:p>
        </p:txBody>
      </p:sp>
      <p:sp>
        <p:nvSpPr>
          <p:cNvPr id="193" name="Google Shape;19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6717</Words>
  <Application>Microsoft Office PowerPoint</Application>
  <PresentationFormat>Widescreen</PresentationFormat>
  <Paragraphs>842</Paragraphs>
  <Slides>87</Slides>
  <Notes>86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Calibri</vt:lpstr>
      <vt:lpstr>Libre Baskerville</vt:lpstr>
      <vt:lpstr>Noto Sans Symbols</vt:lpstr>
      <vt:lpstr>verdana</vt:lpstr>
      <vt:lpstr>Times New Roman</vt:lpstr>
      <vt:lpstr>Roboto</vt:lpstr>
      <vt:lpstr>Arial</vt:lpstr>
      <vt:lpstr>Office Theme</vt:lpstr>
      <vt:lpstr>PowerPoint Presentation</vt:lpstr>
      <vt:lpstr>PowerPoint Presentation</vt:lpstr>
      <vt:lpstr>Introduction to Grammar</vt:lpstr>
      <vt:lpstr>Grammars: Introduction</vt:lpstr>
      <vt:lpstr> Two basic elements of a Grammar  </vt:lpstr>
      <vt:lpstr>Example</vt:lpstr>
      <vt:lpstr>Types of Grammar</vt:lpstr>
      <vt:lpstr>Types of Grammar</vt:lpstr>
      <vt:lpstr>Chomsky Hierarchy</vt:lpstr>
      <vt:lpstr>Type 0: Unrestricted Grammar:</vt:lpstr>
      <vt:lpstr>Type 1: Context Sensitive Grammar</vt:lpstr>
      <vt:lpstr>Type 2: Context Free Grammar:</vt:lpstr>
      <vt:lpstr>Type 3: Regular Grammar:</vt:lpstr>
      <vt:lpstr>Contd…</vt:lpstr>
      <vt:lpstr>CFG and its Languages</vt:lpstr>
      <vt:lpstr>  Context Free Grammars and Languages </vt:lpstr>
      <vt:lpstr>Examples </vt:lpstr>
      <vt:lpstr>Contd…</vt:lpstr>
      <vt:lpstr>Contd…</vt:lpstr>
      <vt:lpstr>Contd…</vt:lpstr>
      <vt:lpstr>Contd…</vt:lpstr>
      <vt:lpstr>Contd…</vt:lpstr>
      <vt:lpstr>Contd…</vt:lpstr>
      <vt:lpstr>Derivation &amp; Parse Tree</vt:lpstr>
      <vt:lpstr>Derivations </vt:lpstr>
      <vt:lpstr>Contd…</vt:lpstr>
      <vt:lpstr>Left most Derivation</vt:lpstr>
      <vt:lpstr>Rightmost Derivation</vt:lpstr>
      <vt:lpstr> Parse tree </vt:lpstr>
      <vt:lpstr>Example:</vt:lpstr>
      <vt:lpstr>Contd…</vt:lpstr>
      <vt:lpstr>Contd…</vt:lpstr>
      <vt:lpstr>Contd…</vt:lpstr>
      <vt:lpstr>What is the language defined by ‘G’</vt:lpstr>
      <vt:lpstr>Contd…</vt:lpstr>
      <vt:lpstr>Ambiguous grammar</vt:lpstr>
      <vt:lpstr>Ambiguity </vt:lpstr>
      <vt:lpstr>Contd…</vt:lpstr>
      <vt:lpstr>Contd…</vt:lpstr>
      <vt:lpstr>Ambiguous grammar to unambiguous grammar</vt:lpstr>
      <vt:lpstr>Contd…</vt:lpstr>
      <vt:lpstr>Removing ambiguity</vt:lpstr>
      <vt:lpstr>Contd…</vt:lpstr>
      <vt:lpstr>Contd…</vt:lpstr>
      <vt:lpstr>Elimination of Useless Symbols </vt:lpstr>
      <vt:lpstr>Elimination of Useless Symbols</vt:lpstr>
      <vt:lpstr>Elimination of Useless Symbols</vt:lpstr>
      <vt:lpstr>Elimination of Useless Symbols</vt:lpstr>
      <vt:lpstr>Elimination of Useless Symbols</vt:lpstr>
      <vt:lpstr>Elimination of Useless Symbols-Example</vt:lpstr>
      <vt:lpstr>Elimination of Useless Symbols-Example</vt:lpstr>
      <vt:lpstr>Elimination of Useless Symbols-Example</vt:lpstr>
      <vt:lpstr>Elimination of Useless Symbols-Example</vt:lpstr>
      <vt:lpstr>Elimination of Useless Symbols</vt:lpstr>
      <vt:lpstr>PowerPoint Presentation</vt:lpstr>
      <vt:lpstr>Elimination of Useless Symbols</vt:lpstr>
      <vt:lpstr>Elimination of Null Productions</vt:lpstr>
      <vt:lpstr> Elimination of Null Productions </vt:lpstr>
      <vt:lpstr>Elimination  of Null Productions – Example</vt:lpstr>
      <vt:lpstr>Elimination  of Null Productions – Example</vt:lpstr>
      <vt:lpstr>Elimination  of Null Productions – Example</vt:lpstr>
      <vt:lpstr>Elimination  of Unit Productions</vt:lpstr>
      <vt:lpstr>Elimination  of Unit Productions</vt:lpstr>
      <vt:lpstr>Elimination  of Unit Productions – Example</vt:lpstr>
      <vt:lpstr>Elimination  of Unit Productions – Example</vt:lpstr>
      <vt:lpstr>Exercise Problems</vt:lpstr>
      <vt:lpstr>Exercise Problems</vt:lpstr>
      <vt:lpstr>Exercise Problems</vt:lpstr>
      <vt:lpstr>Normal Form</vt:lpstr>
      <vt:lpstr>Normal Form</vt:lpstr>
      <vt:lpstr>Chomsky normal form (CNF) </vt:lpstr>
      <vt:lpstr>Chomsky normal form (CNF) </vt:lpstr>
      <vt:lpstr>Steps to convert a CFG to CNF</vt:lpstr>
      <vt:lpstr>Steps to convert a CFG to CNF</vt:lpstr>
      <vt:lpstr>Solved problem</vt:lpstr>
      <vt:lpstr>CNF Problem </vt:lpstr>
      <vt:lpstr>CNF Problem </vt:lpstr>
      <vt:lpstr>Greibach Normal Form (GNF) </vt:lpstr>
      <vt:lpstr>Greibach Normal Form (GNF) </vt:lpstr>
      <vt:lpstr>Steps to convert a CFG to GNF</vt:lpstr>
      <vt:lpstr>Lemma I</vt:lpstr>
      <vt:lpstr>Lemma II</vt:lpstr>
      <vt:lpstr>Solved problem (1)</vt:lpstr>
      <vt:lpstr>Solved problem (1)</vt:lpstr>
      <vt:lpstr>Solved problem (2)</vt:lpstr>
      <vt:lpstr>Solved problem (2)</vt:lpstr>
      <vt:lpstr>Exercise problems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Nagarajan</dc:creator>
  <cp:lastModifiedBy>Dr. P. Balaji Srikaanth</cp:lastModifiedBy>
  <cp:revision>50</cp:revision>
  <dcterms:created xsi:type="dcterms:W3CDTF">2020-08-07T12:59:12Z</dcterms:created>
  <dcterms:modified xsi:type="dcterms:W3CDTF">2024-09-11T05:40:38Z</dcterms:modified>
</cp:coreProperties>
</file>