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8" d="100"/>
          <a:sy n="88" d="100"/>
        </p:scale>
        <p:origin x="-1282" y="-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C5E8091-F11C-4BA8-A8A9-0710FC04F5F3}"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C5E8091-F11C-4BA8-A8A9-0710FC04F5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C5E8091-F11C-4BA8-A8A9-0710FC04F5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C5E8091-F11C-4BA8-A8A9-0710FC04F5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C5E8091-F11C-4BA8-A8A9-0710FC04F5F3}"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C5E8091-F11C-4BA8-A8A9-0710FC04F5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C5E8091-F11C-4BA8-A8A9-0710FC04F5F3}"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C5E8091-F11C-4BA8-A8A9-0710FC04F5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C5E8091-F11C-4BA8-A8A9-0710FC04F5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93215B-C05E-442B-A47B-FE2D339A5257}" type="datetimeFigureOut">
              <a:rPr lang="en-US" smtClean="0"/>
              <a:pPr/>
              <a:t>6/23/2025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C5E8091-F11C-4BA8-A8A9-0710FC04F5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5B93215B-C05E-442B-A47B-FE2D339A5257}" type="datetimeFigureOut">
              <a:rPr lang="en-US" smtClean="0"/>
              <a:pPr/>
              <a:t>6/23/2025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CC5E8091-F11C-4BA8-A8A9-0710FC04F5F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B93215B-C05E-442B-A47B-FE2D339A5257}" type="datetimeFigureOut">
              <a:rPr lang="en-US" smtClean="0"/>
              <a:pPr/>
              <a:t>6/23/2025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C5E8091-F11C-4BA8-A8A9-0710FC04F5F3}"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mrl.cs.vsb.cz/eyedatas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642918"/>
            <a:ext cx="7772400" cy="1470025"/>
          </a:xfrm>
        </p:spPr>
        <p:txBody>
          <a:bodyPr>
            <a:normAutofit/>
          </a:bodyPr>
          <a:lstStyle/>
          <a:p>
            <a:r>
              <a:rPr lang="en-IN" sz="4800" u="sng" dirty="0" smtClean="0"/>
              <a:t>EYE STATE MONITORING</a:t>
            </a:r>
            <a:endParaRPr lang="en-US" sz="4800" b="1" u="sng" dirty="0"/>
          </a:p>
        </p:txBody>
      </p:sp>
      <p:sp>
        <p:nvSpPr>
          <p:cNvPr id="3" name="Subtitle 2"/>
          <p:cNvSpPr>
            <a:spLocks noGrp="1"/>
          </p:cNvSpPr>
          <p:nvPr>
            <p:ph type="subTitle" idx="1"/>
          </p:nvPr>
        </p:nvSpPr>
        <p:spPr>
          <a:xfrm>
            <a:off x="857224" y="1785926"/>
            <a:ext cx="6400800" cy="1752600"/>
          </a:xfrm>
        </p:spPr>
        <p:txBody>
          <a:bodyPr>
            <a:normAutofit/>
          </a:bodyPr>
          <a:lstStyle/>
          <a:p>
            <a:r>
              <a:rPr lang="en-US" sz="3600" b="1" u="sng" dirty="0" smtClean="0"/>
              <a:t>Using Deep Learning &amp; Computer Vision</a:t>
            </a:r>
            <a:endParaRPr lang="en-US" sz="3600" b="1" u="sng" dirty="0"/>
          </a:p>
        </p:txBody>
      </p:sp>
      <p:sp>
        <p:nvSpPr>
          <p:cNvPr id="4" name="TextBox 3"/>
          <p:cNvSpPr txBox="1"/>
          <p:nvPr/>
        </p:nvSpPr>
        <p:spPr>
          <a:xfrm>
            <a:off x="1000100" y="4857760"/>
            <a:ext cx="2786082" cy="646331"/>
          </a:xfrm>
          <a:prstGeom prst="rect">
            <a:avLst/>
          </a:prstGeom>
          <a:noFill/>
        </p:spPr>
        <p:txBody>
          <a:bodyPr wrap="square" rtlCol="0">
            <a:spAutoFit/>
          </a:bodyPr>
          <a:lstStyle/>
          <a:p>
            <a:r>
              <a:rPr lang="en-US" i="1" u="sng" dirty="0" smtClean="0"/>
              <a:t>Submitted By:-</a:t>
            </a:r>
          </a:p>
          <a:p>
            <a:r>
              <a:rPr lang="en-US" dirty="0" smtClean="0"/>
              <a:t>Kartik </a:t>
            </a:r>
            <a:r>
              <a:rPr lang="en-US" dirty="0" smtClean="0"/>
              <a:t>Pant</a:t>
            </a:r>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p:txBody>
      </p:sp>
      <p:pic>
        <p:nvPicPr>
          <p:cNvPr id="4" name="Picture 3" descr="Screenshot (81).png"/>
          <p:cNvPicPr>
            <a:picLocks noChangeAspect="1"/>
          </p:cNvPicPr>
          <p:nvPr/>
        </p:nvPicPr>
        <p:blipFill>
          <a:blip r:embed="rId2"/>
          <a:stretch>
            <a:fillRect/>
          </a:stretch>
        </p:blipFill>
        <p:spPr>
          <a:xfrm>
            <a:off x="857224" y="1500174"/>
            <a:ext cx="5500694" cy="3500462"/>
          </a:xfrm>
          <a:prstGeom prst="rect">
            <a:avLst/>
          </a:prstGeom>
        </p:spPr>
      </p:pic>
      <p:sp>
        <p:nvSpPr>
          <p:cNvPr id="5" name="TextBox 4"/>
          <p:cNvSpPr txBox="1"/>
          <p:nvPr/>
        </p:nvSpPr>
        <p:spPr>
          <a:xfrm>
            <a:off x="857224" y="5643578"/>
            <a:ext cx="7929618" cy="646331"/>
          </a:xfrm>
          <a:prstGeom prst="rect">
            <a:avLst/>
          </a:prstGeom>
          <a:noFill/>
        </p:spPr>
        <p:txBody>
          <a:bodyPr wrap="square" rtlCol="0">
            <a:spAutoFit/>
          </a:bodyPr>
          <a:lstStyle/>
          <a:p>
            <a:r>
              <a:rPr lang="en-US" dirty="0" smtClean="0"/>
              <a:t>As we can see the value is 7.140286e-09 or we can say 7.140286*10^-9 , the value tends towards zero . Hence we can see the model is working good.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Future work</a:t>
            </a:r>
            <a:endParaRPr lang="en-US" dirty="0"/>
          </a:p>
        </p:txBody>
      </p:sp>
      <p:sp>
        <p:nvSpPr>
          <p:cNvPr id="3" name="Content Placeholder 2"/>
          <p:cNvSpPr>
            <a:spLocks noGrp="1"/>
          </p:cNvSpPr>
          <p:nvPr>
            <p:ph idx="1"/>
          </p:nvPr>
        </p:nvSpPr>
        <p:spPr/>
        <p:txBody>
          <a:bodyPr/>
          <a:lstStyle/>
          <a:p>
            <a:r>
              <a:rPr lang="en-US" dirty="0" smtClean="0"/>
              <a:t>  </a:t>
            </a:r>
            <a:r>
              <a:rPr lang="en-US" sz="2500" dirty="0" smtClean="0">
                <a:latin typeface="Times New Roman" pitchFamily="18" charset="0"/>
                <a:cs typeface="Times New Roman" pitchFamily="18" charset="0"/>
              </a:rPr>
              <a:t>In conclusion , the drowsiness detection framework can identify laziness and careless practice of drivers.</a:t>
            </a:r>
          </a:p>
          <a:p>
            <a:r>
              <a:rPr lang="en-US" sz="2500" dirty="0" smtClean="0">
                <a:latin typeface="Times New Roman" pitchFamily="18" charset="0"/>
                <a:cs typeface="Times New Roman" pitchFamily="18" charset="0"/>
              </a:rPr>
              <a:t>The suggested model is able to avoid incidents due to sleepiness and laziness.</a:t>
            </a:r>
          </a:p>
          <a:p>
            <a:r>
              <a:rPr lang="en-US" sz="2500" dirty="0" smtClean="0">
                <a:latin typeface="Times New Roman" pitchFamily="18" charset="0"/>
                <a:cs typeface="Times New Roman" pitchFamily="18" charset="0"/>
              </a:rPr>
              <a:t>The model can be incremented by using various other parameters such as blink rate etc.</a:t>
            </a:r>
          </a:p>
          <a:p>
            <a:r>
              <a:rPr lang="en-US" sz="2500" dirty="0" smtClean="0">
                <a:latin typeface="Times New Roman" pitchFamily="18" charset="0"/>
                <a:cs typeface="Times New Roman" pitchFamily="18" charset="0"/>
              </a:rPr>
              <a:t>It can also be used in various streaming platforms such as </a:t>
            </a:r>
            <a:r>
              <a:rPr lang="en-US" sz="2500" dirty="0" err="1" smtClean="0">
                <a:latin typeface="Times New Roman" pitchFamily="18" charset="0"/>
                <a:cs typeface="Times New Roman" pitchFamily="18" charset="0"/>
              </a:rPr>
              <a:t>netlix</a:t>
            </a:r>
            <a:r>
              <a:rPr lang="en-US" sz="2500" dirty="0" smtClean="0">
                <a:latin typeface="Times New Roman" pitchFamily="18" charset="0"/>
                <a:cs typeface="Times New Roman" pitchFamily="18" charset="0"/>
              </a:rPr>
              <a:t>, prime to close the application when the user falls asleep.</a:t>
            </a:r>
          </a:p>
          <a:p>
            <a:pPr>
              <a:buNone/>
            </a:pPr>
            <a:endParaRPr lang="en-US" sz="25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00" y="2428868"/>
            <a:ext cx="7772400" cy="1975104"/>
          </a:xfrm>
        </p:spPr>
        <p:txBody>
          <a:bodyPr/>
          <a:lstStyle/>
          <a:p>
            <a:pPr algn="just"/>
            <a:r>
              <a:rPr lang="en-US" sz="8000" dirty="0" smtClean="0"/>
              <a:t>  THANK YOU</a:t>
            </a:r>
            <a:endParaRPr lang="en-US" sz="8000"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28596" y="1785926"/>
            <a:ext cx="8229600" cy="4525963"/>
          </a:xfrm>
        </p:spPr>
        <p:txBody>
          <a:bodyPr>
            <a:normAutofit fontScale="55000" lnSpcReduction="20000"/>
          </a:bodyPr>
          <a:lstStyle/>
          <a:p>
            <a:pPr algn="just">
              <a:lnSpc>
                <a:spcPct val="170000"/>
              </a:lnSpc>
              <a:buNone/>
            </a:pPr>
            <a:r>
              <a:rPr lang="en-IN" dirty="0" smtClean="0">
                <a:effectLst/>
                <a:latin typeface="Times New Roman" panose="02020603050405020304" pitchFamily="18" charset="0"/>
                <a:ea typeface="SimSun" panose="02010600030101010101" pitchFamily="2" charset="-122"/>
              </a:rPr>
              <a:t>       Road safety is significantly impacted by drowsiness or weariness, which is a primary contributor to auto accidents. If drowsy drivers are informed in advance, many fatal incidents can be avoided. Over the past 20 to 30 years, the number of road accidents and injuries in India has been rising alarmingly. According to the experts, the main cause of this issue is that drivers who do not take frequent rests when travelling long distances run a great danger of becoming drowsy, which they frequently fail to identify early enough. There are several drowsiness detection techniques that track a driver's level of tiredness while they are operating a vehicle and alert them if they are not paying attention to the road. This study describes a noncontact way for determining a driver's tiredness utilising detecting techniques.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err="1" smtClean="0"/>
              <a:t>Idetification</a:t>
            </a:r>
            <a:endParaRPr lang="en-US" dirty="0"/>
          </a:p>
        </p:txBody>
      </p:sp>
      <p:sp>
        <p:nvSpPr>
          <p:cNvPr id="3" name="Content Placeholder 2"/>
          <p:cNvSpPr>
            <a:spLocks noGrp="1"/>
          </p:cNvSpPr>
          <p:nvPr>
            <p:ph idx="1"/>
          </p:nvPr>
        </p:nvSpPr>
        <p:spPr/>
        <p:txBody>
          <a:bodyPr>
            <a:normAutofit fontScale="55000" lnSpcReduction="20000"/>
          </a:bodyPr>
          <a:lstStyle/>
          <a:p>
            <a:pPr algn="just">
              <a:lnSpc>
                <a:spcPct val="150000"/>
              </a:lnSpc>
            </a:pPr>
            <a:r>
              <a:rPr lang="en-US" sz="3200" dirty="0" smtClean="0">
                <a:latin typeface="Times New Roman" pitchFamily="18" charset="0"/>
                <a:cs typeface="Times New Roman" pitchFamily="18" charset="0"/>
              </a:rPr>
              <a:t>Drowsiness is a condition that exists between being awake and asleep and may be defended by the steady decline in cortical cognitive power. Additionally, a desire or tendency to sleep is connected to it.</a:t>
            </a:r>
          </a:p>
          <a:p>
            <a:pPr algn="just">
              <a:lnSpc>
                <a:spcPct val="150000"/>
              </a:lnSpc>
            </a:pPr>
            <a:r>
              <a:rPr lang="en-US" sz="3200" dirty="0" smtClean="0">
                <a:latin typeface="Times New Roman" pitchFamily="18" charset="0"/>
                <a:cs typeface="Times New Roman" pitchFamily="18" charset="0"/>
              </a:rPr>
              <a:t>Human performance factors essential to safe driving, such as response time, attentiveness, and information processing, are impacted by drowsiness.</a:t>
            </a:r>
          </a:p>
          <a:p>
            <a:pPr algn="just">
              <a:lnSpc>
                <a:spcPct val="150000"/>
              </a:lnSpc>
            </a:pPr>
            <a:r>
              <a:rPr lang="en-US" sz="3200" dirty="0" smtClean="0">
                <a:latin typeface="Times New Roman" pitchFamily="18" charset="0"/>
                <a:cs typeface="Times New Roman" pitchFamily="18" charset="0"/>
              </a:rPr>
              <a:t>Thus, for professional or specific drivers, a real-time drowsy driver evaluation system that alerts the driver when the first signs of exhaustion arise can prevent collisions by avoiding and minimizing sleep episodes.</a:t>
            </a:r>
          </a:p>
          <a:p>
            <a:pPr algn="just">
              <a:lnSpc>
                <a:spcPct val="150000"/>
              </a:lnSpc>
            </a:pPr>
            <a:r>
              <a:rPr lang="en-US" sz="3200" dirty="0" smtClean="0">
                <a:latin typeface="Times New Roman" pitchFamily="18" charset="0"/>
                <a:cs typeface="Times New Roman" pitchFamily="18" charset="0"/>
              </a:rPr>
              <a:t>In this model, a technique for sleepiness detection based on adjustments in image processing is proposed.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Collection</a:t>
            </a:r>
            <a:endParaRPr lang="en-US" dirty="0"/>
          </a:p>
        </p:txBody>
      </p:sp>
      <p:sp>
        <p:nvSpPr>
          <p:cNvPr id="3" name="Content Placeholder 2"/>
          <p:cNvSpPr>
            <a:spLocks noGrp="1"/>
          </p:cNvSpPr>
          <p:nvPr>
            <p:ph idx="1"/>
          </p:nvPr>
        </p:nvSpPr>
        <p:spPr>
          <a:xfrm>
            <a:off x="857224" y="2286000"/>
            <a:ext cx="7772400" cy="4572000"/>
          </a:xfrm>
        </p:spPr>
        <p:txBody>
          <a:bodyPr>
            <a:normAutofit/>
          </a:bodyPr>
          <a:lstStyle/>
          <a:p>
            <a:r>
              <a:rPr lang="en-US" sz="2000" dirty="0" smtClean="0">
                <a:latin typeface="Times New Roman" pitchFamily="18" charset="0"/>
                <a:cs typeface="Times New Roman" pitchFamily="18" charset="0"/>
              </a:rPr>
              <a:t>The drowsiness data is publically available at </a:t>
            </a:r>
            <a:r>
              <a:rPr lang="en-US" sz="2000" dirty="0" smtClean="0">
                <a:latin typeface="Times New Roman" pitchFamily="18" charset="0"/>
                <a:cs typeface="Times New Roman" pitchFamily="18" charset="0"/>
                <a:hlinkClick r:id="rId2"/>
              </a:rPr>
              <a:t>http://mrl.cs.vsb.cz/eyedataset</a:t>
            </a:r>
            <a:r>
              <a:rPr lang="en-US" sz="2000" dirty="0" smtClean="0">
                <a:latin typeface="Times New Roman" pitchFamily="18" charset="0"/>
                <a:cs typeface="Times New Roman" pitchFamily="18" charset="0"/>
              </a:rPr>
              <a:t> which contains more than 80,000 eye images.</a:t>
            </a:r>
          </a:p>
          <a:p>
            <a:r>
              <a:rPr lang="en-US" sz="2000" dirty="0" smtClean="0">
                <a:latin typeface="Times New Roman" pitchFamily="18" charset="0"/>
                <a:cs typeface="Times New Roman" pitchFamily="18" charset="0"/>
              </a:rPr>
              <a:t>The dataset provides a clear understanding of the different eye conditions captured in the dataset. </a:t>
            </a:r>
          </a:p>
          <a:p>
            <a:r>
              <a:rPr lang="en-US" sz="2000" dirty="0" smtClean="0">
                <a:latin typeface="Times New Roman" pitchFamily="18" charset="0"/>
                <a:cs typeface="Times New Roman" pitchFamily="18" charset="0"/>
              </a:rPr>
              <a:t>In addition to the eye condition labels, the dataset also includes several important features that enhance the analysis of driver sleepiness.</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 &amp; Algorithms Used</a:t>
            </a:r>
            <a:endParaRPr lang="en-US" dirty="0"/>
          </a:p>
        </p:txBody>
      </p:sp>
      <p:sp>
        <p:nvSpPr>
          <p:cNvPr id="3" name="Content Placeholder 2"/>
          <p:cNvSpPr>
            <a:spLocks noGrp="1"/>
          </p:cNvSpPr>
          <p:nvPr>
            <p:ph idx="1"/>
          </p:nvPr>
        </p:nvSpPr>
        <p:spPr/>
        <p:txBody>
          <a:bodyPr>
            <a:normAutofit fontScale="55000" lnSpcReduction="20000"/>
          </a:bodyPr>
          <a:lstStyle/>
          <a:p>
            <a:r>
              <a:rPr lang="en-US" sz="3600" dirty="0" err="1" smtClean="0">
                <a:latin typeface="Times New Roman" pitchFamily="18" charset="0"/>
                <a:cs typeface="Times New Roman" pitchFamily="18" charset="0"/>
              </a:rPr>
              <a:t>Tensorflow</a:t>
            </a:r>
            <a:r>
              <a:rPr lang="en-US" sz="3600" dirty="0" smtClean="0">
                <a:latin typeface="Times New Roman" pitchFamily="18" charset="0"/>
                <a:cs typeface="Times New Roman" pitchFamily="18" charset="0"/>
              </a:rPr>
              <a:t> which is a popular framework for machine learning and A.I. .</a:t>
            </a:r>
          </a:p>
          <a:p>
            <a:r>
              <a:rPr lang="en-US" sz="3600" dirty="0" err="1" smtClean="0">
                <a:latin typeface="Times New Roman" pitchFamily="18" charset="0"/>
                <a:cs typeface="Times New Roman" pitchFamily="18" charset="0"/>
              </a:rPr>
              <a:t>OpenCV</a:t>
            </a:r>
            <a:r>
              <a:rPr lang="en-US" sz="3600" dirty="0" smtClean="0">
                <a:latin typeface="Times New Roman" pitchFamily="18" charset="0"/>
                <a:cs typeface="Times New Roman" pitchFamily="18" charset="0"/>
              </a:rPr>
              <a:t> which is a popular computer vision library used for video processing.</a:t>
            </a:r>
          </a:p>
          <a:p>
            <a:r>
              <a:rPr lang="en-US" sz="3600" dirty="0" smtClean="0">
                <a:latin typeface="Times New Roman" pitchFamily="18" charset="0"/>
                <a:cs typeface="Times New Roman" pitchFamily="18" charset="0"/>
              </a:rPr>
              <a:t>Python libraries such as </a:t>
            </a:r>
            <a:r>
              <a:rPr lang="en-US" sz="3600" dirty="0" err="1" smtClean="0">
                <a:latin typeface="Times New Roman" pitchFamily="18" charset="0"/>
                <a:cs typeface="Times New Roman" pitchFamily="18" charset="0"/>
              </a:rPr>
              <a:t>matplotlib</a:t>
            </a:r>
            <a:r>
              <a:rPr lang="en-US" sz="3600" dirty="0" smtClean="0">
                <a:latin typeface="Times New Roman" pitchFamily="18" charset="0"/>
                <a:cs typeface="Times New Roman" pitchFamily="18" charset="0"/>
              </a:rPr>
              <a:t> &amp; </a:t>
            </a:r>
            <a:r>
              <a:rPr lang="en-US" sz="3600" dirty="0" err="1" smtClean="0">
                <a:latin typeface="Times New Roman" pitchFamily="18" charset="0"/>
                <a:cs typeface="Times New Roman" pitchFamily="18" charset="0"/>
              </a:rPr>
              <a:t>numpy</a:t>
            </a:r>
            <a:r>
              <a:rPr lang="en-US" sz="3600" dirty="0" smtClean="0">
                <a:latin typeface="Times New Roman" pitchFamily="18" charset="0"/>
                <a:cs typeface="Times New Roman" pitchFamily="18" charset="0"/>
              </a:rPr>
              <a:t>.</a:t>
            </a:r>
          </a:p>
          <a:p>
            <a:r>
              <a:rPr lang="en-US" sz="3600" dirty="0" smtClean="0">
                <a:latin typeface="Times New Roman" pitchFamily="18" charset="0"/>
                <a:cs typeface="Times New Roman" pitchFamily="18" charset="0"/>
              </a:rPr>
              <a:t>CNN ( Convolution Neural Networks) which is highly effective for image classification.</a:t>
            </a:r>
          </a:p>
          <a:p>
            <a:r>
              <a:rPr lang="en-US" sz="3600" dirty="0" smtClean="0">
                <a:latin typeface="Times New Roman" pitchFamily="18" charset="0"/>
                <a:cs typeface="Times New Roman" pitchFamily="18" charset="0"/>
              </a:rPr>
              <a:t>Layers used in the CNN include Conv2D for convolution operations, Zero Padding2D to add rows &amp; </a:t>
            </a:r>
            <a:r>
              <a:rPr lang="en-US" sz="3600" dirty="0" err="1" smtClean="0">
                <a:latin typeface="Times New Roman" pitchFamily="18" charset="0"/>
                <a:cs typeface="Times New Roman" pitchFamily="18" charset="0"/>
              </a:rPr>
              <a:t>coloumns</a:t>
            </a:r>
            <a:r>
              <a:rPr lang="en-US" sz="3600" dirty="0" smtClean="0">
                <a:latin typeface="Times New Roman" pitchFamily="18" charset="0"/>
                <a:cs typeface="Times New Roman" pitchFamily="18" charset="0"/>
              </a:rPr>
              <a:t> of zero in top ,bottom ,left &amp; right of image, Flatten for converting 2D matrices to 1D, and Dense for fully connected layers.</a:t>
            </a:r>
          </a:p>
          <a:p>
            <a:r>
              <a:rPr lang="en-US" sz="3600" dirty="0" smtClean="0">
                <a:latin typeface="Times New Roman" pitchFamily="18" charset="0"/>
                <a:cs typeface="Times New Roman" pitchFamily="18" charset="0"/>
              </a:rPr>
              <a:t>Scaling pixel values to the [0, 1] range to ensure the model trains effectively .Techniques such as rotation, width shift, height shift, and horizontal flip to artificially expand the training dataset and improve model generalization using image preprocessing and data augmentation.</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normAutofit/>
          </a:bodyPr>
          <a:lstStyle/>
          <a:p>
            <a:r>
              <a:rPr lang="en-US" sz="2500" dirty="0" err="1" smtClean="0">
                <a:latin typeface="Times New Roman" pitchFamily="18" charset="0"/>
                <a:cs typeface="Times New Roman" pitchFamily="18" charset="0"/>
              </a:rPr>
              <a:t>Haar</a:t>
            </a:r>
            <a:r>
              <a:rPr lang="en-US" sz="2500" dirty="0" smtClean="0">
                <a:latin typeface="Times New Roman" pitchFamily="18" charset="0"/>
                <a:cs typeface="Times New Roman" pitchFamily="18" charset="0"/>
              </a:rPr>
              <a:t> Cascades which is an algorithm provided by </a:t>
            </a:r>
            <a:r>
              <a:rPr lang="en-US" sz="2500" dirty="0" err="1" smtClean="0">
                <a:latin typeface="Times New Roman" pitchFamily="18" charset="0"/>
                <a:cs typeface="Times New Roman" pitchFamily="18" charset="0"/>
              </a:rPr>
              <a:t>OpenCV</a:t>
            </a:r>
            <a:r>
              <a:rPr lang="en-US" sz="2500" dirty="0" smtClean="0">
                <a:latin typeface="Times New Roman" pitchFamily="18" charset="0"/>
                <a:cs typeface="Times New Roman" pitchFamily="18" charset="0"/>
              </a:rPr>
              <a:t> used to detect faces in images.</a:t>
            </a:r>
          </a:p>
          <a:p>
            <a:r>
              <a:rPr lang="en-US" sz="2500" dirty="0" smtClean="0">
                <a:latin typeface="Times New Roman" pitchFamily="18" charset="0"/>
                <a:cs typeface="Times New Roman" pitchFamily="18" charset="0"/>
              </a:rPr>
              <a:t>For activation we use two functions : </a:t>
            </a:r>
            <a:r>
              <a:rPr lang="en-US" sz="2500" dirty="0" err="1" smtClean="0">
                <a:latin typeface="Times New Roman" pitchFamily="18" charset="0"/>
                <a:cs typeface="Times New Roman" pitchFamily="18" charset="0"/>
              </a:rPr>
              <a:t>ReLU</a:t>
            </a:r>
            <a:r>
              <a:rPr lang="en-US" sz="2500" dirty="0" smtClean="0">
                <a:latin typeface="Times New Roman" pitchFamily="18" charset="0"/>
                <a:cs typeface="Times New Roman" pitchFamily="18" charset="0"/>
              </a:rPr>
              <a:t> (Rectified Linear Unit) is used in the </a:t>
            </a:r>
            <a:r>
              <a:rPr lang="en-US" sz="2500" dirty="0" err="1" smtClean="0">
                <a:latin typeface="Times New Roman" pitchFamily="18" charset="0"/>
                <a:cs typeface="Times New Roman" pitchFamily="18" charset="0"/>
              </a:rPr>
              <a:t>convolutional</a:t>
            </a:r>
            <a:r>
              <a:rPr lang="en-US" sz="2500" dirty="0" smtClean="0">
                <a:latin typeface="Times New Roman" pitchFamily="18" charset="0"/>
                <a:cs typeface="Times New Roman" pitchFamily="18" charset="0"/>
              </a:rPr>
              <a:t> layers, and sigmoid is used in the output layer for binary classification.</a:t>
            </a:r>
          </a:p>
          <a:p>
            <a:r>
              <a:rPr lang="en-US" sz="2500" dirty="0" err="1" smtClean="0">
                <a:latin typeface="Times New Roman" pitchFamily="18" charset="0"/>
                <a:cs typeface="Times New Roman" pitchFamily="18" charset="0"/>
              </a:rPr>
              <a:t>binary_crossentropy</a:t>
            </a:r>
            <a:r>
              <a:rPr lang="en-US" sz="2500" dirty="0" smtClean="0">
                <a:latin typeface="Times New Roman" pitchFamily="18" charset="0"/>
                <a:cs typeface="Times New Roman" pitchFamily="18" charset="0"/>
              </a:rPr>
              <a:t> is used to measure the performance of the classification model.</a:t>
            </a:r>
          </a:p>
          <a:p>
            <a:r>
              <a:rPr lang="en-US" sz="2500" dirty="0" smtClean="0">
                <a:latin typeface="Times New Roman" pitchFamily="18" charset="0"/>
                <a:cs typeface="Times New Roman" pitchFamily="18" charset="0"/>
              </a:rPr>
              <a:t> Adam optimizer is used to minimize the loss function during training.</a:t>
            </a:r>
            <a:endParaRPr lang="en-US" sz="25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pic>
        <p:nvPicPr>
          <p:cNvPr id="4" name="Content Placeholder 3" descr="Screenshot (77).png"/>
          <p:cNvPicPr>
            <a:picLocks noGrp="1" noChangeAspect="1"/>
          </p:cNvPicPr>
          <p:nvPr>
            <p:ph idx="1"/>
          </p:nvPr>
        </p:nvPicPr>
        <p:blipFill>
          <a:blip r:embed="rId2"/>
          <a:stretch>
            <a:fillRect/>
          </a:stretch>
        </p:blipFill>
        <p:spPr>
          <a:xfrm>
            <a:off x="914400" y="2143116"/>
            <a:ext cx="7772400" cy="2643206"/>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&amp; Results</a:t>
            </a:r>
            <a:endParaRPr lang="en-US" dirty="0"/>
          </a:p>
        </p:txBody>
      </p:sp>
      <p:pic>
        <p:nvPicPr>
          <p:cNvPr id="4" name="Content Placeholder 3" descr="Screenshot (78).png"/>
          <p:cNvPicPr>
            <a:picLocks noGrp="1" noChangeAspect="1"/>
          </p:cNvPicPr>
          <p:nvPr>
            <p:ph idx="1"/>
          </p:nvPr>
        </p:nvPicPr>
        <p:blipFill>
          <a:blip r:embed="rId2" cstate="print"/>
          <a:stretch>
            <a:fillRect/>
          </a:stretch>
        </p:blipFill>
        <p:spPr>
          <a:xfrm>
            <a:off x="1000100" y="1571612"/>
            <a:ext cx="3402021" cy="2286016"/>
          </a:xfrm>
        </p:spPr>
      </p:pic>
      <p:pic>
        <p:nvPicPr>
          <p:cNvPr id="5" name="Picture 4" descr="Screenshot (79).png"/>
          <p:cNvPicPr>
            <a:picLocks noChangeAspect="1"/>
          </p:cNvPicPr>
          <p:nvPr/>
        </p:nvPicPr>
        <p:blipFill>
          <a:blip r:embed="rId3" cstate="print"/>
          <a:stretch>
            <a:fillRect/>
          </a:stretch>
        </p:blipFill>
        <p:spPr>
          <a:xfrm>
            <a:off x="1000100" y="4286256"/>
            <a:ext cx="3429024" cy="2322252"/>
          </a:xfrm>
          <a:prstGeom prst="rect">
            <a:avLst/>
          </a:prstGeom>
        </p:spPr>
      </p:pic>
      <p:sp>
        <p:nvSpPr>
          <p:cNvPr id="6" name="TextBox 5"/>
          <p:cNvSpPr txBox="1"/>
          <p:nvPr/>
        </p:nvSpPr>
        <p:spPr>
          <a:xfrm>
            <a:off x="4857752" y="2214554"/>
            <a:ext cx="3214710" cy="646331"/>
          </a:xfrm>
          <a:prstGeom prst="rect">
            <a:avLst/>
          </a:prstGeom>
          <a:noFill/>
        </p:spPr>
        <p:txBody>
          <a:bodyPr wrap="square" rtlCol="0">
            <a:spAutoFit/>
          </a:bodyPr>
          <a:lstStyle/>
          <a:p>
            <a:r>
              <a:rPr lang="en-US" dirty="0" smtClean="0"/>
              <a:t>First of all , lets check our model on an unknown image .</a:t>
            </a:r>
            <a:endParaRPr lang="en-US" dirty="0"/>
          </a:p>
        </p:txBody>
      </p:sp>
      <p:sp>
        <p:nvSpPr>
          <p:cNvPr id="7" name="TextBox 6"/>
          <p:cNvSpPr txBox="1"/>
          <p:nvPr/>
        </p:nvSpPr>
        <p:spPr>
          <a:xfrm>
            <a:off x="5000628" y="5143512"/>
            <a:ext cx="3429024" cy="923330"/>
          </a:xfrm>
          <a:prstGeom prst="rect">
            <a:avLst/>
          </a:prstGeom>
          <a:noFill/>
        </p:spPr>
        <p:txBody>
          <a:bodyPr wrap="square" rtlCol="0">
            <a:spAutoFit/>
          </a:bodyPr>
          <a:lstStyle/>
          <a:p>
            <a:r>
              <a:rPr lang="en-US" dirty="0" smtClean="0"/>
              <a:t>Now , by using </a:t>
            </a:r>
            <a:r>
              <a:rPr lang="en-US" dirty="0" err="1" smtClean="0"/>
              <a:t>Haarcascades</a:t>
            </a:r>
            <a:r>
              <a:rPr lang="en-US" dirty="0" smtClean="0"/>
              <a:t> our model will detect eyes and face in the image.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pic>
        <p:nvPicPr>
          <p:cNvPr id="4" name="Content Placeholder 3" descr="Screenshot (80).png"/>
          <p:cNvPicPr>
            <a:picLocks noGrp="1" noChangeAspect="1"/>
          </p:cNvPicPr>
          <p:nvPr>
            <p:ph idx="1"/>
          </p:nvPr>
        </p:nvPicPr>
        <p:blipFill>
          <a:blip r:embed="rId2" cstate="print"/>
          <a:stretch>
            <a:fillRect/>
          </a:stretch>
        </p:blipFill>
        <p:spPr>
          <a:xfrm>
            <a:off x="857224" y="1571612"/>
            <a:ext cx="3358859" cy="2487002"/>
          </a:xfrm>
        </p:spPr>
      </p:pic>
      <p:sp>
        <p:nvSpPr>
          <p:cNvPr id="6" name="TextBox 5"/>
          <p:cNvSpPr txBox="1"/>
          <p:nvPr/>
        </p:nvSpPr>
        <p:spPr>
          <a:xfrm>
            <a:off x="4714876" y="2214554"/>
            <a:ext cx="4071966" cy="646331"/>
          </a:xfrm>
          <a:prstGeom prst="rect">
            <a:avLst/>
          </a:prstGeom>
          <a:noFill/>
        </p:spPr>
        <p:txBody>
          <a:bodyPr wrap="square" rtlCol="0">
            <a:spAutoFit/>
          </a:bodyPr>
          <a:lstStyle/>
          <a:p>
            <a:r>
              <a:rPr lang="en-US" dirty="0" smtClean="0"/>
              <a:t>It will now crop the eye part of the image and check whether if it’s drowsy or alert. </a:t>
            </a:r>
            <a:endParaRPr lang="en-US" dirty="0"/>
          </a:p>
        </p:txBody>
      </p:sp>
      <p:sp>
        <p:nvSpPr>
          <p:cNvPr id="7" name="TextBox 6"/>
          <p:cNvSpPr txBox="1"/>
          <p:nvPr/>
        </p:nvSpPr>
        <p:spPr>
          <a:xfrm>
            <a:off x="857224" y="4857760"/>
            <a:ext cx="7858180" cy="646331"/>
          </a:xfrm>
          <a:prstGeom prst="rect">
            <a:avLst/>
          </a:prstGeom>
          <a:noFill/>
        </p:spPr>
        <p:txBody>
          <a:bodyPr wrap="square" rtlCol="0">
            <a:spAutoFit/>
          </a:bodyPr>
          <a:lstStyle/>
          <a:p>
            <a:r>
              <a:rPr lang="en-US" dirty="0" smtClean="0"/>
              <a:t>Now if the output value tends near zero the eyes are closed and if it tends near 1 the eyes are open.</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317</TotalTime>
  <Words>746</Words>
  <Application>Microsoft Office PowerPoint</Application>
  <PresentationFormat>On-screen Show (4:3)</PresentationFormat>
  <Paragraphs>43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Metro</vt:lpstr>
      <vt:lpstr>EYE STATE MONITORING</vt:lpstr>
      <vt:lpstr>Introduction</vt:lpstr>
      <vt:lpstr>Problem Idetification</vt:lpstr>
      <vt:lpstr>Data Collection</vt:lpstr>
      <vt:lpstr>Techniques &amp; Algorithms Used</vt:lpstr>
      <vt:lpstr>Con….</vt:lpstr>
      <vt:lpstr>Accuracy</vt:lpstr>
      <vt:lpstr>Working &amp; Results</vt:lpstr>
      <vt:lpstr>Con….</vt:lpstr>
      <vt:lpstr>Results</vt:lpstr>
      <vt:lpstr>Conclusion &amp; Future work</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Drowsiness Detection</dc:title>
  <dc:creator>Kartik Pant</dc:creator>
  <cp:lastModifiedBy>Kartik Pant</cp:lastModifiedBy>
  <cp:revision>5</cp:revision>
  <dcterms:created xsi:type="dcterms:W3CDTF">2024-07-19T16:58:42Z</dcterms:created>
  <dcterms:modified xsi:type="dcterms:W3CDTF">2025-06-23T17:23:03Z</dcterms:modified>
</cp:coreProperties>
</file>