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lice" panose="020B0604020202020204" charset="0"/>
      <p:regular r:id="rId8"/>
    </p:embeddedFont>
    <p:embeddedFont>
      <p:font typeface="Anton" pitchFamily="2" charset="0"/>
      <p:regular r:id="rId9"/>
    </p:embeddedFont>
    <p:embeddedFont>
      <p:font typeface="Etna Sans Serif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059932"/>
          </a:xfrm>
          <a:custGeom>
            <a:avLst/>
            <a:gdLst/>
            <a:ahLst/>
            <a:cxnLst/>
            <a:rect l="l" t="t" r="r" b="b"/>
            <a:pathLst>
              <a:path w="18288000" h="12059932">
                <a:moveTo>
                  <a:pt x="0" y="0"/>
                </a:moveTo>
                <a:lnTo>
                  <a:pt x="18288000" y="0"/>
                </a:lnTo>
                <a:lnTo>
                  <a:pt x="18288000" y="12059932"/>
                </a:lnTo>
                <a:lnTo>
                  <a:pt x="0" y="12059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17" r="-861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962429" y="1028700"/>
            <a:ext cx="6363143" cy="6355189"/>
          </a:xfrm>
          <a:custGeom>
            <a:avLst/>
            <a:gdLst/>
            <a:ahLst/>
            <a:cxnLst/>
            <a:rect l="l" t="t" r="r" b="b"/>
            <a:pathLst>
              <a:path w="6363143" h="6355189">
                <a:moveTo>
                  <a:pt x="0" y="0"/>
                </a:moveTo>
                <a:lnTo>
                  <a:pt x="6363142" y="0"/>
                </a:lnTo>
                <a:lnTo>
                  <a:pt x="6363142" y="6355189"/>
                </a:lnTo>
                <a:lnTo>
                  <a:pt x="0" y="63551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43020" y="8663217"/>
            <a:ext cx="14001960" cy="1190167"/>
          </a:xfrm>
          <a:custGeom>
            <a:avLst/>
            <a:gdLst/>
            <a:ahLst/>
            <a:cxnLst/>
            <a:rect l="l" t="t" r="r" b="b"/>
            <a:pathLst>
              <a:path w="14001960" h="1190167">
                <a:moveTo>
                  <a:pt x="0" y="0"/>
                </a:moveTo>
                <a:lnTo>
                  <a:pt x="14001960" y="0"/>
                </a:lnTo>
                <a:lnTo>
                  <a:pt x="14001960" y="1190166"/>
                </a:lnTo>
                <a:lnTo>
                  <a:pt x="0" y="1190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74950" y="1377933"/>
            <a:ext cx="11374976" cy="10061252"/>
          </a:xfrm>
          <a:custGeom>
            <a:avLst/>
            <a:gdLst/>
            <a:ahLst/>
            <a:cxnLst/>
            <a:rect l="l" t="t" r="r" b="b"/>
            <a:pathLst>
              <a:path w="11374976" h="10061252">
                <a:moveTo>
                  <a:pt x="0" y="0"/>
                </a:moveTo>
                <a:lnTo>
                  <a:pt x="11374976" y="0"/>
                </a:lnTo>
                <a:lnTo>
                  <a:pt x="11374976" y="10061252"/>
                </a:lnTo>
                <a:lnTo>
                  <a:pt x="0" y="10061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65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94907" y="2265349"/>
            <a:ext cx="7780752" cy="6992951"/>
          </a:xfrm>
          <a:custGeom>
            <a:avLst/>
            <a:gdLst/>
            <a:ahLst/>
            <a:cxnLst/>
            <a:rect l="l" t="t" r="r" b="b"/>
            <a:pathLst>
              <a:path w="7780752" h="6992951">
                <a:moveTo>
                  <a:pt x="0" y="0"/>
                </a:moveTo>
                <a:lnTo>
                  <a:pt x="7780752" y="0"/>
                </a:lnTo>
                <a:lnTo>
                  <a:pt x="7780752" y="6992951"/>
                </a:lnTo>
                <a:lnTo>
                  <a:pt x="0" y="6992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670063" y="122553"/>
            <a:ext cx="8288179" cy="1134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sz="66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SDG 4: QUALITY EDUCATION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2102" y="1182879"/>
            <a:ext cx="16523796" cy="4586534"/>
          </a:xfrm>
          <a:custGeom>
            <a:avLst/>
            <a:gdLst/>
            <a:ahLst/>
            <a:cxnLst/>
            <a:rect l="l" t="t" r="r" b="b"/>
            <a:pathLst>
              <a:path w="16523796" h="4586534">
                <a:moveTo>
                  <a:pt x="0" y="0"/>
                </a:moveTo>
                <a:lnTo>
                  <a:pt x="16523796" y="0"/>
                </a:lnTo>
                <a:lnTo>
                  <a:pt x="16523796" y="4586534"/>
                </a:lnTo>
                <a:lnTo>
                  <a:pt x="0" y="4586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708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896273" y="189724"/>
            <a:ext cx="6495455" cy="1134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sz="66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19964" y="5922816"/>
            <a:ext cx="15785934" cy="38815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5087" lvl="1" indent="-227543" algn="l">
              <a:lnSpc>
                <a:spcPts val="3414"/>
              </a:lnSpc>
              <a:buFont typeface="Arial"/>
              <a:buChar char="•"/>
            </a:pPr>
            <a:r>
              <a:rPr lang="en-US" sz="2107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Overwhelming Choices</a:t>
            </a:r>
          </a:p>
          <a:p>
            <a:pPr algn="l">
              <a:lnSpc>
                <a:spcPts val="3414"/>
              </a:lnSpc>
            </a:pPr>
            <a:r>
              <a:rPr lang="en-US" sz="2107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Freshers struggle to choose from countless programming languages, frameworks, databases, and hosting platforms.</a:t>
            </a:r>
          </a:p>
          <a:p>
            <a:pPr marL="455087" lvl="1" indent="-227543" algn="l">
              <a:lnSpc>
                <a:spcPts val="3414"/>
              </a:lnSpc>
              <a:buFont typeface="Arial"/>
              <a:buChar char="•"/>
            </a:pPr>
            <a:r>
              <a:rPr lang="en-US" sz="2107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Conflicting Guidance</a:t>
            </a:r>
          </a:p>
          <a:p>
            <a:pPr algn="l">
              <a:lnSpc>
                <a:spcPts val="3414"/>
              </a:lnSpc>
            </a:pPr>
            <a:r>
              <a:rPr lang="en-US" sz="2107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Advice from peers, YouTube, and online forums is often contradictory, leading to confusion and indecision.</a:t>
            </a:r>
          </a:p>
          <a:p>
            <a:pPr marL="455087" lvl="1" indent="-227543" algn="l">
              <a:lnSpc>
                <a:spcPts val="3414"/>
              </a:lnSpc>
              <a:buFont typeface="Arial"/>
              <a:buChar char="•"/>
            </a:pPr>
            <a:r>
              <a:rPr lang="en-US" sz="2107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Wasted Time &amp; Incomplete Projects</a:t>
            </a:r>
          </a:p>
          <a:p>
            <a:pPr algn="l">
              <a:lnSpc>
                <a:spcPts val="3414"/>
              </a:lnSpc>
            </a:pPr>
            <a:r>
              <a:rPr lang="en-US" sz="2107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Beginners frequently invest time learning unsuitable tools, resulting in frustration and abandoned projects.</a:t>
            </a:r>
          </a:p>
          <a:p>
            <a:pPr marL="455087" lvl="1" indent="-227543" algn="l">
              <a:lnSpc>
                <a:spcPts val="3414"/>
              </a:lnSpc>
              <a:buFont typeface="Arial"/>
              <a:buChar char="•"/>
            </a:pPr>
            <a:r>
              <a:rPr lang="en-US" sz="2107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Lack of Structured Support</a:t>
            </a:r>
          </a:p>
          <a:p>
            <a:pPr algn="l">
              <a:lnSpc>
                <a:spcPts val="3414"/>
              </a:lnSpc>
            </a:pPr>
            <a:r>
              <a:rPr lang="en-US" sz="2107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There is a strong need for a reliable, beginner-friendly system to guide learners in selecting the right tech stack for their goals.</a:t>
            </a:r>
          </a:p>
          <a:p>
            <a:pPr algn="l">
              <a:lnSpc>
                <a:spcPts val="3414"/>
              </a:lnSpc>
            </a:pPr>
            <a:endParaRPr lang="en-US" sz="2107" dirty="0">
              <a:solidFill>
                <a:srgbClr val="FFFFFF"/>
              </a:solidFill>
              <a:latin typeface="Alice"/>
              <a:ea typeface="Alice"/>
              <a:cs typeface="Alice"/>
              <a:sym typeface="Ali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579" y="1028700"/>
            <a:ext cx="12396007" cy="9258300"/>
          </a:xfrm>
          <a:custGeom>
            <a:avLst/>
            <a:gdLst/>
            <a:ahLst/>
            <a:cxnLst/>
            <a:rect l="l" t="t" r="r" b="b"/>
            <a:pathLst>
              <a:path w="12396007" h="9258300">
                <a:moveTo>
                  <a:pt x="0" y="0"/>
                </a:moveTo>
                <a:lnTo>
                  <a:pt x="12396007" y="0"/>
                </a:lnTo>
                <a:lnTo>
                  <a:pt x="12396007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715" b="-171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61672" y="89851"/>
            <a:ext cx="4564654" cy="1134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sz="66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LEAN CANVAS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977146" y="1181733"/>
            <a:ext cx="6387054" cy="8211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99"/>
              </a:lnSpc>
            </a:pPr>
            <a:r>
              <a:rPr lang="en-US" sz="2599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Freemium with premium upgrade tier</a:t>
            </a:r>
          </a:p>
          <a:p>
            <a:pPr algn="ctr">
              <a:lnSpc>
                <a:spcPts val="6499"/>
              </a:lnSpc>
            </a:pPr>
            <a:r>
              <a:rPr lang="en-US" sz="2599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Unlimited queries for subscribers</a:t>
            </a:r>
          </a:p>
          <a:p>
            <a:pPr algn="ctr">
              <a:lnSpc>
                <a:spcPts val="6499"/>
              </a:lnSpc>
            </a:pPr>
            <a:r>
              <a:rPr lang="en-US" sz="2599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Affiliate income via bootcamps</a:t>
            </a:r>
          </a:p>
          <a:p>
            <a:pPr algn="ctr">
              <a:lnSpc>
                <a:spcPts val="6499"/>
              </a:lnSpc>
            </a:pPr>
            <a:r>
              <a:rPr lang="en-US" sz="2599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Sell templates, kits, eBooks</a:t>
            </a:r>
          </a:p>
          <a:p>
            <a:pPr algn="ctr">
              <a:lnSpc>
                <a:spcPts val="6499"/>
              </a:lnSpc>
            </a:pPr>
            <a:r>
              <a:rPr lang="en-US" sz="2599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Paid Discord with expert sessions</a:t>
            </a:r>
          </a:p>
          <a:p>
            <a:pPr algn="ctr">
              <a:lnSpc>
                <a:spcPts val="6499"/>
              </a:lnSpc>
            </a:pPr>
            <a:r>
              <a:rPr lang="en-US" sz="2599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Sponsorships from dev companies</a:t>
            </a:r>
          </a:p>
          <a:p>
            <a:pPr algn="ctr">
              <a:lnSpc>
                <a:spcPts val="6499"/>
              </a:lnSpc>
            </a:pPr>
            <a:r>
              <a:rPr lang="en-US" sz="2599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Hiring and placement referrals</a:t>
            </a:r>
          </a:p>
          <a:p>
            <a:pPr algn="ctr">
              <a:lnSpc>
                <a:spcPts val="6499"/>
              </a:lnSpc>
            </a:pPr>
            <a:r>
              <a:rPr lang="en-US" sz="2599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AI stack API for B2B</a:t>
            </a:r>
          </a:p>
          <a:p>
            <a:pPr algn="ctr">
              <a:lnSpc>
                <a:spcPts val="6499"/>
              </a:lnSpc>
            </a:pPr>
            <a:r>
              <a:rPr lang="en-US" sz="2599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Donations via GitHub or UPI</a:t>
            </a:r>
          </a:p>
          <a:p>
            <a:pPr algn="ctr">
              <a:lnSpc>
                <a:spcPts val="6499"/>
              </a:lnSpc>
            </a:pPr>
            <a:r>
              <a:rPr lang="en-US" sz="2599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Monetized coding events &amp; hackathons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547337"/>
            <a:ext cx="5452293" cy="7710963"/>
          </a:xfrm>
          <a:custGeom>
            <a:avLst/>
            <a:gdLst/>
            <a:ahLst/>
            <a:cxnLst/>
            <a:rect l="l" t="t" r="r" b="b"/>
            <a:pathLst>
              <a:path w="5452293" h="7710963">
                <a:moveTo>
                  <a:pt x="0" y="0"/>
                </a:moveTo>
                <a:lnTo>
                  <a:pt x="5452293" y="0"/>
                </a:lnTo>
                <a:lnTo>
                  <a:pt x="5452293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915567" y="177406"/>
            <a:ext cx="4456867" cy="1134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sz="66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CONCEPT NOTE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18276C-A3D6-55C1-5C5B-F7A77BB1D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1"/>
          <a:stretch>
            <a:fillRect/>
          </a:stretch>
        </p:blipFill>
        <p:spPr bwMode="auto">
          <a:xfrm>
            <a:off x="6248400" y="581871"/>
            <a:ext cx="12180350" cy="901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7609" y="2152186"/>
            <a:ext cx="16512783" cy="7475119"/>
          </a:xfrm>
          <a:custGeom>
            <a:avLst/>
            <a:gdLst/>
            <a:ahLst/>
            <a:cxnLst/>
            <a:rect l="l" t="t" r="r" b="b"/>
            <a:pathLst>
              <a:path w="16512783" h="7475119">
                <a:moveTo>
                  <a:pt x="0" y="0"/>
                </a:moveTo>
                <a:lnTo>
                  <a:pt x="16512782" y="0"/>
                </a:lnTo>
                <a:lnTo>
                  <a:pt x="16512782" y="7475118"/>
                </a:lnTo>
                <a:lnTo>
                  <a:pt x="0" y="747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545" b="-882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41629" y="404176"/>
            <a:ext cx="8404741" cy="1134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sz="66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Resources and Roadmap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152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Etna Sans Serif</vt:lpstr>
      <vt:lpstr>Calibri</vt:lpstr>
      <vt:lpstr>Anton</vt:lpstr>
      <vt:lpstr>Arial</vt:lpstr>
      <vt:lpstr>Alice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 4: QUALITY EDUCATION</dc:title>
  <cp:lastModifiedBy>Kartik Bhardwaj</cp:lastModifiedBy>
  <cp:revision>2</cp:revision>
  <dcterms:created xsi:type="dcterms:W3CDTF">2006-08-16T00:00:00Z</dcterms:created>
  <dcterms:modified xsi:type="dcterms:W3CDTF">2025-08-08T11:22:02Z</dcterms:modified>
  <dc:identifier>DAGvdRP7K3I</dc:identifier>
</cp:coreProperties>
</file>