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lice" panose="020B0604020202020204" charset="0"/>
      <p:regular r:id="rId8"/>
    </p:embeddedFont>
    <p:embeddedFont>
      <p:font typeface="Anton" pitchFamily="2" charset="0"/>
      <p:regular r:id="rId9"/>
    </p:embeddedFont>
    <p:embeddedFont>
      <p:font typeface="Etna Sans Serif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rient-stack.streamlit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orient-stack.streamlit.ap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rient-stack.streamlit.app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Kartik1446/Orient/blob/main/other_files/Lean_Canvas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orient-stack.streamlit.app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Kartik1446/Orient/blob/main/other_files/Concept%20Note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orient-stack.streamlit.app/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rient-stack.streamlit.app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059932"/>
          </a:xfrm>
          <a:custGeom>
            <a:avLst/>
            <a:gdLst/>
            <a:ahLst/>
            <a:cxnLst/>
            <a:rect l="l" t="t" r="r" b="b"/>
            <a:pathLst>
              <a:path w="18288000" h="12059932">
                <a:moveTo>
                  <a:pt x="0" y="0"/>
                </a:moveTo>
                <a:lnTo>
                  <a:pt x="18288000" y="0"/>
                </a:lnTo>
                <a:lnTo>
                  <a:pt x="18288000" y="12059932"/>
                </a:lnTo>
                <a:lnTo>
                  <a:pt x="0" y="12059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617" r="-8617"/>
            </a:stretch>
          </a:blipFill>
        </p:spPr>
      </p:sp>
      <p:sp>
        <p:nvSpPr>
          <p:cNvPr id="3" name="Freeform 3">
            <a:hlinkClick r:id="rId3"/>
          </p:cNvPr>
          <p:cNvSpPr/>
          <p:nvPr/>
        </p:nvSpPr>
        <p:spPr>
          <a:xfrm>
            <a:off x="5962429" y="1028700"/>
            <a:ext cx="6363143" cy="6355189"/>
          </a:xfrm>
          <a:custGeom>
            <a:avLst/>
            <a:gdLst/>
            <a:ahLst/>
            <a:cxnLst/>
            <a:rect l="l" t="t" r="r" b="b"/>
            <a:pathLst>
              <a:path w="6363143" h="6355189">
                <a:moveTo>
                  <a:pt x="0" y="0"/>
                </a:moveTo>
                <a:lnTo>
                  <a:pt x="6363142" y="0"/>
                </a:lnTo>
                <a:lnTo>
                  <a:pt x="6363142" y="6355189"/>
                </a:lnTo>
                <a:lnTo>
                  <a:pt x="0" y="63551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43020" y="8663217"/>
            <a:ext cx="14001960" cy="1190167"/>
          </a:xfrm>
          <a:custGeom>
            <a:avLst/>
            <a:gdLst/>
            <a:ahLst/>
            <a:cxnLst/>
            <a:rect l="l" t="t" r="r" b="b"/>
            <a:pathLst>
              <a:path w="14001960" h="1190167">
                <a:moveTo>
                  <a:pt x="0" y="0"/>
                </a:moveTo>
                <a:lnTo>
                  <a:pt x="14001960" y="0"/>
                </a:lnTo>
                <a:lnTo>
                  <a:pt x="14001960" y="1190166"/>
                </a:lnTo>
                <a:lnTo>
                  <a:pt x="0" y="11901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74950" y="1377933"/>
            <a:ext cx="11374976" cy="10061252"/>
          </a:xfrm>
          <a:custGeom>
            <a:avLst/>
            <a:gdLst/>
            <a:ahLst/>
            <a:cxnLst/>
            <a:rect l="l" t="t" r="r" b="b"/>
            <a:pathLst>
              <a:path w="11374976" h="10061252">
                <a:moveTo>
                  <a:pt x="0" y="0"/>
                </a:moveTo>
                <a:lnTo>
                  <a:pt x="11374976" y="0"/>
                </a:lnTo>
                <a:lnTo>
                  <a:pt x="11374976" y="10061252"/>
                </a:lnTo>
                <a:lnTo>
                  <a:pt x="0" y="100612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65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94907" y="2265349"/>
            <a:ext cx="7780752" cy="6992951"/>
          </a:xfrm>
          <a:custGeom>
            <a:avLst/>
            <a:gdLst/>
            <a:ahLst/>
            <a:cxnLst/>
            <a:rect l="l" t="t" r="r" b="b"/>
            <a:pathLst>
              <a:path w="7780752" h="6992951">
                <a:moveTo>
                  <a:pt x="0" y="0"/>
                </a:moveTo>
                <a:lnTo>
                  <a:pt x="7780752" y="0"/>
                </a:lnTo>
                <a:lnTo>
                  <a:pt x="7780752" y="6992951"/>
                </a:lnTo>
                <a:lnTo>
                  <a:pt x="0" y="69929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298369" y="122553"/>
            <a:ext cx="11031567" cy="1134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  <a:spcBef>
                <a:spcPct val="0"/>
              </a:spcBef>
            </a:pPr>
            <a:r>
              <a:rPr lang="en-US" sz="66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SDG 4: QUALITY EDUCATION</a:t>
            </a:r>
          </a:p>
        </p:txBody>
      </p:sp>
      <p:sp>
        <p:nvSpPr>
          <p:cNvPr id="5" name="Freeform 3">
            <a:hlinkClick r:id="rId4"/>
            <a:extLst>
              <a:ext uri="{FF2B5EF4-FFF2-40B4-BE49-F238E27FC236}">
                <a16:creationId xmlns:a16="http://schemas.microsoft.com/office/drawing/2014/main" id="{16506B6C-FC38-E402-1DE8-2D59CE7DF943}"/>
              </a:ext>
            </a:extLst>
          </p:cNvPr>
          <p:cNvSpPr/>
          <p:nvPr/>
        </p:nvSpPr>
        <p:spPr>
          <a:xfrm>
            <a:off x="16764000" y="8763000"/>
            <a:ext cx="1525907" cy="1524000"/>
          </a:xfrm>
          <a:custGeom>
            <a:avLst/>
            <a:gdLst/>
            <a:ahLst/>
            <a:cxnLst/>
            <a:rect l="l" t="t" r="r" b="b"/>
            <a:pathLst>
              <a:path w="6363143" h="6355189">
                <a:moveTo>
                  <a:pt x="0" y="0"/>
                </a:moveTo>
                <a:lnTo>
                  <a:pt x="6363142" y="0"/>
                </a:lnTo>
                <a:lnTo>
                  <a:pt x="6363142" y="6355189"/>
                </a:lnTo>
                <a:lnTo>
                  <a:pt x="0" y="63551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2102" y="1182879"/>
            <a:ext cx="16523796" cy="4586534"/>
          </a:xfrm>
          <a:custGeom>
            <a:avLst/>
            <a:gdLst/>
            <a:ahLst/>
            <a:cxnLst/>
            <a:rect l="l" t="t" r="r" b="b"/>
            <a:pathLst>
              <a:path w="16523796" h="4586534">
                <a:moveTo>
                  <a:pt x="0" y="0"/>
                </a:moveTo>
                <a:lnTo>
                  <a:pt x="16523796" y="0"/>
                </a:lnTo>
                <a:lnTo>
                  <a:pt x="16523796" y="4586534"/>
                </a:lnTo>
                <a:lnTo>
                  <a:pt x="0" y="4586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708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571500" y="189724"/>
            <a:ext cx="7145001" cy="1134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  <a:spcBef>
                <a:spcPct val="0"/>
              </a:spcBef>
            </a:pPr>
            <a:r>
              <a:rPr lang="en-US" sz="6699" dirty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19964" y="5922816"/>
            <a:ext cx="15785934" cy="38815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5087" lvl="1" indent="-227543" algn="l">
              <a:lnSpc>
                <a:spcPts val="3414"/>
              </a:lnSpc>
              <a:buFont typeface="Arial"/>
              <a:buChar char="•"/>
            </a:pPr>
            <a:r>
              <a:rPr lang="en-US" sz="2107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Overwhelming Choices</a:t>
            </a:r>
          </a:p>
          <a:p>
            <a:pPr algn="l">
              <a:lnSpc>
                <a:spcPts val="3414"/>
              </a:lnSpc>
            </a:pPr>
            <a:r>
              <a:rPr lang="en-US" sz="2107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Freshers struggle to choose from countless programming languages, frameworks, databases, and hosting platforms.</a:t>
            </a:r>
          </a:p>
          <a:p>
            <a:pPr marL="455087" lvl="1" indent="-227543" algn="l">
              <a:lnSpc>
                <a:spcPts val="3414"/>
              </a:lnSpc>
              <a:buFont typeface="Arial"/>
              <a:buChar char="•"/>
            </a:pPr>
            <a:r>
              <a:rPr lang="en-US" sz="2107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Conflicting Guidance</a:t>
            </a:r>
          </a:p>
          <a:p>
            <a:pPr algn="l">
              <a:lnSpc>
                <a:spcPts val="3414"/>
              </a:lnSpc>
            </a:pPr>
            <a:r>
              <a:rPr lang="en-US" sz="2107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 Advice from peers, YouTube, and online forums is often contradictory, leading to confusion and indecision.</a:t>
            </a:r>
          </a:p>
          <a:p>
            <a:pPr marL="455087" lvl="1" indent="-227543" algn="l">
              <a:lnSpc>
                <a:spcPts val="3414"/>
              </a:lnSpc>
              <a:buFont typeface="Arial"/>
              <a:buChar char="•"/>
            </a:pPr>
            <a:r>
              <a:rPr lang="en-US" sz="2107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Wasted Time &amp; Incomplete Projects</a:t>
            </a:r>
          </a:p>
          <a:p>
            <a:pPr algn="l">
              <a:lnSpc>
                <a:spcPts val="3414"/>
              </a:lnSpc>
            </a:pPr>
            <a:r>
              <a:rPr lang="en-US" sz="2107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 Beginners frequently invest time learning unsuitable tools, resulting in frustration and abandoned projects.</a:t>
            </a:r>
          </a:p>
          <a:p>
            <a:pPr marL="455087" lvl="1" indent="-227543" algn="l">
              <a:lnSpc>
                <a:spcPts val="3414"/>
              </a:lnSpc>
              <a:buFont typeface="Arial"/>
              <a:buChar char="•"/>
            </a:pPr>
            <a:r>
              <a:rPr lang="en-US" sz="2107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Lack of Structured Support</a:t>
            </a:r>
          </a:p>
          <a:p>
            <a:pPr algn="l">
              <a:lnSpc>
                <a:spcPts val="3414"/>
              </a:lnSpc>
            </a:pPr>
            <a:r>
              <a:rPr lang="en-US" sz="2107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 There is a strong need for a reliable, beginner-friendly system to guide learners in selecting the right tech stack for their goals.</a:t>
            </a:r>
          </a:p>
          <a:p>
            <a:pPr algn="l">
              <a:lnSpc>
                <a:spcPts val="3414"/>
              </a:lnSpc>
            </a:pPr>
            <a:endParaRPr lang="en-US" sz="2107" dirty="0">
              <a:solidFill>
                <a:srgbClr val="FFFFFF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5" name="Freeform 3">
            <a:hlinkClick r:id="rId3"/>
            <a:extLst>
              <a:ext uri="{FF2B5EF4-FFF2-40B4-BE49-F238E27FC236}">
                <a16:creationId xmlns:a16="http://schemas.microsoft.com/office/drawing/2014/main" id="{9140FDF5-E6AF-8444-0F64-4746B4AB1E22}"/>
              </a:ext>
            </a:extLst>
          </p:cNvPr>
          <p:cNvSpPr/>
          <p:nvPr/>
        </p:nvSpPr>
        <p:spPr>
          <a:xfrm>
            <a:off x="16764000" y="8724900"/>
            <a:ext cx="1525907" cy="1524000"/>
          </a:xfrm>
          <a:custGeom>
            <a:avLst/>
            <a:gdLst/>
            <a:ahLst/>
            <a:cxnLst/>
            <a:rect l="l" t="t" r="r" b="b"/>
            <a:pathLst>
              <a:path w="6363143" h="6355189">
                <a:moveTo>
                  <a:pt x="0" y="0"/>
                </a:moveTo>
                <a:lnTo>
                  <a:pt x="6363142" y="0"/>
                </a:lnTo>
                <a:lnTo>
                  <a:pt x="6363142" y="6355189"/>
                </a:lnTo>
                <a:lnTo>
                  <a:pt x="0" y="63551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hlinkClick r:id="rId2"/>
          </p:cNvPr>
          <p:cNvSpPr/>
          <p:nvPr/>
        </p:nvSpPr>
        <p:spPr>
          <a:xfrm>
            <a:off x="80579" y="1028700"/>
            <a:ext cx="12396007" cy="9258300"/>
          </a:xfrm>
          <a:custGeom>
            <a:avLst/>
            <a:gdLst/>
            <a:ahLst/>
            <a:cxnLst/>
            <a:rect l="l" t="t" r="r" b="b"/>
            <a:pathLst>
              <a:path w="12396007" h="9258300">
                <a:moveTo>
                  <a:pt x="0" y="0"/>
                </a:moveTo>
                <a:lnTo>
                  <a:pt x="12396007" y="0"/>
                </a:lnTo>
                <a:lnTo>
                  <a:pt x="12396007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715" b="-171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861672" y="89851"/>
            <a:ext cx="4564654" cy="1134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  <a:spcBef>
                <a:spcPct val="0"/>
              </a:spcBef>
            </a:pPr>
            <a:r>
              <a:rPr lang="en-US" sz="66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LEAN CANVAS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977146" y="1485900"/>
            <a:ext cx="5777454" cy="7279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Freemium with premium upgrade tier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Unlimited queries for subscribers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Affiliate income via bootcamps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Sell templates, kits, eBooks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Paid Discord with expert sessions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Sponsorships from dev companies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Hiring and placement referrals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AI stack API for B2B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Donations via GitHub or UPI</a:t>
            </a:r>
          </a:p>
          <a:p>
            <a:pPr algn="ctr">
              <a:lnSpc>
                <a:spcPct val="200000"/>
              </a:lnSpc>
            </a:pPr>
            <a:r>
              <a:rPr lang="en-US" sz="2400" dirty="0">
                <a:solidFill>
                  <a:srgbClr val="FFFFFF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Monetized coding events &amp; hackathons</a:t>
            </a:r>
          </a:p>
        </p:txBody>
      </p:sp>
      <p:sp>
        <p:nvSpPr>
          <p:cNvPr id="5" name="Freeform 3">
            <a:hlinkClick r:id="rId4"/>
            <a:extLst>
              <a:ext uri="{FF2B5EF4-FFF2-40B4-BE49-F238E27FC236}">
                <a16:creationId xmlns:a16="http://schemas.microsoft.com/office/drawing/2014/main" id="{ADEA291C-E2D4-B837-F59D-113850956171}"/>
              </a:ext>
            </a:extLst>
          </p:cNvPr>
          <p:cNvSpPr/>
          <p:nvPr/>
        </p:nvSpPr>
        <p:spPr>
          <a:xfrm>
            <a:off x="16764000" y="8763000"/>
            <a:ext cx="1525907" cy="1524000"/>
          </a:xfrm>
          <a:custGeom>
            <a:avLst/>
            <a:gdLst/>
            <a:ahLst/>
            <a:cxnLst/>
            <a:rect l="l" t="t" r="r" b="b"/>
            <a:pathLst>
              <a:path w="6363143" h="6355189">
                <a:moveTo>
                  <a:pt x="0" y="0"/>
                </a:moveTo>
                <a:lnTo>
                  <a:pt x="6363142" y="0"/>
                </a:lnTo>
                <a:lnTo>
                  <a:pt x="6363142" y="6355189"/>
                </a:lnTo>
                <a:lnTo>
                  <a:pt x="0" y="63551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EAC5F-ECFC-8FEE-F74E-A804C23E3DF5}"/>
              </a:ext>
            </a:extLst>
          </p:cNvPr>
          <p:cNvSpPr txBox="1"/>
          <p:nvPr/>
        </p:nvSpPr>
        <p:spPr>
          <a:xfrm>
            <a:off x="533400" y="9894332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open the Lean Canvas</a:t>
            </a:r>
            <a:endParaRPr lang="en-IN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hlinkClick r:id="rId2"/>
          </p:cNvPr>
          <p:cNvSpPr/>
          <p:nvPr/>
        </p:nvSpPr>
        <p:spPr>
          <a:xfrm>
            <a:off x="1028700" y="1547337"/>
            <a:ext cx="5452293" cy="7710963"/>
          </a:xfrm>
          <a:custGeom>
            <a:avLst/>
            <a:gdLst/>
            <a:ahLst/>
            <a:cxnLst/>
            <a:rect l="l" t="t" r="r" b="b"/>
            <a:pathLst>
              <a:path w="5452293" h="7710963">
                <a:moveTo>
                  <a:pt x="0" y="0"/>
                </a:moveTo>
                <a:lnTo>
                  <a:pt x="5452293" y="0"/>
                </a:lnTo>
                <a:lnTo>
                  <a:pt x="5452293" y="7710963"/>
                </a:lnTo>
                <a:lnTo>
                  <a:pt x="0" y="77109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692723" y="177406"/>
            <a:ext cx="4902554" cy="1134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  <a:spcBef>
                <a:spcPct val="0"/>
              </a:spcBef>
            </a:pPr>
            <a:r>
              <a:rPr lang="en-US" sz="66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CONCEPT NOTE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18276C-A3D6-55C1-5C5B-F7A77BB1D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91"/>
          <a:stretch>
            <a:fillRect/>
          </a:stretch>
        </p:blipFill>
        <p:spPr bwMode="auto">
          <a:xfrm>
            <a:off x="6248400" y="581871"/>
            <a:ext cx="12180350" cy="901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>
            <a:hlinkClick r:id="rId5"/>
            <a:extLst>
              <a:ext uri="{FF2B5EF4-FFF2-40B4-BE49-F238E27FC236}">
                <a16:creationId xmlns:a16="http://schemas.microsoft.com/office/drawing/2014/main" id="{7397873A-CFBF-8713-10EC-34F70982DAC8}"/>
              </a:ext>
            </a:extLst>
          </p:cNvPr>
          <p:cNvSpPr/>
          <p:nvPr/>
        </p:nvSpPr>
        <p:spPr>
          <a:xfrm>
            <a:off x="16764000" y="8763000"/>
            <a:ext cx="1525907" cy="1524000"/>
          </a:xfrm>
          <a:custGeom>
            <a:avLst/>
            <a:gdLst/>
            <a:ahLst/>
            <a:cxnLst/>
            <a:rect l="l" t="t" r="r" b="b"/>
            <a:pathLst>
              <a:path w="6363143" h="6355189">
                <a:moveTo>
                  <a:pt x="0" y="0"/>
                </a:moveTo>
                <a:lnTo>
                  <a:pt x="6363142" y="0"/>
                </a:lnTo>
                <a:lnTo>
                  <a:pt x="6363142" y="6355189"/>
                </a:lnTo>
                <a:lnTo>
                  <a:pt x="0" y="63551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E50B4-BFC0-5702-CBE3-B4474EDA02EA}"/>
              </a:ext>
            </a:extLst>
          </p:cNvPr>
          <p:cNvSpPr txBox="1"/>
          <p:nvPr/>
        </p:nvSpPr>
        <p:spPr>
          <a:xfrm>
            <a:off x="922834" y="9258300"/>
            <a:ext cx="566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to open the Concept Note</a:t>
            </a:r>
            <a:endParaRPr lang="en-IN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7609" y="1333500"/>
            <a:ext cx="16512783" cy="7475119"/>
          </a:xfrm>
          <a:custGeom>
            <a:avLst/>
            <a:gdLst/>
            <a:ahLst/>
            <a:cxnLst/>
            <a:rect l="l" t="t" r="r" b="b"/>
            <a:pathLst>
              <a:path w="16512783" h="7475119">
                <a:moveTo>
                  <a:pt x="0" y="0"/>
                </a:moveTo>
                <a:lnTo>
                  <a:pt x="16512782" y="0"/>
                </a:lnTo>
                <a:lnTo>
                  <a:pt x="16512782" y="7475118"/>
                </a:lnTo>
                <a:lnTo>
                  <a:pt x="0" y="7475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545" b="-882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21392" y="404176"/>
            <a:ext cx="9245215" cy="1134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79"/>
              </a:lnSpc>
              <a:spcBef>
                <a:spcPct val="0"/>
              </a:spcBef>
            </a:pPr>
            <a:r>
              <a:rPr lang="en-US" sz="66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Resources and Roadmap</a:t>
            </a:r>
          </a:p>
        </p:txBody>
      </p:sp>
      <p:sp>
        <p:nvSpPr>
          <p:cNvPr id="4" name="Freeform 3">
            <a:hlinkClick r:id="rId3"/>
            <a:extLst>
              <a:ext uri="{FF2B5EF4-FFF2-40B4-BE49-F238E27FC236}">
                <a16:creationId xmlns:a16="http://schemas.microsoft.com/office/drawing/2014/main" id="{8F807121-14ED-D407-AEC7-1068D2350322}"/>
              </a:ext>
            </a:extLst>
          </p:cNvPr>
          <p:cNvSpPr/>
          <p:nvPr/>
        </p:nvSpPr>
        <p:spPr>
          <a:xfrm>
            <a:off x="16764000" y="8763000"/>
            <a:ext cx="1525907" cy="1524000"/>
          </a:xfrm>
          <a:custGeom>
            <a:avLst/>
            <a:gdLst/>
            <a:ahLst/>
            <a:cxnLst/>
            <a:rect l="l" t="t" r="r" b="b"/>
            <a:pathLst>
              <a:path w="6363143" h="6355189">
                <a:moveTo>
                  <a:pt x="0" y="0"/>
                </a:moveTo>
                <a:lnTo>
                  <a:pt x="6363142" y="0"/>
                </a:lnTo>
                <a:lnTo>
                  <a:pt x="6363142" y="6355189"/>
                </a:lnTo>
                <a:lnTo>
                  <a:pt x="0" y="63551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7FD2F5BC-C796-070F-402C-2EEAD8A93872}"/>
              </a:ext>
            </a:extLst>
          </p:cNvPr>
          <p:cNvSpPr txBox="1"/>
          <p:nvPr/>
        </p:nvSpPr>
        <p:spPr>
          <a:xfrm>
            <a:off x="6465341" y="8953500"/>
            <a:ext cx="5664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u="sng" dirty="0">
                <a:solidFill>
                  <a:srgbClr val="00B0F0"/>
                </a:solidFill>
              </a:rPr>
              <a:t>Click here to open the Agent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172</Words>
  <Application>Microsoft Office PowerPoint</Application>
  <PresentationFormat>Custom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Alice</vt:lpstr>
      <vt:lpstr>Anton</vt:lpstr>
      <vt:lpstr>Calibri</vt:lpstr>
      <vt:lpstr>Arial</vt:lpstr>
      <vt:lpstr>Etna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 4: QUALITY EDUCATION</dc:title>
  <cp:lastModifiedBy>Kartik Bhardwaj</cp:lastModifiedBy>
  <cp:revision>5</cp:revision>
  <dcterms:created xsi:type="dcterms:W3CDTF">2006-08-16T00:00:00Z</dcterms:created>
  <dcterms:modified xsi:type="dcterms:W3CDTF">2025-08-08T11:49:37Z</dcterms:modified>
  <dc:identifier>DAGvdRP7K3I</dc:identifier>
</cp:coreProperties>
</file>