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73254F-4372-4AA1-B9E3-A3FE816ACB3A}" v="362" dt="2025-09-16T04:36:56.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2026" autoAdjust="0"/>
  </p:normalViewPr>
  <p:slideViewPr>
    <p:cSldViewPr snapToGrid="0" snapToObjects="1">
      <p:cViewPr varScale="1">
        <p:scale>
          <a:sx n="72" d="100"/>
          <a:sy n="72" d="100"/>
        </p:scale>
        <p:origin x="1018" y="67"/>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613295731236098E-2"/>
          <c:y val="0.44927332085626259"/>
          <c:w val="0.27196989890889706"/>
          <c:h val="0.41713813560268287"/>
        </c:manualLayout>
      </c:layout>
      <c:doughnutChart>
        <c:varyColors val="1"/>
        <c:ser>
          <c:idx val="0"/>
          <c:order val="0"/>
          <c:tx>
            <c:strRef>
              <c:f>Sheet1!$B$1</c:f>
              <c:strCache>
                <c:ptCount val="1"/>
                <c:pt idx="0">
                  <c:v>Sales</c:v>
                </c:pt>
              </c:strCache>
            </c:strRef>
          </c:tx>
          <c:dPt>
            <c:idx val="0"/>
            <c:bubble3D val="0"/>
            <c:spPr>
              <a:solidFill>
                <a:schemeClr val="accent1">
                  <a:tint val="58000"/>
                </a:schemeClr>
              </a:solidFill>
              <a:ln w="19050">
                <a:solidFill>
                  <a:schemeClr val="lt1"/>
                </a:solidFill>
              </a:ln>
              <a:effectLst/>
            </c:spPr>
            <c:extLst>
              <c:ext xmlns:c16="http://schemas.microsoft.com/office/drawing/2014/chart" uri="{C3380CC4-5D6E-409C-BE32-E72D297353CC}">
                <c16:uniqueId val="{00000001-98AD-4692-992A-BA4EDA2A4AB3}"/>
              </c:ext>
            </c:extLst>
          </c:dPt>
          <c:dPt>
            <c:idx val="1"/>
            <c:bubble3D val="0"/>
            <c:spPr>
              <a:solidFill>
                <a:schemeClr val="accent1">
                  <a:tint val="86000"/>
                </a:schemeClr>
              </a:solidFill>
              <a:ln w="19050">
                <a:solidFill>
                  <a:schemeClr val="lt1"/>
                </a:solidFill>
              </a:ln>
              <a:effectLst/>
            </c:spPr>
            <c:extLst>
              <c:ext xmlns:c16="http://schemas.microsoft.com/office/drawing/2014/chart" uri="{C3380CC4-5D6E-409C-BE32-E72D297353CC}">
                <c16:uniqueId val="{00000003-98AD-4692-992A-BA4EDA2A4AB3}"/>
              </c:ext>
            </c:extLst>
          </c:dPt>
          <c:dPt>
            <c:idx val="2"/>
            <c:bubble3D val="0"/>
            <c:spPr>
              <a:solidFill>
                <a:schemeClr val="accent1">
                  <a:shade val="86000"/>
                </a:schemeClr>
              </a:solidFill>
              <a:ln w="19050">
                <a:solidFill>
                  <a:schemeClr val="lt1"/>
                </a:solidFill>
              </a:ln>
              <a:effectLst/>
            </c:spPr>
            <c:extLst>
              <c:ext xmlns:c16="http://schemas.microsoft.com/office/drawing/2014/chart" uri="{C3380CC4-5D6E-409C-BE32-E72D297353CC}">
                <c16:uniqueId val="{00000005-98AD-4692-992A-BA4EDA2A4AB3}"/>
              </c:ext>
            </c:extLst>
          </c:dPt>
          <c:dPt>
            <c:idx val="3"/>
            <c:bubble3D val="0"/>
            <c:spPr>
              <a:solidFill>
                <a:schemeClr val="accent1">
                  <a:shade val="58000"/>
                </a:schemeClr>
              </a:solidFill>
              <a:ln w="19050">
                <a:solidFill>
                  <a:schemeClr val="lt1"/>
                </a:solidFill>
              </a:ln>
              <a:effectLst/>
            </c:spPr>
            <c:extLst>
              <c:ext xmlns:c16="http://schemas.microsoft.com/office/drawing/2014/chart" uri="{C3380CC4-5D6E-409C-BE32-E72D297353CC}">
                <c16:uniqueId val="{00000007-98AD-4692-992A-BA4EDA2A4AB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92</c:v>
                </c:pt>
                <c:pt idx="1">
                  <c:v>8</c:v>
                </c:pt>
              </c:numCache>
            </c:numRef>
          </c:val>
          <c:extLst>
            <c:ext xmlns:c16="http://schemas.microsoft.com/office/drawing/2014/chart" uri="{C3380CC4-5D6E-409C-BE32-E72D297353CC}">
              <c16:uniqueId val="{00000008-98AD-4692-992A-BA4EDA2A4AB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3">
                  <a:tint val="58000"/>
                </a:schemeClr>
              </a:solidFill>
              <a:ln w="19050">
                <a:solidFill>
                  <a:schemeClr val="lt1"/>
                </a:solidFill>
              </a:ln>
              <a:effectLst/>
            </c:spPr>
            <c:extLst>
              <c:ext xmlns:c16="http://schemas.microsoft.com/office/drawing/2014/chart" uri="{C3380CC4-5D6E-409C-BE32-E72D297353CC}">
                <c16:uniqueId val="{00000001-1105-4E30-9D86-6CA50E3C0D20}"/>
              </c:ext>
            </c:extLst>
          </c:dPt>
          <c:dPt>
            <c:idx val="1"/>
            <c:bubble3D val="0"/>
            <c:spPr>
              <a:solidFill>
                <a:schemeClr val="accent3">
                  <a:tint val="86000"/>
                </a:schemeClr>
              </a:solidFill>
              <a:ln w="19050">
                <a:solidFill>
                  <a:schemeClr val="lt1"/>
                </a:solidFill>
              </a:ln>
              <a:effectLst/>
            </c:spPr>
            <c:extLst>
              <c:ext xmlns:c16="http://schemas.microsoft.com/office/drawing/2014/chart" uri="{C3380CC4-5D6E-409C-BE32-E72D297353CC}">
                <c16:uniqueId val="{00000003-1105-4E30-9D86-6CA50E3C0D20}"/>
              </c:ext>
            </c:extLst>
          </c:dPt>
          <c:dPt>
            <c:idx val="2"/>
            <c:bubble3D val="0"/>
            <c:spPr>
              <a:solidFill>
                <a:schemeClr val="accent3">
                  <a:shade val="86000"/>
                </a:schemeClr>
              </a:solidFill>
              <a:ln w="19050">
                <a:solidFill>
                  <a:schemeClr val="lt1"/>
                </a:solidFill>
              </a:ln>
              <a:effectLst/>
            </c:spPr>
            <c:extLst>
              <c:ext xmlns:c16="http://schemas.microsoft.com/office/drawing/2014/chart" uri="{C3380CC4-5D6E-409C-BE32-E72D297353CC}">
                <c16:uniqueId val="{00000005-1105-4E30-9D86-6CA50E3C0D20}"/>
              </c:ext>
            </c:extLst>
          </c:dPt>
          <c:dPt>
            <c:idx val="3"/>
            <c:bubble3D val="0"/>
            <c:spPr>
              <a:solidFill>
                <a:schemeClr val="accent3">
                  <a:shade val="58000"/>
                </a:schemeClr>
              </a:solidFill>
              <a:ln w="19050">
                <a:solidFill>
                  <a:schemeClr val="lt1"/>
                </a:solidFill>
              </a:ln>
              <a:effectLst/>
            </c:spPr>
            <c:extLst>
              <c:ext xmlns:c16="http://schemas.microsoft.com/office/drawing/2014/chart" uri="{C3380CC4-5D6E-409C-BE32-E72D297353CC}">
                <c16:uniqueId val="{00000007-1105-4E30-9D86-6CA50E3C0D2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67</c:v>
                </c:pt>
                <c:pt idx="1">
                  <c:v>23</c:v>
                </c:pt>
              </c:numCache>
            </c:numRef>
          </c:val>
          <c:extLst>
            <c:ext xmlns:c16="http://schemas.microsoft.com/office/drawing/2014/chart" uri="{C3380CC4-5D6E-409C-BE32-E72D297353CC}">
              <c16:uniqueId val="{00000008-1105-4E30-9D86-6CA50E3C0D2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9/16/2025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dirty="0"/>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0" fontAlgn="base" latinLnBrk="0" hangingPunct="0">
              <a:lnSpc>
                <a:spcPct val="100000"/>
              </a:lnSpc>
              <a:spcBef>
                <a:spcPct val="30000"/>
              </a:spcBef>
              <a:spcAft>
                <a:spcPct val="0"/>
              </a:spcAft>
              <a:buClrTx/>
              <a:buSzTx/>
              <a:buFontTx/>
              <a:buNone/>
              <a:tabLst/>
              <a:defRPr/>
            </a:pPr>
            <a:r>
              <a:rPr lang="en-GB" dirty="0"/>
              <a:t>Good afternoon esteemed judges and fellow teachers, today we at Orion pax bring to you </a:t>
            </a:r>
            <a:r>
              <a:rPr lang="en-GB" dirty="0" err="1"/>
              <a:t>traya</a:t>
            </a:r>
            <a:r>
              <a:rPr lang="en-GB" dirty="0"/>
              <a:t>, where we move beyond traditional ,static scheduling methods to an intelligent dynamic scheduling system to optimize train movements in real time. While the development of </a:t>
            </a:r>
            <a:r>
              <a:rPr lang="en-GB" dirty="0" err="1"/>
              <a:t>traya</a:t>
            </a:r>
            <a:r>
              <a:rPr lang="en-GB" dirty="0"/>
              <a:t>, we had one primary goal in mind — to avoid any accidents—yes I'm talking about the 2023 Odisha train accident, which resulted in the loss of lives of 300 people and injured another 1200. Frankly, all of it could've it been avoided, had one train been on time and the electronic breaking system were working. To ensure that such a tragedy never occurs and the your life just doesn't turn into another statistic, we at </a:t>
            </a:r>
            <a:r>
              <a:rPr lang="en-GB" dirty="0" err="1"/>
              <a:t>traya</a:t>
            </a:r>
            <a:r>
              <a:rPr lang="en-GB" dirty="0"/>
              <a:t> strive for excellence so that we can not only save your time, but also your life. Now </a:t>
            </a:r>
            <a:r>
              <a:rPr lang="en-GB" dirty="0" err="1"/>
              <a:t>satyabrat</a:t>
            </a:r>
            <a:r>
              <a:rPr lang="en-GB" dirty="0"/>
              <a:t> will be taking over to talk about the core technologies that we have implemented to further our vision</a:t>
            </a:r>
            <a:endParaRPr lang="en-US" dirty="0">
              <a:ea typeface="ＭＳ Ｐゴシック" pitchFamily="1" charset="-128"/>
            </a:endParaRPr>
          </a:p>
          <a:p>
            <a:endParaRPr lang="en-IN" dirty="0"/>
          </a:p>
        </p:txBody>
      </p:sp>
      <p:sp>
        <p:nvSpPr>
          <p:cNvPr id="4" name="Slide Number Placeholder 3"/>
          <p:cNvSpPr>
            <a:spLocks noGrp="1"/>
          </p:cNvSpPr>
          <p:nvPr>
            <p:ph type="sldNum" sz="quarter" idx="5"/>
          </p:nvPr>
        </p:nvSpPr>
        <p:spPr/>
        <p:txBody>
          <a:bodyPr/>
          <a:lstStyle/>
          <a:p>
            <a:fld id="{EC790738-CFC9-4A5E-8424-6B42AA5706F7}" type="slidenum">
              <a:rPr lang="en-US" smtClean="0"/>
              <a:pPr/>
              <a:t>1</a:t>
            </a:fld>
            <a:endParaRPr lang="en-US" dirty="0"/>
          </a:p>
        </p:txBody>
      </p:sp>
    </p:spTree>
    <p:extLst>
      <p:ext uri="{BB962C8B-B14F-4D97-AF65-F5344CB8AC3E}">
        <p14:creationId xmlns:p14="http://schemas.microsoft.com/office/powerpoint/2010/main" val="3525899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marL="342900" indent="-342900" algn="just">
              <a:buFont typeface="Arial" panose="020B0604020202020204" pitchFamily="34" charset="0"/>
              <a:buChar char="•"/>
            </a:pPr>
            <a:endParaRPr lang="en-US" dirty="0">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dirty="0"/>
          </a:p>
        </p:txBody>
      </p:sp>
    </p:spTree>
    <p:extLst>
      <p:ext uri="{BB962C8B-B14F-4D97-AF65-F5344CB8AC3E}">
        <p14:creationId xmlns:p14="http://schemas.microsoft.com/office/powerpoint/2010/main" val="290407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normAutofit fontScale="85000" lnSpcReduction="20000"/>
          </a:bodyPr>
          <a:lstStyle/>
          <a:p>
            <a:pPr marL="342900" indent="-342900" algn="just">
              <a:buFont typeface="Arial" panose="020B0604020202020204" pitchFamily="34" charset="0"/>
              <a:buChar char="•"/>
            </a:pPr>
            <a:r>
              <a:rPr lang="en-GB" sz="1200" dirty="0">
                <a:latin typeface="Arial" pitchFamily="34" charset="0"/>
                <a:cs typeface="Arial" pitchFamily="34" charset="0"/>
              </a:rPr>
              <a:t>Thank you </a:t>
            </a:r>
            <a:r>
              <a:rPr lang="en-GB" sz="1200" dirty="0" err="1">
                <a:latin typeface="Arial" pitchFamily="34" charset="0"/>
                <a:cs typeface="Arial" pitchFamily="34" charset="0"/>
              </a:rPr>
              <a:t>Satyabrat</a:t>
            </a:r>
            <a:r>
              <a:rPr lang="en-GB" sz="1200" dirty="0">
                <a:latin typeface="Arial" pitchFamily="34" charset="0"/>
                <a:cs typeface="Arial" pitchFamily="34" charset="0"/>
              </a:rPr>
              <a:t>.[show your landing page]This is TRAYA, our indigenous railway innovation platform. It combines AI precision, indigenous design and unmatched reliability to transform Indian Railways.</a:t>
            </a:r>
          </a:p>
          <a:p>
            <a:pPr marL="342900" indent="-342900" algn="just">
              <a:buFont typeface="Arial" panose="020B0604020202020204" pitchFamily="34" charset="0"/>
              <a:buChar char="•"/>
            </a:pPr>
            <a:endParaRPr lang="en-GB" sz="1200" dirty="0">
              <a:latin typeface="Arial" pitchFamily="34" charset="0"/>
              <a:cs typeface="Arial" pitchFamily="34" charset="0"/>
            </a:endParaRPr>
          </a:p>
          <a:p>
            <a:pPr marL="342900" indent="-342900" algn="just">
              <a:buFont typeface="Arial" panose="020B0604020202020204" pitchFamily="34" charset="0"/>
              <a:buChar char="•"/>
            </a:pPr>
            <a:r>
              <a:rPr lang="en-GB" sz="1200" dirty="0">
                <a:latin typeface="Arial" pitchFamily="34" charset="0"/>
                <a:cs typeface="Arial" pitchFamily="34" charset="0"/>
              </a:rPr>
              <a:t>Behind this sleek interface are real-time dashboards that pull in over 10 000 data points per second from track circuits, axle counters, weather stations and telemetry. </a:t>
            </a:r>
          </a:p>
          <a:p>
            <a:pPr marL="342900" indent="-342900" algn="just">
              <a:buFont typeface="Arial" panose="020B0604020202020204" pitchFamily="34" charset="0"/>
              <a:buChar char="•"/>
            </a:pPr>
            <a:endParaRPr lang="en-GB" sz="1200" dirty="0">
              <a:latin typeface="Arial" pitchFamily="34" charset="0"/>
              <a:cs typeface="Arial" pitchFamily="34" charset="0"/>
            </a:endParaRPr>
          </a:p>
          <a:p>
            <a:pPr marL="342900" indent="-342900" algn="just">
              <a:buFont typeface="Arial" panose="020B0604020202020204" pitchFamily="34" charset="0"/>
              <a:buChar char="•"/>
            </a:pPr>
            <a:r>
              <a:rPr lang="en-GB" sz="1200" dirty="0">
                <a:latin typeface="Arial" pitchFamily="34" charset="0"/>
                <a:cs typeface="Arial" pitchFamily="34" charset="0"/>
              </a:rPr>
              <a:t>Our AI engine analyses them instantly to predict </a:t>
            </a:r>
            <a:r>
              <a:rPr lang="en-GB" sz="1200">
                <a:latin typeface="Arial" pitchFamily="34" charset="0"/>
                <a:cs typeface="Arial" pitchFamily="34" charset="0"/>
              </a:rPr>
              <a:t>conflicts and identify </a:t>
            </a:r>
            <a:r>
              <a:rPr lang="en-GB" sz="1200" dirty="0">
                <a:latin typeface="Arial" pitchFamily="34" charset="0"/>
                <a:cs typeface="Arial" pitchFamily="34" charset="0"/>
              </a:rPr>
              <a:t>delays learning over patterns. </a:t>
            </a:r>
          </a:p>
          <a:p>
            <a:pPr marL="342900" indent="-342900" algn="just">
              <a:buFont typeface="Arial" panose="020B0604020202020204" pitchFamily="34" charset="0"/>
              <a:buChar char="•"/>
            </a:pPr>
            <a:endParaRPr lang="en-GB" sz="1200" dirty="0">
              <a:latin typeface="Arial" pitchFamily="34" charset="0"/>
              <a:cs typeface="Arial" pitchFamily="34" charset="0"/>
            </a:endParaRPr>
          </a:p>
          <a:p>
            <a:pPr marL="342900" indent="-342900" algn="just">
              <a:buFont typeface="Arial" panose="020B0604020202020204" pitchFamily="34" charset="0"/>
              <a:buChar char="•"/>
            </a:pPr>
            <a:r>
              <a:rPr lang="en-GB" sz="1200" dirty="0">
                <a:latin typeface="Arial" pitchFamily="34" charset="0"/>
                <a:cs typeface="Arial" pitchFamily="34" charset="0"/>
              </a:rPr>
              <a:t>[scroll to Innovation or Benefits section]Here you can see how TRAYA is built for 25 cm accuracy with 100 % repeatability, delivering economic, passenger and environmental benefits.</a:t>
            </a:r>
          </a:p>
          <a:p>
            <a:pPr marL="342900" indent="-342900" algn="just">
              <a:buFont typeface="Arial" panose="020B0604020202020204" pitchFamily="34" charset="0"/>
              <a:buChar char="•"/>
            </a:pPr>
            <a:endParaRPr lang="en-GB" sz="1200" dirty="0">
              <a:latin typeface="Arial" pitchFamily="34" charset="0"/>
              <a:cs typeface="Arial" pitchFamily="34" charset="0"/>
            </a:endParaRPr>
          </a:p>
          <a:p>
            <a:pPr marL="342900" indent="-342900" algn="just">
              <a:buFont typeface="Arial" panose="020B0604020202020204" pitchFamily="34" charset="0"/>
              <a:buChar char="•"/>
            </a:pPr>
            <a:r>
              <a:rPr lang="en-GB" sz="1200" dirty="0">
                <a:latin typeface="Arial" pitchFamily="34" charset="0"/>
                <a:cs typeface="Arial" pitchFamily="34" charset="0"/>
              </a:rPr>
              <a:t>[scroll to AI Features Panel]We’ve integrated multiple smart modules: analytics for track monitoring and predictive-maintenance AI. </a:t>
            </a:r>
          </a:p>
          <a:p>
            <a:pPr marL="342900" indent="-342900" algn="just">
              <a:buFont typeface="Arial" panose="020B0604020202020204" pitchFamily="34" charset="0"/>
              <a:buChar char="•"/>
            </a:pPr>
            <a:endParaRPr lang="en-GB" sz="1200" dirty="0">
              <a:latin typeface="Arial" pitchFamily="34" charset="0"/>
              <a:cs typeface="Arial" pitchFamily="34" charset="0"/>
            </a:endParaRPr>
          </a:p>
          <a:p>
            <a:pPr marL="342900" indent="-342900" algn="just">
              <a:buFont typeface="Arial" panose="020B0604020202020204" pitchFamily="34" charset="0"/>
              <a:buChar char="•"/>
            </a:pPr>
            <a:r>
              <a:rPr lang="en-GB" sz="1200" dirty="0">
                <a:latin typeface="Arial" pitchFamily="34" charset="0"/>
                <a:cs typeface="Arial" pitchFamily="34" charset="0"/>
              </a:rPr>
              <a:t>[mention quantum ML briefly]Quantum machine learning can explore and optimise huge, constraint-heavy scheduling spaces in parallel, which grow exponentially for classical </a:t>
            </a:r>
            <a:r>
              <a:rPr lang="en-GB" sz="1200" dirty="0" err="1">
                <a:latin typeface="Arial" pitchFamily="34" charset="0"/>
                <a:cs typeface="Arial" pitchFamily="34" charset="0"/>
              </a:rPr>
              <a:t>ML.This</a:t>
            </a:r>
            <a:r>
              <a:rPr lang="en-GB" sz="1200" dirty="0">
                <a:latin typeface="Arial" pitchFamily="34" charset="0"/>
                <a:cs typeface="Arial" pitchFamily="34" charset="0"/>
              </a:rPr>
              <a:t> parallelism helps reach higher-quality routing and prediction solutions faster than traditional models.</a:t>
            </a:r>
          </a:p>
          <a:p>
            <a:pPr marL="342900" indent="-342900" algn="just">
              <a:buFont typeface="Arial" panose="020B0604020202020204" pitchFamily="34" charset="0"/>
              <a:buChar char="•"/>
            </a:pPr>
            <a:endParaRPr lang="en-GB" sz="1200" dirty="0">
              <a:latin typeface="Arial" pitchFamily="34" charset="0"/>
              <a:cs typeface="Arial" pitchFamily="34" charset="0"/>
            </a:endParaRPr>
          </a:p>
          <a:p>
            <a:pPr marL="342900" indent="-342900" algn="just">
              <a:buFont typeface="Arial" panose="020B0604020202020204" pitchFamily="34" charset="0"/>
              <a:buChar char="•"/>
            </a:pPr>
            <a:r>
              <a:rPr lang="en-GB" sz="1200" dirty="0">
                <a:latin typeface="Arial" pitchFamily="34" charset="0"/>
                <a:cs typeface="Arial" pitchFamily="34" charset="0"/>
              </a:rPr>
              <a:t>Today our core modules run on classical ML frameworks. But in simulation we’ve compared them to a quantum-enhanced model on realistic scheduling problems. Where the classical model plateaued below 65 % accuracy, the quantum model reached 91 %, demonstrating clear potential for the next scale-up phase. </a:t>
            </a:r>
          </a:p>
          <a:p>
            <a:pPr marL="342900" indent="-342900" algn="just">
              <a:buFont typeface="Arial" panose="020B0604020202020204" pitchFamily="34" charset="0"/>
              <a:buChar char="•"/>
            </a:pPr>
            <a:r>
              <a:rPr lang="en-GB" sz="1200" dirty="0">
                <a:latin typeface="Arial" pitchFamily="34" charset="0"/>
                <a:cs typeface="Arial" pitchFamily="34" charset="0"/>
              </a:rPr>
              <a:t>We promote the use of Quantum Machine Learning for the functioning of TRAYA, furthermore, Processed via an AI optimization engine for conflict prediction and routing. </a:t>
            </a:r>
            <a:endParaRPr lang="en-US" sz="1200" dirty="0">
              <a:latin typeface="Arial" pitchFamily="34" charset="0"/>
              <a:cs typeface="Arial" pitchFamily="34" charset="0"/>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dirty="0"/>
          </a:p>
        </p:txBody>
      </p:sp>
    </p:spTree>
    <p:extLst>
      <p:ext uri="{BB962C8B-B14F-4D97-AF65-F5344CB8AC3E}">
        <p14:creationId xmlns:p14="http://schemas.microsoft.com/office/powerpoint/2010/main" val="233520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normAutofit fontScale="92500"/>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sz="1200" dirty="0">
                <a:solidFill>
                  <a:prstClr val="black"/>
                </a:solidFill>
                <a:latin typeface="Arial" pitchFamily="34" charset="0"/>
                <a:cs typeface="Arial" pitchFamily="34" charset="0"/>
              </a:rPr>
              <a:t>Ladies and </a:t>
            </a:r>
            <a:r>
              <a:rPr lang="en-GB" sz="1200" dirty="0" err="1">
                <a:solidFill>
                  <a:prstClr val="black"/>
                </a:solidFill>
                <a:latin typeface="Arial" pitchFamily="34" charset="0"/>
                <a:cs typeface="Arial" pitchFamily="34" charset="0"/>
              </a:rPr>
              <a:t>Gentlemen,Every</a:t>
            </a:r>
            <a:r>
              <a:rPr lang="en-GB" sz="1200" dirty="0">
                <a:solidFill>
                  <a:prstClr val="black"/>
                </a:solidFill>
                <a:latin typeface="Arial" pitchFamily="34" charset="0"/>
                <a:cs typeface="Arial" pitchFamily="34" charset="0"/>
              </a:rPr>
              <a:t> advancement in our technology drives societal growth and welfare. Let us dive into the business model of our </a:t>
            </a:r>
            <a:r>
              <a:rPr lang="en-GB" sz="1200" dirty="0" err="1">
                <a:solidFill>
                  <a:prstClr val="black"/>
                </a:solidFill>
                <a:latin typeface="Arial" pitchFamily="34" charset="0"/>
                <a:cs typeface="Arial" pitchFamily="34" charset="0"/>
              </a:rPr>
              <a:t>TRAYA.In</a:t>
            </a:r>
            <a:r>
              <a:rPr lang="en-GB" sz="1200" dirty="0">
                <a:solidFill>
                  <a:prstClr val="black"/>
                </a:solidFill>
                <a:latin typeface="Arial" pitchFamily="34" charset="0"/>
                <a:cs typeface="Arial" pitchFamily="34" charset="0"/>
              </a:rPr>
              <a:t> India, while third-party apps dominate ticket booking and status checks with user-friendly interfaces and real-time sync, they're pulling users from government software. TRAYA bridges this gap, rebuilding trust and long-term dependency on indigenous solutions, embodying </a:t>
            </a:r>
            <a:r>
              <a:rPr lang="en-GB" sz="1200" dirty="0" err="1">
                <a:solidFill>
                  <a:prstClr val="black"/>
                </a:solidFill>
                <a:latin typeface="Arial" pitchFamily="34" charset="0"/>
                <a:cs typeface="Arial" pitchFamily="34" charset="0"/>
              </a:rPr>
              <a:t>Atmanirbhar</a:t>
            </a:r>
            <a:r>
              <a:rPr lang="en-GB" sz="1200" dirty="0">
                <a:solidFill>
                  <a:prstClr val="black"/>
                </a:solidFill>
                <a:latin typeface="Arial" pitchFamily="34" charset="0"/>
                <a:cs typeface="Arial" pitchFamily="34" charset="0"/>
              </a:rPr>
              <a:t> </a:t>
            </a:r>
            <a:r>
              <a:rPr lang="en-GB" sz="1200" dirty="0" err="1">
                <a:solidFill>
                  <a:prstClr val="black"/>
                </a:solidFill>
                <a:latin typeface="Arial" pitchFamily="34" charset="0"/>
                <a:cs typeface="Arial" pitchFamily="34" charset="0"/>
              </a:rPr>
              <a:t>Bharat.At</a:t>
            </a:r>
            <a:r>
              <a:rPr lang="en-GB" sz="1200" dirty="0">
                <a:solidFill>
                  <a:prstClr val="black"/>
                </a:solidFill>
                <a:latin typeface="Arial" pitchFamily="34" charset="0"/>
                <a:cs typeface="Arial" pitchFamily="34" charset="0"/>
              </a:rPr>
              <a:t> the heart of our 68,000 km network, with 13,000 trains daily, TRAYA optimizes punctuality, safety, and efficiency. It taps into the ₹15-20 lakh crore modernization market, backed by the government's ₹2.52 lakh crore FY25-26 </a:t>
            </a:r>
            <a:r>
              <a:rPr lang="en-GB" sz="1200" dirty="0" err="1">
                <a:solidFill>
                  <a:prstClr val="black"/>
                </a:solidFill>
                <a:latin typeface="Arial" pitchFamily="34" charset="0"/>
                <a:cs typeface="Arial" pitchFamily="34" charset="0"/>
              </a:rPr>
              <a:t>budget.Our</a:t>
            </a:r>
            <a:r>
              <a:rPr lang="en-GB" sz="1200" dirty="0">
                <a:solidFill>
                  <a:prstClr val="black"/>
                </a:solidFill>
                <a:latin typeface="Arial" pitchFamily="34" charset="0"/>
                <a:cs typeface="Arial" pitchFamily="34" charset="0"/>
              </a:rPr>
              <a:t> B2G model partners with Indian Railways, DFCCIL, and metros, delivering hardware kits, software licensing, and AMC contracts for 60-80% recurring revenue. At 40-60% cheaper than imported TRC or ITMS, we slash downtime by 30-40% and ensure 99.9% </a:t>
            </a:r>
            <a:r>
              <a:rPr lang="en-GB" sz="1200" dirty="0" err="1">
                <a:solidFill>
                  <a:prstClr val="black"/>
                </a:solidFill>
                <a:latin typeface="Arial" pitchFamily="34" charset="0"/>
                <a:cs typeface="Arial" pitchFamily="34" charset="0"/>
              </a:rPr>
              <a:t>uptime.Built</a:t>
            </a:r>
            <a:r>
              <a:rPr lang="en-GB" sz="1200" dirty="0">
                <a:solidFill>
                  <a:prstClr val="black"/>
                </a:solidFill>
                <a:latin typeface="Arial" pitchFamily="34" charset="0"/>
                <a:cs typeface="Arial" pitchFamily="34" charset="0"/>
              </a:rPr>
              <a:t> on proven machine learning and industrial computing, TRAYA integrates with SCADA and </a:t>
            </a:r>
            <a:r>
              <a:rPr lang="en-GB" sz="1200" dirty="0" err="1">
                <a:solidFill>
                  <a:prstClr val="black"/>
                </a:solidFill>
                <a:latin typeface="Arial" pitchFamily="34" charset="0"/>
                <a:cs typeface="Arial" pitchFamily="34" charset="0"/>
              </a:rPr>
              <a:t>signaling</a:t>
            </a:r>
            <a:r>
              <a:rPr lang="en-GB" sz="1200" dirty="0">
                <a:solidFill>
                  <a:prstClr val="black"/>
                </a:solidFill>
                <a:latin typeface="Arial" pitchFamily="34" charset="0"/>
                <a:cs typeface="Arial" pitchFamily="34" charset="0"/>
              </a:rPr>
              <a:t> via modular edge architecture, enabling low-risk deployment while tackling data latency and sensor issues.</a:t>
            </a:r>
            <a:endPar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GB" sz="1200" dirty="0">
                <a:solidFill>
                  <a:prstClr val="black"/>
                </a:solidFill>
                <a:latin typeface="Arial" pitchFamily="34" charset="0"/>
                <a:cs typeface="Arial" pitchFamily="34" charset="0"/>
              </a:rPr>
              <a:t>The impact? 92% punctuality, 67% passenger satisfaction surge, 20% reduced emissions, ₹2.8 million revenue boost per section, ₹1.6 million cost savings, and ₹890,000 less in delay </a:t>
            </a:r>
            <a:r>
              <a:rPr lang="en-GB" sz="1200" dirty="0" err="1">
                <a:solidFill>
                  <a:prstClr val="black"/>
                </a:solidFill>
                <a:latin typeface="Arial" pitchFamily="34" charset="0"/>
                <a:cs typeface="Arial" pitchFamily="34" charset="0"/>
              </a:rPr>
              <a:t>compensations.We</a:t>
            </a:r>
            <a:r>
              <a:rPr lang="en-GB" sz="1200" dirty="0">
                <a:solidFill>
                  <a:prstClr val="black"/>
                </a:solidFill>
                <a:latin typeface="Arial" pitchFamily="34" charset="0"/>
                <a:cs typeface="Arial" pitchFamily="34" charset="0"/>
              </a:rPr>
              <a:t> manage risks with low-latency protocols, failover mechanisms, and regulatory partnerships. Success hinges on robust systems, operator training, continual monitoring, and algorithm </a:t>
            </a:r>
            <a:r>
              <a:rPr lang="en-GB" sz="1200" dirty="0" err="1">
                <a:solidFill>
                  <a:prstClr val="black"/>
                </a:solidFill>
                <a:latin typeface="Arial" pitchFamily="34" charset="0"/>
                <a:cs typeface="Arial" pitchFamily="34" charset="0"/>
              </a:rPr>
              <a:t>refinement.With</a:t>
            </a:r>
            <a:r>
              <a:rPr lang="en-GB" sz="1200" dirty="0">
                <a:solidFill>
                  <a:prstClr val="black"/>
                </a:solidFill>
                <a:latin typeface="Arial" pitchFamily="34" charset="0"/>
                <a:cs typeface="Arial" pitchFamily="34" charset="0"/>
              </a:rPr>
              <a:t> phased pilots yielding ₹50-200 crore in Years 1-2, scaling to 300-800% ROI by Year 5 via PPPs, TRAYA promises full cost recovery in 18-24 months and over ₹5.3 million annual benefits per </a:t>
            </a:r>
            <a:r>
              <a:rPr lang="en-GB" sz="1200" dirty="0" err="1">
                <a:solidFill>
                  <a:prstClr val="black"/>
                </a:solidFill>
                <a:latin typeface="Arial" pitchFamily="34" charset="0"/>
                <a:cs typeface="Arial" pitchFamily="34" charset="0"/>
              </a:rPr>
              <a:t>route.This</a:t>
            </a:r>
            <a:r>
              <a:rPr lang="en-GB" sz="1200" dirty="0">
                <a:solidFill>
                  <a:prstClr val="black"/>
                </a:solidFill>
                <a:latin typeface="Arial" pitchFamily="34" charset="0"/>
                <a:cs typeface="Arial" pitchFamily="34" charset="0"/>
              </a:rPr>
              <a:t> isn't just tech—it's India's commitment to commuters and global leadership. Thank you.</a:t>
            </a:r>
            <a:endParaRPr lang="en-US" sz="1200" dirty="0">
              <a:solidFill>
                <a:prstClr val="black"/>
              </a:solidFill>
              <a:latin typeface="Arial" pitchFamily="34" charset="0"/>
              <a:cs typeface="Arial" pitchFamily="34" charset="0"/>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1200" noProof="0" dirty="0">
                <a:solidFill>
                  <a:prstClr val="black"/>
                </a:solidFill>
                <a:latin typeface="Arial" pitchFamily="34" charset="0"/>
                <a:cs typeface="Arial" pitchFamily="34" charset="0"/>
              </a:rPr>
              <a:t>Details / Links of the reference and research work</a:t>
            </a:r>
            <a:endPar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9/16/2025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9/16/2025</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9/16/2025</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9/16/2025</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9/16/2025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9/16/2025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9/16/2025</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dirty="0"/>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colab.research.google.com/drive/1HhePBlt35cz3NAlgp6IESoNZdG8D9uaf?usp=sharing" TargetMode="Externa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chart" Target="../charts/chart2.xml"/></Relationships>
</file>

<file path=ppt/slides/_rels/slide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hyperlink" Target="https://github.com/Kartik1446/traya/blob/master/research%20paper/TRAYA_Project_Documentation.pdf" TargetMode="External"/><Relationship Id="rId7" Type="http://schemas.openxmlformats.org/officeDocument/2006/relationships/hyperlink" Target="https://github.com/Kartik1446/traya/blob/master/research%20paper/Comprehensive_Analysis__TRAYA_Railway_System_vs._All%5B1%5D.pdf" TargetMode="External"/><Relationship Id="rId12"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jpeg"/><Relationship Id="rId11" Type="http://schemas.openxmlformats.org/officeDocument/2006/relationships/image" Target="../media/image13.png"/><Relationship Id="rId5" Type="http://schemas.openxmlformats.org/officeDocument/2006/relationships/hyperlink" Target="https://github.com/Kartik1446/traya/blob/master/research%20paper/Drawback_study_Critical_Analysis__Research_Paper_and_TR%5B1%5D.pdf" TargetMode="External"/><Relationship Id="rId10" Type="http://schemas.openxmlformats.org/officeDocument/2006/relationships/image" Target="../media/image12.png"/><Relationship Id="rId4" Type="http://schemas.openxmlformats.org/officeDocument/2006/relationships/image" Target="../media/image9.jpe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3"/>
          <a:srcRect r="59916"/>
          <a:stretch/>
        </p:blipFill>
        <p:spPr>
          <a:xfrm>
            <a:off x="6854891" y="1715881"/>
            <a:ext cx="3203509" cy="3426237"/>
          </a:xfrm>
          <a:prstGeom prst="rect">
            <a:avLst/>
          </a:prstGeom>
        </p:spPr>
      </p:pic>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2025</a:t>
            </a:r>
            <a:endParaRPr lang="en-IN" sz="4000" b="1" dirty="0">
              <a:solidFill>
                <a:schemeClr val="tx2"/>
              </a:solidFill>
              <a:latin typeface="Garamond" panose="02020404030301010803" pitchFamily="18" charset="0"/>
            </a:endParaRPr>
          </a:p>
        </p:txBody>
      </p:sp>
      <p:sp>
        <p:nvSpPr>
          <p:cNvPr id="10" name="TextBox 9"/>
          <p:cNvSpPr txBox="1"/>
          <p:nvPr/>
        </p:nvSpPr>
        <p:spPr>
          <a:xfrm>
            <a:off x="950408" y="1245356"/>
            <a:ext cx="6150990" cy="4367286"/>
          </a:xfrm>
          <a:prstGeom prst="rect">
            <a:avLst/>
          </a:prstGeom>
          <a:noFill/>
        </p:spPr>
        <p:txBody>
          <a:bodyPr wrap="square" rtlCol="0">
            <a:spAutoFit/>
          </a:bodyPr>
          <a:lstStyle/>
          <a:p>
            <a:endParaRPr lang="en-US" sz="1600"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 </a:t>
            </a:r>
            <a:r>
              <a:rPr lang="en-US" sz="2000" dirty="0">
                <a:latin typeface="Arial" panose="020B0604020202020204" pitchFamily="34" charset="0"/>
                <a:cs typeface="Arial" panose="020B0604020202020204" pitchFamily="34" charset="0"/>
              </a:rPr>
              <a:t>25022</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a:t>
            </a:r>
          </a:p>
          <a:p>
            <a:pPr marL="266700" lvl="1"/>
            <a:r>
              <a:rPr lang="en-GB" sz="2000" dirty="0"/>
              <a:t>Maximizing Section Throughput Using Al-Powered Precise Train Traffic Control</a:t>
            </a:r>
          </a:p>
          <a:p>
            <a:pPr marL="285750" indent="-285750" algn="just">
              <a:buFont typeface="Arial" panose="020B0604020202020204" pitchFamily="34" charset="0"/>
              <a:buChar char="•"/>
            </a:pPr>
            <a:endParaRPr lang="en-GB" sz="800" dirty="0"/>
          </a:p>
          <a:p>
            <a:pPr marL="285750" indent="-285750" algn="just">
              <a:buFont typeface="Arial" panose="020B0604020202020204" pitchFamily="34" charset="0"/>
              <a:buChar char="•"/>
            </a:pPr>
            <a:r>
              <a:rPr lang="en-US" sz="2000" b="1" dirty="0">
                <a:latin typeface="Arial" panose="020B0604020202020204" pitchFamily="34" charset="0"/>
                <a:cs typeface="Arial" panose="020B0604020202020204" pitchFamily="34" charset="0"/>
              </a:rPr>
              <a:t>Theme- </a:t>
            </a:r>
            <a:r>
              <a:rPr lang="en-US" sz="2000" dirty="0">
                <a:latin typeface="Arial" panose="020B0604020202020204" pitchFamily="34" charset="0"/>
                <a:cs typeface="Arial" panose="020B0604020202020204" pitchFamily="34" charset="0"/>
              </a:rPr>
              <a:t>Transportation &amp; Logistics</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a:t>
            </a:r>
            <a:r>
              <a:rPr lang="en-US" sz="2000" dirty="0">
                <a:latin typeface="Arial" panose="020B0604020202020204" pitchFamily="34" charset="0"/>
                <a:cs typeface="Arial" panose="020B0604020202020204" pitchFamily="34" charset="0"/>
              </a:rPr>
              <a:t>Software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 </a:t>
            </a:r>
            <a:r>
              <a:rPr lang="en-US" sz="2000" dirty="0">
                <a:latin typeface="Arial" panose="020B0604020202020204" pitchFamily="34" charset="0"/>
                <a:cs typeface="Arial" panose="020B0604020202020204" pitchFamily="34" charset="0"/>
              </a:rPr>
              <a:t>Orion Pax</a:t>
            </a:r>
            <a:endParaRPr lang="en-IN" sz="2000" dirty="0">
              <a:latin typeface="Arial" panose="020B0604020202020204" pitchFamily="34" charset="0"/>
              <a:cs typeface="Arial" panose="020B0604020202020204" pitchFamily="34" charset="0"/>
            </a:endParaRPr>
          </a:p>
        </p:txBody>
      </p:sp>
      <p:pic>
        <p:nvPicPr>
          <p:cNvPr id="2" name="Picture 2" descr="https://www.sih.gov.in/img1/SIH-Logo.png">
            <a:extLst>
              <a:ext uri="{FF2B5EF4-FFF2-40B4-BE49-F238E27FC236}">
                <a16:creationId xmlns:a16="http://schemas.microsoft.com/office/drawing/2014/main" id="{7EFB4425-6B78-4897-7BB9-DC5ECCF4CB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377387" y="0"/>
            <a:ext cx="8819910" cy="1143000"/>
          </a:xfrm>
        </p:spPr>
        <p:txBody>
          <a:bodyPr/>
          <a:lstStyle/>
          <a:p>
            <a:pPr eaLnBrk="1" hangingPunct="1"/>
            <a:r>
              <a:rPr lang="en-GB" sz="3200" b="1" dirty="0">
                <a:latin typeface="Times New Roman" panose="02020603050405020304" pitchFamily="18" charset="0"/>
                <a:ea typeface="ＭＳ Ｐゴシック" pitchFamily="1" charset="-128"/>
                <a:cs typeface="Times New Roman" panose="02020603050405020304" pitchFamily="18" charset="0"/>
              </a:rPr>
              <a:t>AI-Driven Dynamic Train Scheduling for </a:t>
            </a:r>
            <a:br>
              <a:rPr lang="en-GB" sz="3200" b="1" dirty="0">
                <a:latin typeface="Times New Roman" panose="02020603050405020304" pitchFamily="18" charset="0"/>
                <a:ea typeface="ＭＳ Ｐゴシック" pitchFamily="1" charset="-128"/>
                <a:cs typeface="Times New Roman" panose="02020603050405020304" pitchFamily="18" charset="0"/>
              </a:rPr>
            </a:br>
            <a:r>
              <a:rPr lang="en-GB" sz="3200" b="1" dirty="0">
                <a:latin typeface="Times New Roman" panose="02020603050405020304" pitchFamily="18" charset="0"/>
                <a:ea typeface="ＭＳ Ｐゴシック" pitchFamily="1" charset="-128"/>
                <a:cs typeface="Times New Roman" panose="02020603050405020304" pitchFamily="18" charset="0"/>
              </a:rPr>
              <a:t>Real-Time Traffic Optimization</a:t>
            </a:r>
            <a:endParaRPr lang="en-US" sz="3200" b="1" dirty="0">
              <a:latin typeface="Times New Roman" panose="02020603050405020304" pitchFamily="18" charset="0"/>
              <a:ea typeface="ＭＳ Ｐゴシック" pitchFamily="1" charset="-128"/>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12"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EA45A17-5382-0950-8185-AD813A92EB50}"/>
              </a:ext>
            </a:extLst>
          </p:cNvPr>
          <p:cNvSpPr/>
          <p:nvPr/>
        </p:nvSpPr>
        <p:spPr>
          <a:xfrm>
            <a:off x="1262742" y="1586233"/>
            <a:ext cx="4343401" cy="4106996"/>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chemeClr val="tx1"/>
                </a:solidFill>
              </a:rPr>
              <a:t>IDEA/SOLUTION:</a:t>
            </a:r>
          </a:p>
          <a:p>
            <a:endParaRPr lang="en-GB" sz="2000" b="1" dirty="0">
              <a:solidFill>
                <a:schemeClr val="tx1"/>
              </a:solidFill>
            </a:endParaRPr>
          </a:p>
          <a:p>
            <a:r>
              <a:rPr lang="en-GB" sz="2000" dirty="0">
                <a:solidFill>
                  <a:schemeClr val="tx1"/>
                </a:solidFill>
              </a:rPr>
              <a:t>AI-Driven Dynamic Train Scheduling for </a:t>
            </a:r>
            <a:br>
              <a:rPr lang="en-GB" sz="2000" dirty="0">
                <a:solidFill>
                  <a:schemeClr val="tx1"/>
                </a:solidFill>
              </a:rPr>
            </a:br>
            <a:r>
              <a:rPr lang="en-GB" sz="2000" dirty="0">
                <a:solidFill>
                  <a:schemeClr val="tx1"/>
                </a:solidFill>
              </a:rPr>
              <a:t>Real-Time Traffic Optimization.</a:t>
            </a:r>
          </a:p>
          <a:p>
            <a:endParaRPr lang="en-GB" sz="2000" dirty="0">
              <a:solidFill>
                <a:schemeClr val="tx1"/>
              </a:solidFill>
            </a:endParaRPr>
          </a:p>
          <a:p>
            <a:pPr marL="285750" indent="-285750">
              <a:buFont typeface="Arial" panose="020B0604020202020204" pitchFamily="34" charset="0"/>
              <a:buChar char="•"/>
            </a:pPr>
            <a:r>
              <a:rPr lang="en-GB" sz="2000" dirty="0">
                <a:solidFill>
                  <a:schemeClr val="tx1"/>
                </a:solidFill>
              </a:rPr>
              <a:t>AI engine for dynamic scheduling</a:t>
            </a:r>
          </a:p>
          <a:p>
            <a:pPr marL="285750" indent="-285750">
              <a:buFont typeface="Arial" panose="020B0604020202020204" pitchFamily="34" charset="0"/>
              <a:buChar char="•"/>
            </a:pPr>
            <a:r>
              <a:rPr lang="en-GB" sz="2000" dirty="0">
                <a:solidFill>
                  <a:schemeClr val="tx1"/>
                </a:solidFill>
              </a:rPr>
              <a:t>GPS &amp; sensors for live train data</a:t>
            </a:r>
          </a:p>
          <a:p>
            <a:pPr marL="285750" indent="-285750">
              <a:buFont typeface="Arial" panose="020B0604020202020204" pitchFamily="34" charset="0"/>
              <a:buChar char="•"/>
            </a:pPr>
            <a:r>
              <a:rPr lang="en-GB" sz="2000" dirty="0">
                <a:solidFill>
                  <a:schemeClr val="tx1"/>
                </a:solidFill>
              </a:rPr>
              <a:t>Predictive rescheduling to cut delays</a:t>
            </a:r>
          </a:p>
          <a:p>
            <a:pPr marL="285750" indent="-285750">
              <a:buFont typeface="Arial" panose="020B0604020202020204" pitchFamily="34" charset="0"/>
              <a:buChar char="•"/>
            </a:pPr>
            <a:r>
              <a:rPr lang="en-GB" sz="2000" dirty="0">
                <a:solidFill>
                  <a:schemeClr val="tx1"/>
                </a:solidFill>
              </a:rPr>
              <a:t>Ticket-ID based hashed tracking</a:t>
            </a:r>
          </a:p>
          <a:p>
            <a:pPr marL="285750" indent="-285750">
              <a:buFont typeface="Arial" panose="020B0604020202020204" pitchFamily="34" charset="0"/>
              <a:buChar char="•"/>
            </a:pPr>
            <a:r>
              <a:rPr lang="en-GB" sz="2000" dirty="0">
                <a:solidFill>
                  <a:schemeClr val="tx1"/>
                </a:solidFill>
              </a:rPr>
              <a:t>Dashboard with live map &amp; ETA</a:t>
            </a:r>
          </a:p>
          <a:p>
            <a:pPr marL="285750" indent="-285750">
              <a:buFont typeface="Arial" panose="020B0604020202020204" pitchFamily="34" charset="0"/>
              <a:buChar char="•"/>
            </a:pPr>
            <a:r>
              <a:rPr lang="en-GB" sz="2000" dirty="0">
                <a:solidFill>
                  <a:schemeClr val="tx1"/>
                </a:solidFill>
              </a:rPr>
              <a:t>Smart alerts on delays and arrivals</a:t>
            </a:r>
          </a:p>
          <a:p>
            <a:pPr marL="285750" indent="-285750">
              <a:buFont typeface="Arial" panose="020B0604020202020204" pitchFamily="34" charset="0"/>
              <a:buChar char="•"/>
            </a:pPr>
            <a:r>
              <a:rPr lang="en-GB" sz="2000" dirty="0">
                <a:solidFill>
                  <a:schemeClr val="tx1"/>
                </a:solidFill>
              </a:rPr>
              <a:t>One platform for ops and passengers</a:t>
            </a:r>
          </a:p>
        </p:txBody>
      </p:sp>
      <p:sp>
        <p:nvSpPr>
          <p:cNvPr id="3" name="Rectangle 2">
            <a:extLst>
              <a:ext uri="{FF2B5EF4-FFF2-40B4-BE49-F238E27FC236}">
                <a16:creationId xmlns:a16="http://schemas.microsoft.com/office/drawing/2014/main" id="{DE885AD5-486B-4594-EBAA-E088C37D858A}"/>
              </a:ext>
            </a:extLst>
          </p:cNvPr>
          <p:cNvSpPr/>
          <p:nvPr/>
        </p:nvSpPr>
        <p:spPr>
          <a:xfrm>
            <a:off x="5682343" y="1586234"/>
            <a:ext cx="5323111" cy="1979926"/>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IN" sz="1600" b="1" dirty="0">
                <a:solidFill>
                  <a:schemeClr val="tx1"/>
                </a:solidFill>
              </a:rPr>
              <a:t>PROBLEM RESOLUTION:</a:t>
            </a:r>
          </a:p>
          <a:p>
            <a:endParaRPr lang="en-IN" sz="1400" b="1" dirty="0">
              <a:solidFill>
                <a:schemeClr val="tx1"/>
              </a:solidFill>
            </a:endParaRPr>
          </a:p>
          <a:p>
            <a:pPr marL="285750" indent="-285750">
              <a:buFont typeface="Arial" panose="020B0604020202020204" pitchFamily="34" charset="0"/>
              <a:buChar char="•"/>
            </a:pPr>
            <a:r>
              <a:rPr lang="en-GB" sz="1600" dirty="0">
                <a:solidFill>
                  <a:schemeClr val="tx1"/>
                </a:solidFill>
              </a:rPr>
              <a:t>Dynamic scheduling with ticket linked passenger services</a:t>
            </a:r>
          </a:p>
          <a:p>
            <a:pPr marL="285750" indent="-285750">
              <a:buFont typeface="Arial" panose="020B0604020202020204" pitchFamily="34" charset="0"/>
              <a:buChar char="•"/>
            </a:pPr>
            <a:r>
              <a:rPr lang="en-GB" sz="1600" dirty="0">
                <a:solidFill>
                  <a:schemeClr val="tx1"/>
                </a:solidFill>
              </a:rPr>
              <a:t>Ticket-ID based personalized live train updates</a:t>
            </a:r>
          </a:p>
          <a:p>
            <a:pPr marL="285750" indent="-285750">
              <a:buFont typeface="Arial" panose="020B0604020202020204" pitchFamily="34" charset="0"/>
              <a:buChar char="•"/>
            </a:pPr>
            <a:r>
              <a:rPr lang="en-GB" sz="1600" dirty="0">
                <a:solidFill>
                  <a:schemeClr val="tx1"/>
                </a:solidFill>
              </a:rPr>
              <a:t>AI-driven predictive rescheduling for congestion control</a:t>
            </a:r>
          </a:p>
          <a:p>
            <a:pPr marL="285750" indent="-285750">
              <a:buFont typeface="Arial" panose="020B0604020202020204" pitchFamily="34" charset="0"/>
              <a:buChar char="•"/>
            </a:pPr>
            <a:r>
              <a:rPr lang="en-GB" sz="1600" dirty="0">
                <a:solidFill>
                  <a:schemeClr val="tx1"/>
                </a:solidFill>
              </a:rPr>
              <a:t>Unified dashboard for operators and passengers</a:t>
            </a:r>
          </a:p>
          <a:p>
            <a:pPr marL="285750" indent="-285750">
              <a:buFont typeface="Arial" panose="020B0604020202020204" pitchFamily="34" charset="0"/>
              <a:buChar char="•"/>
            </a:pPr>
            <a:r>
              <a:rPr lang="en-GB" sz="1600" dirty="0">
                <a:solidFill>
                  <a:schemeClr val="tx1"/>
                </a:solidFill>
              </a:rPr>
              <a:t>Modular design scalable to full ITMS</a:t>
            </a:r>
          </a:p>
          <a:p>
            <a:pPr marL="285750" indent="-285750">
              <a:buFont typeface="Arial" panose="020B0604020202020204" pitchFamily="34" charset="0"/>
              <a:buChar char="•"/>
            </a:pPr>
            <a:r>
              <a:rPr lang="en-GB" sz="1600" dirty="0">
                <a:solidFill>
                  <a:schemeClr val="tx1"/>
                </a:solidFill>
              </a:rPr>
              <a:t>Aligned with RDSO and EN standards</a:t>
            </a:r>
            <a:endParaRPr lang="en-IN" sz="1600" dirty="0">
              <a:solidFill>
                <a:schemeClr val="tx1"/>
              </a:solidFill>
            </a:endParaRPr>
          </a:p>
        </p:txBody>
      </p:sp>
      <p:sp>
        <p:nvSpPr>
          <p:cNvPr id="4" name="Rectangle 3">
            <a:extLst>
              <a:ext uri="{FF2B5EF4-FFF2-40B4-BE49-F238E27FC236}">
                <a16:creationId xmlns:a16="http://schemas.microsoft.com/office/drawing/2014/main" id="{0D36A532-C27B-CD7C-64FE-84E2819A7FA8}"/>
              </a:ext>
            </a:extLst>
          </p:cNvPr>
          <p:cNvSpPr/>
          <p:nvPr/>
        </p:nvSpPr>
        <p:spPr>
          <a:xfrm>
            <a:off x="5682343" y="3657600"/>
            <a:ext cx="5323111" cy="2035629"/>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IN" sz="1600" b="1" dirty="0">
                <a:solidFill>
                  <a:schemeClr val="tx1"/>
                </a:solidFill>
              </a:rPr>
              <a:t>INNOVATION &amp; UNIQUENESS:</a:t>
            </a:r>
          </a:p>
          <a:p>
            <a:endParaRPr lang="en-IN" sz="1400" dirty="0">
              <a:solidFill>
                <a:schemeClr val="tx1"/>
              </a:solidFill>
            </a:endParaRPr>
          </a:p>
          <a:p>
            <a:pPr marL="285750" indent="-285750">
              <a:buFont typeface="Arial" panose="020B0604020202020204" pitchFamily="34" charset="0"/>
              <a:buChar char="•"/>
            </a:pPr>
            <a:r>
              <a:rPr lang="en-GB" sz="1600" dirty="0">
                <a:solidFill>
                  <a:schemeClr val="tx1"/>
                </a:solidFill>
              </a:rPr>
              <a:t>Integrates traffic optimization with passenger services</a:t>
            </a:r>
          </a:p>
          <a:p>
            <a:pPr marL="285750" indent="-285750">
              <a:buFont typeface="Arial" panose="020B0604020202020204" pitchFamily="34" charset="0"/>
              <a:buChar char="•"/>
            </a:pPr>
            <a:r>
              <a:rPr lang="en-GB" sz="1600" dirty="0">
                <a:solidFill>
                  <a:schemeClr val="tx1"/>
                </a:solidFill>
              </a:rPr>
              <a:t>Ticket ID based personalized tracking for tourists</a:t>
            </a:r>
          </a:p>
          <a:p>
            <a:pPr marL="285750" indent="-285750">
              <a:buFont typeface="Arial" panose="020B0604020202020204" pitchFamily="34" charset="0"/>
              <a:buChar char="•"/>
            </a:pPr>
            <a:r>
              <a:rPr lang="en-GB" sz="1600" dirty="0">
                <a:solidFill>
                  <a:schemeClr val="tx1"/>
                </a:solidFill>
              </a:rPr>
              <a:t>Quantum AI predictive scheduling reduces conflicts</a:t>
            </a:r>
          </a:p>
          <a:p>
            <a:pPr marL="285750" indent="-285750">
              <a:buFont typeface="Arial" panose="020B0604020202020204" pitchFamily="34" charset="0"/>
              <a:buChar char="•"/>
            </a:pPr>
            <a:r>
              <a:rPr lang="en-GB" sz="1600" dirty="0">
                <a:solidFill>
                  <a:schemeClr val="tx1"/>
                </a:solidFill>
              </a:rPr>
              <a:t>Unified platform for railways and travellers</a:t>
            </a:r>
          </a:p>
          <a:p>
            <a:pPr marL="285750" indent="-285750">
              <a:buFont typeface="Arial" panose="020B0604020202020204" pitchFamily="34" charset="0"/>
              <a:buChar char="•"/>
            </a:pPr>
            <a:r>
              <a:rPr lang="en-GB" sz="1600" dirty="0">
                <a:solidFill>
                  <a:schemeClr val="tx1"/>
                </a:solidFill>
              </a:rPr>
              <a:t>Modular architecture for scalable deployment</a:t>
            </a:r>
          </a:p>
          <a:p>
            <a:pPr marL="285750" indent="-285750">
              <a:buFont typeface="Arial" panose="020B0604020202020204" pitchFamily="34" charset="0"/>
              <a:buChar char="•"/>
            </a:pPr>
            <a:r>
              <a:rPr lang="en-GB" sz="1600" dirty="0">
                <a:solidFill>
                  <a:schemeClr val="tx1"/>
                </a:solidFill>
              </a:rPr>
              <a:t>Ready for RDSO compliance adaptation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267676"/>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1">
            <a:extLst>
              <a:ext uri="{FF2B5EF4-FFF2-40B4-BE49-F238E27FC236}">
                <a16:creationId xmlns:a16="http://schemas.microsoft.com/office/drawing/2014/main" id="{416EAC75-63DD-2D86-99FF-9AEE5C13DF2B}"/>
              </a:ext>
            </a:extLst>
          </p:cNvPr>
          <p:cNvSpPr/>
          <p:nvPr/>
        </p:nvSpPr>
        <p:spPr>
          <a:xfrm>
            <a:off x="84305" y="3766356"/>
            <a:ext cx="5879927" cy="1255224"/>
          </a:xfrm>
          <a:prstGeom prst="roundRect">
            <a:avLst>
              <a:gd name="adj" fmla="val 6037"/>
            </a:avLst>
          </a:prstGeom>
          <a:solidFill>
            <a:srgbClr val="FFFFFF">
              <a:alpha val="95000"/>
            </a:srgbClr>
          </a:solidFill>
          <a:ln w="15240">
            <a:solidFill>
              <a:srgbClr val="B5C1E2"/>
            </a:solidFill>
            <a:prstDash val="solid"/>
          </a:ln>
          <a:effectLst>
            <a:outerShdw dist="8890" dir="2700000" algn="bl" rotWithShape="0">
              <a:srgbClr val="B5C1E2">
                <a:alpha val="100000"/>
              </a:srgbClr>
            </a:outerShdw>
          </a:effectLst>
        </p:spPr>
      </p:sp>
      <p:sp>
        <p:nvSpPr>
          <p:cNvPr id="27" name="Shape 12">
            <a:extLst>
              <a:ext uri="{FF2B5EF4-FFF2-40B4-BE49-F238E27FC236}">
                <a16:creationId xmlns:a16="http://schemas.microsoft.com/office/drawing/2014/main" id="{3EE83C09-FFC1-D048-4B4A-8190BFE39B51}"/>
              </a:ext>
            </a:extLst>
          </p:cNvPr>
          <p:cNvSpPr/>
          <p:nvPr/>
        </p:nvSpPr>
        <p:spPr>
          <a:xfrm>
            <a:off x="99545" y="3781596"/>
            <a:ext cx="5853835" cy="297656"/>
          </a:xfrm>
          <a:prstGeom prst="roundRect">
            <a:avLst>
              <a:gd name="adj" fmla="val 23862"/>
            </a:avLst>
          </a:prstGeom>
          <a:solidFill>
            <a:srgbClr val="CFDBFC"/>
          </a:solidFill>
          <a:ln/>
          <a:effectLst>
            <a:outerShdw dist="8890" dir="2700000" algn="bl" rotWithShape="0">
              <a:srgbClr val="B5C1E2">
                <a:alpha val="100000"/>
              </a:srgbClr>
            </a:outerShdw>
          </a:effectLst>
        </p:spPr>
      </p:sp>
      <p:sp>
        <p:nvSpPr>
          <p:cNvPr id="29" name="Text 14">
            <a:extLst>
              <a:ext uri="{FF2B5EF4-FFF2-40B4-BE49-F238E27FC236}">
                <a16:creationId xmlns:a16="http://schemas.microsoft.com/office/drawing/2014/main" id="{ACCBDD6A-5B3A-655E-3C25-EA10EBFAA64E}"/>
              </a:ext>
            </a:extLst>
          </p:cNvPr>
          <p:cNvSpPr/>
          <p:nvPr/>
        </p:nvSpPr>
        <p:spPr>
          <a:xfrm>
            <a:off x="212456" y="3895962"/>
            <a:ext cx="1168015" cy="155019"/>
          </a:xfrm>
          <a:prstGeom prst="rect">
            <a:avLst/>
          </a:prstGeom>
          <a:noFill/>
          <a:ln/>
        </p:spPr>
        <p:txBody>
          <a:bodyPr wrap="none" lIns="0" tIns="0" rIns="0" bIns="0" rtlCol="0" anchor="t"/>
          <a:lstStyle/>
          <a:p>
            <a:pPr marL="0" indent="0" algn="l">
              <a:lnSpc>
                <a:spcPts val="1200"/>
              </a:lnSpc>
              <a:buNone/>
            </a:pPr>
            <a:r>
              <a:rPr lang="en-US" sz="1600" dirty="0">
                <a:solidFill>
                  <a:srgbClr val="666666"/>
                </a:solidFill>
                <a:latin typeface="Outfit Medium" pitchFamily="34" charset="0"/>
                <a:ea typeface="Outfit Medium" pitchFamily="34" charset="-122"/>
                <a:cs typeface="Outfit Medium" pitchFamily="34" charset="-120"/>
              </a:rPr>
              <a:t>Core Technologies</a:t>
            </a:r>
            <a:endParaRPr lang="en-US" sz="1600" dirty="0"/>
          </a:p>
        </p:txBody>
      </p:sp>
      <p:sp>
        <p:nvSpPr>
          <p:cNvPr id="30" name="Text 15">
            <a:extLst>
              <a:ext uri="{FF2B5EF4-FFF2-40B4-BE49-F238E27FC236}">
                <a16:creationId xmlns:a16="http://schemas.microsoft.com/office/drawing/2014/main" id="{5B368FB4-3310-7D21-37D0-73CBAA18B44E}"/>
              </a:ext>
            </a:extLst>
          </p:cNvPr>
          <p:cNvSpPr/>
          <p:nvPr/>
        </p:nvSpPr>
        <p:spPr>
          <a:xfrm>
            <a:off x="198724" y="4178431"/>
            <a:ext cx="5684032" cy="738306"/>
          </a:xfrm>
          <a:prstGeom prst="rect">
            <a:avLst/>
          </a:prstGeom>
          <a:noFill/>
          <a:ln/>
        </p:spPr>
        <p:txBody>
          <a:bodyPr wrap="none" lIns="0" tIns="0" rIns="0" bIns="0" rtlCol="0" anchor="t"/>
          <a:lstStyle/>
          <a:p>
            <a:pPr marL="92075" indent="-92075" algn="l">
              <a:lnSpc>
                <a:spcPts val="1250"/>
              </a:lnSpc>
              <a:buSzPct val="100000"/>
              <a:buChar char="•"/>
            </a:pPr>
            <a:r>
              <a:rPr lang="en-US" sz="900" b="1" dirty="0">
                <a:solidFill>
                  <a:srgbClr val="666666"/>
                </a:solidFill>
                <a:latin typeface="IBM Plex Sans" pitchFamily="34" charset="0"/>
                <a:ea typeface="IBM Plex Sans" pitchFamily="34" charset="-122"/>
                <a:cs typeface="IBM Plex Sans" pitchFamily="34" charset="-120"/>
              </a:rPr>
              <a:t>Programming Languages:</a:t>
            </a:r>
            <a:r>
              <a:rPr lang="en-US" sz="900" dirty="0">
                <a:solidFill>
                  <a:srgbClr val="666666"/>
                </a:solidFill>
                <a:latin typeface="IBM Plex Sans" pitchFamily="34" charset="0"/>
                <a:ea typeface="IBM Plex Sans" pitchFamily="34" charset="-122"/>
                <a:cs typeface="IBM Plex Sans" pitchFamily="34" charset="-120"/>
              </a:rPr>
              <a:t> Python for AI/ML algorithms and data processing</a:t>
            </a:r>
          </a:p>
          <a:p>
            <a:pPr marL="92075" indent="-92075">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Machine Learning Frameworks:</a:t>
            </a:r>
            <a:r>
              <a:rPr lang="en-US" sz="900" dirty="0">
                <a:solidFill>
                  <a:srgbClr val="666666"/>
                </a:solidFill>
                <a:latin typeface="IBM Plex Sans" pitchFamily="34" charset="0"/>
                <a:ea typeface="IBM Plex Sans" pitchFamily="34" charset="-122"/>
                <a:cs typeface="IBM Plex Sans" pitchFamily="34" charset="-120"/>
              </a:rPr>
              <a:t> TensorFlow and PyTorch for deep learning model development and training</a:t>
            </a:r>
            <a:endParaRPr lang="en-US" sz="900" dirty="0"/>
          </a:p>
          <a:p>
            <a:pPr marL="92075" indent="-92075">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Web Framework:</a:t>
            </a:r>
            <a:r>
              <a:rPr lang="en-US" sz="900" dirty="0">
                <a:solidFill>
                  <a:srgbClr val="666666"/>
                </a:solidFill>
                <a:latin typeface="IBM Plex Sans" pitchFamily="34" charset="0"/>
                <a:ea typeface="IBM Plex Sans" pitchFamily="34" charset="-122"/>
                <a:cs typeface="IBM Plex Sans" pitchFamily="34" charset="-120"/>
              </a:rPr>
              <a:t> Flask for lightweight API development, Django for comprehensive dashboard functionality</a:t>
            </a:r>
            <a:endParaRPr lang="en-US" sz="900" dirty="0"/>
          </a:p>
          <a:p>
            <a:pPr marL="92075" indent="-92075">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Database Systems:</a:t>
            </a:r>
            <a:r>
              <a:rPr lang="en-US" sz="900" dirty="0">
                <a:solidFill>
                  <a:srgbClr val="666666"/>
                </a:solidFill>
                <a:latin typeface="IBM Plex Sans" pitchFamily="34" charset="0"/>
                <a:ea typeface="IBM Plex Sans" pitchFamily="34" charset="-122"/>
                <a:cs typeface="IBM Plex Sans" pitchFamily="34" charset="-120"/>
              </a:rPr>
              <a:t> Redis for real-time caching, PostgreSQL for historical data storage and analytics</a:t>
            </a:r>
            <a:endParaRPr lang="en-US" sz="900" dirty="0"/>
          </a:p>
          <a:p>
            <a:pPr marL="342900" indent="-342900" algn="l">
              <a:lnSpc>
                <a:spcPts val="1250"/>
              </a:lnSpc>
              <a:buSzPct val="100000"/>
              <a:buChar char="•"/>
            </a:pPr>
            <a:endParaRPr lang="en-US" sz="900" dirty="0"/>
          </a:p>
        </p:txBody>
      </p:sp>
      <p:sp>
        <p:nvSpPr>
          <p:cNvPr id="31" name="Text 16">
            <a:extLst>
              <a:ext uri="{FF2B5EF4-FFF2-40B4-BE49-F238E27FC236}">
                <a16:creationId xmlns:a16="http://schemas.microsoft.com/office/drawing/2014/main" id="{93C72752-1B22-286B-F9A7-5EDDF57B9874}"/>
              </a:ext>
            </a:extLst>
          </p:cNvPr>
          <p:cNvSpPr/>
          <p:nvPr/>
        </p:nvSpPr>
        <p:spPr>
          <a:xfrm>
            <a:off x="198724" y="4371669"/>
            <a:ext cx="5684032"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32" name="Text 17">
            <a:extLst>
              <a:ext uri="{FF2B5EF4-FFF2-40B4-BE49-F238E27FC236}">
                <a16:creationId xmlns:a16="http://schemas.microsoft.com/office/drawing/2014/main" id="{4E304CE3-C0AF-7F31-DF9E-A4C4CB974E9E}"/>
              </a:ext>
            </a:extLst>
          </p:cNvPr>
          <p:cNvSpPr/>
          <p:nvPr/>
        </p:nvSpPr>
        <p:spPr>
          <a:xfrm>
            <a:off x="198724" y="4564907"/>
            <a:ext cx="5684032"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33" name="Text 18">
            <a:extLst>
              <a:ext uri="{FF2B5EF4-FFF2-40B4-BE49-F238E27FC236}">
                <a16:creationId xmlns:a16="http://schemas.microsoft.com/office/drawing/2014/main" id="{F485ADBB-788A-F311-FBA6-0A864859F2B6}"/>
              </a:ext>
            </a:extLst>
          </p:cNvPr>
          <p:cNvSpPr/>
          <p:nvPr/>
        </p:nvSpPr>
        <p:spPr>
          <a:xfrm>
            <a:off x="198724" y="4758146"/>
            <a:ext cx="5684032"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34" name="Shape 19">
            <a:extLst>
              <a:ext uri="{FF2B5EF4-FFF2-40B4-BE49-F238E27FC236}">
                <a16:creationId xmlns:a16="http://schemas.microsoft.com/office/drawing/2014/main" id="{F895456B-62E6-4818-7B86-68E3FB8B632F}"/>
              </a:ext>
            </a:extLst>
          </p:cNvPr>
          <p:cNvSpPr/>
          <p:nvPr/>
        </p:nvSpPr>
        <p:spPr>
          <a:xfrm>
            <a:off x="6231918" y="3766356"/>
            <a:ext cx="5880029" cy="1255224"/>
          </a:xfrm>
          <a:prstGeom prst="roundRect">
            <a:avLst>
              <a:gd name="adj" fmla="val 6037"/>
            </a:avLst>
          </a:prstGeom>
          <a:solidFill>
            <a:srgbClr val="FFFFFF">
              <a:alpha val="95000"/>
            </a:srgbClr>
          </a:solidFill>
          <a:ln w="15240">
            <a:solidFill>
              <a:srgbClr val="B5C1E2"/>
            </a:solidFill>
            <a:prstDash val="solid"/>
          </a:ln>
          <a:effectLst>
            <a:outerShdw dist="8890" dir="2700000" algn="bl" rotWithShape="0">
              <a:srgbClr val="B5C1E2">
                <a:alpha val="100000"/>
              </a:srgbClr>
            </a:outerShdw>
          </a:effectLst>
        </p:spPr>
      </p:sp>
      <p:sp>
        <p:nvSpPr>
          <p:cNvPr id="35" name="Shape 20">
            <a:extLst>
              <a:ext uri="{FF2B5EF4-FFF2-40B4-BE49-F238E27FC236}">
                <a16:creationId xmlns:a16="http://schemas.microsoft.com/office/drawing/2014/main" id="{18B9834F-EE38-8709-6197-6042F1DE8FC4}"/>
              </a:ext>
            </a:extLst>
          </p:cNvPr>
          <p:cNvSpPr/>
          <p:nvPr/>
        </p:nvSpPr>
        <p:spPr>
          <a:xfrm>
            <a:off x="6247158" y="3781596"/>
            <a:ext cx="5853937" cy="297656"/>
          </a:xfrm>
          <a:prstGeom prst="roundRect">
            <a:avLst>
              <a:gd name="adj" fmla="val 23862"/>
            </a:avLst>
          </a:prstGeom>
          <a:solidFill>
            <a:srgbClr val="CFDBFC"/>
          </a:solidFill>
          <a:ln/>
          <a:effectLst>
            <a:outerShdw dist="8890" dir="2700000" algn="bl" rotWithShape="0">
              <a:srgbClr val="B5C1E2">
                <a:alpha val="100000"/>
              </a:srgbClr>
            </a:outerShdw>
          </a:effectLst>
        </p:spPr>
      </p:sp>
      <p:sp>
        <p:nvSpPr>
          <p:cNvPr id="37" name="Text 22">
            <a:extLst>
              <a:ext uri="{FF2B5EF4-FFF2-40B4-BE49-F238E27FC236}">
                <a16:creationId xmlns:a16="http://schemas.microsoft.com/office/drawing/2014/main" id="{A9C18401-2423-27D5-A8EA-789AB77B5BB3}"/>
              </a:ext>
            </a:extLst>
          </p:cNvPr>
          <p:cNvSpPr/>
          <p:nvPr/>
        </p:nvSpPr>
        <p:spPr>
          <a:xfrm>
            <a:off x="6346338" y="3892920"/>
            <a:ext cx="1158352" cy="155019"/>
          </a:xfrm>
          <a:prstGeom prst="rect">
            <a:avLst/>
          </a:prstGeom>
          <a:noFill/>
          <a:ln/>
        </p:spPr>
        <p:txBody>
          <a:bodyPr wrap="none" lIns="0" tIns="0" rIns="0" bIns="0" rtlCol="0" anchor="t"/>
          <a:lstStyle/>
          <a:p>
            <a:pPr marL="0" indent="0" algn="l">
              <a:lnSpc>
                <a:spcPts val="1200"/>
              </a:lnSpc>
              <a:buNone/>
            </a:pPr>
            <a:r>
              <a:rPr lang="en-US" sz="1600" dirty="0">
                <a:solidFill>
                  <a:srgbClr val="666666"/>
                </a:solidFill>
                <a:latin typeface="Outfit Medium" pitchFamily="34" charset="0"/>
                <a:ea typeface="Outfit Medium" pitchFamily="34" charset="-122"/>
                <a:cs typeface="Outfit Medium" pitchFamily="34" charset="-120"/>
              </a:rPr>
              <a:t>Hardware Infrastructure</a:t>
            </a:r>
            <a:endParaRPr lang="en-US" sz="1600" dirty="0"/>
          </a:p>
        </p:txBody>
      </p:sp>
      <p:sp>
        <p:nvSpPr>
          <p:cNvPr id="38" name="Text 23">
            <a:extLst>
              <a:ext uri="{FF2B5EF4-FFF2-40B4-BE49-F238E27FC236}">
                <a16:creationId xmlns:a16="http://schemas.microsoft.com/office/drawing/2014/main" id="{E0E6A100-FF31-75DF-0075-86E441E9A644}"/>
              </a:ext>
            </a:extLst>
          </p:cNvPr>
          <p:cNvSpPr/>
          <p:nvPr/>
        </p:nvSpPr>
        <p:spPr>
          <a:xfrm>
            <a:off x="6346337" y="4156762"/>
            <a:ext cx="5684133" cy="158591"/>
          </a:xfrm>
          <a:prstGeom prst="rect">
            <a:avLst/>
          </a:prstGeom>
          <a:noFill/>
          <a:ln/>
        </p:spPr>
        <p:txBody>
          <a:bodyPr wrap="none" lIns="0" tIns="0" rIns="0" bIns="0" rtlCol="0" anchor="t"/>
          <a:lstStyle/>
          <a:p>
            <a:pPr marL="342900" indent="-342900" algn="l">
              <a:lnSpc>
                <a:spcPts val="1250"/>
              </a:lnSpc>
              <a:buSzPct val="100000"/>
              <a:buChar char="•"/>
            </a:pPr>
            <a:r>
              <a:rPr lang="en-US" sz="900" b="1" dirty="0">
                <a:solidFill>
                  <a:srgbClr val="666666"/>
                </a:solidFill>
                <a:latin typeface="IBM Plex Sans" pitchFamily="34" charset="0"/>
                <a:ea typeface="IBM Plex Sans" pitchFamily="34" charset="-122"/>
                <a:cs typeface="IBM Plex Sans" pitchFamily="34" charset="-120"/>
              </a:rPr>
              <a:t>Processing Units:</a:t>
            </a:r>
            <a:r>
              <a:rPr lang="en-US" sz="900" dirty="0">
                <a:solidFill>
                  <a:srgbClr val="666666"/>
                </a:solidFill>
                <a:latin typeface="IBM Plex Sans" pitchFamily="34" charset="0"/>
                <a:ea typeface="IBM Plex Sans" pitchFamily="34" charset="-122"/>
                <a:cs typeface="IBM Plex Sans" pitchFamily="34" charset="-120"/>
              </a:rPr>
              <a:t> Industrial-grade PCs with NVIDIA GPU acceleration for AI computations</a:t>
            </a:r>
          </a:p>
          <a:p>
            <a:pPr marL="342900" indent="-342900">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Connectivity:</a:t>
            </a:r>
            <a:r>
              <a:rPr lang="en-US" sz="900" dirty="0">
                <a:solidFill>
                  <a:srgbClr val="666666"/>
                </a:solidFill>
                <a:latin typeface="IBM Plex Sans" pitchFamily="34" charset="0"/>
                <a:ea typeface="IBM Plex Sans" pitchFamily="34" charset="-122"/>
                <a:cs typeface="IBM Plex Sans" pitchFamily="34" charset="-120"/>
              </a:rPr>
              <a:t> Bluetooth beacons 20-30meteres</a:t>
            </a:r>
          </a:p>
          <a:p>
            <a:pPr marL="342900" indent="-342900">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Environmental Rating:</a:t>
            </a:r>
            <a:r>
              <a:rPr lang="en-US" sz="900" dirty="0">
                <a:solidFill>
                  <a:srgbClr val="666666"/>
                </a:solidFill>
                <a:latin typeface="IBM Plex Sans" pitchFamily="34" charset="0"/>
                <a:ea typeface="IBM Plex Sans" pitchFamily="34" charset="-122"/>
                <a:cs typeface="IBM Plex Sans" pitchFamily="34" charset="-120"/>
              </a:rPr>
              <a:t> IP69k-rated enclosures suitable for harsh railway environments</a:t>
            </a:r>
          </a:p>
          <a:p>
            <a:pPr marL="342900" indent="-342900">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Power Systems:</a:t>
            </a:r>
            <a:r>
              <a:rPr lang="en-US" sz="900" dirty="0">
                <a:solidFill>
                  <a:srgbClr val="666666"/>
                </a:solidFill>
                <a:latin typeface="IBM Plex Sans" pitchFamily="34" charset="0"/>
                <a:ea typeface="IBM Plex Sans" pitchFamily="34" charset="-122"/>
                <a:cs typeface="IBM Plex Sans" pitchFamily="34" charset="-120"/>
              </a:rPr>
              <a:t> Uninterrupted power supplies with 4-hour and solar battery backup for continuity</a:t>
            </a:r>
            <a:endParaRPr lang="en-US" sz="900" dirty="0"/>
          </a:p>
          <a:p>
            <a:pPr marL="342900" indent="-342900">
              <a:lnSpc>
                <a:spcPts val="1250"/>
              </a:lnSpc>
              <a:buSzPct val="100000"/>
              <a:buFontTx/>
              <a:buChar char="•"/>
            </a:pPr>
            <a:endParaRPr lang="en-US" sz="900" dirty="0"/>
          </a:p>
          <a:p>
            <a:pPr marL="342900" indent="-342900">
              <a:lnSpc>
                <a:spcPts val="1250"/>
              </a:lnSpc>
              <a:buSzPct val="100000"/>
              <a:buFontTx/>
              <a:buChar char="•"/>
            </a:pPr>
            <a:endParaRPr lang="en-US" sz="900" dirty="0"/>
          </a:p>
          <a:p>
            <a:pPr marL="342900" indent="-342900" algn="l">
              <a:lnSpc>
                <a:spcPts val="1250"/>
              </a:lnSpc>
              <a:buSzPct val="100000"/>
              <a:buChar char="•"/>
            </a:pPr>
            <a:endParaRPr lang="en-US" sz="900" dirty="0"/>
          </a:p>
        </p:txBody>
      </p:sp>
      <p:sp>
        <p:nvSpPr>
          <p:cNvPr id="39" name="Text 24">
            <a:extLst>
              <a:ext uri="{FF2B5EF4-FFF2-40B4-BE49-F238E27FC236}">
                <a16:creationId xmlns:a16="http://schemas.microsoft.com/office/drawing/2014/main" id="{D9FE05FF-6CC8-508F-60D0-E1B2FF1D7AD6}"/>
              </a:ext>
            </a:extLst>
          </p:cNvPr>
          <p:cNvSpPr/>
          <p:nvPr/>
        </p:nvSpPr>
        <p:spPr>
          <a:xfrm>
            <a:off x="6346337" y="4350000"/>
            <a:ext cx="5684133"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40" name="Text 25">
            <a:extLst>
              <a:ext uri="{FF2B5EF4-FFF2-40B4-BE49-F238E27FC236}">
                <a16:creationId xmlns:a16="http://schemas.microsoft.com/office/drawing/2014/main" id="{E0E746AD-ABCB-3409-D7E8-E6B61440FB66}"/>
              </a:ext>
            </a:extLst>
          </p:cNvPr>
          <p:cNvSpPr/>
          <p:nvPr/>
        </p:nvSpPr>
        <p:spPr>
          <a:xfrm>
            <a:off x="6346337" y="4543238"/>
            <a:ext cx="5684133"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41" name="Text 26">
            <a:extLst>
              <a:ext uri="{FF2B5EF4-FFF2-40B4-BE49-F238E27FC236}">
                <a16:creationId xmlns:a16="http://schemas.microsoft.com/office/drawing/2014/main" id="{F9BEF4C0-6675-5FC6-F0CE-7D425CD319F6}"/>
              </a:ext>
            </a:extLst>
          </p:cNvPr>
          <p:cNvSpPr/>
          <p:nvPr/>
        </p:nvSpPr>
        <p:spPr>
          <a:xfrm>
            <a:off x="6346337" y="4736477"/>
            <a:ext cx="5684133"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42" name="Text 27">
            <a:extLst>
              <a:ext uri="{FF2B5EF4-FFF2-40B4-BE49-F238E27FC236}">
                <a16:creationId xmlns:a16="http://schemas.microsoft.com/office/drawing/2014/main" id="{B083F46B-827C-D1CD-0185-8A7E7B947E08}"/>
              </a:ext>
            </a:extLst>
          </p:cNvPr>
          <p:cNvSpPr/>
          <p:nvPr/>
        </p:nvSpPr>
        <p:spPr>
          <a:xfrm>
            <a:off x="84306" y="5144028"/>
            <a:ext cx="1061832" cy="155019"/>
          </a:xfrm>
          <a:prstGeom prst="rect">
            <a:avLst/>
          </a:prstGeom>
          <a:noFill/>
          <a:ln/>
        </p:spPr>
        <p:txBody>
          <a:bodyPr wrap="none" lIns="0" tIns="0" rIns="0" bIns="0" rtlCol="0" anchor="t"/>
          <a:lstStyle/>
          <a:p>
            <a:pPr marL="0" indent="0" algn="l">
              <a:lnSpc>
                <a:spcPts val="1200"/>
              </a:lnSpc>
              <a:buNone/>
            </a:pPr>
            <a:r>
              <a:rPr lang="en-US" sz="1100" dirty="0">
                <a:solidFill>
                  <a:srgbClr val="124DF0"/>
                </a:solidFill>
                <a:latin typeface="Outfit Medium" pitchFamily="34" charset="0"/>
                <a:ea typeface="Outfit Medium" pitchFamily="34" charset="-122"/>
                <a:cs typeface="Outfit Medium" pitchFamily="34" charset="-120"/>
              </a:rPr>
              <a:t>Data Ingestion Layer</a:t>
            </a:r>
            <a:endParaRPr lang="en-US" sz="1100" dirty="0"/>
          </a:p>
        </p:txBody>
      </p:sp>
      <p:sp>
        <p:nvSpPr>
          <p:cNvPr id="43" name="Text 28">
            <a:extLst>
              <a:ext uri="{FF2B5EF4-FFF2-40B4-BE49-F238E27FC236}">
                <a16:creationId xmlns:a16="http://schemas.microsoft.com/office/drawing/2014/main" id="{81C4DC83-8922-E64D-10CD-57BC82C7B791}"/>
              </a:ext>
            </a:extLst>
          </p:cNvPr>
          <p:cNvSpPr/>
          <p:nvPr/>
        </p:nvSpPr>
        <p:spPr>
          <a:xfrm>
            <a:off x="84306" y="5398226"/>
            <a:ext cx="3809772" cy="475774"/>
          </a:xfrm>
          <a:prstGeom prst="rect">
            <a:avLst/>
          </a:prstGeom>
          <a:noFill/>
          <a:ln/>
        </p:spPr>
        <p:txBody>
          <a:bodyPr wrap="square" lIns="0" tIns="0" rIns="0" bIns="0" rtlCol="0" anchor="t"/>
          <a:lstStyle/>
          <a:p>
            <a:pPr marL="0" indent="0" algn="l">
              <a:lnSpc>
                <a:spcPts val="1250"/>
              </a:lnSpc>
              <a:buNone/>
            </a:pPr>
            <a:r>
              <a:rPr lang="en-US" sz="1000" dirty="0">
                <a:solidFill>
                  <a:srgbClr val="666666"/>
                </a:solidFill>
                <a:latin typeface="IBM Plex Sans" pitchFamily="34" charset="0"/>
                <a:ea typeface="IBM Plex Sans" pitchFamily="34" charset="-122"/>
                <a:cs typeface="IBM Plex Sans" pitchFamily="34" charset="-120"/>
              </a:rPr>
              <a:t>Real-time data streams from track circuits, axle counters, weather stations, and rolling stock telemetry feed into our high-performance data ingestion pipeline. The system processes up to 10,000* data points per second with sub-100ms latency.</a:t>
            </a:r>
            <a:endParaRPr lang="en-US" sz="1000" dirty="0"/>
          </a:p>
        </p:txBody>
      </p:sp>
      <p:sp>
        <p:nvSpPr>
          <p:cNvPr id="44" name="Text 29">
            <a:extLst>
              <a:ext uri="{FF2B5EF4-FFF2-40B4-BE49-F238E27FC236}">
                <a16:creationId xmlns:a16="http://schemas.microsoft.com/office/drawing/2014/main" id="{8F6670DC-8BEA-B115-E63A-3DA87B4D8A7F}"/>
              </a:ext>
            </a:extLst>
          </p:cNvPr>
          <p:cNvSpPr/>
          <p:nvPr/>
        </p:nvSpPr>
        <p:spPr>
          <a:xfrm>
            <a:off x="4187138" y="5144028"/>
            <a:ext cx="1766242" cy="163612"/>
          </a:xfrm>
          <a:prstGeom prst="rect">
            <a:avLst/>
          </a:prstGeom>
          <a:noFill/>
          <a:ln/>
        </p:spPr>
        <p:txBody>
          <a:bodyPr wrap="none" lIns="0" tIns="0" rIns="0" bIns="0" rtlCol="0" anchor="t"/>
          <a:lstStyle/>
          <a:p>
            <a:pPr marL="0" indent="0" algn="l">
              <a:lnSpc>
                <a:spcPts val="1200"/>
              </a:lnSpc>
              <a:buNone/>
            </a:pPr>
            <a:r>
              <a:rPr lang="en-US" sz="1100" dirty="0">
                <a:solidFill>
                  <a:srgbClr val="406FF4"/>
                </a:solidFill>
                <a:latin typeface="Outfit Medium" pitchFamily="34" charset="0"/>
                <a:ea typeface="Outfit Medium" pitchFamily="34" charset="-122"/>
                <a:cs typeface="Outfit Medium" pitchFamily="34" charset="-120"/>
              </a:rPr>
              <a:t>AI Optimisation Engine</a:t>
            </a:r>
            <a:endParaRPr lang="en-US" sz="1100" dirty="0"/>
          </a:p>
        </p:txBody>
      </p:sp>
      <p:sp>
        <p:nvSpPr>
          <p:cNvPr id="45" name="Text 30">
            <a:extLst>
              <a:ext uri="{FF2B5EF4-FFF2-40B4-BE49-F238E27FC236}">
                <a16:creationId xmlns:a16="http://schemas.microsoft.com/office/drawing/2014/main" id="{C1A46C52-1C5A-B240-B586-6005EF1FBF0B}"/>
              </a:ext>
            </a:extLst>
          </p:cNvPr>
          <p:cNvSpPr/>
          <p:nvPr/>
        </p:nvSpPr>
        <p:spPr>
          <a:xfrm>
            <a:off x="4187139" y="5398226"/>
            <a:ext cx="3809772" cy="475774"/>
          </a:xfrm>
          <a:prstGeom prst="rect">
            <a:avLst/>
          </a:prstGeom>
          <a:noFill/>
          <a:ln/>
        </p:spPr>
        <p:txBody>
          <a:bodyPr wrap="square" lIns="0" tIns="0" rIns="0" bIns="0" rtlCol="0" anchor="t"/>
          <a:lstStyle/>
          <a:p>
            <a:pPr marL="0" indent="0" algn="l">
              <a:lnSpc>
                <a:spcPts val="1250"/>
              </a:lnSpc>
              <a:buNone/>
            </a:pPr>
            <a:r>
              <a:rPr lang="en-US" sz="1000" dirty="0">
                <a:solidFill>
                  <a:srgbClr val="666666"/>
                </a:solidFill>
                <a:latin typeface="IBM Plex Sans" pitchFamily="34" charset="0"/>
                <a:ea typeface="IBM Plex Sans" pitchFamily="34" charset="-122"/>
                <a:cs typeface="IBM Plex Sans" pitchFamily="34" charset="-120"/>
              </a:rPr>
              <a:t>Quantum Machine learning algorithm analyse current network state and predict optimal routing decisions. The engine evaluates thousands of potential scenarios simultaneously, selecting strategies that maximise throughput whilst maintaining safety margins.</a:t>
            </a:r>
            <a:endParaRPr lang="en-US" sz="1000" dirty="0"/>
          </a:p>
        </p:txBody>
      </p:sp>
      <p:sp>
        <p:nvSpPr>
          <p:cNvPr id="46" name="Text 31">
            <a:extLst>
              <a:ext uri="{FF2B5EF4-FFF2-40B4-BE49-F238E27FC236}">
                <a16:creationId xmlns:a16="http://schemas.microsoft.com/office/drawing/2014/main" id="{C66EF9F7-1843-4657-C0C7-EC9415E4D072}"/>
              </a:ext>
            </a:extLst>
          </p:cNvPr>
          <p:cNvSpPr/>
          <p:nvPr/>
        </p:nvSpPr>
        <p:spPr>
          <a:xfrm>
            <a:off x="8392607" y="5144028"/>
            <a:ext cx="1183193" cy="284957"/>
          </a:xfrm>
          <a:prstGeom prst="rect">
            <a:avLst/>
          </a:prstGeom>
          <a:noFill/>
          <a:ln/>
        </p:spPr>
        <p:txBody>
          <a:bodyPr wrap="none" lIns="0" tIns="0" rIns="0" bIns="0" rtlCol="0" anchor="t"/>
          <a:lstStyle/>
          <a:p>
            <a:pPr>
              <a:lnSpc>
                <a:spcPts val="1200"/>
              </a:lnSpc>
            </a:pPr>
            <a:r>
              <a:rPr lang="en-US" sz="1100" dirty="0">
                <a:solidFill>
                  <a:srgbClr val="406FF4"/>
                </a:solidFill>
                <a:latin typeface="Outfit Medium" pitchFamily="34" charset="0"/>
                <a:ea typeface="Outfit Medium" pitchFamily="34" charset="-122"/>
              </a:rPr>
              <a:t>Operator Interface</a:t>
            </a:r>
          </a:p>
        </p:txBody>
      </p:sp>
      <p:sp>
        <p:nvSpPr>
          <p:cNvPr id="47" name="Text 32">
            <a:extLst>
              <a:ext uri="{FF2B5EF4-FFF2-40B4-BE49-F238E27FC236}">
                <a16:creationId xmlns:a16="http://schemas.microsoft.com/office/drawing/2014/main" id="{7C60561D-9020-2E71-65DB-1877DA64DBFF}"/>
              </a:ext>
            </a:extLst>
          </p:cNvPr>
          <p:cNvSpPr/>
          <p:nvPr/>
        </p:nvSpPr>
        <p:spPr>
          <a:xfrm>
            <a:off x="8392607" y="5398226"/>
            <a:ext cx="3810996" cy="475774"/>
          </a:xfrm>
          <a:prstGeom prst="rect">
            <a:avLst/>
          </a:prstGeom>
          <a:noFill/>
          <a:ln/>
        </p:spPr>
        <p:txBody>
          <a:bodyPr wrap="square" lIns="0" tIns="0" rIns="0" bIns="0" rtlCol="0" anchor="t"/>
          <a:lstStyle/>
          <a:p>
            <a:pPr marL="0" indent="0" algn="l">
              <a:lnSpc>
                <a:spcPts val="1250"/>
              </a:lnSpc>
              <a:buNone/>
            </a:pPr>
            <a:r>
              <a:rPr lang="en-US" sz="1000" dirty="0">
                <a:solidFill>
                  <a:srgbClr val="666666"/>
                </a:solidFill>
                <a:latin typeface="IBM Plex Sans" pitchFamily="34" charset="0"/>
                <a:ea typeface="IBM Plex Sans" pitchFamily="34" charset="-122"/>
                <a:cs typeface="IBM Plex Sans" pitchFamily="34" charset="-120"/>
              </a:rPr>
              <a:t>Intuitive web-based dashboard provides real-time network visualisation, conflict predictions, and recommended actions. Mobile responsive design ensures accessibility across devices, enabling remote monitoring and decision-making.</a:t>
            </a:r>
            <a:endParaRPr lang="en-US" sz="1000" dirty="0"/>
          </a:p>
        </p:txBody>
      </p:sp>
      <p:pic>
        <p:nvPicPr>
          <p:cNvPr id="17410" name="Image 0" descr="preencoded.png">
            <a:extLst>
              <a:ext uri="{FF2B5EF4-FFF2-40B4-BE49-F238E27FC236}">
                <a16:creationId xmlns:a16="http://schemas.microsoft.com/office/drawing/2014/main" id="{D86506DC-865F-65AF-3B28-463832E2CD0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
                    </a14:imgEffect>
                  </a14:imgLayer>
                </a14:imgProps>
              </a:ext>
            </a:extLst>
          </a:blip>
          <a:stretch>
            <a:fillRect/>
          </a:stretch>
        </p:blipFill>
        <p:spPr>
          <a:xfrm>
            <a:off x="2122714" y="137217"/>
            <a:ext cx="7674738" cy="4244646"/>
          </a:xfrm>
          <a:prstGeom prst="rect">
            <a:avLst/>
          </a:prstGeom>
        </p:spPr>
      </p:pic>
      <p:sp>
        <p:nvSpPr>
          <p:cNvPr id="17411" name="Text 1">
            <a:extLst>
              <a:ext uri="{FF2B5EF4-FFF2-40B4-BE49-F238E27FC236}">
                <a16:creationId xmlns:a16="http://schemas.microsoft.com/office/drawing/2014/main" id="{332F8656-3644-BE46-0D2E-75B5567C1359}"/>
              </a:ext>
            </a:extLst>
          </p:cNvPr>
          <p:cNvSpPr/>
          <p:nvPr/>
        </p:nvSpPr>
        <p:spPr>
          <a:xfrm>
            <a:off x="414601" y="2922661"/>
            <a:ext cx="3092466" cy="386558"/>
          </a:xfrm>
          <a:prstGeom prst="rect">
            <a:avLst/>
          </a:prstGeom>
          <a:noFill/>
          <a:ln/>
        </p:spPr>
        <p:txBody>
          <a:bodyPr wrap="none" lIns="0" tIns="0" rIns="0" bIns="0" rtlCol="0" anchor="t"/>
          <a:lstStyle/>
          <a:p>
            <a:pPr marL="0" indent="0" algn="ctr">
              <a:lnSpc>
                <a:spcPts val="1650"/>
              </a:lnSpc>
              <a:buNone/>
            </a:pPr>
            <a:r>
              <a:rPr lang="en-US" sz="1350" dirty="0">
                <a:solidFill>
                  <a:srgbClr val="666666"/>
                </a:solidFill>
                <a:latin typeface="Outfit Medium" pitchFamily="34" charset="0"/>
                <a:ea typeface="Outfit Medium" pitchFamily="34" charset="-122"/>
                <a:cs typeface="Outfit Medium" pitchFamily="34" charset="-120"/>
              </a:rPr>
              <a:t>Edge </a:t>
            </a:r>
            <a:r>
              <a:rPr lang="en-US" sz="1350" dirty="0">
                <a:solidFill>
                  <a:srgbClr val="666666"/>
                </a:solidFill>
                <a:latin typeface="Outfit Medium" pitchFamily="34" charset="0"/>
                <a:ea typeface="Outfit Medium" pitchFamily="34" charset="-122"/>
              </a:rPr>
              <a:t>Sensors</a:t>
            </a:r>
          </a:p>
        </p:txBody>
      </p:sp>
      <p:sp>
        <p:nvSpPr>
          <p:cNvPr id="17412" name="Text 2">
            <a:extLst>
              <a:ext uri="{FF2B5EF4-FFF2-40B4-BE49-F238E27FC236}">
                <a16:creationId xmlns:a16="http://schemas.microsoft.com/office/drawing/2014/main" id="{C07E9D40-B314-4618-224C-D0D5A4F156A2}"/>
              </a:ext>
            </a:extLst>
          </p:cNvPr>
          <p:cNvSpPr/>
          <p:nvPr/>
        </p:nvSpPr>
        <p:spPr>
          <a:xfrm>
            <a:off x="304647" y="3168803"/>
            <a:ext cx="3312375" cy="618493"/>
          </a:xfrm>
          <a:prstGeom prst="rect">
            <a:avLst/>
          </a:prstGeom>
          <a:noFill/>
          <a:ln/>
        </p:spPr>
        <p:txBody>
          <a:bodyPr wrap="squar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Real-time train &amp; track telemetry</a:t>
            </a:r>
            <a:endParaRPr lang="en-US" sz="1050" dirty="0"/>
          </a:p>
        </p:txBody>
      </p:sp>
      <p:sp>
        <p:nvSpPr>
          <p:cNvPr id="17413" name="Text 3">
            <a:extLst>
              <a:ext uri="{FF2B5EF4-FFF2-40B4-BE49-F238E27FC236}">
                <a16:creationId xmlns:a16="http://schemas.microsoft.com/office/drawing/2014/main" id="{139F0D83-4248-F979-1D66-2FD8DDE4BB60}"/>
              </a:ext>
            </a:extLst>
          </p:cNvPr>
          <p:cNvSpPr/>
          <p:nvPr/>
        </p:nvSpPr>
        <p:spPr>
          <a:xfrm>
            <a:off x="3017110" y="1002949"/>
            <a:ext cx="3092466" cy="386558"/>
          </a:xfrm>
          <a:prstGeom prst="rect">
            <a:avLst/>
          </a:prstGeom>
          <a:noFill/>
          <a:ln/>
        </p:spPr>
        <p:txBody>
          <a:bodyPr wrap="none" lIns="0" tIns="0" rIns="0" bIns="0" rtlCol="0" anchor="t"/>
          <a:lstStyle/>
          <a:p>
            <a:pPr algn="ctr">
              <a:lnSpc>
                <a:spcPts val="1650"/>
              </a:lnSpc>
            </a:pPr>
            <a:r>
              <a:rPr lang="en-US" sz="1350" dirty="0">
                <a:solidFill>
                  <a:srgbClr val="666666"/>
                </a:solidFill>
                <a:latin typeface="Outfit Medium" pitchFamily="34" charset="0"/>
                <a:ea typeface="Outfit Medium" pitchFamily="34" charset="-122"/>
              </a:rPr>
              <a:t>Signaling Systems</a:t>
            </a:r>
          </a:p>
        </p:txBody>
      </p:sp>
      <p:sp>
        <p:nvSpPr>
          <p:cNvPr id="17414" name="Text 4">
            <a:extLst>
              <a:ext uri="{FF2B5EF4-FFF2-40B4-BE49-F238E27FC236}">
                <a16:creationId xmlns:a16="http://schemas.microsoft.com/office/drawing/2014/main" id="{5B8A9E55-FD1A-D103-4B04-7F0E38A7CDBA}"/>
              </a:ext>
            </a:extLst>
          </p:cNvPr>
          <p:cNvSpPr/>
          <p:nvPr/>
        </p:nvSpPr>
        <p:spPr>
          <a:xfrm>
            <a:off x="2907156" y="1259975"/>
            <a:ext cx="3312375" cy="618493"/>
          </a:xfrm>
          <a:prstGeom prst="rect">
            <a:avLst/>
          </a:prstGeom>
          <a:noFill/>
          <a:ln/>
        </p:spPr>
        <p:txBody>
          <a:bodyPr wrap="squar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Interlock and signal status feeds</a:t>
            </a:r>
            <a:endParaRPr lang="en-US" sz="1050" dirty="0"/>
          </a:p>
        </p:txBody>
      </p:sp>
      <p:sp>
        <p:nvSpPr>
          <p:cNvPr id="17415" name="Text 5">
            <a:extLst>
              <a:ext uri="{FF2B5EF4-FFF2-40B4-BE49-F238E27FC236}">
                <a16:creationId xmlns:a16="http://schemas.microsoft.com/office/drawing/2014/main" id="{B751A2AF-BC9C-4ADF-ACFB-16D1140BCC1F}"/>
              </a:ext>
            </a:extLst>
          </p:cNvPr>
          <p:cNvSpPr/>
          <p:nvPr/>
        </p:nvSpPr>
        <p:spPr>
          <a:xfrm>
            <a:off x="4549767" y="3156352"/>
            <a:ext cx="3092466" cy="386558"/>
          </a:xfrm>
          <a:prstGeom prst="rect">
            <a:avLst/>
          </a:prstGeom>
          <a:noFill/>
          <a:ln/>
        </p:spPr>
        <p:txBody>
          <a:bodyPr wrap="none" lIns="0" tIns="0" rIns="0" bIns="0" rtlCol="0" anchor="t"/>
          <a:lstStyle/>
          <a:p>
            <a:pPr algn="ctr">
              <a:lnSpc>
                <a:spcPts val="1650"/>
              </a:lnSpc>
            </a:pPr>
            <a:r>
              <a:rPr lang="en-US" sz="1350" dirty="0">
                <a:solidFill>
                  <a:srgbClr val="666666"/>
                </a:solidFill>
                <a:latin typeface="Outfit Medium" pitchFamily="34" charset="0"/>
                <a:ea typeface="Outfit Medium" pitchFamily="34" charset="-122"/>
              </a:rPr>
              <a:t>AI Processing</a:t>
            </a:r>
          </a:p>
        </p:txBody>
      </p:sp>
      <p:sp>
        <p:nvSpPr>
          <p:cNvPr id="17416" name="Text 6">
            <a:extLst>
              <a:ext uri="{FF2B5EF4-FFF2-40B4-BE49-F238E27FC236}">
                <a16:creationId xmlns:a16="http://schemas.microsoft.com/office/drawing/2014/main" id="{50D90F9F-108D-F4F9-3705-D6E3CA5AF25F}"/>
              </a:ext>
            </a:extLst>
          </p:cNvPr>
          <p:cNvSpPr/>
          <p:nvPr/>
        </p:nvSpPr>
        <p:spPr>
          <a:xfrm>
            <a:off x="4439813" y="3358951"/>
            <a:ext cx="3312375" cy="618493"/>
          </a:xfrm>
          <a:prstGeom prst="rect">
            <a:avLst/>
          </a:prstGeom>
          <a:noFill/>
          <a:ln/>
        </p:spPr>
        <p:txBody>
          <a:bodyPr wrap="squar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Python ML engine for inference</a:t>
            </a:r>
            <a:endParaRPr lang="en-US" sz="1050" dirty="0"/>
          </a:p>
        </p:txBody>
      </p:sp>
      <p:sp>
        <p:nvSpPr>
          <p:cNvPr id="17417" name="Text 7">
            <a:extLst>
              <a:ext uri="{FF2B5EF4-FFF2-40B4-BE49-F238E27FC236}">
                <a16:creationId xmlns:a16="http://schemas.microsoft.com/office/drawing/2014/main" id="{5A8FCB2A-676C-2B37-A38F-A05F42032B96}"/>
              </a:ext>
            </a:extLst>
          </p:cNvPr>
          <p:cNvSpPr/>
          <p:nvPr/>
        </p:nvSpPr>
        <p:spPr>
          <a:xfrm>
            <a:off x="5843471" y="986413"/>
            <a:ext cx="3092466" cy="386558"/>
          </a:xfrm>
          <a:prstGeom prst="rect">
            <a:avLst/>
          </a:prstGeom>
          <a:noFill/>
          <a:ln/>
        </p:spPr>
        <p:txBody>
          <a:bodyPr wrap="none" lIns="0" tIns="0" rIns="0" bIns="0" rtlCol="0" anchor="t"/>
          <a:lstStyle/>
          <a:p>
            <a:pPr marL="0" indent="0" algn="ctr">
              <a:lnSpc>
                <a:spcPts val="1650"/>
              </a:lnSpc>
              <a:buNone/>
            </a:pPr>
            <a:r>
              <a:rPr lang="en-US" sz="1350" dirty="0">
                <a:solidFill>
                  <a:srgbClr val="666666"/>
                </a:solidFill>
                <a:latin typeface="Outfit Medium" pitchFamily="34" charset="0"/>
                <a:ea typeface="Outfit Medium" pitchFamily="34" charset="-122"/>
                <a:cs typeface="Outfit Medium" pitchFamily="34" charset="-120"/>
              </a:rPr>
              <a:t>Operator Dashboard</a:t>
            </a:r>
            <a:endParaRPr lang="en-US" sz="1350" dirty="0"/>
          </a:p>
        </p:txBody>
      </p:sp>
      <p:sp>
        <p:nvSpPr>
          <p:cNvPr id="17418" name="Text 8">
            <a:extLst>
              <a:ext uri="{FF2B5EF4-FFF2-40B4-BE49-F238E27FC236}">
                <a16:creationId xmlns:a16="http://schemas.microsoft.com/office/drawing/2014/main" id="{E19AAD9E-E6D2-71A6-4AD1-7570B4F5A880}"/>
              </a:ext>
            </a:extLst>
          </p:cNvPr>
          <p:cNvSpPr/>
          <p:nvPr/>
        </p:nvSpPr>
        <p:spPr>
          <a:xfrm>
            <a:off x="5733517" y="1221669"/>
            <a:ext cx="3312375" cy="309247"/>
          </a:xfrm>
          <a:prstGeom prst="rect">
            <a:avLst/>
          </a:prstGeom>
          <a:noFill/>
          <a:ln/>
        </p:spPr>
        <p:txBody>
          <a:bodyPr wrap="non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Visualize alerts and KPIs</a:t>
            </a:r>
            <a:endParaRPr lang="en-US" sz="1050" dirty="0"/>
          </a:p>
        </p:txBody>
      </p:sp>
      <p:sp>
        <p:nvSpPr>
          <p:cNvPr id="17419" name="Text 9">
            <a:extLst>
              <a:ext uri="{FF2B5EF4-FFF2-40B4-BE49-F238E27FC236}">
                <a16:creationId xmlns:a16="http://schemas.microsoft.com/office/drawing/2014/main" id="{ACE20AC5-C394-6F22-D098-6A8F975ACC56}"/>
              </a:ext>
            </a:extLst>
          </p:cNvPr>
          <p:cNvSpPr/>
          <p:nvPr/>
        </p:nvSpPr>
        <p:spPr>
          <a:xfrm>
            <a:off x="8708108" y="2839915"/>
            <a:ext cx="3092466" cy="386558"/>
          </a:xfrm>
          <a:prstGeom prst="rect">
            <a:avLst/>
          </a:prstGeom>
          <a:noFill/>
          <a:ln/>
        </p:spPr>
        <p:txBody>
          <a:bodyPr wrap="none" lIns="0" tIns="0" rIns="0" bIns="0" rtlCol="0" anchor="t"/>
          <a:lstStyle/>
          <a:p>
            <a:pPr algn="ctr">
              <a:lnSpc>
                <a:spcPts val="1650"/>
              </a:lnSpc>
            </a:pPr>
            <a:r>
              <a:rPr lang="en-US" sz="1350" dirty="0">
                <a:solidFill>
                  <a:srgbClr val="666666"/>
                </a:solidFill>
                <a:latin typeface="Outfit Medium" pitchFamily="34" charset="0"/>
                <a:ea typeface="Outfit Medium" pitchFamily="34" charset="-122"/>
              </a:rPr>
              <a:t>Feedback Loop</a:t>
            </a:r>
          </a:p>
        </p:txBody>
      </p:sp>
      <p:sp>
        <p:nvSpPr>
          <p:cNvPr id="17420" name="Text 10">
            <a:extLst>
              <a:ext uri="{FF2B5EF4-FFF2-40B4-BE49-F238E27FC236}">
                <a16:creationId xmlns:a16="http://schemas.microsoft.com/office/drawing/2014/main" id="{D41F4263-EE2A-5416-93DB-FAD4AFA1BC6E}"/>
              </a:ext>
            </a:extLst>
          </p:cNvPr>
          <p:cNvSpPr/>
          <p:nvPr/>
        </p:nvSpPr>
        <p:spPr>
          <a:xfrm>
            <a:off x="8598154" y="3064285"/>
            <a:ext cx="3312375" cy="618493"/>
          </a:xfrm>
          <a:prstGeom prst="rect">
            <a:avLst/>
          </a:prstGeom>
          <a:noFill/>
          <a:ln/>
        </p:spPr>
        <p:txBody>
          <a:bodyPr wrap="squar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Labelled data for continuous learning</a:t>
            </a:r>
            <a:endParaRPr lang="en-US" sz="1050" dirty="0"/>
          </a:p>
        </p:txBody>
      </p:sp>
      <p:pic>
        <p:nvPicPr>
          <p:cNvPr id="3" name="Picture 2">
            <a:hlinkClick r:id="rId6"/>
            <a:extLst>
              <a:ext uri="{FF2B5EF4-FFF2-40B4-BE49-F238E27FC236}">
                <a16:creationId xmlns:a16="http://schemas.microsoft.com/office/drawing/2014/main" id="{8DE59962-E4FA-8333-7C47-EEEA15DB5A6B}"/>
              </a:ext>
            </a:extLst>
          </p:cNvPr>
          <p:cNvPicPr>
            <a:picLocks noChangeAspect="1"/>
          </p:cNvPicPr>
          <p:nvPr/>
        </p:nvPicPr>
        <p:blipFill>
          <a:blip r:embed="rId7"/>
          <a:stretch>
            <a:fillRect/>
          </a:stretch>
        </p:blipFill>
        <p:spPr>
          <a:xfrm>
            <a:off x="10871913" y="1661924"/>
            <a:ext cx="677438" cy="6774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7457" name="Shape 1">
            <a:extLst>
              <a:ext uri="{FF2B5EF4-FFF2-40B4-BE49-F238E27FC236}">
                <a16:creationId xmlns:a16="http://schemas.microsoft.com/office/drawing/2014/main" id="{CA160D94-2A78-B422-F646-E8E38AC04154}"/>
              </a:ext>
            </a:extLst>
          </p:cNvPr>
          <p:cNvSpPr/>
          <p:nvPr/>
        </p:nvSpPr>
        <p:spPr>
          <a:xfrm>
            <a:off x="515542" y="1155441"/>
            <a:ext cx="5524624" cy="1625082"/>
          </a:xfrm>
          <a:prstGeom prst="roundRect">
            <a:avLst>
              <a:gd name="adj" fmla="val 6217"/>
            </a:avLst>
          </a:prstGeom>
          <a:solidFill>
            <a:srgbClr val="0070C0"/>
          </a:solidFill>
          <a:ln w="7620">
            <a:solidFill>
              <a:srgbClr val="B5C1E2"/>
            </a:solidFill>
            <a:prstDash val="solid"/>
          </a:ln>
          <a:effectLst>
            <a:outerShdw dist="11430" dir="2700000" algn="bl" rotWithShape="0">
              <a:srgbClr val="B5C1E2">
                <a:alpha val="100000"/>
              </a:srgbClr>
            </a:outerShdw>
          </a:effectLst>
        </p:spPr>
      </p:sp>
      <p:sp>
        <p:nvSpPr>
          <p:cNvPr id="17458" name="Text 2">
            <a:extLst>
              <a:ext uri="{FF2B5EF4-FFF2-40B4-BE49-F238E27FC236}">
                <a16:creationId xmlns:a16="http://schemas.microsoft.com/office/drawing/2014/main" id="{5047B2CE-B095-2BC4-4701-07D39A5062B5}"/>
              </a:ext>
            </a:extLst>
          </p:cNvPr>
          <p:cNvSpPr/>
          <p:nvPr/>
        </p:nvSpPr>
        <p:spPr>
          <a:xfrm>
            <a:off x="651987" y="1254562"/>
            <a:ext cx="1321656" cy="201335"/>
          </a:xfrm>
          <a:prstGeom prst="rect">
            <a:avLst/>
          </a:prstGeom>
          <a:noFill/>
          <a:ln/>
        </p:spPr>
        <p:txBody>
          <a:bodyPr wrap="none" lIns="0" tIns="0" rIns="0" bIns="0" rtlCol="0" anchor="t"/>
          <a:lstStyle/>
          <a:p>
            <a:pPr marL="0" indent="0" algn="l">
              <a:lnSpc>
                <a:spcPts val="1550"/>
              </a:lnSpc>
              <a:buNone/>
            </a:pPr>
            <a:r>
              <a:rPr lang="en-US" sz="1250" dirty="0">
                <a:solidFill>
                  <a:srgbClr val="FFFFFF"/>
                </a:solidFill>
                <a:latin typeface="Outfit Medium" pitchFamily="34" charset="0"/>
                <a:ea typeface="Outfit Medium" pitchFamily="34" charset="-122"/>
                <a:cs typeface="Outfit Medium" pitchFamily="34" charset="-120"/>
              </a:rPr>
              <a:t>Technical Feasibility</a:t>
            </a:r>
            <a:endParaRPr lang="en-US" sz="1250" dirty="0"/>
          </a:p>
        </p:txBody>
      </p:sp>
      <p:sp>
        <p:nvSpPr>
          <p:cNvPr id="17459" name="Text 3">
            <a:extLst>
              <a:ext uri="{FF2B5EF4-FFF2-40B4-BE49-F238E27FC236}">
                <a16:creationId xmlns:a16="http://schemas.microsoft.com/office/drawing/2014/main" id="{F3CA4612-E315-78EA-1EFA-FE98F92DCD41}"/>
              </a:ext>
            </a:extLst>
          </p:cNvPr>
          <p:cNvSpPr/>
          <p:nvPr/>
        </p:nvSpPr>
        <p:spPr>
          <a:xfrm>
            <a:off x="651986" y="1533168"/>
            <a:ext cx="5300783" cy="618649"/>
          </a:xfrm>
          <a:prstGeom prst="rect">
            <a:avLst/>
          </a:prstGeom>
          <a:noFill/>
          <a:ln/>
        </p:spPr>
        <p:txBody>
          <a:bodyPr wrap="square" lIns="0" tIns="0" rIns="0" bIns="0" rtlCol="0" anchor="t"/>
          <a:lstStyle/>
          <a:p>
            <a:pPr marL="0" indent="0" algn="l">
              <a:lnSpc>
                <a:spcPts val="1600"/>
              </a:lnSpc>
              <a:buNone/>
            </a:pPr>
            <a:r>
              <a:rPr lang="en-US" sz="900" dirty="0">
                <a:solidFill>
                  <a:srgbClr val="FFFFFF"/>
                </a:solidFill>
                <a:latin typeface="IBM Plex Sans" pitchFamily="34" charset="0"/>
                <a:ea typeface="IBM Plex Sans" pitchFamily="34" charset="-122"/>
                <a:cs typeface="IBM Plex Sans" pitchFamily="34" charset="-120"/>
              </a:rPr>
              <a:t>TRAYA leverages mature technologies including established machine learning frameworks and industrial computing systems. Our development approach builds upon existing successful implementations in logistics and manufacturing sectors, adapted specifically for railway operations.</a:t>
            </a:r>
          </a:p>
          <a:p>
            <a:pPr>
              <a:lnSpc>
                <a:spcPts val="1600"/>
              </a:lnSpc>
            </a:pPr>
            <a:r>
              <a:rPr lang="en-US" sz="900" dirty="0">
                <a:solidFill>
                  <a:srgbClr val="FFFFFF"/>
                </a:solidFill>
                <a:latin typeface="IBM Plex Sans" pitchFamily="34" charset="0"/>
                <a:ea typeface="IBM Plex Sans" pitchFamily="34" charset="-122"/>
                <a:cs typeface="IBM Plex Sans" pitchFamily="34" charset="-120"/>
              </a:rPr>
              <a:t>Integration capabilities with current SCADA and signaling systems will be validated through extensive simulation testing. The system's modular architecture allows incremental deployment, reducing implementation complexity and associated risks.</a:t>
            </a:r>
            <a:endParaRPr lang="en-US" sz="900" dirty="0"/>
          </a:p>
          <a:p>
            <a:pPr marL="0" indent="0" algn="l">
              <a:lnSpc>
                <a:spcPts val="1600"/>
              </a:lnSpc>
              <a:buNone/>
            </a:pPr>
            <a:endParaRPr lang="en-US" sz="900" dirty="0"/>
          </a:p>
        </p:txBody>
      </p:sp>
      <p:sp>
        <p:nvSpPr>
          <p:cNvPr id="17460" name="Text 4">
            <a:extLst>
              <a:ext uri="{FF2B5EF4-FFF2-40B4-BE49-F238E27FC236}">
                <a16:creationId xmlns:a16="http://schemas.microsoft.com/office/drawing/2014/main" id="{B0FBF744-E7A6-766F-C6B1-AB28BE965AC8}"/>
              </a:ext>
            </a:extLst>
          </p:cNvPr>
          <p:cNvSpPr/>
          <p:nvPr/>
        </p:nvSpPr>
        <p:spPr>
          <a:xfrm>
            <a:off x="642655" y="2331729"/>
            <a:ext cx="5300783" cy="618649"/>
          </a:xfrm>
          <a:prstGeom prst="rect">
            <a:avLst/>
          </a:prstGeom>
          <a:noFill/>
          <a:ln/>
        </p:spPr>
        <p:txBody>
          <a:bodyPr wrap="square" lIns="0" tIns="0" rIns="0" bIns="0" rtlCol="0" anchor="t"/>
          <a:lstStyle/>
          <a:p>
            <a:pPr marL="0" indent="0" algn="l">
              <a:lnSpc>
                <a:spcPts val="1600"/>
              </a:lnSpc>
              <a:buNone/>
            </a:pPr>
            <a:endParaRPr lang="en-US" sz="900" dirty="0"/>
          </a:p>
        </p:txBody>
      </p:sp>
      <p:sp>
        <p:nvSpPr>
          <p:cNvPr id="17461" name="Shape 5">
            <a:extLst>
              <a:ext uri="{FF2B5EF4-FFF2-40B4-BE49-F238E27FC236}">
                <a16:creationId xmlns:a16="http://schemas.microsoft.com/office/drawing/2014/main" id="{7EF840A2-060F-823F-42F6-72B9BB71AFAF}"/>
              </a:ext>
            </a:extLst>
          </p:cNvPr>
          <p:cNvSpPr/>
          <p:nvPr/>
        </p:nvSpPr>
        <p:spPr>
          <a:xfrm>
            <a:off x="6148507" y="1155441"/>
            <a:ext cx="5524624" cy="1625082"/>
          </a:xfrm>
          <a:prstGeom prst="roundRect">
            <a:avLst>
              <a:gd name="adj" fmla="val 6217"/>
            </a:avLst>
          </a:prstGeom>
          <a:solidFill>
            <a:srgbClr val="0070C0"/>
          </a:solidFill>
          <a:ln w="7620">
            <a:solidFill>
              <a:srgbClr val="B5C1E2"/>
            </a:solidFill>
            <a:prstDash val="solid"/>
          </a:ln>
          <a:effectLst>
            <a:outerShdw dist="11430" dir="2700000" algn="bl" rotWithShape="0">
              <a:srgbClr val="B5C1E2">
                <a:alpha val="100000"/>
              </a:srgbClr>
            </a:outerShdw>
          </a:effectLst>
        </p:spPr>
      </p:sp>
      <p:sp>
        <p:nvSpPr>
          <p:cNvPr id="17462" name="Text 6">
            <a:extLst>
              <a:ext uri="{FF2B5EF4-FFF2-40B4-BE49-F238E27FC236}">
                <a16:creationId xmlns:a16="http://schemas.microsoft.com/office/drawing/2014/main" id="{53279B36-2964-9BA8-CB5D-283E20DD4B68}"/>
              </a:ext>
            </a:extLst>
          </p:cNvPr>
          <p:cNvSpPr/>
          <p:nvPr/>
        </p:nvSpPr>
        <p:spPr>
          <a:xfrm>
            <a:off x="6284951" y="1254562"/>
            <a:ext cx="1389237" cy="201335"/>
          </a:xfrm>
          <a:prstGeom prst="rect">
            <a:avLst/>
          </a:prstGeom>
          <a:noFill/>
          <a:ln/>
        </p:spPr>
        <p:txBody>
          <a:bodyPr wrap="none" lIns="0" tIns="0" rIns="0" bIns="0" rtlCol="0" anchor="t"/>
          <a:lstStyle/>
          <a:p>
            <a:pPr marL="0" indent="0" algn="l">
              <a:lnSpc>
                <a:spcPts val="1550"/>
              </a:lnSpc>
              <a:buNone/>
            </a:pPr>
            <a:r>
              <a:rPr lang="en-US" sz="1250" dirty="0">
                <a:solidFill>
                  <a:srgbClr val="FFFFFF"/>
                </a:solidFill>
                <a:latin typeface="Outfit Medium" pitchFamily="34" charset="0"/>
                <a:ea typeface="Outfit Medium" pitchFamily="34" charset="-122"/>
                <a:cs typeface="Outfit Medium" pitchFamily="34" charset="-120"/>
              </a:rPr>
              <a:t>Operational Challenges</a:t>
            </a:r>
            <a:endParaRPr lang="en-US" sz="1250" dirty="0"/>
          </a:p>
        </p:txBody>
      </p:sp>
      <p:sp>
        <p:nvSpPr>
          <p:cNvPr id="17463" name="Text 7">
            <a:extLst>
              <a:ext uri="{FF2B5EF4-FFF2-40B4-BE49-F238E27FC236}">
                <a16:creationId xmlns:a16="http://schemas.microsoft.com/office/drawing/2014/main" id="{8E999513-9789-A29E-AFD5-6814207329A8}"/>
              </a:ext>
            </a:extLst>
          </p:cNvPr>
          <p:cNvSpPr/>
          <p:nvPr/>
        </p:nvSpPr>
        <p:spPr>
          <a:xfrm>
            <a:off x="6284951" y="1533168"/>
            <a:ext cx="5300783" cy="618649"/>
          </a:xfrm>
          <a:prstGeom prst="rect">
            <a:avLst/>
          </a:prstGeom>
          <a:noFill/>
          <a:ln/>
        </p:spPr>
        <p:txBody>
          <a:bodyPr wrap="square" lIns="0" tIns="0" rIns="0" bIns="0" rtlCol="0" anchor="t"/>
          <a:lstStyle/>
          <a:p>
            <a:pPr marL="0" indent="0" algn="l">
              <a:lnSpc>
                <a:spcPts val="1600"/>
              </a:lnSpc>
              <a:buNone/>
            </a:pPr>
            <a:r>
              <a:rPr lang="en-US" sz="900" dirty="0">
                <a:solidFill>
                  <a:srgbClr val="FFFFFF"/>
                </a:solidFill>
                <a:latin typeface="IBM Plex Sans" pitchFamily="34" charset="0"/>
                <a:ea typeface="IBM Plex Sans" pitchFamily="34" charset="-122"/>
                <a:cs typeface="IBM Plex Sans" pitchFamily="34" charset="-120"/>
              </a:rPr>
              <a:t>Primary challenges include data latency in legacy systems and the critical need for regulatory approval from railway safety authorities. Additionally, operator training and change management represent significant considerations for successful adoption.</a:t>
            </a:r>
          </a:p>
          <a:p>
            <a:pPr>
              <a:lnSpc>
                <a:spcPts val="1600"/>
              </a:lnSpc>
            </a:pPr>
            <a:r>
              <a:rPr lang="en-US" sz="900" dirty="0">
                <a:solidFill>
                  <a:srgbClr val="FFFFFF"/>
                </a:solidFill>
                <a:latin typeface="IBM Plex Sans" pitchFamily="34" charset="0"/>
                <a:ea typeface="IBM Plex Sans" pitchFamily="34" charset="-122"/>
                <a:cs typeface="IBM Plex Sans" pitchFamily="34" charset="-120"/>
              </a:rPr>
              <a:t>Weather-related sensor degradation and the complexity of integrating with diverse signaling systems across different railway sections present ongoing operational challenges requiring continuous monitoring and adaptation.</a:t>
            </a:r>
            <a:endParaRPr lang="en-US" sz="900" dirty="0"/>
          </a:p>
          <a:p>
            <a:pPr marL="0" indent="0" algn="l">
              <a:lnSpc>
                <a:spcPts val="1600"/>
              </a:lnSpc>
              <a:buNone/>
            </a:pPr>
            <a:endParaRPr lang="en-US" sz="900" dirty="0"/>
          </a:p>
        </p:txBody>
      </p:sp>
      <p:sp>
        <p:nvSpPr>
          <p:cNvPr id="17464" name="Text 8">
            <a:extLst>
              <a:ext uri="{FF2B5EF4-FFF2-40B4-BE49-F238E27FC236}">
                <a16:creationId xmlns:a16="http://schemas.microsoft.com/office/drawing/2014/main" id="{BCB6CA77-7123-A7EA-E0A6-2F53264D65CA}"/>
              </a:ext>
            </a:extLst>
          </p:cNvPr>
          <p:cNvSpPr/>
          <p:nvPr/>
        </p:nvSpPr>
        <p:spPr>
          <a:xfrm>
            <a:off x="6284951" y="2229088"/>
            <a:ext cx="5300783" cy="618649"/>
          </a:xfrm>
          <a:prstGeom prst="rect">
            <a:avLst/>
          </a:prstGeom>
          <a:noFill/>
          <a:ln/>
        </p:spPr>
        <p:txBody>
          <a:bodyPr wrap="square" lIns="0" tIns="0" rIns="0" bIns="0" rtlCol="0" anchor="t"/>
          <a:lstStyle/>
          <a:p>
            <a:pPr marL="0" indent="0" algn="l">
              <a:lnSpc>
                <a:spcPts val="1600"/>
              </a:lnSpc>
              <a:buNone/>
            </a:pPr>
            <a:endParaRPr lang="en-US" sz="900" dirty="0"/>
          </a:p>
        </p:txBody>
      </p:sp>
      <p:sp>
        <p:nvSpPr>
          <p:cNvPr id="17465" name="Text 9">
            <a:extLst>
              <a:ext uri="{FF2B5EF4-FFF2-40B4-BE49-F238E27FC236}">
                <a16:creationId xmlns:a16="http://schemas.microsoft.com/office/drawing/2014/main" id="{E9917B9F-9D11-10A7-DE4B-75BCC80BACC3}"/>
              </a:ext>
            </a:extLst>
          </p:cNvPr>
          <p:cNvSpPr/>
          <p:nvPr/>
        </p:nvSpPr>
        <p:spPr>
          <a:xfrm>
            <a:off x="515541" y="2912794"/>
            <a:ext cx="1799123" cy="241697"/>
          </a:xfrm>
          <a:prstGeom prst="rect">
            <a:avLst/>
          </a:prstGeom>
          <a:noFill/>
          <a:ln/>
        </p:spPr>
        <p:txBody>
          <a:bodyPr wrap="none" lIns="0" tIns="0" rIns="0" bIns="0" rtlCol="0" anchor="t"/>
          <a:lstStyle/>
          <a:p>
            <a:pPr marL="0" indent="0" algn="l">
              <a:lnSpc>
                <a:spcPts val="1900"/>
              </a:lnSpc>
              <a:buNone/>
            </a:pPr>
            <a:r>
              <a:rPr lang="en-US" sz="1500" dirty="0">
                <a:solidFill>
                  <a:srgbClr val="3F6FF3"/>
                </a:solidFill>
                <a:latin typeface="Outfit Medium" pitchFamily="34" charset="0"/>
                <a:ea typeface="Outfit Medium" pitchFamily="34" charset="-122"/>
                <a:cs typeface="Outfit Medium" pitchFamily="34" charset="-120"/>
              </a:rPr>
              <a:t>Risk Mitigation Strategies</a:t>
            </a:r>
            <a:endParaRPr lang="en-US" sz="1500" dirty="0"/>
          </a:p>
        </p:txBody>
      </p:sp>
      <p:sp>
        <p:nvSpPr>
          <p:cNvPr id="17466" name="Text 10">
            <a:extLst>
              <a:ext uri="{FF2B5EF4-FFF2-40B4-BE49-F238E27FC236}">
                <a16:creationId xmlns:a16="http://schemas.microsoft.com/office/drawing/2014/main" id="{DBA487D2-428E-E33E-EDA7-D1204896F379}"/>
              </a:ext>
            </a:extLst>
          </p:cNvPr>
          <p:cNvSpPr/>
          <p:nvPr/>
        </p:nvSpPr>
        <p:spPr>
          <a:xfrm>
            <a:off x="515541" y="3171347"/>
            <a:ext cx="6589819" cy="2153485"/>
          </a:xfrm>
          <a:prstGeom prst="rect">
            <a:avLst/>
          </a:prstGeom>
          <a:noFill/>
          <a:ln/>
        </p:spPr>
        <p:txBody>
          <a:bodyPr wrap="square" lIns="0" tIns="0" rIns="0" bIns="0" rtlCol="0" anchor="t"/>
          <a:lstStyle/>
          <a:p>
            <a:pPr marL="0" indent="0" algn="l">
              <a:lnSpc>
                <a:spcPts val="1600"/>
              </a:lnSpc>
              <a:buNone/>
            </a:pPr>
            <a:r>
              <a:rPr lang="en-US" sz="900" dirty="0">
                <a:solidFill>
                  <a:srgbClr val="666666"/>
                </a:solidFill>
                <a:latin typeface="IBM Plex Sans" pitchFamily="34" charset="0"/>
                <a:ea typeface="IBM Plex Sans" pitchFamily="34" charset="-122"/>
                <a:cs typeface="IBM Plex Sans" pitchFamily="34" charset="-120"/>
              </a:rPr>
              <a:t>Data latency concerns are addressed through implementation of low-latency communication protocols and edge computing capabilities. </a:t>
            </a:r>
            <a:r>
              <a:rPr lang="en-US" sz="900">
                <a:solidFill>
                  <a:srgbClr val="666666"/>
                </a:solidFill>
                <a:latin typeface="IBM Plex Sans" pitchFamily="34" charset="0"/>
                <a:ea typeface="IBM Plex Sans" pitchFamily="34" charset="-122"/>
                <a:cs typeface="IBM Plex Sans" pitchFamily="34" charset="-120"/>
              </a:rPr>
              <a:t>On premise </a:t>
            </a:r>
            <a:r>
              <a:rPr lang="en-US" sz="900" dirty="0">
                <a:solidFill>
                  <a:srgbClr val="666666"/>
                </a:solidFill>
                <a:latin typeface="IBM Plex Sans" pitchFamily="34" charset="0"/>
                <a:ea typeface="IBM Plex Sans" pitchFamily="34" charset="-122"/>
                <a:cs typeface="IBM Plex Sans" pitchFamily="34" charset="-120"/>
              </a:rPr>
              <a:t>processing with local decision capability ensures critical decisions remain independent of external network connectivity, maintaining operational reliability during communication disruptions.</a:t>
            </a:r>
          </a:p>
          <a:p>
            <a:pPr>
              <a:lnSpc>
                <a:spcPts val="1600"/>
              </a:lnSpc>
            </a:pPr>
            <a:r>
              <a:rPr lang="en-US" sz="900" dirty="0">
                <a:solidFill>
                  <a:srgbClr val="666666"/>
                </a:solidFill>
                <a:latin typeface="IBM Plex Sans" pitchFamily="34" charset="0"/>
                <a:ea typeface="IBM Plex Sans" pitchFamily="34" charset="-122"/>
                <a:cs typeface="IBM Plex Sans" pitchFamily="34" charset="-120"/>
              </a:rPr>
              <a:t>Regulatory approval processes are facilitated through comprehensive safety case development, including extensive simulation testing and gradual deployment strategies. Our approach includes collaboration with railway safety authorities from project inception, ensuring compliance requirements are integrated into system design rather than addressed retrospectively.</a:t>
            </a:r>
          </a:p>
          <a:p>
            <a:pPr>
              <a:lnSpc>
                <a:spcPts val="1600"/>
              </a:lnSpc>
            </a:pPr>
            <a:r>
              <a:rPr lang="en-US" sz="900" dirty="0">
                <a:solidFill>
                  <a:srgbClr val="666666"/>
                </a:solidFill>
                <a:latin typeface="IBM Plex Sans" pitchFamily="34" charset="0"/>
                <a:ea typeface="IBM Plex Sans" pitchFamily="34" charset="-122"/>
                <a:cs typeface="IBM Plex Sans" pitchFamily="34" charset="-120"/>
              </a:rPr>
              <a:t>Small-scale pilot projects provide validation opportunities whilst demonstrating tangible benefits to stakeholders. These controlled implementations allow comprehensive performance measurement and system refinement before broader deployment across the network.</a:t>
            </a:r>
            <a:endParaRPr lang="en-US" sz="900" dirty="0"/>
          </a:p>
          <a:p>
            <a:pPr>
              <a:lnSpc>
                <a:spcPts val="1600"/>
              </a:lnSpc>
            </a:pPr>
            <a:endParaRPr lang="en-US" sz="900" dirty="0"/>
          </a:p>
          <a:p>
            <a:pPr marL="0" indent="0" algn="l">
              <a:lnSpc>
                <a:spcPts val="1600"/>
              </a:lnSpc>
              <a:buNone/>
            </a:pPr>
            <a:endParaRPr lang="en-US" sz="900" dirty="0"/>
          </a:p>
        </p:txBody>
      </p:sp>
      <p:sp>
        <p:nvSpPr>
          <p:cNvPr id="17467" name="Text 11">
            <a:extLst>
              <a:ext uri="{FF2B5EF4-FFF2-40B4-BE49-F238E27FC236}">
                <a16:creationId xmlns:a16="http://schemas.microsoft.com/office/drawing/2014/main" id="{2EF8573A-6AEB-AADC-26B6-B9D652BF2F3E}"/>
              </a:ext>
            </a:extLst>
          </p:cNvPr>
          <p:cNvSpPr/>
          <p:nvPr/>
        </p:nvSpPr>
        <p:spPr>
          <a:xfrm>
            <a:off x="506210" y="3831316"/>
            <a:ext cx="6589819" cy="618649"/>
          </a:xfrm>
          <a:prstGeom prst="rect">
            <a:avLst/>
          </a:prstGeom>
          <a:noFill/>
          <a:ln/>
        </p:spPr>
        <p:txBody>
          <a:bodyPr wrap="square" lIns="0" tIns="0" rIns="0" bIns="0" rtlCol="0" anchor="t"/>
          <a:lstStyle/>
          <a:p>
            <a:pPr marL="0" indent="0" algn="l">
              <a:lnSpc>
                <a:spcPts val="1600"/>
              </a:lnSpc>
              <a:buNone/>
            </a:pPr>
            <a:endParaRPr lang="en-US" sz="1000" dirty="0"/>
          </a:p>
        </p:txBody>
      </p:sp>
      <p:sp>
        <p:nvSpPr>
          <p:cNvPr id="17468" name="Text 12">
            <a:extLst>
              <a:ext uri="{FF2B5EF4-FFF2-40B4-BE49-F238E27FC236}">
                <a16:creationId xmlns:a16="http://schemas.microsoft.com/office/drawing/2014/main" id="{CF6DDF69-CF81-40D2-E9D0-676B7D3A1B49}"/>
              </a:ext>
            </a:extLst>
          </p:cNvPr>
          <p:cNvSpPr/>
          <p:nvPr/>
        </p:nvSpPr>
        <p:spPr>
          <a:xfrm>
            <a:off x="515541" y="4640578"/>
            <a:ext cx="6589819" cy="412433"/>
          </a:xfrm>
          <a:prstGeom prst="rect">
            <a:avLst/>
          </a:prstGeom>
          <a:noFill/>
          <a:ln/>
        </p:spPr>
        <p:txBody>
          <a:bodyPr wrap="square" lIns="0" tIns="0" rIns="0" bIns="0" rtlCol="0" anchor="t"/>
          <a:lstStyle/>
          <a:p>
            <a:pPr marL="0" indent="0" algn="l">
              <a:lnSpc>
                <a:spcPts val="1600"/>
              </a:lnSpc>
              <a:buNone/>
            </a:pPr>
            <a:endParaRPr lang="en-US" sz="1000" dirty="0"/>
          </a:p>
        </p:txBody>
      </p:sp>
      <p:sp>
        <p:nvSpPr>
          <p:cNvPr id="17469" name="Shape 13">
            <a:extLst>
              <a:ext uri="{FF2B5EF4-FFF2-40B4-BE49-F238E27FC236}">
                <a16:creationId xmlns:a16="http://schemas.microsoft.com/office/drawing/2014/main" id="{BD26D967-5BD2-DC73-71ED-E64EEDDD63A3}"/>
              </a:ext>
            </a:extLst>
          </p:cNvPr>
          <p:cNvSpPr/>
          <p:nvPr/>
        </p:nvSpPr>
        <p:spPr>
          <a:xfrm>
            <a:off x="7471755" y="2956039"/>
            <a:ext cx="4307271" cy="1560433"/>
          </a:xfrm>
          <a:prstGeom prst="roundRect">
            <a:avLst>
              <a:gd name="adj" fmla="val 7435"/>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sp>
      <p:sp>
        <p:nvSpPr>
          <p:cNvPr id="17471" name="Text 14">
            <a:extLst>
              <a:ext uri="{FF2B5EF4-FFF2-40B4-BE49-F238E27FC236}">
                <a16:creationId xmlns:a16="http://schemas.microsoft.com/office/drawing/2014/main" id="{F65E4E18-8503-C29B-62B0-5AD1FD14B452}"/>
              </a:ext>
            </a:extLst>
          </p:cNvPr>
          <p:cNvSpPr/>
          <p:nvPr/>
        </p:nvSpPr>
        <p:spPr>
          <a:xfrm>
            <a:off x="7646468" y="3105583"/>
            <a:ext cx="2950619" cy="309841"/>
          </a:xfrm>
          <a:prstGeom prst="rect">
            <a:avLst/>
          </a:prstGeom>
          <a:noFill/>
          <a:ln/>
        </p:spPr>
        <p:txBody>
          <a:bodyPr wrap="none" lIns="0" tIns="0" rIns="0" bIns="0" rtlCol="0" anchor="t"/>
          <a:lstStyle/>
          <a:p>
            <a:pPr marL="0" indent="0" algn="l">
              <a:lnSpc>
                <a:spcPts val="1550"/>
              </a:lnSpc>
              <a:buNone/>
            </a:pPr>
            <a:r>
              <a:rPr lang="en-US" sz="1600" dirty="0">
                <a:solidFill>
                  <a:srgbClr val="000000"/>
                </a:solidFill>
                <a:latin typeface="Outfit Medium" pitchFamily="34" charset="0"/>
                <a:ea typeface="Outfit Medium" pitchFamily="34" charset="-122"/>
                <a:cs typeface="Outfit Medium" pitchFamily="34" charset="-120"/>
              </a:rPr>
              <a:t>Critical Success Factors</a:t>
            </a:r>
            <a:endParaRPr lang="en-US" sz="1600" dirty="0"/>
          </a:p>
        </p:txBody>
      </p:sp>
      <p:sp>
        <p:nvSpPr>
          <p:cNvPr id="17472" name="Text 15">
            <a:extLst>
              <a:ext uri="{FF2B5EF4-FFF2-40B4-BE49-F238E27FC236}">
                <a16:creationId xmlns:a16="http://schemas.microsoft.com/office/drawing/2014/main" id="{BAD0EFD1-C39C-3097-BE5A-246F065545E0}"/>
              </a:ext>
            </a:extLst>
          </p:cNvPr>
          <p:cNvSpPr/>
          <p:nvPr/>
        </p:nvSpPr>
        <p:spPr>
          <a:xfrm>
            <a:off x="7585508" y="3447172"/>
            <a:ext cx="3825115" cy="206216"/>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000000"/>
                </a:solidFill>
                <a:latin typeface="IBM Plex Sans" pitchFamily="34" charset="0"/>
                <a:ea typeface="IBM Plex Sans" pitchFamily="34" charset="-122"/>
                <a:cs typeface="IBM Plex Sans" pitchFamily="34" charset="-120"/>
              </a:rPr>
              <a:t>Robust failover mechanisms ensuring seamless transition</a:t>
            </a:r>
            <a:endParaRPr lang="en-US" sz="1000" dirty="0"/>
          </a:p>
        </p:txBody>
      </p:sp>
      <p:sp>
        <p:nvSpPr>
          <p:cNvPr id="17473" name="Text 16">
            <a:extLst>
              <a:ext uri="{FF2B5EF4-FFF2-40B4-BE49-F238E27FC236}">
                <a16:creationId xmlns:a16="http://schemas.microsoft.com/office/drawing/2014/main" id="{FB9D951A-681A-9F2E-4D84-935BD3F9B2A2}"/>
              </a:ext>
            </a:extLst>
          </p:cNvPr>
          <p:cNvSpPr/>
          <p:nvPr/>
        </p:nvSpPr>
        <p:spPr>
          <a:xfrm>
            <a:off x="7585508" y="3698393"/>
            <a:ext cx="3825115" cy="206216"/>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000000"/>
                </a:solidFill>
                <a:latin typeface="IBM Plex Sans" pitchFamily="34" charset="0"/>
                <a:ea typeface="IBM Plex Sans" pitchFamily="34" charset="-122"/>
                <a:cs typeface="IBM Plex Sans" pitchFamily="34" charset="-120"/>
              </a:rPr>
              <a:t>Comprehensive operator training programmes</a:t>
            </a:r>
            <a:endParaRPr lang="en-US" sz="1000" dirty="0"/>
          </a:p>
        </p:txBody>
      </p:sp>
      <p:sp>
        <p:nvSpPr>
          <p:cNvPr id="17474" name="Text 17">
            <a:extLst>
              <a:ext uri="{FF2B5EF4-FFF2-40B4-BE49-F238E27FC236}">
                <a16:creationId xmlns:a16="http://schemas.microsoft.com/office/drawing/2014/main" id="{129C46C1-211E-1FE7-E7EA-AE0F7FF39A4A}"/>
              </a:ext>
            </a:extLst>
          </p:cNvPr>
          <p:cNvSpPr/>
          <p:nvPr/>
        </p:nvSpPr>
        <p:spPr>
          <a:xfrm>
            <a:off x="7585508" y="3949615"/>
            <a:ext cx="3825115" cy="206216"/>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000000"/>
                </a:solidFill>
                <a:latin typeface="IBM Plex Sans" pitchFamily="34" charset="0"/>
                <a:ea typeface="IBM Plex Sans" pitchFamily="34" charset="-122"/>
                <a:cs typeface="IBM Plex Sans" pitchFamily="34" charset="-120"/>
              </a:rPr>
              <a:t>Continuous monitoring and performance validation</a:t>
            </a:r>
            <a:endParaRPr lang="en-US" sz="1000" dirty="0"/>
          </a:p>
        </p:txBody>
      </p:sp>
      <p:sp>
        <p:nvSpPr>
          <p:cNvPr id="17475" name="Text 18">
            <a:extLst>
              <a:ext uri="{FF2B5EF4-FFF2-40B4-BE49-F238E27FC236}">
                <a16:creationId xmlns:a16="http://schemas.microsoft.com/office/drawing/2014/main" id="{2DDDDA8E-7521-75A8-58B0-7E8F3F9595A9}"/>
              </a:ext>
            </a:extLst>
          </p:cNvPr>
          <p:cNvSpPr/>
          <p:nvPr/>
        </p:nvSpPr>
        <p:spPr>
          <a:xfrm>
            <a:off x="7585508" y="4200837"/>
            <a:ext cx="3825115" cy="206216"/>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000000"/>
                </a:solidFill>
                <a:latin typeface="IBM Plex Sans" pitchFamily="34" charset="0"/>
                <a:ea typeface="IBM Plex Sans" pitchFamily="34" charset="-122"/>
                <a:cs typeface="IBM Plex Sans" pitchFamily="34" charset="-120"/>
              </a:rPr>
              <a:t>Regular system updates and algorithm refinement</a:t>
            </a:r>
            <a:endParaRPr lang="en-US" sz="1000" dirty="0"/>
          </a:p>
        </p:txBody>
      </p:sp>
      <p:sp>
        <p:nvSpPr>
          <p:cNvPr id="17563" name="Shape 19">
            <a:extLst>
              <a:ext uri="{FF2B5EF4-FFF2-40B4-BE49-F238E27FC236}">
                <a16:creationId xmlns:a16="http://schemas.microsoft.com/office/drawing/2014/main" id="{D90554F7-FCBA-7D40-A9BC-D990C7F5889B}"/>
              </a:ext>
            </a:extLst>
          </p:cNvPr>
          <p:cNvSpPr/>
          <p:nvPr/>
        </p:nvSpPr>
        <p:spPr>
          <a:xfrm flipV="1">
            <a:off x="-7975" y="5663703"/>
            <a:ext cx="12191999" cy="45719"/>
          </a:xfrm>
          <a:prstGeom prst="roundRect">
            <a:avLst>
              <a:gd name="adj" fmla="val 761262"/>
            </a:avLst>
          </a:prstGeom>
          <a:solidFill>
            <a:srgbClr val="B5C1E2"/>
          </a:solidFill>
          <a:ln/>
        </p:spPr>
      </p:sp>
      <p:sp>
        <p:nvSpPr>
          <p:cNvPr id="17564" name="Shape 21">
            <a:extLst>
              <a:ext uri="{FF2B5EF4-FFF2-40B4-BE49-F238E27FC236}">
                <a16:creationId xmlns:a16="http://schemas.microsoft.com/office/drawing/2014/main" id="{90DD91E0-3821-A41D-3617-AB2CBE44A0F1}"/>
              </a:ext>
            </a:extLst>
          </p:cNvPr>
          <p:cNvSpPr/>
          <p:nvPr/>
        </p:nvSpPr>
        <p:spPr>
          <a:xfrm>
            <a:off x="1992980" y="5564405"/>
            <a:ext cx="290036" cy="290036"/>
          </a:xfrm>
          <a:prstGeom prst="roundRect">
            <a:avLst>
              <a:gd name="adj" fmla="val 40001"/>
            </a:avLst>
          </a:prstGeom>
          <a:solidFill>
            <a:srgbClr val="CFDBFC"/>
          </a:solidFill>
          <a:ln w="7620">
            <a:solidFill>
              <a:srgbClr val="B5C1E2"/>
            </a:solidFill>
            <a:prstDash val="solid"/>
          </a:ln>
          <a:effectLst>
            <a:outerShdw dist="11430" dir="2700000" algn="bl" rotWithShape="0">
              <a:srgbClr val="B5C1E2">
                <a:alpha val="100000"/>
              </a:srgbClr>
            </a:outerShdw>
          </a:effectLst>
        </p:spPr>
      </p:sp>
      <p:sp>
        <p:nvSpPr>
          <p:cNvPr id="17565" name="Text 22">
            <a:extLst>
              <a:ext uri="{FF2B5EF4-FFF2-40B4-BE49-F238E27FC236}">
                <a16:creationId xmlns:a16="http://schemas.microsoft.com/office/drawing/2014/main" id="{79DA0EDE-2E48-0360-004B-3A615230075C}"/>
              </a:ext>
            </a:extLst>
          </p:cNvPr>
          <p:cNvSpPr/>
          <p:nvPr/>
        </p:nvSpPr>
        <p:spPr>
          <a:xfrm>
            <a:off x="2041319" y="5632118"/>
            <a:ext cx="193358" cy="241697"/>
          </a:xfrm>
          <a:prstGeom prst="rect">
            <a:avLst/>
          </a:prstGeom>
          <a:noFill/>
          <a:ln/>
        </p:spPr>
        <p:txBody>
          <a:bodyPr wrap="none" lIns="0" tIns="0" rIns="0" bIns="0" rtlCol="0" anchor="t"/>
          <a:lstStyle/>
          <a:p>
            <a:pPr marL="0" indent="0" algn="ctr">
              <a:lnSpc>
                <a:spcPts val="1500"/>
              </a:lnSpc>
              <a:buNone/>
            </a:pPr>
            <a:r>
              <a:rPr lang="en-US" sz="1500" dirty="0">
                <a:solidFill>
                  <a:srgbClr val="000000"/>
                </a:solidFill>
                <a:latin typeface="Outfit Medium" pitchFamily="34" charset="0"/>
                <a:ea typeface="Outfit Medium" pitchFamily="34" charset="-122"/>
                <a:cs typeface="Outfit Medium" pitchFamily="34" charset="-120"/>
              </a:rPr>
              <a:t>1</a:t>
            </a:r>
            <a:endParaRPr lang="en-US" sz="1500" dirty="0"/>
          </a:p>
        </p:txBody>
      </p:sp>
      <p:sp>
        <p:nvSpPr>
          <p:cNvPr id="17566" name="Text 23">
            <a:extLst>
              <a:ext uri="{FF2B5EF4-FFF2-40B4-BE49-F238E27FC236}">
                <a16:creationId xmlns:a16="http://schemas.microsoft.com/office/drawing/2014/main" id="{B02D3970-340D-0BE5-471C-517E82DA70A3}"/>
              </a:ext>
            </a:extLst>
          </p:cNvPr>
          <p:cNvSpPr/>
          <p:nvPr/>
        </p:nvSpPr>
        <p:spPr>
          <a:xfrm>
            <a:off x="1332302" y="5162895"/>
            <a:ext cx="1611273" cy="201335"/>
          </a:xfrm>
          <a:prstGeom prst="rect">
            <a:avLst/>
          </a:prstGeom>
          <a:noFill/>
          <a:ln/>
        </p:spPr>
        <p:txBody>
          <a:bodyPr wrap="none" lIns="0" tIns="0" rIns="0" bIns="0" rtlCol="0" anchor="t"/>
          <a:lstStyle/>
          <a:p>
            <a:pPr marL="0" indent="0" algn="ctr">
              <a:lnSpc>
                <a:spcPts val="1550"/>
              </a:lnSpc>
              <a:buNone/>
            </a:pPr>
            <a:r>
              <a:rPr lang="en-US" sz="1250" b="1" dirty="0">
                <a:solidFill>
                  <a:srgbClr val="666666"/>
                </a:solidFill>
                <a:latin typeface="Outfit Medium" pitchFamily="34" charset="0"/>
                <a:ea typeface="Outfit Medium" pitchFamily="34" charset="-122"/>
                <a:cs typeface="Outfit Medium" pitchFamily="34" charset="-120"/>
              </a:rPr>
              <a:t>Months 1-6</a:t>
            </a:r>
            <a:endParaRPr lang="en-US" sz="1250" b="1" dirty="0"/>
          </a:p>
        </p:txBody>
      </p:sp>
      <p:sp>
        <p:nvSpPr>
          <p:cNvPr id="17567" name="Text 24">
            <a:extLst>
              <a:ext uri="{FF2B5EF4-FFF2-40B4-BE49-F238E27FC236}">
                <a16:creationId xmlns:a16="http://schemas.microsoft.com/office/drawing/2014/main" id="{7B9C0C8E-CADF-6E07-CB27-602C65F9BAD7}"/>
              </a:ext>
            </a:extLst>
          </p:cNvPr>
          <p:cNvSpPr/>
          <p:nvPr/>
        </p:nvSpPr>
        <p:spPr>
          <a:xfrm>
            <a:off x="-404701" y="5303096"/>
            <a:ext cx="5085398" cy="206216"/>
          </a:xfrm>
          <a:prstGeom prst="rect">
            <a:avLst/>
          </a:prstGeom>
          <a:noFill/>
          <a:ln/>
        </p:spPr>
        <p:txBody>
          <a:bodyPr wrap="none" lIns="0" tIns="0" rIns="0" bIns="0" rtlCol="0" anchor="t"/>
          <a:lstStyle/>
          <a:p>
            <a:pPr marL="0" indent="0" algn="ctr">
              <a:lnSpc>
                <a:spcPts val="1600"/>
              </a:lnSpc>
              <a:buNone/>
            </a:pPr>
            <a:r>
              <a:rPr lang="en-US" sz="1000" dirty="0">
                <a:solidFill>
                  <a:srgbClr val="666666"/>
                </a:solidFill>
                <a:latin typeface="IBM Plex Sans" pitchFamily="34" charset="0"/>
                <a:ea typeface="IBM Plex Sans" pitchFamily="34" charset="-122"/>
                <a:cs typeface="IBM Plex Sans" pitchFamily="34" charset="-120"/>
              </a:rPr>
              <a:t>Pilot implementation and safety validation</a:t>
            </a:r>
            <a:endParaRPr lang="en-US" sz="1000" dirty="0"/>
          </a:p>
        </p:txBody>
      </p:sp>
      <p:sp>
        <p:nvSpPr>
          <p:cNvPr id="17568" name="Shape 26">
            <a:extLst>
              <a:ext uri="{FF2B5EF4-FFF2-40B4-BE49-F238E27FC236}">
                <a16:creationId xmlns:a16="http://schemas.microsoft.com/office/drawing/2014/main" id="{376A1D85-BCAD-234B-B48F-E11E2B2A6232}"/>
              </a:ext>
            </a:extLst>
          </p:cNvPr>
          <p:cNvSpPr/>
          <p:nvPr/>
        </p:nvSpPr>
        <p:spPr>
          <a:xfrm>
            <a:off x="4744991" y="5564405"/>
            <a:ext cx="290036" cy="290036"/>
          </a:xfrm>
          <a:prstGeom prst="roundRect">
            <a:avLst>
              <a:gd name="adj" fmla="val 40001"/>
            </a:avLst>
          </a:prstGeom>
          <a:solidFill>
            <a:srgbClr val="CFDBFC"/>
          </a:solidFill>
          <a:ln w="7620">
            <a:solidFill>
              <a:srgbClr val="B5C1E2"/>
            </a:solidFill>
            <a:prstDash val="solid"/>
          </a:ln>
          <a:effectLst>
            <a:outerShdw dist="11430" dir="2700000" algn="bl" rotWithShape="0">
              <a:srgbClr val="B5C1E2">
                <a:alpha val="100000"/>
              </a:srgbClr>
            </a:outerShdw>
          </a:effectLst>
        </p:spPr>
      </p:sp>
      <p:sp>
        <p:nvSpPr>
          <p:cNvPr id="17569" name="Text 27">
            <a:extLst>
              <a:ext uri="{FF2B5EF4-FFF2-40B4-BE49-F238E27FC236}">
                <a16:creationId xmlns:a16="http://schemas.microsoft.com/office/drawing/2014/main" id="{7DC3C7A8-C360-9C34-18B5-8F57DC541CB6}"/>
              </a:ext>
            </a:extLst>
          </p:cNvPr>
          <p:cNvSpPr/>
          <p:nvPr/>
        </p:nvSpPr>
        <p:spPr>
          <a:xfrm>
            <a:off x="4793330" y="5632118"/>
            <a:ext cx="193358" cy="241697"/>
          </a:xfrm>
          <a:prstGeom prst="rect">
            <a:avLst/>
          </a:prstGeom>
          <a:noFill/>
          <a:ln/>
        </p:spPr>
        <p:txBody>
          <a:bodyPr wrap="none" lIns="0" tIns="0" rIns="0" bIns="0" rtlCol="0" anchor="t"/>
          <a:lstStyle/>
          <a:p>
            <a:pPr marL="0" indent="0" algn="ctr">
              <a:lnSpc>
                <a:spcPts val="1500"/>
              </a:lnSpc>
              <a:buNone/>
            </a:pPr>
            <a:r>
              <a:rPr lang="en-US" sz="1500" dirty="0">
                <a:solidFill>
                  <a:srgbClr val="000000"/>
                </a:solidFill>
                <a:latin typeface="Outfit Medium" pitchFamily="34" charset="0"/>
                <a:ea typeface="Outfit Medium" pitchFamily="34" charset="-122"/>
                <a:cs typeface="Outfit Medium" pitchFamily="34" charset="-120"/>
              </a:rPr>
              <a:t>2</a:t>
            </a:r>
            <a:endParaRPr lang="en-US" sz="1500" dirty="0"/>
          </a:p>
        </p:txBody>
      </p:sp>
      <p:sp>
        <p:nvSpPr>
          <p:cNvPr id="17570" name="Text 28">
            <a:extLst>
              <a:ext uri="{FF2B5EF4-FFF2-40B4-BE49-F238E27FC236}">
                <a16:creationId xmlns:a16="http://schemas.microsoft.com/office/drawing/2014/main" id="{1B8BB7EF-BF37-BECF-FA80-955FB7DDAE51}"/>
              </a:ext>
            </a:extLst>
          </p:cNvPr>
          <p:cNvSpPr/>
          <p:nvPr/>
        </p:nvSpPr>
        <p:spPr>
          <a:xfrm>
            <a:off x="4084313" y="5916173"/>
            <a:ext cx="1611273" cy="201335"/>
          </a:xfrm>
          <a:prstGeom prst="rect">
            <a:avLst/>
          </a:prstGeom>
          <a:noFill/>
          <a:ln/>
        </p:spPr>
        <p:txBody>
          <a:bodyPr wrap="none" lIns="0" tIns="0" rIns="0" bIns="0" rtlCol="0" anchor="t"/>
          <a:lstStyle/>
          <a:p>
            <a:pPr marL="0" indent="0" algn="ctr">
              <a:lnSpc>
                <a:spcPts val="1550"/>
              </a:lnSpc>
              <a:buNone/>
            </a:pPr>
            <a:r>
              <a:rPr lang="en-US" sz="1250" b="1" dirty="0">
                <a:solidFill>
                  <a:srgbClr val="666666"/>
                </a:solidFill>
                <a:latin typeface="Outfit Medium" pitchFamily="34" charset="0"/>
                <a:ea typeface="Outfit Medium" pitchFamily="34" charset="-122"/>
                <a:cs typeface="Outfit Medium" pitchFamily="34" charset="-120"/>
              </a:rPr>
              <a:t>Months 7-12</a:t>
            </a:r>
            <a:endParaRPr lang="en-US" sz="1250" b="1" dirty="0"/>
          </a:p>
        </p:txBody>
      </p:sp>
      <p:sp>
        <p:nvSpPr>
          <p:cNvPr id="17571" name="Text 29">
            <a:extLst>
              <a:ext uri="{FF2B5EF4-FFF2-40B4-BE49-F238E27FC236}">
                <a16:creationId xmlns:a16="http://schemas.microsoft.com/office/drawing/2014/main" id="{D41C4995-CB9C-F456-23A5-51528D9E922C}"/>
              </a:ext>
            </a:extLst>
          </p:cNvPr>
          <p:cNvSpPr/>
          <p:nvPr/>
        </p:nvSpPr>
        <p:spPr>
          <a:xfrm>
            <a:off x="2347310" y="6067268"/>
            <a:ext cx="5085398" cy="206216"/>
          </a:xfrm>
          <a:prstGeom prst="rect">
            <a:avLst/>
          </a:prstGeom>
          <a:noFill/>
          <a:ln/>
        </p:spPr>
        <p:txBody>
          <a:bodyPr wrap="none" lIns="0" tIns="0" rIns="0" bIns="0" rtlCol="0" anchor="t"/>
          <a:lstStyle/>
          <a:p>
            <a:pPr marL="0" indent="0" algn="ctr">
              <a:lnSpc>
                <a:spcPts val="1600"/>
              </a:lnSpc>
              <a:buNone/>
            </a:pPr>
            <a:r>
              <a:rPr lang="en-US" sz="1000" dirty="0">
                <a:solidFill>
                  <a:srgbClr val="666666"/>
                </a:solidFill>
                <a:latin typeface="IBM Plex Sans" pitchFamily="34" charset="0"/>
                <a:ea typeface="IBM Plex Sans" pitchFamily="34" charset="-122"/>
                <a:cs typeface="IBM Plex Sans" pitchFamily="34" charset="-120"/>
              </a:rPr>
              <a:t>Regulatory approval and system certification</a:t>
            </a:r>
            <a:endParaRPr lang="en-US" sz="1000" dirty="0"/>
          </a:p>
        </p:txBody>
      </p:sp>
      <p:sp>
        <p:nvSpPr>
          <p:cNvPr id="17572" name="Shape 31">
            <a:extLst>
              <a:ext uri="{FF2B5EF4-FFF2-40B4-BE49-F238E27FC236}">
                <a16:creationId xmlns:a16="http://schemas.microsoft.com/office/drawing/2014/main" id="{B77D3A89-7902-4FF0-5E21-BE2DEF1E04F2}"/>
              </a:ext>
            </a:extLst>
          </p:cNvPr>
          <p:cNvSpPr/>
          <p:nvPr/>
        </p:nvSpPr>
        <p:spPr>
          <a:xfrm>
            <a:off x="7497120" y="5564405"/>
            <a:ext cx="290036" cy="290036"/>
          </a:xfrm>
          <a:prstGeom prst="roundRect">
            <a:avLst>
              <a:gd name="adj" fmla="val 40001"/>
            </a:avLst>
          </a:prstGeom>
          <a:solidFill>
            <a:srgbClr val="CFDBFC"/>
          </a:solidFill>
          <a:ln w="7620">
            <a:solidFill>
              <a:srgbClr val="B5C1E2"/>
            </a:solidFill>
            <a:prstDash val="solid"/>
          </a:ln>
          <a:effectLst>
            <a:outerShdw dist="11430" dir="2700000" algn="bl" rotWithShape="0">
              <a:srgbClr val="B5C1E2">
                <a:alpha val="100000"/>
              </a:srgbClr>
            </a:outerShdw>
          </a:effectLst>
        </p:spPr>
      </p:sp>
      <p:sp>
        <p:nvSpPr>
          <p:cNvPr id="17573" name="Text 32">
            <a:extLst>
              <a:ext uri="{FF2B5EF4-FFF2-40B4-BE49-F238E27FC236}">
                <a16:creationId xmlns:a16="http://schemas.microsoft.com/office/drawing/2014/main" id="{56CAF97E-50B6-A509-3C35-344EFA656AB8}"/>
              </a:ext>
            </a:extLst>
          </p:cNvPr>
          <p:cNvSpPr/>
          <p:nvPr/>
        </p:nvSpPr>
        <p:spPr>
          <a:xfrm>
            <a:off x="7545460" y="5632118"/>
            <a:ext cx="193358" cy="241697"/>
          </a:xfrm>
          <a:prstGeom prst="rect">
            <a:avLst/>
          </a:prstGeom>
          <a:noFill/>
          <a:ln/>
        </p:spPr>
        <p:txBody>
          <a:bodyPr wrap="none" lIns="0" tIns="0" rIns="0" bIns="0" rtlCol="0" anchor="t"/>
          <a:lstStyle/>
          <a:p>
            <a:pPr marL="0" indent="0" algn="ctr">
              <a:lnSpc>
                <a:spcPts val="1500"/>
              </a:lnSpc>
              <a:buNone/>
            </a:pPr>
            <a:r>
              <a:rPr lang="en-US" sz="1500" dirty="0">
                <a:solidFill>
                  <a:srgbClr val="000000"/>
                </a:solidFill>
                <a:latin typeface="Outfit Medium" pitchFamily="34" charset="0"/>
                <a:ea typeface="Outfit Medium" pitchFamily="34" charset="-122"/>
                <a:cs typeface="Outfit Medium" pitchFamily="34" charset="-120"/>
              </a:rPr>
              <a:t>3</a:t>
            </a:r>
            <a:endParaRPr lang="en-US" sz="1500" dirty="0"/>
          </a:p>
        </p:txBody>
      </p:sp>
      <p:sp>
        <p:nvSpPr>
          <p:cNvPr id="17574" name="Text 33">
            <a:extLst>
              <a:ext uri="{FF2B5EF4-FFF2-40B4-BE49-F238E27FC236}">
                <a16:creationId xmlns:a16="http://schemas.microsoft.com/office/drawing/2014/main" id="{BEA3E9B1-A667-070A-F6FF-6B7570E202EF}"/>
              </a:ext>
            </a:extLst>
          </p:cNvPr>
          <p:cNvSpPr/>
          <p:nvPr/>
        </p:nvSpPr>
        <p:spPr>
          <a:xfrm>
            <a:off x="6836442" y="5162895"/>
            <a:ext cx="1611273" cy="201335"/>
          </a:xfrm>
          <a:prstGeom prst="rect">
            <a:avLst/>
          </a:prstGeom>
          <a:noFill/>
          <a:ln/>
        </p:spPr>
        <p:txBody>
          <a:bodyPr wrap="none" lIns="0" tIns="0" rIns="0" bIns="0" rtlCol="0" anchor="t"/>
          <a:lstStyle/>
          <a:p>
            <a:pPr marL="0" indent="0" algn="ctr">
              <a:lnSpc>
                <a:spcPts val="1550"/>
              </a:lnSpc>
              <a:buNone/>
            </a:pPr>
            <a:r>
              <a:rPr lang="en-US" sz="1250" b="1" dirty="0">
                <a:solidFill>
                  <a:srgbClr val="666666"/>
                </a:solidFill>
                <a:latin typeface="Outfit Medium" pitchFamily="34" charset="0"/>
                <a:ea typeface="Outfit Medium" pitchFamily="34" charset="-122"/>
                <a:cs typeface="Outfit Medium" pitchFamily="34" charset="-120"/>
              </a:rPr>
              <a:t>Months 13-18</a:t>
            </a:r>
            <a:endParaRPr lang="en-US" sz="1250" b="1" dirty="0"/>
          </a:p>
        </p:txBody>
      </p:sp>
      <p:sp>
        <p:nvSpPr>
          <p:cNvPr id="17575" name="Text 34">
            <a:extLst>
              <a:ext uri="{FF2B5EF4-FFF2-40B4-BE49-F238E27FC236}">
                <a16:creationId xmlns:a16="http://schemas.microsoft.com/office/drawing/2014/main" id="{955B3907-841A-8140-8625-8C104BBF7835}"/>
              </a:ext>
            </a:extLst>
          </p:cNvPr>
          <p:cNvSpPr/>
          <p:nvPr/>
        </p:nvSpPr>
        <p:spPr>
          <a:xfrm>
            <a:off x="5099440" y="5303096"/>
            <a:ext cx="5085398" cy="206216"/>
          </a:xfrm>
          <a:prstGeom prst="rect">
            <a:avLst/>
          </a:prstGeom>
          <a:noFill/>
          <a:ln/>
        </p:spPr>
        <p:txBody>
          <a:bodyPr wrap="none" lIns="0" tIns="0" rIns="0" bIns="0" rtlCol="0" anchor="t"/>
          <a:lstStyle/>
          <a:p>
            <a:pPr marL="0" indent="0" algn="ctr">
              <a:lnSpc>
                <a:spcPts val="1600"/>
              </a:lnSpc>
              <a:buNone/>
            </a:pPr>
            <a:r>
              <a:rPr lang="en-US" sz="1000" dirty="0">
                <a:solidFill>
                  <a:srgbClr val="666666"/>
                </a:solidFill>
                <a:latin typeface="IBM Plex Sans" pitchFamily="34" charset="0"/>
                <a:ea typeface="IBM Plex Sans" pitchFamily="34" charset="-122"/>
                <a:cs typeface="IBM Plex Sans" pitchFamily="34" charset="-120"/>
              </a:rPr>
              <a:t>Phased deployment across priority sections</a:t>
            </a:r>
            <a:endParaRPr lang="en-US" sz="1000" dirty="0"/>
          </a:p>
        </p:txBody>
      </p:sp>
      <p:sp>
        <p:nvSpPr>
          <p:cNvPr id="17576" name="Shape 36">
            <a:extLst>
              <a:ext uri="{FF2B5EF4-FFF2-40B4-BE49-F238E27FC236}">
                <a16:creationId xmlns:a16="http://schemas.microsoft.com/office/drawing/2014/main" id="{A92DF88D-33DB-E05F-C8CD-5C3BA3F8276D}"/>
              </a:ext>
            </a:extLst>
          </p:cNvPr>
          <p:cNvSpPr/>
          <p:nvPr/>
        </p:nvSpPr>
        <p:spPr>
          <a:xfrm>
            <a:off x="10249131" y="5564405"/>
            <a:ext cx="290036" cy="290036"/>
          </a:xfrm>
          <a:prstGeom prst="roundRect">
            <a:avLst>
              <a:gd name="adj" fmla="val 40001"/>
            </a:avLst>
          </a:prstGeom>
          <a:solidFill>
            <a:srgbClr val="CFDBFC"/>
          </a:solidFill>
          <a:ln w="7620">
            <a:solidFill>
              <a:srgbClr val="B5C1E2"/>
            </a:solidFill>
            <a:prstDash val="solid"/>
          </a:ln>
          <a:effectLst>
            <a:outerShdw dist="11430" dir="2700000" algn="bl" rotWithShape="0">
              <a:srgbClr val="B5C1E2">
                <a:alpha val="100000"/>
              </a:srgbClr>
            </a:outerShdw>
          </a:effectLst>
        </p:spPr>
      </p:sp>
      <p:sp>
        <p:nvSpPr>
          <p:cNvPr id="17577" name="Text 37">
            <a:extLst>
              <a:ext uri="{FF2B5EF4-FFF2-40B4-BE49-F238E27FC236}">
                <a16:creationId xmlns:a16="http://schemas.microsoft.com/office/drawing/2014/main" id="{33E4D492-C68D-649D-3595-F5DA672915CF}"/>
              </a:ext>
            </a:extLst>
          </p:cNvPr>
          <p:cNvSpPr/>
          <p:nvPr/>
        </p:nvSpPr>
        <p:spPr>
          <a:xfrm>
            <a:off x="10297470" y="5632118"/>
            <a:ext cx="193358" cy="241697"/>
          </a:xfrm>
          <a:prstGeom prst="rect">
            <a:avLst/>
          </a:prstGeom>
          <a:noFill/>
          <a:ln/>
        </p:spPr>
        <p:txBody>
          <a:bodyPr wrap="none" lIns="0" tIns="0" rIns="0" bIns="0" rtlCol="0" anchor="t"/>
          <a:lstStyle/>
          <a:p>
            <a:pPr marL="0" indent="0" algn="ctr">
              <a:lnSpc>
                <a:spcPts val="1500"/>
              </a:lnSpc>
              <a:buNone/>
            </a:pPr>
            <a:r>
              <a:rPr lang="en-US" sz="1500" dirty="0">
                <a:solidFill>
                  <a:srgbClr val="000000"/>
                </a:solidFill>
                <a:latin typeface="Outfit Medium" pitchFamily="34" charset="0"/>
                <a:ea typeface="Outfit Medium" pitchFamily="34" charset="-122"/>
                <a:cs typeface="Outfit Medium" pitchFamily="34" charset="-120"/>
              </a:rPr>
              <a:t>4</a:t>
            </a:r>
            <a:endParaRPr lang="en-US" sz="1500" dirty="0"/>
          </a:p>
        </p:txBody>
      </p:sp>
      <p:sp>
        <p:nvSpPr>
          <p:cNvPr id="17578" name="Text 38">
            <a:extLst>
              <a:ext uri="{FF2B5EF4-FFF2-40B4-BE49-F238E27FC236}">
                <a16:creationId xmlns:a16="http://schemas.microsoft.com/office/drawing/2014/main" id="{AFF33E3C-ED06-7B43-4718-21D4C0E04BB8}"/>
              </a:ext>
            </a:extLst>
          </p:cNvPr>
          <p:cNvSpPr/>
          <p:nvPr/>
        </p:nvSpPr>
        <p:spPr>
          <a:xfrm>
            <a:off x="9588453" y="5916173"/>
            <a:ext cx="1611273" cy="201335"/>
          </a:xfrm>
          <a:prstGeom prst="rect">
            <a:avLst/>
          </a:prstGeom>
          <a:noFill/>
          <a:ln/>
        </p:spPr>
        <p:txBody>
          <a:bodyPr wrap="none" lIns="0" tIns="0" rIns="0" bIns="0" rtlCol="0" anchor="t"/>
          <a:lstStyle/>
          <a:p>
            <a:pPr marL="0" indent="0" algn="ctr">
              <a:lnSpc>
                <a:spcPts val="1550"/>
              </a:lnSpc>
              <a:buNone/>
            </a:pPr>
            <a:r>
              <a:rPr lang="en-US" sz="1250" b="1" dirty="0">
                <a:solidFill>
                  <a:srgbClr val="666666"/>
                </a:solidFill>
                <a:latin typeface="Outfit Medium" pitchFamily="34" charset="0"/>
                <a:ea typeface="Outfit Medium" pitchFamily="34" charset="-122"/>
                <a:cs typeface="Outfit Medium" pitchFamily="34" charset="-120"/>
              </a:rPr>
              <a:t>Months 19-24</a:t>
            </a:r>
            <a:endParaRPr lang="en-US" sz="1250" b="1" dirty="0"/>
          </a:p>
        </p:txBody>
      </p:sp>
      <p:sp>
        <p:nvSpPr>
          <p:cNvPr id="17579" name="Text 39">
            <a:extLst>
              <a:ext uri="{FF2B5EF4-FFF2-40B4-BE49-F238E27FC236}">
                <a16:creationId xmlns:a16="http://schemas.microsoft.com/office/drawing/2014/main" id="{62D79023-27D5-E5D5-FDAB-A5501D256DF0}"/>
              </a:ext>
            </a:extLst>
          </p:cNvPr>
          <p:cNvSpPr/>
          <p:nvPr/>
        </p:nvSpPr>
        <p:spPr>
          <a:xfrm>
            <a:off x="7851450" y="6067268"/>
            <a:ext cx="5085398" cy="206216"/>
          </a:xfrm>
          <a:prstGeom prst="rect">
            <a:avLst/>
          </a:prstGeom>
          <a:noFill/>
          <a:ln/>
        </p:spPr>
        <p:txBody>
          <a:bodyPr wrap="none" lIns="0" tIns="0" rIns="0" bIns="0" rtlCol="0" anchor="t"/>
          <a:lstStyle/>
          <a:p>
            <a:pPr marL="0" indent="0" algn="ctr">
              <a:lnSpc>
                <a:spcPts val="1600"/>
              </a:lnSpc>
              <a:buNone/>
            </a:pPr>
            <a:r>
              <a:rPr lang="en-US" sz="1000" dirty="0">
                <a:solidFill>
                  <a:srgbClr val="666666"/>
                </a:solidFill>
                <a:latin typeface="IBM Plex Sans" pitchFamily="34" charset="0"/>
                <a:ea typeface="IBM Plex Sans" pitchFamily="34" charset="-122"/>
                <a:cs typeface="IBM Plex Sans" pitchFamily="34" charset="-120"/>
              </a:rPr>
              <a:t>Full network integration and optimisation</a:t>
            </a:r>
            <a:endParaRPr lang="en-US" sz="1000"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7497" name="Rectangle 17496">
            <a:extLst>
              <a:ext uri="{FF2B5EF4-FFF2-40B4-BE49-F238E27FC236}">
                <a16:creationId xmlns:a16="http://schemas.microsoft.com/office/drawing/2014/main" id="{45434934-FB4B-673D-FB5D-1AF767AA07C3}"/>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98" name="Slide Number Placeholder 5">
            <a:extLst>
              <a:ext uri="{FF2B5EF4-FFF2-40B4-BE49-F238E27FC236}">
                <a16:creationId xmlns:a16="http://schemas.microsoft.com/office/drawing/2014/main" id="{97444A32-FE27-403E-2CFE-39D62A6F7A6D}"/>
              </a:ext>
            </a:extLst>
          </p:cNvPr>
          <p:cNvSpPr>
            <a:spLocks noGrp="1"/>
          </p:cNvSpPr>
          <p:nvPr>
            <p:ph type="sldNum" sz="quarter" idx="12"/>
          </p:nvPr>
        </p:nvSpPr>
        <p:spPr>
          <a:xfrm>
            <a:off x="8737600" y="6356353"/>
            <a:ext cx="2844800" cy="365125"/>
          </a:xfr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17499" name="Footer Placeholder 6">
            <a:extLst>
              <a:ext uri="{FF2B5EF4-FFF2-40B4-BE49-F238E27FC236}">
                <a16:creationId xmlns:a16="http://schemas.microsoft.com/office/drawing/2014/main" id="{32547BD0-89D8-8835-A846-C40D0F20797F}"/>
              </a:ext>
            </a:extLst>
          </p:cNvPr>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33" name="Image 0" descr="preencoded.png">
            <a:extLst>
              <a:ext uri="{FF2B5EF4-FFF2-40B4-BE49-F238E27FC236}">
                <a16:creationId xmlns:a16="http://schemas.microsoft.com/office/drawing/2014/main" id="{DE79A4A8-8DEF-1FC4-ECF5-9B4317001086}"/>
              </a:ext>
            </a:extLst>
          </p:cNvPr>
          <p:cNvPicPr>
            <a:picLocks noChangeAspect="1"/>
          </p:cNvPicPr>
          <p:nvPr/>
        </p:nvPicPr>
        <p:blipFill>
          <a:blip r:embed="rId4"/>
          <a:stretch>
            <a:fillRect/>
          </a:stretch>
        </p:blipFill>
        <p:spPr>
          <a:xfrm>
            <a:off x="453629" y="1330584"/>
            <a:ext cx="283468" cy="283468"/>
          </a:xfrm>
          <a:prstGeom prst="rect">
            <a:avLst/>
          </a:prstGeom>
        </p:spPr>
      </p:pic>
      <p:sp>
        <p:nvSpPr>
          <p:cNvPr id="34" name="Text 1">
            <a:extLst>
              <a:ext uri="{FF2B5EF4-FFF2-40B4-BE49-F238E27FC236}">
                <a16:creationId xmlns:a16="http://schemas.microsoft.com/office/drawing/2014/main" id="{F16B268C-D02E-7076-E46A-B93DE96C8BC1}"/>
              </a:ext>
            </a:extLst>
          </p:cNvPr>
          <p:cNvSpPr/>
          <p:nvPr/>
        </p:nvSpPr>
        <p:spPr>
          <a:xfrm>
            <a:off x="453628" y="1755736"/>
            <a:ext cx="2040732" cy="177205"/>
          </a:xfrm>
          <a:prstGeom prst="rect">
            <a:avLst/>
          </a:prstGeom>
          <a:noFill/>
          <a:ln/>
        </p:spPr>
        <p:txBody>
          <a:bodyPr wrap="none" lIns="0" tIns="0" rIns="0" bIns="0" rtlCol="0" anchor="t"/>
          <a:lstStyle/>
          <a:p>
            <a:pP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Enhanced Passenger Experience</a:t>
            </a:r>
            <a:endParaRPr lang="en-US" sz="1083" dirty="0">
              <a:solidFill>
                <a:prstClr val="black"/>
              </a:solidFill>
              <a:latin typeface="Calibri" panose="020F0502020204030204"/>
              <a:ea typeface="+mn-ea"/>
            </a:endParaRPr>
          </a:p>
        </p:txBody>
      </p:sp>
      <p:sp>
        <p:nvSpPr>
          <p:cNvPr id="35" name="Text 2">
            <a:extLst>
              <a:ext uri="{FF2B5EF4-FFF2-40B4-BE49-F238E27FC236}">
                <a16:creationId xmlns:a16="http://schemas.microsoft.com/office/drawing/2014/main" id="{65FCAD84-5991-D441-36F2-75D6B54DB686}"/>
              </a:ext>
            </a:extLst>
          </p:cNvPr>
          <p:cNvSpPr/>
          <p:nvPr/>
        </p:nvSpPr>
        <p:spPr>
          <a:xfrm>
            <a:off x="453628" y="2000906"/>
            <a:ext cx="3667125" cy="906859"/>
          </a:xfrm>
          <a:prstGeom prst="rect">
            <a:avLst/>
          </a:prstGeom>
          <a:noFill/>
          <a:ln/>
        </p:spPr>
        <p:txBody>
          <a:bodyPr wrap="square" lIns="0" tIns="0" rIns="0" bIns="0" rtlCol="0" anchor="t"/>
          <a:lstStyle/>
          <a:p>
            <a:pPr defTabSz="761970" fontAlgn="auto">
              <a:lnSpc>
                <a:spcPts val="1417"/>
              </a:lnSpc>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Improved punctuality and service reliability directly enhance passenger satisfaction and confidence in railway services. Reduced delays mean commuters can plan their journeys with greater certainty, improving work-life balance and reducing stress associated with unpredictable travel times.</a:t>
            </a:r>
            <a:endParaRPr lang="en-US" sz="875" dirty="0">
              <a:solidFill>
                <a:prstClr val="black"/>
              </a:solidFill>
              <a:latin typeface="Calibri" panose="020F0502020204030204"/>
              <a:ea typeface="+mn-ea"/>
            </a:endParaRPr>
          </a:p>
        </p:txBody>
      </p:sp>
      <p:pic>
        <p:nvPicPr>
          <p:cNvPr id="36" name="Image 1" descr="preencoded.png">
            <a:extLst>
              <a:ext uri="{FF2B5EF4-FFF2-40B4-BE49-F238E27FC236}">
                <a16:creationId xmlns:a16="http://schemas.microsoft.com/office/drawing/2014/main" id="{F64BCD66-60D3-02EC-0E4A-1AFB94A47DE1}"/>
              </a:ext>
            </a:extLst>
          </p:cNvPr>
          <p:cNvPicPr>
            <a:picLocks noChangeAspect="1"/>
          </p:cNvPicPr>
          <p:nvPr/>
        </p:nvPicPr>
        <p:blipFill>
          <a:blip r:embed="rId5"/>
          <a:stretch>
            <a:fillRect/>
          </a:stretch>
        </p:blipFill>
        <p:spPr>
          <a:xfrm>
            <a:off x="4262438" y="1330584"/>
            <a:ext cx="283468" cy="283468"/>
          </a:xfrm>
          <a:prstGeom prst="rect">
            <a:avLst/>
          </a:prstGeom>
        </p:spPr>
      </p:pic>
      <p:sp>
        <p:nvSpPr>
          <p:cNvPr id="37" name="Text 4">
            <a:extLst>
              <a:ext uri="{FF2B5EF4-FFF2-40B4-BE49-F238E27FC236}">
                <a16:creationId xmlns:a16="http://schemas.microsoft.com/office/drawing/2014/main" id="{C2536595-3777-A1F0-273E-55DB9C774CC2}"/>
              </a:ext>
            </a:extLst>
          </p:cNvPr>
          <p:cNvSpPr/>
          <p:nvPr/>
        </p:nvSpPr>
        <p:spPr>
          <a:xfrm>
            <a:off x="4262438" y="1755736"/>
            <a:ext cx="1417638" cy="177205"/>
          </a:xfrm>
          <a:prstGeom prst="rect">
            <a:avLst/>
          </a:prstGeom>
          <a:noFill/>
          <a:ln/>
        </p:spPr>
        <p:txBody>
          <a:bodyPr wrap="none" lIns="0" tIns="0" rIns="0" bIns="0" rtlCol="0" anchor="t"/>
          <a:lstStyle/>
          <a:p>
            <a:pP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Safety Enhancement</a:t>
            </a:r>
            <a:endParaRPr lang="en-US" sz="1083" dirty="0">
              <a:solidFill>
                <a:prstClr val="black"/>
              </a:solidFill>
              <a:latin typeface="Calibri" panose="020F0502020204030204"/>
              <a:ea typeface="+mn-ea"/>
            </a:endParaRPr>
          </a:p>
        </p:txBody>
      </p:sp>
      <p:sp>
        <p:nvSpPr>
          <p:cNvPr id="38" name="Text 5">
            <a:extLst>
              <a:ext uri="{FF2B5EF4-FFF2-40B4-BE49-F238E27FC236}">
                <a16:creationId xmlns:a16="http://schemas.microsoft.com/office/drawing/2014/main" id="{0B9E1C0C-E834-06CD-62B5-93EAA045AA2A}"/>
              </a:ext>
            </a:extLst>
          </p:cNvPr>
          <p:cNvSpPr/>
          <p:nvPr/>
        </p:nvSpPr>
        <p:spPr>
          <a:xfrm>
            <a:off x="4262438" y="2000906"/>
            <a:ext cx="3667125" cy="725488"/>
          </a:xfrm>
          <a:prstGeom prst="rect">
            <a:avLst/>
          </a:prstGeom>
          <a:noFill/>
          <a:ln/>
        </p:spPr>
        <p:txBody>
          <a:bodyPr wrap="square" lIns="0" tIns="0" rIns="0" bIns="0" rtlCol="0" anchor="t"/>
          <a:lstStyle/>
          <a:p>
            <a:pPr defTabSz="761970" fontAlgn="auto">
              <a:lnSpc>
                <a:spcPts val="1417"/>
              </a:lnSpc>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AI powered conflict prediction significantly reduces the risk of human error in critical scheduling decisions. Automated systems provide consistent, objective analysis free from fatigue-related mistakes that can compromise safety during extended operational periods.</a:t>
            </a:r>
            <a:endParaRPr lang="en-US" sz="875" dirty="0">
              <a:solidFill>
                <a:prstClr val="black"/>
              </a:solidFill>
              <a:latin typeface="Calibri" panose="020F0502020204030204"/>
              <a:ea typeface="+mn-ea"/>
            </a:endParaRPr>
          </a:p>
        </p:txBody>
      </p:sp>
      <p:pic>
        <p:nvPicPr>
          <p:cNvPr id="39" name="Image 2" descr="preencoded.png">
            <a:extLst>
              <a:ext uri="{FF2B5EF4-FFF2-40B4-BE49-F238E27FC236}">
                <a16:creationId xmlns:a16="http://schemas.microsoft.com/office/drawing/2014/main" id="{790E05AD-3AEB-9407-B8E5-3D781FDAD8D9}"/>
              </a:ext>
            </a:extLst>
          </p:cNvPr>
          <p:cNvPicPr>
            <a:picLocks noChangeAspect="1"/>
          </p:cNvPicPr>
          <p:nvPr/>
        </p:nvPicPr>
        <p:blipFill>
          <a:blip r:embed="rId6"/>
          <a:stretch>
            <a:fillRect/>
          </a:stretch>
        </p:blipFill>
        <p:spPr>
          <a:xfrm>
            <a:off x="8071247" y="1330584"/>
            <a:ext cx="283468" cy="283468"/>
          </a:xfrm>
          <a:prstGeom prst="rect">
            <a:avLst/>
          </a:prstGeom>
        </p:spPr>
      </p:pic>
      <p:sp>
        <p:nvSpPr>
          <p:cNvPr id="40" name="Text 7">
            <a:extLst>
              <a:ext uri="{FF2B5EF4-FFF2-40B4-BE49-F238E27FC236}">
                <a16:creationId xmlns:a16="http://schemas.microsoft.com/office/drawing/2014/main" id="{D031FF1E-6E2E-0810-BEC3-8265F57D13F9}"/>
              </a:ext>
            </a:extLst>
          </p:cNvPr>
          <p:cNvSpPr/>
          <p:nvPr/>
        </p:nvSpPr>
        <p:spPr>
          <a:xfrm>
            <a:off x="8071247" y="1755736"/>
            <a:ext cx="1798836" cy="177205"/>
          </a:xfrm>
          <a:prstGeom prst="rect">
            <a:avLst/>
          </a:prstGeom>
          <a:noFill/>
          <a:ln/>
        </p:spPr>
        <p:txBody>
          <a:bodyPr wrap="none" lIns="0" tIns="0" rIns="0" bIns="0" rtlCol="0" anchor="t"/>
          <a:lstStyle/>
          <a:p>
            <a:pP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Environmental Sustainability</a:t>
            </a:r>
            <a:endParaRPr lang="en-US" sz="1083" dirty="0">
              <a:solidFill>
                <a:prstClr val="black"/>
              </a:solidFill>
              <a:latin typeface="Calibri" panose="020F0502020204030204"/>
              <a:ea typeface="+mn-ea"/>
            </a:endParaRPr>
          </a:p>
        </p:txBody>
      </p:sp>
      <p:sp>
        <p:nvSpPr>
          <p:cNvPr id="41" name="Text 8">
            <a:extLst>
              <a:ext uri="{FF2B5EF4-FFF2-40B4-BE49-F238E27FC236}">
                <a16:creationId xmlns:a16="http://schemas.microsoft.com/office/drawing/2014/main" id="{3AC43B84-AA74-AC88-203A-1AF1D2FBEF2C}"/>
              </a:ext>
            </a:extLst>
          </p:cNvPr>
          <p:cNvSpPr/>
          <p:nvPr/>
        </p:nvSpPr>
        <p:spPr>
          <a:xfrm>
            <a:off x="8071247" y="1977069"/>
            <a:ext cx="3667125" cy="725488"/>
          </a:xfrm>
          <a:prstGeom prst="rect">
            <a:avLst/>
          </a:prstGeom>
          <a:noFill/>
          <a:ln/>
        </p:spPr>
        <p:txBody>
          <a:bodyPr wrap="square" lIns="0" tIns="0" rIns="0" bIns="0" rtlCol="0" anchor="t"/>
          <a:lstStyle/>
          <a:p>
            <a:pPr defTabSz="761970" fontAlgn="auto">
              <a:lnSpc>
                <a:spcPts val="1417"/>
              </a:lnSpc>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Optimised train movements reduce overall energy consumption by minimising unnecessary acceleration and braking cycles. Intelligent routing reduces idle time at signals, decreasing fuel consumption and associated carbon emissions by an estimated 15-20% per journey.</a:t>
            </a:r>
            <a:endParaRPr lang="en-US" sz="875" dirty="0">
              <a:solidFill>
                <a:prstClr val="black"/>
              </a:solidFill>
              <a:latin typeface="Calibri" panose="020F0502020204030204"/>
              <a:ea typeface="+mn-ea"/>
            </a:endParaRPr>
          </a:p>
        </p:txBody>
      </p:sp>
      <p:sp>
        <p:nvSpPr>
          <p:cNvPr id="42" name="Text 10">
            <a:extLst>
              <a:ext uri="{FF2B5EF4-FFF2-40B4-BE49-F238E27FC236}">
                <a16:creationId xmlns:a16="http://schemas.microsoft.com/office/drawing/2014/main" id="{FCD081E8-563D-92F9-08AA-2114EBFE97F7}"/>
              </a:ext>
            </a:extLst>
          </p:cNvPr>
          <p:cNvSpPr/>
          <p:nvPr/>
        </p:nvSpPr>
        <p:spPr>
          <a:xfrm>
            <a:off x="1589682" y="3371225"/>
            <a:ext cx="1394917" cy="283468"/>
          </a:xfrm>
          <a:prstGeom prst="rect">
            <a:avLst/>
          </a:prstGeom>
          <a:noFill/>
          <a:ln/>
        </p:spPr>
        <p:txBody>
          <a:bodyPr wrap="none" lIns="0" tIns="0" rIns="0" bIns="0" rtlCol="0" anchor="t"/>
          <a:lstStyle/>
          <a:p>
            <a:pPr algn="ctr" defTabSz="761970" fontAlgn="auto">
              <a:lnSpc>
                <a:spcPts val="2208"/>
              </a:lnSpc>
              <a:spcBef>
                <a:spcPts val="0"/>
              </a:spcBef>
              <a:spcAft>
                <a:spcPts val="0"/>
              </a:spcAft>
            </a:pPr>
            <a:r>
              <a:rPr lang="en-US" sz="2208" dirty="0">
                <a:solidFill>
                  <a:srgbClr val="666666"/>
                </a:solidFill>
                <a:latin typeface="Outfit Medium" pitchFamily="34" charset="0"/>
                <a:ea typeface="Outfit Medium" pitchFamily="34" charset="-122"/>
                <a:cs typeface="Outfit Medium" pitchFamily="34" charset="-120"/>
              </a:rPr>
              <a:t>92%</a:t>
            </a:r>
            <a:endParaRPr lang="en-US" sz="2208" dirty="0">
              <a:solidFill>
                <a:prstClr val="black"/>
              </a:solidFill>
              <a:latin typeface="Calibri" panose="020F0502020204030204"/>
              <a:ea typeface="+mn-ea"/>
            </a:endParaRPr>
          </a:p>
        </p:txBody>
      </p:sp>
      <p:sp>
        <p:nvSpPr>
          <p:cNvPr id="43" name="Text 11">
            <a:extLst>
              <a:ext uri="{FF2B5EF4-FFF2-40B4-BE49-F238E27FC236}">
                <a16:creationId xmlns:a16="http://schemas.microsoft.com/office/drawing/2014/main" id="{E24B0B7A-8C1F-80DC-5F24-9FE2844B254C}"/>
              </a:ext>
            </a:extLst>
          </p:cNvPr>
          <p:cNvSpPr/>
          <p:nvPr/>
        </p:nvSpPr>
        <p:spPr>
          <a:xfrm>
            <a:off x="1495028" y="4331122"/>
            <a:ext cx="1584325" cy="177205"/>
          </a:xfrm>
          <a:prstGeom prst="rect">
            <a:avLst/>
          </a:prstGeom>
          <a:noFill/>
          <a:ln/>
        </p:spPr>
        <p:txBody>
          <a:bodyPr wrap="none" lIns="0" tIns="0" rIns="0" bIns="0" rtlCol="0" anchor="t"/>
          <a:lstStyle/>
          <a:p>
            <a:pPr algn="ct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Punctuality Improvement</a:t>
            </a:r>
            <a:endParaRPr lang="en-US" sz="1083" dirty="0">
              <a:solidFill>
                <a:prstClr val="black"/>
              </a:solidFill>
              <a:latin typeface="Calibri" panose="020F0502020204030204"/>
              <a:ea typeface="+mn-ea"/>
            </a:endParaRPr>
          </a:p>
        </p:txBody>
      </p:sp>
      <p:sp>
        <p:nvSpPr>
          <p:cNvPr id="44" name="Text 12">
            <a:extLst>
              <a:ext uri="{FF2B5EF4-FFF2-40B4-BE49-F238E27FC236}">
                <a16:creationId xmlns:a16="http://schemas.microsoft.com/office/drawing/2014/main" id="{69DBF84E-AF73-4703-5859-CD71334246E7}"/>
              </a:ext>
            </a:extLst>
          </p:cNvPr>
          <p:cNvSpPr/>
          <p:nvPr/>
        </p:nvSpPr>
        <p:spPr>
          <a:xfrm>
            <a:off x="453628" y="4510977"/>
            <a:ext cx="3667125" cy="362744"/>
          </a:xfrm>
          <a:prstGeom prst="rect">
            <a:avLst/>
          </a:prstGeom>
          <a:noFill/>
          <a:ln/>
        </p:spPr>
        <p:txBody>
          <a:bodyPr wrap="square" lIns="0" tIns="0" rIns="0" bIns="0" rtlCol="0" anchor="t"/>
          <a:lstStyle/>
          <a:p>
            <a:pPr algn="ctr" defTabSz="761970" fontAlgn="auto">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Target achievement of 92% on-time performance through predictive scheduling and conflict prevention</a:t>
            </a:r>
            <a:endParaRPr lang="en-US" sz="875" dirty="0">
              <a:solidFill>
                <a:prstClr val="black"/>
              </a:solidFill>
              <a:latin typeface="Calibri" panose="020F0502020204030204"/>
              <a:ea typeface="+mn-ea"/>
            </a:endParaRPr>
          </a:p>
        </p:txBody>
      </p:sp>
      <p:sp>
        <p:nvSpPr>
          <p:cNvPr id="45" name="Text 16">
            <a:extLst>
              <a:ext uri="{FF2B5EF4-FFF2-40B4-BE49-F238E27FC236}">
                <a16:creationId xmlns:a16="http://schemas.microsoft.com/office/drawing/2014/main" id="{CF95ED5F-D4CD-AAE2-62BF-74F759ABBA3D}"/>
              </a:ext>
            </a:extLst>
          </p:cNvPr>
          <p:cNvSpPr/>
          <p:nvPr/>
        </p:nvSpPr>
        <p:spPr>
          <a:xfrm>
            <a:off x="5256808" y="3371225"/>
            <a:ext cx="1394917" cy="283468"/>
          </a:xfrm>
          <a:prstGeom prst="rect">
            <a:avLst/>
          </a:prstGeom>
          <a:noFill/>
          <a:ln/>
        </p:spPr>
        <p:txBody>
          <a:bodyPr wrap="none" lIns="0" tIns="0" rIns="0" bIns="0" rtlCol="0" anchor="t"/>
          <a:lstStyle/>
          <a:p>
            <a:pPr algn="ctr" defTabSz="761970" fontAlgn="auto">
              <a:lnSpc>
                <a:spcPts val="2208"/>
              </a:lnSpc>
              <a:spcBef>
                <a:spcPts val="0"/>
              </a:spcBef>
              <a:spcAft>
                <a:spcPts val="0"/>
              </a:spcAft>
            </a:pPr>
            <a:r>
              <a:rPr lang="en-US" sz="2208" dirty="0">
                <a:solidFill>
                  <a:srgbClr val="666666"/>
                </a:solidFill>
                <a:latin typeface="Outfit Medium" pitchFamily="34" charset="0"/>
                <a:ea typeface="Outfit Medium" pitchFamily="34" charset="-122"/>
                <a:cs typeface="Outfit Medium" pitchFamily="34" charset="-120"/>
              </a:rPr>
              <a:t>67%</a:t>
            </a:r>
            <a:endParaRPr lang="en-US" sz="2208" dirty="0">
              <a:solidFill>
                <a:prstClr val="black"/>
              </a:solidFill>
              <a:latin typeface="Calibri" panose="020F0502020204030204"/>
              <a:ea typeface="+mn-ea"/>
            </a:endParaRPr>
          </a:p>
        </p:txBody>
      </p:sp>
      <p:sp>
        <p:nvSpPr>
          <p:cNvPr id="46" name="Text 17">
            <a:extLst>
              <a:ext uri="{FF2B5EF4-FFF2-40B4-BE49-F238E27FC236}">
                <a16:creationId xmlns:a16="http://schemas.microsoft.com/office/drawing/2014/main" id="{383DA38D-74F1-10C4-11E0-A3FA8863BD44}"/>
              </a:ext>
            </a:extLst>
          </p:cNvPr>
          <p:cNvSpPr/>
          <p:nvPr/>
        </p:nvSpPr>
        <p:spPr>
          <a:xfrm>
            <a:off x="5233491" y="4331122"/>
            <a:ext cx="1441648" cy="177205"/>
          </a:xfrm>
          <a:prstGeom prst="rect">
            <a:avLst/>
          </a:prstGeom>
          <a:noFill/>
          <a:ln/>
        </p:spPr>
        <p:txBody>
          <a:bodyPr wrap="none" lIns="0" tIns="0" rIns="0" bIns="0" rtlCol="0" anchor="t"/>
          <a:lstStyle/>
          <a:p>
            <a:pPr algn="ct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Passenger Satisfaction</a:t>
            </a:r>
            <a:endParaRPr lang="en-US" sz="1083" dirty="0">
              <a:solidFill>
                <a:prstClr val="black"/>
              </a:solidFill>
              <a:latin typeface="Calibri" panose="020F0502020204030204"/>
              <a:ea typeface="+mn-ea"/>
            </a:endParaRPr>
          </a:p>
        </p:txBody>
      </p:sp>
      <p:sp>
        <p:nvSpPr>
          <p:cNvPr id="47" name="Text 18">
            <a:extLst>
              <a:ext uri="{FF2B5EF4-FFF2-40B4-BE49-F238E27FC236}">
                <a16:creationId xmlns:a16="http://schemas.microsoft.com/office/drawing/2014/main" id="{089C635B-9CA6-3DDD-58D3-4D1F07538045}"/>
              </a:ext>
            </a:extLst>
          </p:cNvPr>
          <p:cNvSpPr/>
          <p:nvPr/>
        </p:nvSpPr>
        <p:spPr>
          <a:xfrm>
            <a:off x="4120753" y="4510977"/>
            <a:ext cx="3667125" cy="362744"/>
          </a:xfrm>
          <a:prstGeom prst="rect">
            <a:avLst/>
          </a:prstGeom>
          <a:noFill/>
          <a:ln/>
        </p:spPr>
        <p:txBody>
          <a:bodyPr wrap="square" lIns="0" tIns="0" rIns="0" bIns="0" rtlCol="0" anchor="t"/>
          <a:lstStyle/>
          <a:p>
            <a:pPr algn="ctr" defTabSz="761970" fontAlgn="auto">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Projected improvement in passenger satisfaction scores through enhanced reliability and journey experience</a:t>
            </a:r>
            <a:endParaRPr lang="en-US" sz="875" dirty="0">
              <a:solidFill>
                <a:prstClr val="black"/>
              </a:solidFill>
              <a:latin typeface="Calibri" panose="020F0502020204030204"/>
              <a:ea typeface="+mn-ea"/>
            </a:endParaRPr>
          </a:p>
        </p:txBody>
      </p:sp>
      <p:sp>
        <p:nvSpPr>
          <p:cNvPr id="48" name="Text 1">
            <a:extLst>
              <a:ext uri="{FF2B5EF4-FFF2-40B4-BE49-F238E27FC236}">
                <a16:creationId xmlns:a16="http://schemas.microsoft.com/office/drawing/2014/main" id="{B0F15471-5565-754D-B8D2-76F00511F99B}"/>
              </a:ext>
            </a:extLst>
          </p:cNvPr>
          <p:cNvSpPr/>
          <p:nvPr/>
        </p:nvSpPr>
        <p:spPr>
          <a:xfrm>
            <a:off x="537568" y="5035352"/>
            <a:ext cx="3593604" cy="443508"/>
          </a:xfrm>
          <a:prstGeom prst="rect">
            <a:avLst/>
          </a:prstGeom>
          <a:noFill/>
          <a:ln/>
        </p:spPr>
        <p:txBody>
          <a:bodyPr wrap="none" lIns="0" tIns="0" rIns="0" bIns="0" rtlCol="0" anchor="t"/>
          <a:lstStyle/>
          <a:p>
            <a:pPr algn="ctr" defTabSz="761970" fontAlgn="auto">
              <a:lnSpc>
                <a:spcPts val="3458"/>
              </a:lnSpc>
              <a:spcBef>
                <a:spcPts val="0"/>
              </a:spcBef>
              <a:spcAft>
                <a:spcPts val="0"/>
              </a:spcAft>
            </a:pPr>
            <a:r>
              <a:rPr lang="en-US" sz="3458" dirty="0">
                <a:solidFill>
                  <a:srgbClr val="666666"/>
                </a:solidFill>
                <a:latin typeface="Outfit Medium" pitchFamily="34" charset="0"/>
                <a:ea typeface="Outfit Medium" pitchFamily="34" charset="-122"/>
                <a:cs typeface="Outfit Medium" pitchFamily="34" charset="-120"/>
              </a:rPr>
              <a:t>₹2.8M</a:t>
            </a:r>
            <a:endParaRPr lang="en-US" sz="3458" dirty="0">
              <a:solidFill>
                <a:prstClr val="black"/>
              </a:solidFill>
              <a:latin typeface="Calibri" panose="020F0502020204030204"/>
              <a:ea typeface="+mn-ea"/>
            </a:endParaRPr>
          </a:p>
        </p:txBody>
      </p:sp>
      <p:sp>
        <p:nvSpPr>
          <p:cNvPr id="49" name="Text 2">
            <a:extLst>
              <a:ext uri="{FF2B5EF4-FFF2-40B4-BE49-F238E27FC236}">
                <a16:creationId xmlns:a16="http://schemas.microsoft.com/office/drawing/2014/main" id="{1C1B06C5-E75D-7673-20FF-9C3E64BD5533}"/>
              </a:ext>
            </a:extLst>
          </p:cNvPr>
          <p:cNvSpPr/>
          <p:nvPr/>
        </p:nvSpPr>
        <p:spPr>
          <a:xfrm>
            <a:off x="1405533" y="5483447"/>
            <a:ext cx="1857573" cy="209947"/>
          </a:xfrm>
          <a:prstGeom prst="rect">
            <a:avLst/>
          </a:prstGeom>
          <a:noFill/>
          <a:ln/>
        </p:spPr>
        <p:txBody>
          <a:bodyPr wrap="none" lIns="0" tIns="0" rIns="0" bIns="0" rtlCol="0" anchor="t"/>
          <a:lstStyle/>
          <a:p>
            <a:pPr algn="ctr" defTabSz="761970" fontAlgn="auto">
              <a:lnSpc>
                <a:spcPts val="1625"/>
              </a:lnSpc>
              <a:spcBef>
                <a:spcPts val="0"/>
              </a:spcBef>
              <a:spcAft>
                <a:spcPts val="0"/>
              </a:spcAft>
            </a:pPr>
            <a:r>
              <a:rPr lang="en-US" sz="1292" dirty="0">
                <a:solidFill>
                  <a:srgbClr val="666666"/>
                </a:solidFill>
                <a:latin typeface="Outfit Medium" pitchFamily="34" charset="0"/>
                <a:ea typeface="Outfit Medium" pitchFamily="34" charset="-122"/>
                <a:cs typeface="Outfit Medium" pitchFamily="34" charset="-120"/>
              </a:rPr>
              <a:t>Annual Revenue Increase</a:t>
            </a:r>
            <a:endParaRPr lang="en-US" sz="1292" dirty="0">
              <a:solidFill>
                <a:prstClr val="black"/>
              </a:solidFill>
              <a:latin typeface="Calibri" panose="020F0502020204030204"/>
              <a:ea typeface="+mn-ea"/>
            </a:endParaRPr>
          </a:p>
        </p:txBody>
      </p:sp>
      <p:sp>
        <p:nvSpPr>
          <p:cNvPr id="50" name="Text 3">
            <a:extLst>
              <a:ext uri="{FF2B5EF4-FFF2-40B4-BE49-F238E27FC236}">
                <a16:creationId xmlns:a16="http://schemas.microsoft.com/office/drawing/2014/main" id="{72C2A3A8-84F9-A5B9-7C9D-C33AC13C4F59}"/>
              </a:ext>
            </a:extLst>
          </p:cNvPr>
          <p:cNvSpPr/>
          <p:nvPr/>
        </p:nvSpPr>
        <p:spPr>
          <a:xfrm>
            <a:off x="537568" y="5730417"/>
            <a:ext cx="3593604" cy="645319"/>
          </a:xfrm>
          <a:prstGeom prst="rect">
            <a:avLst/>
          </a:prstGeom>
          <a:noFill/>
          <a:ln/>
        </p:spPr>
        <p:txBody>
          <a:bodyPr wrap="square" lIns="0" tIns="0" rIns="0" bIns="0" rtlCol="0" anchor="t"/>
          <a:lstStyle/>
          <a:p>
            <a:pPr algn="ctr" defTabSz="761970" fontAlgn="auto">
              <a:spcBef>
                <a:spcPts val="0"/>
              </a:spcBef>
              <a:spcAft>
                <a:spcPts val="0"/>
              </a:spcAft>
            </a:pPr>
            <a:r>
              <a:rPr lang="en-US" sz="1042" dirty="0">
                <a:solidFill>
                  <a:srgbClr val="666666"/>
                </a:solidFill>
                <a:latin typeface="IBM Plex Sans" pitchFamily="34" charset="0"/>
                <a:ea typeface="IBM Plex Sans" pitchFamily="34" charset="-122"/>
                <a:cs typeface="IBM Plex Sans" pitchFamily="34" charset="-120"/>
              </a:rPr>
              <a:t>Through 25-30% improvement in section throughput capacity enabling additional train services during peak periods</a:t>
            </a:r>
            <a:endParaRPr lang="en-US" sz="1042" dirty="0">
              <a:solidFill>
                <a:prstClr val="black"/>
              </a:solidFill>
              <a:latin typeface="Calibri" panose="020F0502020204030204"/>
              <a:ea typeface="+mn-ea"/>
            </a:endParaRPr>
          </a:p>
        </p:txBody>
      </p:sp>
      <p:sp>
        <p:nvSpPr>
          <p:cNvPr id="51" name="Text 4">
            <a:extLst>
              <a:ext uri="{FF2B5EF4-FFF2-40B4-BE49-F238E27FC236}">
                <a16:creationId xmlns:a16="http://schemas.microsoft.com/office/drawing/2014/main" id="{DC16E805-C060-5FA8-0CD5-EA1A3A694DB2}"/>
              </a:ext>
            </a:extLst>
          </p:cNvPr>
          <p:cNvSpPr/>
          <p:nvPr/>
        </p:nvSpPr>
        <p:spPr>
          <a:xfrm>
            <a:off x="4255605" y="5035352"/>
            <a:ext cx="3593604" cy="443508"/>
          </a:xfrm>
          <a:prstGeom prst="rect">
            <a:avLst/>
          </a:prstGeom>
          <a:noFill/>
          <a:ln/>
        </p:spPr>
        <p:txBody>
          <a:bodyPr wrap="none" lIns="0" tIns="0" rIns="0" bIns="0" rtlCol="0" anchor="t"/>
          <a:lstStyle/>
          <a:p>
            <a:pPr algn="ctr" defTabSz="761970" fontAlgn="auto">
              <a:lnSpc>
                <a:spcPts val="3458"/>
              </a:lnSpc>
              <a:spcBef>
                <a:spcPts val="0"/>
              </a:spcBef>
              <a:spcAft>
                <a:spcPts val="0"/>
              </a:spcAft>
            </a:pPr>
            <a:r>
              <a:rPr lang="en-US" sz="3458" dirty="0">
                <a:solidFill>
                  <a:srgbClr val="666666"/>
                </a:solidFill>
                <a:latin typeface="Outfit Medium" pitchFamily="34" charset="0"/>
                <a:ea typeface="Outfit Medium" pitchFamily="34" charset="-122"/>
                <a:cs typeface="Outfit Medium" pitchFamily="34" charset="-120"/>
              </a:rPr>
              <a:t>₹1.6M</a:t>
            </a:r>
            <a:endParaRPr lang="en-US" sz="3458" dirty="0">
              <a:solidFill>
                <a:prstClr val="black"/>
              </a:solidFill>
              <a:latin typeface="Calibri" panose="020F0502020204030204"/>
              <a:ea typeface="+mn-ea"/>
            </a:endParaRPr>
          </a:p>
        </p:txBody>
      </p:sp>
      <p:sp>
        <p:nvSpPr>
          <p:cNvPr id="52" name="Text 5">
            <a:extLst>
              <a:ext uri="{FF2B5EF4-FFF2-40B4-BE49-F238E27FC236}">
                <a16:creationId xmlns:a16="http://schemas.microsoft.com/office/drawing/2014/main" id="{E5483BA3-7FE2-2D68-9447-446EA60EB4EB}"/>
              </a:ext>
            </a:extLst>
          </p:cNvPr>
          <p:cNvSpPr/>
          <p:nvPr/>
        </p:nvSpPr>
        <p:spPr>
          <a:xfrm>
            <a:off x="5148362" y="5483447"/>
            <a:ext cx="1895178" cy="209947"/>
          </a:xfrm>
          <a:prstGeom prst="rect">
            <a:avLst/>
          </a:prstGeom>
          <a:noFill/>
          <a:ln/>
        </p:spPr>
        <p:txBody>
          <a:bodyPr wrap="none" lIns="0" tIns="0" rIns="0" bIns="0" rtlCol="0" anchor="t"/>
          <a:lstStyle/>
          <a:p>
            <a:pPr algn="ctr" defTabSz="761970" fontAlgn="auto">
              <a:lnSpc>
                <a:spcPts val="1625"/>
              </a:lnSpc>
              <a:spcBef>
                <a:spcPts val="0"/>
              </a:spcBef>
              <a:spcAft>
                <a:spcPts val="0"/>
              </a:spcAft>
            </a:pPr>
            <a:r>
              <a:rPr lang="en-US" sz="1292" dirty="0">
                <a:solidFill>
                  <a:srgbClr val="666666"/>
                </a:solidFill>
                <a:latin typeface="Outfit Medium" pitchFamily="34" charset="0"/>
                <a:ea typeface="Outfit Medium" pitchFamily="34" charset="-122"/>
                <a:cs typeface="Outfit Medium" pitchFamily="34" charset="-120"/>
              </a:rPr>
              <a:t>Operational Cost Savings</a:t>
            </a:r>
            <a:endParaRPr lang="en-US" sz="1292" dirty="0">
              <a:solidFill>
                <a:prstClr val="black"/>
              </a:solidFill>
              <a:latin typeface="Calibri" panose="020F0502020204030204"/>
              <a:ea typeface="+mn-ea"/>
            </a:endParaRPr>
          </a:p>
        </p:txBody>
      </p:sp>
      <p:sp>
        <p:nvSpPr>
          <p:cNvPr id="53" name="Text 6">
            <a:extLst>
              <a:ext uri="{FF2B5EF4-FFF2-40B4-BE49-F238E27FC236}">
                <a16:creationId xmlns:a16="http://schemas.microsoft.com/office/drawing/2014/main" id="{4C16C299-51AB-16CB-B504-596B411F07D3}"/>
              </a:ext>
            </a:extLst>
          </p:cNvPr>
          <p:cNvSpPr/>
          <p:nvPr/>
        </p:nvSpPr>
        <p:spPr>
          <a:xfrm>
            <a:off x="4299149" y="5730416"/>
            <a:ext cx="3593604" cy="430213"/>
          </a:xfrm>
          <a:prstGeom prst="rect">
            <a:avLst/>
          </a:prstGeom>
          <a:noFill/>
          <a:ln/>
        </p:spPr>
        <p:txBody>
          <a:bodyPr wrap="square" lIns="0" tIns="0" rIns="0" bIns="0" rtlCol="0" anchor="t"/>
          <a:lstStyle/>
          <a:p>
            <a:pPr algn="ctr" defTabSz="761970" fontAlgn="auto">
              <a:spcBef>
                <a:spcPts val="0"/>
              </a:spcBef>
              <a:spcAft>
                <a:spcPts val="0"/>
              </a:spcAft>
            </a:pPr>
            <a:r>
              <a:rPr lang="en-US" sz="1042" dirty="0">
                <a:solidFill>
                  <a:srgbClr val="666666"/>
                </a:solidFill>
                <a:latin typeface="IBM Plex Sans" pitchFamily="34" charset="0"/>
                <a:ea typeface="IBM Plex Sans" pitchFamily="34" charset="-122"/>
                <a:cs typeface="IBM Plex Sans" pitchFamily="34" charset="-120"/>
              </a:rPr>
              <a:t>Reduced fuel consumption through optimised acceleration and braking patterns, plus decreased maintenance costs</a:t>
            </a:r>
            <a:endParaRPr lang="en-US" sz="1042" dirty="0">
              <a:solidFill>
                <a:prstClr val="black"/>
              </a:solidFill>
              <a:latin typeface="Calibri" panose="020F0502020204030204"/>
              <a:ea typeface="+mn-ea"/>
            </a:endParaRPr>
          </a:p>
        </p:txBody>
      </p:sp>
      <p:sp>
        <p:nvSpPr>
          <p:cNvPr id="54" name="Text 7">
            <a:extLst>
              <a:ext uri="{FF2B5EF4-FFF2-40B4-BE49-F238E27FC236}">
                <a16:creationId xmlns:a16="http://schemas.microsoft.com/office/drawing/2014/main" id="{9D27D37A-8D36-9F3A-D17E-6C21D005E047}"/>
              </a:ext>
            </a:extLst>
          </p:cNvPr>
          <p:cNvSpPr/>
          <p:nvPr/>
        </p:nvSpPr>
        <p:spPr>
          <a:xfrm>
            <a:off x="8060731" y="5035352"/>
            <a:ext cx="3593604" cy="443508"/>
          </a:xfrm>
          <a:prstGeom prst="rect">
            <a:avLst/>
          </a:prstGeom>
          <a:noFill/>
          <a:ln/>
        </p:spPr>
        <p:txBody>
          <a:bodyPr wrap="none" lIns="0" tIns="0" rIns="0" bIns="0" rtlCol="0" anchor="t"/>
          <a:lstStyle/>
          <a:p>
            <a:pPr algn="ctr" defTabSz="761970" fontAlgn="auto">
              <a:lnSpc>
                <a:spcPts val="3458"/>
              </a:lnSpc>
              <a:spcBef>
                <a:spcPts val="0"/>
              </a:spcBef>
              <a:spcAft>
                <a:spcPts val="0"/>
              </a:spcAft>
            </a:pPr>
            <a:r>
              <a:rPr lang="en-US" sz="3458" dirty="0">
                <a:solidFill>
                  <a:srgbClr val="666666"/>
                </a:solidFill>
                <a:latin typeface="Outfit Medium" pitchFamily="34" charset="0"/>
                <a:ea typeface="Outfit Medium" pitchFamily="34" charset="-122"/>
                <a:cs typeface="Outfit Medium" pitchFamily="34" charset="-120"/>
              </a:rPr>
              <a:t>₹890K</a:t>
            </a:r>
            <a:endParaRPr lang="en-US" sz="3458" dirty="0">
              <a:solidFill>
                <a:prstClr val="black"/>
              </a:solidFill>
              <a:latin typeface="Calibri" panose="020F0502020204030204"/>
              <a:ea typeface="+mn-ea"/>
            </a:endParaRPr>
          </a:p>
        </p:txBody>
      </p:sp>
      <p:sp>
        <p:nvSpPr>
          <p:cNvPr id="55" name="Text 8">
            <a:extLst>
              <a:ext uri="{FF2B5EF4-FFF2-40B4-BE49-F238E27FC236}">
                <a16:creationId xmlns:a16="http://schemas.microsoft.com/office/drawing/2014/main" id="{662CC729-9A68-6769-2DB5-F5CA8BE74470}"/>
              </a:ext>
            </a:extLst>
          </p:cNvPr>
          <p:cNvSpPr/>
          <p:nvPr/>
        </p:nvSpPr>
        <p:spPr>
          <a:xfrm>
            <a:off x="8687892" y="5483447"/>
            <a:ext cx="2339281" cy="209947"/>
          </a:xfrm>
          <a:prstGeom prst="rect">
            <a:avLst/>
          </a:prstGeom>
          <a:noFill/>
          <a:ln/>
        </p:spPr>
        <p:txBody>
          <a:bodyPr wrap="none" lIns="0" tIns="0" rIns="0" bIns="0" rtlCol="0" anchor="t"/>
          <a:lstStyle/>
          <a:p>
            <a:pPr algn="ctr" defTabSz="761970" fontAlgn="auto">
              <a:lnSpc>
                <a:spcPts val="1625"/>
              </a:lnSpc>
              <a:spcBef>
                <a:spcPts val="0"/>
              </a:spcBef>
              <a:spcAft>
                <a:spcPts val="0"/>
              </a:spcAft>
            </a:pPr>
            <a:r>
              <a:rPr lang="en-US" sz="1292" dirty="0">
                <a:solidFill>
                  <a:srgbClr val="666666"/>
                </a:solidFill>
                <a:latin typeface="Outfit Medium" pitchFamily="34" charset="0"/>
                <a:ea typeface="Outfit Medium" pitchFamily="34" charset="-122"/>
                <a:cs typeface="Outfit Medium" pitchFamily="34" charset="-120"/>
              </a:rPr>
              <a:t>Delay Compensation Reduction</a:t>
            </a:r>
            <a:endParaRPr lang="en-US" sz="1292" dirty="0">
              <a:solidFill>
                <a:prstClr val="black"/>
              </a:solidFill>
              <a:latin typeface="Calibri" panose="020F0502020204030204"/>
              <a:ea typeface="+mn-ea"/>
            </a:endParaRPr>
          </a:p>
        </p:txBody>
      </p:sp>
      <p:sp>
        <p:nvSpPr>
          <p:cNvPr id="56" name="Text 9">
            <a:extLst>
              <a:ext uri="{FF2B5EF4-FFF2-40B4-BE49-F238E27FC236}">
                <a16:creationId xmlns:a16="http://schemas.microsoft.com/office/drawing/2014/main" id="{C8163A84-133F-C5CB-59F8-85FE1F6DEA36}"/>
              </a:ext>
            </a:extLst>
          </p:cNvPr>
          <p:cNvSpPr/>
          <p:nvPr/>
        </p:nvSpPr>
        <p:spPr>
          <a:xfrm>
            <a:off x="8060731" y="5730416"/>
            <a:ext cx="3593604" cy="430213"/>
          </a:xfrm>
          <a:prstGeom prst="rect">
            <a:avLst/>
          </a:prstGeom>
          <a:noFill/>
          <a:ln/>
        </p:spPr>
        <p:txBody>
          <a:bodyPr wrap="square" lIns="0" tIns="0" rIns="0" bIns="0" rtlCol="0" anchor="t"/>
          <a:lstStyle/>
          <a:p>
            <a:pPr algn="ctr" defTabSz="761970" fontAlgn="auto">
              <a:spcBef>
                <a:spcPts val="0"/>
              </a:spcBef>
              <a:spcAft>
                <a:spcPts val="0"/>
              </a:spcAft>
            </a:pPr>
            <a:r>
              <a:rPr lang="en-US" sz="1042" dirty="0">
                <a:solidFill>
                  <a:srgbClr val="666666"/>
                </a:solidFill>
                <a:latin typeface="IBM Plex Sans" pitchFamily="34" charset="0"/>
                <a:ea typeface="IBM Plex Sans" pitchFamily="34" charset="-122"/>
                <a:cs typeface="IBM Plex Sans" pitchFamily="34" charset="-120"/>
              </a:rPr>
              <a:t>Significant reduction in passenger compensation claims through improved punctuality and service reliability</a:t>
            </a:r>
            <a:endParaRPr lang="en-US" sz="1042" dirty="0">
              <a:solidFill>
                <a:prstClr val="black"/>
              </a:solidFill>
              <a:latin typeface="Calibri" panose="020F0502020204030204"/>
              <a:ea typeface="+mn-ea"/>
            </a:endParaRPr>
          </a:p>
        </p:txBody>
      </p:sp>
      <p:sp>
        <p:nvSpPr>
          <p:cNvPr id="57" name="Shape 17">
            <a:extLst>
              <a:ext uri="{FF2B5EF4-FFF2-40B4-BE49-F238E27FC236}">
                <a16:creationId xmlns:a16="http://schemas.microsoft.com/office/drawing/2014/main" id="{E49E313C-3016-1D31-5410-428F4869980E}"/>
              </a:ext>
            </a:extLst>
          </p:cNvPr>
          <p:cNvSpPr/>
          <p:nvPr/>
        </p:nvSpPr>
        <p:spPr>
          <a:xfrm>
            <a:off x="7879387" y="3219262"/>
            <a:ext cx="3774948" cy="1159707"/>
          </a:xfrm>
          <a:prstGeom prst="roundRect">
            <a:avLst>
              <a:gd name="adj" fmla="val 12080"/>
            </a:avLst>
          </a:prstGeom>
          <a:solidFill>
            <a:srgbClr val="B6FCB8"/>
          </a:solidFill>
          <a:ln/>
        </p:spPr>
      </p:sp>
      <p:pic>
        <p:nvPicPr>
          <p:cNvPr id="58" name="Image 0" descr="preencoded.png">
            <a:extLst>
              <a:ext uri="{FF2B5EF4-FFF2-40B4-BE49-F238E27FC236}">
                <a16:creationId xmlns:a16="http://schemas.microsoft.com/office/drawing/2014/main" id="{50A4A919-A033-3CAC-57D8-919F8418CA23}"/>
              </a:ext>
            </a:extLst>
          </p:cNvPr>
          <p:cNvPicPr>
            <a:picLocks noChangeAspect="1"/>
          </p:cNvPicPr>
          <p:nvPr/>
        </p:nvPicPr>
        <p:blipFill>
          <a:blip r:embed="rId7"/>
          <a:stretch>
            <a:fillRect/>
          </a:stretch>
        </p:blipFill>
        <p:spPr>
          <a:xfrm>
            <a:off x="8013729" y="3421967"/>
            <a:ext cx="167978" cy="134343"/>
          </a:xfrm>
          <a:prstGeom prst="rect">
            <a:avLst/>
          </a:prstGeom>
        </p:spPr>
      </p:pic>
      <p:sp>
        <p:nvSpPr>
          <p:cNvPr id="59" name="Text 18">
            <a:extLst>
              <a:ext uri="{FF2B5EF4-FFF2-40B4-BE49-F238E27FC236}">
                <a16:creationId xmlns:a16="http://schemas.microsoft.com/office/drawing/2014/main" id="{EF88948E-C7D3-A105-E0F5-0D690D113035}"/>
              </a:ext>
            </a:extLst>
          </p:cNvPr>
          <p:cNvSpPr/>
          <p:nvPr/>
        </p:nvSpPr>
        <p:spPr>
          <a:xfrm>
            <a:off x="8316049" y="3387141"/>
            <a:ext cx="3208139" cy="747397"/>
          </a:xfrm>
          <a:prstGeom prst="rect">
            <a:avLst/>
          </a:prstGeom>
          <a:noFill/>
          <a:ln/>
        </p:spPr>
        <p:txBody>
          <a:bodyPr wrap="square" lIns="0" tIns="0" rIns="0" bIns="0" rtlCol="0" anchor="t"/>
          <a:lstStyle/>
          <a:p>
            <a:pPr defTabSz="761970" fontAlgn="auto">
              <a:lnSpc>
                <a:spcPts val="1667"/>
              </a:lnSpc>
              <a:spcBef>
                <a:spcPts val="0"/>
              </a:spcBef>
              <a:spcAft>
                <a:spcPts val="0"/>
              </a:spcAft>
            </a:pPr>
            <a:r>
              <a:rPr lang="en-US" sz="1042" b="1" dirty="0">
                <a:solidFill>
                  <a:srgbClr val="000000"/>
                </a:solidFill>
                <a:latin typeface="IBM Plex Sans" pitchFamily="34" charset="0"/>
                <a:ea typeface="IBM Plex Sans" pitchFamily="34" charset="-122"/>
                <a:cs typeface="IBM Plex Sans" pitchFamily="34" charset="-120"/>
              </a:rPr>
              <a:t>ROI Projection:</a:t>
            </a:r>
            <a:r>
              <a:rPr lang="en-US" sz="1042" dirty="0">
                <a:solidFill>
                  <a:srgbClr val="000000"/>
                </a:solidFill>
                <a:latin typeface="IBM Plex Sans" pitchFamily="34" charset="0"/>
                <a:ea typeface="IBM Plex Sans" pitchFamily="34" charset="-122"/>
                <a:cs typeface="IBM Plex Sans" pitchFamily="34" charset="-120"/>
              </a:rPr>
              <a:t> Conservative estimates indicate full cost recovery within 18-24 months of implementation, with ongoing annual benefits of approx. ₹5.3M per major route section.</a:t>
            </a:r>
            <a:endParaRPr lang="en-US" sz="1042" dirty="0">
              <a:solidFill>
                <a:prstClr val="black"/>
              </a:solidFill>
              <a:latin typeface="Calibri" panose="020F0502020204030204"/>
              <a:ea typeface="+mn-ea"/>
            </a:endParaRPr>
          </a:p>
        </p:txBody>
      </p:sp>
      <p:graphicFrame>
        <p:nvGraphicFramePr>
          <p:cNvPr id="60" name="Chart 59">
            <a:extLst>
              <a:ext uri="{FF2B5EF4-FFF2-40B4-BE49-F238E27FC236}">
                <a16:creationId xmlns:a16="http://schemas.microsoft.com/office/drawing/2014/main" id="{1FE5CBFA-4DAA-BD3F-4F2E-C95D20F96502}"/>
              </a:ext>
            </a:extLst>
          </p:cNvPr>
          <p:cNvGraphicFramePr/>
          <p:nvPr>
            <p:extLst>
              <p:ext uri="{D42A27DB-BD31-4B8C-83A1-F6EECF244321}">
                <p14:modId xmlns:p14="http://schemas.microsoft.com/office/powerpoint/2010/main" val="2792647457"/>
              </p:ext>
            </p:extLst>
          </p:nvPr>
        </p:nvGraphicFramePr>
        <p:xfrm>
          <a:off x="1043448" y="1217375"/>
          <a:ext cx="5357148" cy="349280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61" name="Chart 60">
            <a:extLst>
              <a:ext uri="{FF2B5EF4-FFF2-40B4-BE49-F238E27FC236}">
                <a16:creationId xmlns:a16="http://schemas.microsoft.com/office/drawing/2014/main" id="{048F94BC-138D-BA51-03BD-E0FC3C92B36F}"/>
              </a:ext>
            </a:extLst>
          </p:cNvPr>
          <p:cNvGraphicFramePr/>
          <p:nvPr>
            <p:extLst>
              <p:ext uri="{D42A27DB-BD31-4B8C-83A1-F6EECF244321}">
                <p14:modId xmlns:p14="http://schemas.microsoft.com/office/powerpoint/2010/main" val="1752018273"/>
              </p:ext>
            </p:extLst>
          </p:nvPr>
        </p:nvGraphicFramePr>
        <p:xfrm>
          <a:off x="4557415" y="2628634"/>
          <a:ext cx="2723598" cy="1766092"/>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hlinkClick r:id="rId3"/>
            <a:extLst>
              <a:ext uri="{FF2B5EF4-FFF2-40B4-BE49-F238E27FC236}">
                <a16:creationId xmlns:a16="http://schemas.microsoft.com/office/drawing/2014/main" id="{BA1B0FFB-7998-0DC8-00FB-32C40FB6DD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38704" y="1139618"/>
            <a:ext cx="3730287" cy="52766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hlinkClick r:id="rId5"/>
            <a:extLst>
              <a:ext uri="{FF2B5EF4-FFF2-40B4-BE49-F238E27FC236}">
                <a16:creationId xmlns:a16="http://schemas.microsoft.com/office/drawing/2014/main" id="{3567B688-D980-B0A4-FD32-20C0F07BCB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8668" y="956738"/>
            <a:ext cx="4043532" cy="52330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hlinkClick r:id="rId7"/>
            <a:extLst>
              <a:ext uri="{FF2B5EF4-FFF2-40B4-BE49-F238E27FC236}">
                <a16:creationId xmlns:a16="http://schemas.microsoft.com/office/drawing/2014/main" id="{1B170C5B-14DA-CA55-3117-B167F8416D2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039" y="1000282"/>
            <a:ext cx="4043532" cy="52330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11" name="Picture 2" descr="https://www.sih.gov.in/img1/SIH-Logo.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hlinkClick r:id="rId7"/>
            <a:extLst>
              <a:ext uri="{FF2B5EF4-FFF2-40B4-BE49-F238E27FC236}">
                <a16:creationId xmlns:a16="http://schemas.microsoft.com/office/drawing/2014/main" id="{8C31B53B-8D5B-B389-9259-A40005610615}"/>
              </a:ext>
            </a:extLst>
          </p:cNvPr>
          <p:cNvPicPr>
            <a:picLocks noChangeAspect="1"/>
          </p:cNvPicPr>
          <p:nvPr/>
        </p:nvPicPr>
        <p:blipFill>
          <a:blip r:embed="rId10"/>
          <a:stretch>
            <a:fillRect/>
          </a:stretch>
        </p:blipFill>
        <p:spPr>
          <a:xfrm>
            <a:off x="2960913" y="5461816"/>
            <a:ext cx="728011" cy="728011"/>
          </a:xfrm>
          <a:prstGeom prst="rect">
            <a:avLst/>
          </a:prstGeom>
        </p:spPr>
      </p:pic>
      <p:pic>
        <p:nvPicPr>
          <p:cNvPr id="5" name="Picture 4">
            <a:hlinkClick r:id="rId5"/>
            <a:extLst>
              <a:ext uri="{FF2B5EF4-FFF2-40B4-BE49-F238E27FC236}">
                <a16:creationId xmlns:a16="http://schemas.microsoft.com/office/drawing/2014/main" id="{E5CBF9C3-C30B-95BE-6ECA-71E487DAF26B}"/>
              </a:ext>
            </a:extLst>
          </p:cNvPr>
          <p:cNvPicPr>
            <a:picLocks noChangeAspect="1"/>
          </p:cNvPicPr>
          <p:nvPr/>
        </p:nvPicPr>
        <p:blipFill>
          <a:blip r:embed="rId11"/>
          <a:stretch>
            <a:fillRect/>
          </a:stretch>
        </p:blipFill>
        <p:spPr>
          <a:xfrm>
            <a:off x="6638950" y="5429159"/>
            <a:ext cx="728011" cy="728011"/>
          </a:xfrm>
          <a:prstGeom prst="rect">
            <a:avLst/>
          </a:prstGeom>
        </p:spPr>
      </p:pic>
      <p:sp>
        <p:nvSpPr>
          <p:cNvPr id="8" name="TextBox 7">
            <a:extLst>
              <a:ext uri="{FF2B5EF4-FFF2-40B4-BE49-F238E27FC236}">
                <a16:creationId xmlns:a16="http://schemas.microsoft.com/office/drawing/2014/main" id="{C6D8E39A-4D50-7CF0-B27B-46A1C14D29E3}"/>
              </a:ext>
            </a:extLst>
          </p:cNvPr>
          <p:cNvSpPr txBox="1"/>
          <p:nvPr/>
        </p:nvSpPr>
        <p:spPr>
          <a:xfrm>
            <a:off x="2209134" y="1055915"/>
            <a:ext cx="3079325" cy="369332"/>
          </a:xfrm>
          <a:prstGeom prst="rect">
            <a:avLst/>
          </a:prstGeom>
          <a:noFill/>
        </p:spPr>
        <p:txBody>
          <a:bodyPr wrap="square" rtlCol="0">
            <a:spAutoFit/>
          </a:bodyPr>
          <a:lstStyle/>
          <a:p>
            <a:pPr algn="ctr"/>
            <a:r>
              <a:rPr lang="en-IN" dirty="0"/>
              <a:t>Our Research Papers:</a:t>
            </a:r>
          </a:p>
        </p:txBody>
      </p:sp>
      <p:sp>
        <p:nvSpPr>
          <p:cNvPr id="12" name="TextBox 11">
            <a:extLst>
              <a:ext uri="{FF2B5EF4-FFF2-40B4-BE49-F238E27FC236}">
                <a16:creationId xmlns:a16="http://schemas.microsoft.com/office/drawing/2014/main" id="{A5FA5D6F-8ED4-06C1-C390-4961C51D8850}"/>
              </a:ext>
            </a:extLst>
          </p:cNvPr>
          <p:cNvSpPr txBox="1"/>
          <p:nvPr/>
        </p:nvSpPr>
        <p:spPr>
          <a:xfrm>
            <a:off x="8513027" y="1055915"/>
            <a:ext cx="3079325" cy="369332"/>
          </a:xfrm>
          <a:prstGeom prst="rect">
            <a:avLst/>
          </a:prstGeom>
          <a:noFill/>
        </p:spPr>
        <p:txBody>
          <a:bodyPr wrap="square" rtlCol="0">
            <a:spAutoFit/>
          </a:bodyPr>
          <a:lstStyle/>
          <a:p>
            <a:pPr algn="ctr"/>
            <a:r>
              <a:rPr lang="en-IN" dirty="0"/>
              <a:t>Documentation:</a:t>
            </a:r>
          </a:p>
        </p:txBody>
      </p:sp>
      <p:pic>
        <p:nvPicPr>
          <p:cNvPr id="14" name="Picture 13">
            <a:hlinkClick r:id="rId3"/>
            <a:extLst>
              <a:ext uri="{FF2B5EF4-FFF2-40B4-BE49-F238E27FC236}">
                <a16:creationId xmlns:a16="http://schemas.microsoft.com/office/drawing/2014/main" id="{8E8B3E4C-D02C-CA73-78C4-5281CB3CD29F}"/>
              </a:ext>
            </a:extLst>
          </p:cNvPr>
          <p:cNvPicPr>
            <a:picLocks noChangeAspect="1"/>
          </p:cNvPicPr>
          <p:nvPr/>
        </p:nvPicPr>
        <p:blipFill>
          <a:blip r:embed="rId12"/>
          <a:stretch>
            <a:fillRect/>
          </a:stretch>
        </p:blipFill>
        <p:spPr>
          <a:xfrm>
            <a:off x="10714066" y="5429158"/>
            <a:ext cx="728011" cy="728011"/>
          </a:xfrm>
          <a:prstGeom prst="rect">
            <a:avLst/>
          </a:prstGeom>
        </p:spPr>
      </p:pic>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8056</TotalTime>
  <Words>1778</Words>
  <Application>Microsoft Office PowerPoint</Application>
  <PresentationFormat>Widescreen</PresentationFormat>
  <Paragraphs>159</Paragraphs>
  <Slides>6</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ＭＳ Ｐゴシック</vt:lpstr>
      <vt:lpstr>Arial</vt:lpstr>
      <vt:lpstr>Calibri</vt:lpstr>
      <vt:lpstr>Garamond</vt:lpstr>
      <vt:lpstr>IBM Plex Sans</vt:lpstr>
      <vt:lpstr>Outfit Medium</vt:lpstr>
      <vt:lpstr>Times New Roman</vt:lpstr>
      <vt:lpstr>TradeGothic</vt:lpstr>
      <vt:lpstr>Office Theme</vt:lpstr>
      <vt:lpstr>SMART INDIA HACKATHON 2025</vt:lpstr>
      <vt:lpstr>AI-Driven Dynamic Train Scheduling for  Real-Time Traffic Optimization</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Kartik Bhardwaj</cp:lastModifiedBy>
  <cp:revision>153</cp:revision>
  <dcterms:created xsi:type="dcterms:W3CDTF">2013-12-12T18:46:50Z</dcterms:created>
  <dcterms:modified xsi:type="dcterms:W3CDTF">2025-09-16T08:12:28Z</dcterms:modified>
  <cp:category/>
</cp:coreProperties>
</file>