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3254F-4372-4AA1-B9E3-A3FE816ACB3A}" v="362" dt="2025-09-16T04:36:5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26667" autoAdjust="0"/>
  </p:normalViewPr>
  <p:slideViewPr>
    <p:cSldViewPr snapToGrid="0" snapToObjects="1">
      <p:cViewPr varScale="1">
        <p:scale>
          <a:sx n="18" d="100"/>
          <a:sy n="18" d="100"/>
        </p:scale>
        <p:origin x="3101" y="3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13295731236098E-2"/>
          <c:y val="0.44927332085626259"/>
          <c:w val="0.27196989890889706"/>
          <c:h val="0.41713813560268287"/>
        </c:manualLayout>
      </c:layout>
      <c:doughnutChart>
        <c:varyColors val="1"/>
        <c:ser>
          <c:idx val="0"/>
          <c:order val="0"/>
          <c:tx>
            <c:strRef>
              <c:f>Sheet1!$B$1</c:f>
              <c:strCache>
                <c:ptCount val="1"/>
                <c:pt idx="0">
                  <c:v>Sales</c:v>
                </c:pt>
              </c:strCache>
            </c:strRef>
          </c:tx>
          <c:dPt>
            <c:idx val="0"/>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1-98AD-4692-992A-BA4EDA2A4AB3}"/>
              </c:ext>
            </c:extLst>
          </c:dPt>
          <c:dPt>
            <c:idx val="1"/>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3-98AD-4692-992A-BA4EDA2A4AB3}"/>
              </c:ext>
            </c:extLst>
          </c:dPt>
          <c:dPt>
            <c:idx val="2"/>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5-98AD-4692-992A-BA4EDA2A4AB3}"/>
              </c:ext>
            </c:extLst>
          </c:dPt>
          <c:dPt>
            <c:idx val="3"/>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7-98AD-4692-992A-BA4EDA2A4AB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92</c:v>
                </c:pt>
                <c:pt idx="1">
                  <c:v>8</c:v>
                </c:pt>
              </c:numCache>
            </c:numRef>
          </c:val>
          <c:extLst>
            <c:ext xmlns:c16="http://schemas.microsoft.com/office/drawing/2014/chart" uri="{C3380CC4-5D6E-409C-BE32-E72D297353CC}">
              <c16:uniqueId val="{00000008-98AD-4692-992A-BA4EDA2A4AB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1105-4E30-9D86-6CA50E3C0D20}"/>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1105-4E30-9D86-6CA50E3C0D20}"/>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1105-4E30-9D86-6CA50E3C0D20}"/>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1105-4E30-9D86-6CA50E3C0D2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67</c:v>
                </c:pt>
                <c:pt idx="1">
                  <c:v>23</c:v>
                </c:pt>
              </c:numCache>
            </c:numRef>
          </c:val>
          <c:extLst>
            <c:ext xmlns:c16="http://schemas.microsoft.com/office/drawing/2014/chart" uri="{C3380CC4-5D6E-409C-BE32-E72D297353CC}">
              <c16:uniqueId val="{00000008-1105-4E30-9D86-6CA50E3C0D2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dirty="0"/>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gn="just">
              <a:buFont typeface="Arial" panose="020B0604020202020204" pitchFamily="34" charset="0"/>
              <a:buChar char="•"/>
            </a:pPr>
            <a:r>
              <a:rPr lang="en-US" sz="1200" dirty="0">
                <a:latin typeface="Arial" pitchFamily="34" charset="0"/>
                <a:cs typeface="Arial" pitchFamily="34" charset="0"/>
              </a:rPr>
              <a:t>Detailed explanation of the proposed solution</a:t>
            </a:r>
          </a:p>
          <a:p>
            <a:pPr marL="342900" indent="-342900" algn="just">
              <a:buFont typeface="Arial" panose="020B0604020202020204" pitchFamily="34" charset="0"/>
              <a:buChar char="•"/>
            </a:pPr>
            <a:r>
              <a:rPr lang="en-US" sz="1200" dirty="0">
                <a:latin typeface="Arial" pitchFamily="34" charset="0"/>
                <a:cs typeface="Arial" pitchFamily="34" charset="0"/>
              </a:rPr>
              <a:t>How it addresses the problem</a:t>
            </a:r>
          </a:p>
          <a:p>
            <a:pPr marL="342900" indent="-342900" algn="just">
              <a:buFont typeface="Arial" panose="020B0604020202020204" pitchFamily="34" charset="0"/>
              <a:buChar char="•"/>
            </a:pPr>
            <a:r>
              <a:rPr lang="en-US" sz="1200" dirty="0">
                <a:latin typeface="Arial" pitchFamily="34" charset="0"/>
                <a:cs typeface="Arial" pitchFamily="34" charset="0"/>
              </a:rPr>
              <a:t>Innovation and uniqueness of the solution </a:t>
            </a:r>
          </a:p>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gn="just">
              <a:buFont typeface="Arial" panose="020B0604020202020204" pitchFamily="34" charset="0"/>
              <a:buChar char="•"/>
            </a:pPr>
            <a:r>
              <a:rPr lang="en-GB" sz="1200" dirty="0">
                <a:latin typeface="Arial" pitchFamily="34" charset="0"/>
                <a:cs typeface="Arial" pitchFamily="34" charset="0"/>
              </a:rPr>
              <a:t>Thank you </a:t>
            </a:r>
            <a:r>
              <a:rPr lang="en-GB" sz="1200" dirty="0" err="1">
                <a:latin typeface="Arial" pitchFamily="34" charset="0"/>
                <a:cs typeface="Arial" pitchFamily="34" charset="0"/>
              </a:rPr>
              <a:t>Satyabrat</a:t>
            </a:r>
            <a:r>
              <a:rPr lang="en-GB" sz="1200" dirty="0">
                <a:latin typeface="Arial" pitchFamily="34" charset="0"/>
                <a:cs typeface="Arial" pitchFamily="34" charset="0"/>
              </a:rPr>
              <a:t>.[show your landing page]This is TRAYA, our indigenous railway innovation platform. It combines AI precision, indigenous design and unmatched reliability to transform Indian Railways.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Behind this sleek interface are real-time dashboards that pull in over 10 000 data points per second from track circuits, axle counters, weather stations and telemetry.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Our AI engine analyses them instantly to predict </a:t>
            </a:r>
            <a:r>
              <a:rPr lang="en-GB" sz="1200">
                <a:latin typeface="Arial" pitchFamily="34" charset="0"/>
                <a:cs typeface="Arial" pitchFamily="34" charset="0"/>
              </a:rPr>
              <a:t>conflicts and identify </a:t>
            </a:r>
            <a:r>
              <a:rPr lang="en-GB" sz="1200" dirty="0">
                <a:latin typeface="Arial" pitchFamily="34" charset="0"/>
                <a:cs typeface="Arial" pitchFamily="34" charset="0"/>
              </a:rPr>
              <a:t>delays learning over patterns.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Innovation or Benefits section]Here you can see how TRAYA is built for 25 cm accuracy with 100 % repeatability, delivering economic, passenger and environmental benefits.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AI Features Panel]We’ve integrated multiple smart modules: analytics for track monitoring and predictive-maintenance AI.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[mention quantum ML briefly]Quantum machine learning can explore and optimise huge, constraint-heavy scheduling spaces in parallel, which grow exponentially for classical </a:t>
            </a:r>
            <a:r>
              <a:rPr lang="en-GB" sz="1200" dirty="0" err="1">
                <a:latin typeface="Arial" pitchFamily="34" charset="0"/>
                <a:cs typeface="Arial" pitchFamily="34" charset="0"/>
              </a:rPr>
              <a:t>ML.This</a:t>
            </a:r>
            <a:r>
              <a:rPr lang="en-GB" sz="1200" dirty="0">
                <a:latin typeface="Arial" pitchFamily="34" charset="0"/>
                <a:cs typeface="Arial" pitchFamily="34" charset="0"/>
              </a:rPr>
              <a:t> parallelism helps reach higher-quality routing and prediction solutions faster than traditional models.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Today our core modules run on classical ML frameworks. But in simulation we’ve compared them to a quantum-enhanced model on realistic scheduling problems. Where the classical model plateaued below 65 % accuracy, the quantum model reached 91 %, demonstrating clear potential for the next scale-up phase. </a:t>
            </a:r>
          </a:p>
          <a:p>
            <a:pPr marL="342900" indent="-342900" algn="just">
              <a:buFont typeface="Arial" panose="020B0604020202020204" pitchFamily="34" charset="0"/>
              <a:buChar char="•"/>
            </a:pPr>
            <a:r>
              <a:rPr lang="en-GB" sz="1200" dirty="0">
                <a:latin typeface="Arial" pitchFamily="34" charset="0"/>
                <a:cs typeface="Arial" pitchFamily="34" charset="0"/>
              </a:rPr>
              <a:t>We promote the use of Quantum Machine Learning for the functioning of TRAYA, furthermore, Processed via an AI optimization engine for conflict prediction and routing. </a:t>
            </a:r>
            <a:endParaRPr lang="en-US" sz="1200" dirty="0">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Analysis of the feasibility of the idea</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Potential challenges and risks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12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Benefits of the solution (social, economic, environmental, etc.)</a:t>
            </a: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200" noProof="0" dirty="0">
                <a:solidFill>
                  <a:prstClr val="black"/>
                </a:solidFill>
                <a:latin typeface="Arial" pitchFamily="34" charset="0"/>
                <a:cs typeface="Arial" pitchFamily="34" charset="0"/>
              </a:rPr>
              <a:t>Details / Links of the reference and research work</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9/16/2025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9/16/2025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9/16/2025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9/16/2025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colab.research.google.com/drive/1HhePBlt35cz3NAlgp6IESoNZdG8D9uaf?usp=sharing" TargetMode="Externa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jpeg"/><Relationship Id="rId7"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Kartik1446/traya/blob/master/research%20paper/Comprehensive_Analysis__TRAYA_Railway_System_vs._All%5B1%5D.pdf" TargetMode="External"/><Relationship Id="rId11" Type="http://schemas.openxmlformats.org/officeDocument/2006/relationships/image" Target="../media/image14.png"/><Relationship Id="rId5" Type="http://schemas.openxmlformats.org/officeDocument/2006/relationships/image" Target="../media/image10.jpeg"/><Relationship Id="rId10" Type="http://schemas.openxmlformats.org/officeDocument/2006/relationships/image" Target="../media/image13.png"/><Relationship Id="rId4" Type="http://schemas.openxmlformats.org/officeDocument/2006/relationships/hyperlink" Target="https://github.com/Kartik1446/traya/blob/master/research%20paper/Drawback_study_Critical_Analysis__Research_Paper_and_TR%5B1%5D.pdf"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950408" y="1245356"/>
            <a:ext cx="6150990" cy="4367286"/>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25022</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p>
          <a:p>
            <a:pPr marL="266700" lvl="1"/>
            <a:r>
              <a:rPr lang="en-GB" sz="2000" dirty="0"/>
              <a:t>Maximizing Section Throughput Using Al-Powered Precise Train Traffic Control</a:t>
            </a:r>
          </a:p>
          <a:p>
            <a:pPr marL="285750" indent="-285750" algn="just">
              <a:buFont typeface="Arial" panose="020B0604020202020204" pitchFamily="34" charset="0"/>
              <a:buChar char="•"/>
            </a:pPr>
            <a:endParaRPr lang="en-GB" sz="800" dirty="0"/>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Transportation &amp; Logistics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Orion Pax</a:t>
            </a:r>
            <a:endParaRPr lang="en-IN" sz="2000" dirty="0">
              <a:latin typeface="Arial" panose="020B0604020202020204" pitchFamily="34" charset="0"/>
              <a:cs typeface="Arial" panose="020B0604020202020204" pitchFamily="34" charset="0"/>
            </a:endParaRPr>
          </a:p>
        </p:txBody>
      </p:sp>
      <p:pic>
        <p:nvPicPr>
          <p:cNvPr id="2" name="Picture 2" descr="https://www.sih.gov.in/img1/SIH-Logo.png">
            <a:extLst>
              <a:ext uri="{FF2B5EF4-FFF2-40B4-BE49-F238E27FC236}">
                <a16:creationId xmlns:a16="http://schemas.microsoft.com/office/drawing/2014/main" id="{7EFB4425-6B78-4897-7BB9-DC5ECCF4C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77387" y="0"/>
            <a:ext cx="8819910" cy="1143000"/>
          </a:xfrm>
        </p:spPr>
        <p:txBody>
          <a:bodyPr/>
          <a:lstStyle/>
          <a:p>
            <a:pPr eaLnBrk="1" hangingPunct="1"/>
            <a:r>
              <a:rPr lang="en-GB" sz="3200" b="1" dirty="0">
                <a:latin typeface="Times New Roman" panose="02020603050405020304" pitchFamily="18" charset="0"/>
                <a:ea typeface="ＭＳ Ｐゴシック" pitchFamily="1" charset="-128"/>
                <a:cs typeface="Times New Roman" panose="02020603050405020304" pitchFamily="18" charset="0"/>
              </a:rPr>
              <a:t>AI-Driven Dynamic Train Scheduling for </a:t>
            </a:r>
            <a:br>
              <a:rPr lang="en-GB" sz="3200" b="1" dirty="0">
                <a:latin typeface="Times New Roman" panose="02020603050405020304" pitchFamily="18" charset="0"/>
                <a:ea typeface="ＭＳ Ｐゴシック" pitchFamily="1" charset="-128"/>
                <a:cs typeface="Times New Roman" panose="02020603050405020304" pitchFamily="18" charset="0"/>
              </a:rPr>
            </a:br>
            <a:r>
              <a:rPr lang="en-GB" sz="3200" b="1" dirty="0">
                <a:latin typeface="Times New Roman" panose="02020603050405020304" pitchFamily="18" charset="0"/>
                <a:ea typeface="ＭＳ Ｐゴシック" pitchFamily="1" charset="-128"/>
                <a:cs typeface="Times New Roman" panose="02020603050405020304" pitchFamily="18" charset="0"/>
              </a:rPr>
              <a:t>Real-Time Traffic Optimization</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A45A17-5382-0950-8185-AD813A92EB50}"/>
              </a:ext>
            </a:extLst>
          </p:cNvPr>
          <p:cNvSpPr/>
          <p:nvPr/>
        </p:nvSpPr>
        <p:spPr>
          <a:xfrm>
            <a:off x="1262742" y="1586233"/>
            <a:ext cx="4343401" cy="410699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chemeClr val="tx1"/>
                </a:solidFill>
              </a:rPr>
              <a:t>IDEA/SOLUTION:</a:t>
            </a:r>
          </a:p>
          <a:p>
            <a:endParaRPr lang="en-GB" sz="2000" b="1" dirty="0">
              <a:solidFill>
                <a:schemeClr val="tx1"/>
              </a:solidFill>
            </a:endParaRPr>
          </a:p>
          <a:p>
            <a:r>
              <a:rPr lang="en-GB" sz="2000" dirty="0">
                <a:solidFill>
                  <a:schemeClr val="tx1"/>
                </a:solidFill>
              </a:rPr>
              <a:t>AI-Driven Dynamic Train Scheduling for </a:t>
            </a:r>
            <a:br>
              <a:rPr lang="en-GB" sz="2000" dirty="0">
                <a:solidFill>
                  <a:schemeClr val="tx1"/>
                </a:solidFill>
              </a:rPr>
            </a:br>
            <a:r>
              <a:rPr lang="en-GB" sz="2000" dirty="0">
                <a:solidFill>
                  <a:schemeClr val="tx1"/>
                </a:solidFill>
              </a:rPr>
              <a:t>Real-Time Traffic Optimization.</a:t>
            </a:r>
          </a:p>
          <a:p>
            <a:endParaRPr lang="en-GB" sz="2000" dirty="0">
              <a:solidFill>
                <a:schemeClr val="tx1"/>
              </a:solidFill>
            </a:endParaRPr>
          </a:p>
          <a:p>
            <a:pPr marL="285750" indent="-285750">
              <a:buFont typeface="Arial" panose="020B0604020202020204" pitchFamily="34" charset="0"/>
              <a:buChar char="•"/>
            </a:pPr>
            <a:r>
              <a:rPr lang="en-GB" sz="2000" dirty="0">
                <a:solidFill>
                  <a:schemeClr val="tx1"/>
                </a:solidFill>
              </a:rPr>
              <a:t>AI engine for dynamic scheduling</a:t>
            </a:r>
          </a:p>
          <a:p>
            <a:pPr marL="285750" indent="-285750">
              <a:buFont typeface="Arial" panose="020B0604020202020204" pitchFamily="34" charset="0"/>
              <a:buChar char="•"/>
            </a:pPr>
            <a:r>
              <a:rPr lang="en-GB" sz="2000" dirty="0">
                <a:solidFill>
                  <a:schemeClr val="tx1"/>
                </a:solidFill>
              </a:rPr>
              <a:t>GPS &amp; sensors for live train data</a:t>
            </a:r>
          </a:p>
          <a:p>
            <a:pPr marL="285750" indent="-285750">
              <a:buFont typeface="Arial" panose="020B0604020202020204" pitchFamily="34" charset="0"/>
              <a:buChar char="•"/>
            </a:pPr>
            <a:r>
              <a:rPr lang="en-GB" sz="2000" dirty="0">
                <a:solidFill>
                  <a:schemeClr val="tx1"/>
                </a:solidFill>
              </a:rPr>
              <a:t>Predictive rescheduling to cut delays</a:t>
            </a:r>
          </a:p>
          <a:p>
            <a:pPr marL="285750" indent="-285750">
              <a:buFont typeface="Arial" panose="020B0604020202020204" pitchFamily="34" charset="0"/>
              <a:buChar char="•"/>
            </a:pPr>
            <a:r>
              <a:rPr lang="en-GB" sz="2000" dirty="0">
                <a:solidFill>
                  <a:schemeClr val="tx1"/>
                </a:solidFill>
              </a:rPr>
              <a:t>Ticket-ID based hashed tracking</a:t>
            </a:r>
          </a:p>
          <a:p>
            <a:pPr marL="285750" indent="-285750">
              <a:buFont typeface="Arial" panose="020B0604020202020204" pitchFamily="34" charset="0"/>
              <a:buChar char="•"/>
            </a:pPr>
            <a:r>
              <a:rPr lang="en-GB" sz="2000" dirty="0">
                <a:solidFill>
                  <a:schemeClr val="tx1"/>
                </a:solidFill>
              </a:rPr>
              <a:t>Dashboard with live map &amp; ETA</a:t>
            </a:r>
          </a:p>
          <a:p>
            <a:pPr marL="285750" indent="-285750">
              <a:buFont typeface="Arial" panose="020B0604020202020204" pitchFamily="34" charset="0"/>
              <a:buChar char="•"/>
            </a:pPr>
            <a:r>
              <a:rPr lang="en-GB" sz="2000" dirty="0">
                <a:solidFill>
                  <a:schemeClr val="tx1"/>
                </a:solidFill>
              </a:rPr>
              <a:t>Smart alerts on delays and arrivals</a:t>
            </a:r>
          </a:p>
          <a:p>
            <a:pPr marL="285750" indent="-285750">
              <a:buFont typeface="Arial" panose="020B0604020202020204" pitchFamily="34" charset="0"/>
              <a:buChar char="•"/>
            </a:pPr>
            <a:r>
              <a:rPr lang="en-GB" sz="2000" dirty="0">
                <a:solidFill>
                  <a:schemeClr val="tx1"/>
                </a:solidFill>
              </a:rPr>
              <a:t>One platform for ops and passengers</a:t>
            </a:r>
          </a:p>
        </p:txBody>
      </p:sp>
      <p:sp>
        <p:nvSpPr>
          <p:cNvPr id="3" name="Rectangle 2">
            <a:extLst>
              <a:ext uri="{FF2B5EF4-FFF2-40B4-BE49-F238E27FC236}">
                <a16:creationId xmlns:a16="http://schemas.microsoft.com/office/drawing/2014/main" id="{DE885AD5-486B-4594-EBAA-E088C37D858A}"/>
              </a:ext>
            </a:extLst>
          </p:cNvPr>
          <p:cNvSpPr/>
          <p:nvPr/>
        </p:nvSpPr>
        <p:spPr>
          <a:xfrm>
            <a:off x="5682343" y="1586234"/>
            <a:ext cx="5323111" cy="19799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PROBLEM RESOLUTION:</a:t>
            </a:r>
          </a:p>
          <a:p>
            <a:endParaRPr lang="en-IN" sz="1400" b="1" dirty="0">
              <a:solidFill>
                <a:schemeClr val="tx1"/>
              </a:solidFill>
            </a:endParaRPr>
          </a:p>
          <a:p>
            <a:pPr marL="285750" indent="-285750">
              <a:buFont typeface="Arial" panose="020B0604020202020204" pitchFamily="34" charset="0"/>
              <a:buChar char="•"/>
            </a:pPr>
            <a:r>
              <a:rPr lang="en-GB" sz="1600" dirty="0">
                <a:solidFill>
                  <a:schemeClr val="tx1"/>
                </a:solidFill>
              </a:rPr>
              <a:t>Dynamic scheduling with ticket linked passenger services</a:t>
            </a:r>
          </a:p>
          <a:p>
            <a:pPr marL="285750" indent="-285750">
              <a:buFont typeface="Arial" panose="020B0604020202020204" pitchFamily="34" charset="0"/>
              <a:buChar char="•"/>
            </a:pPr>
            <a:r>
              <a:rPr lang="en-GB" sz="1600" dirty="0">
                <a:solidFill>
                  <a:schemeClr val="tx1"/>
                </a:solidFill>
              </a:rPr>
              <a:t>Ticket-ID based personalized live train updates</a:t>
            </a:r>
          </a:p>
          <a:p>
            <a:pPr marL="285750" indent="-285750">
              <a:buFont typeface="Arial" panose="020B0604020202020204" pitchFamily="34" charset="0"/>
              <a:buChar char="•"/>
            </a:pPr>
            <a:r>
              <a:rPr lang="en-GB" sz="1600" dirty="0">
                <a:solidFill>
                  <a:schemeClr val="tx1"/>
                </a:solidFill>
              </a:rPr>
              <a:t>AI-driven predictive rescheduling for congestion control</a:t>
            </a:r>
          </a:p>
          <a:p>
            <a:pPr marL="285750" indent="-285750">
              <a:buFont typeface="Arial" panose="020B0604020202020204" pitchFamily="34" charset="0"/>
              <a:buChar char="•"/>
            </a:pPr>
            <a:r>
              <a:rPr lang="en-GB" sz="1600" dirty="0">
                <a:solidFill>
                  <a:schemeClr val="tx1"/>
                </a:solidFill>
              </a:rPr>
              <a:t>Unified dashboard for operators and passengers</a:t>
            </a:r>
          </a:p>
          <a:p>
            <a:pPr marL="285750" indent="-285750">
              <a:buFont typeface="Arial" panose="020B0604020202020204" pitchFamily="34" charset="0"/>
              <a:buChar char="•"/>
            </a:pPr>
            <a:r>
              <a:rPr lang="en-GB" sz="1600" dirty="0">
                <a:solidFill>
                  <a:schemeClr val="tx1"/>
                </a:solidFill>
              </a:rPr>
              <a:t>Modular design scalable to full ITMS</a:t>
            </a:r>
          </a:p>
          <a:p>
            <a:pPr marL="285750" indent="-285750">
              <a:buFont typeface="Arial" panose="020B0604020202020204" pitchFamily="34" charset="0"/>
              <a:buChar char="•"/>
            </a:pPr>
            <a:r>
              <a:rPr lang="en-GB" sz="1600" dirty="0">
                <a:solidFill>
                  <a:schemeClr val="tx1"/>
                </a:solidFill>
              </a:rPr>
              <a:t>Aligned with RDSO and EN standards</a:t>
            </a:r>
            <a:endParaRPr lang="en-IN" sz="1600" dirty="0">
              <a:solidFill>
                <a:schemeClr val="tx1"/>
              </a:solidFill>
            </a:endParaRPr>
          </a:p>
        </p:txBody>
      </p:sp>
      <p:sp>
        <p:nvSpPr>
          <p:cNvPr id="4" name="Rectangle 3">
            <a:extLst>
              <a:ext uri="{FF2B5EF4-FFF2-40B4-BE49-F238E27FC236}">
                <a16:creationId xmlns:a16="http://schemas.microsoft.com/office/drawing/2014/main" id="{0D36A532-C27B-CD7C-64FE-84E2819A7FA8}"/>
              </a:ext>
            </a:extLst>
          </p:cNvPr>
          <p:cNvSpPr/>
          <p:nvPr/>
        </p:nvSpPr>
        <p:spPr>
          <a:xfrm>
            <a:off x="5682343" y="3657600"/>
            <a:ext cx="5323111" cy="203562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INNOVATION &amp; UNIQUENESS:</a:t>
            </a:r>
          </a:p>
          <a:p>
            <a:endParaRPr lang="en-IN" sz="1400" dirty="0">
              <a:solidFill>
                <a:schemeClr val="tx1"/>
              </a:solidFill>
            </a:endParaRPr>
          </a:p>
          <a:p>
            <a:pPr marL="285750" indent="-285750">
              <a:buFont typeface="Arial" panose="020B0604020202020204" pitchFamily="34" charset="0"/>
              <a:buChar char="•"/>
            </a:pPr>
            <a:r>
              <a:rPr lang="en-GB" sz="1600" dirty="0">
                <a:solidFill>
                  <a:schemeClr val="tx1"/>
                </a:solidFill>
              </a:rPr>
              <a:t>Integrates traffic optimization with passenger services</a:t>
            </a:r>
          </a:p>
          <a:p>
            <a:pPr marL="285750" indent="-285750">
              <a:buFont typeface="Arial" panose="020B0604020202020204" pitchFamily="34" charset="0"/>
              <a:buChar char="•"/>
            </a:pPr>
            <a:r>
              <a:rPr lang="en-GB" sz="1600" dirty="0">
                <a:solidFill>
                  <a:schemeClr val="tx1"/>
                </a:solidFill>
              </a:rPr>
              <a:t>Ticket ID based personalized tracking for tourists</a:t>
            </a:r>
          </a:p>
          <a:p>
            <a:pPr marL="285750" indent="-285750">
              <a:buFont typeface="Arial" panose="020B0604020202020204" pitchFamily="34" charset="0"/>
              <a:buChar char="•"/>
            </a:pPr>
            <a:r>
              <a:rPr lang="en-GB" sz="1600" dirty="0">
                <a:solidFill>
                  <a:schemeClr val="tx1"/>
                </a:solidFill>
              </a:rPr>
              <a:t>Quantum AI predictive scheduling reduces conflicts</a:t>
            </a:r>
          </a:p>
          <a:p>
            <a:pPr marL="285750" indent="-285750">
              <a:buFont typeface="Arial" panose="020B0604020202020204" pitchFamily="34" charset="0"/>
              <a:buChar char="•"/>
            </a:pPr>
            <a:r>
              <a:rPr lang="en-GB" sz="1600" dirty="0">
                <a:solidFill>
                  <a:schemeClr val="tx1"/>
                </a:solidFill>
              </a:rPr>
              <a:t>Unified platform for railways and travellers</a:t>
            </a:r>
          </a:p>
          <a:p>
            <a:pPr marL="285750" indent="-285750">
              <a:buFont typeface="Arial" panose="020B0604020202020204" pitchFamily="34" charset="0"/>
              <a:buChar char="•"/>
            </a:pPr>
            <a:r>
              <a:rPr lang="en-GB" sz="1600" dirty="0">
                <a:solidFill>
                  <a:schemeClr val="tx1"/>
                </a:solidFill>
              </a:rPr>
              <a:t>Modular architecture for scalable deployment</a:t>
            </a:r>
          </a:p>
          <a:p>
            <a:pPr marL="285750" indent="-285750">
              <a:buFont typeface="Arial" panose="020B0604020202020204" pitchFamily="34" charset="0"/>
              <a:buChar char="•"/>
            </a:pPr>
            <a:r>
              <a:rPr lang="en-GB" sz="1600" dirty="0">
                <a:solidFill>
                  <a:schemeClr val="tx1"/>
                </a:solidFill>
              </a:rPr>
              <a:t>Ready for RDSO compliance adaptation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1">
            <a:extLst>
              <a:ext uri="{FF2B5EF4-FFF2-40B4-BE49-F238E27FC236}">
                <a16:creationId xmlns:a16="http://schemas.microsoft.com/office/drawing/2014/main" id="{416EAC75-63DD-2D86-99FF-9AEE5C13DF2B}"/>
              </a:ext>
            </a:extLst>
          </p:cNvPr>
          <p:cNvSpPr/>
          <p:nvPr/>
        </p:nvSpPr>
        <p:spPr>
          <a:xfrm>
            <a:off x="84305" y="3766356"/>
            <a:ext cx="5879927"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27" name="Shape 12">
            <a:extLst>
              <a:ext uri="{FF2B5EF4-FFF2-40B4-BE49-F238E27FC236}">
                <a16:creationId xmlns:a16="http://schemas.microsoft.com/office/drawing/2014/main" id="{3EE83C09-FFC1-D048-4B4A-8190BFE39B51}"/>
              </a:ext>
            </a:extLst>
          </p:cNvPr>
          <p:cNvSpPr/>
          <p:nvPr/>
        </p:nvSpPr>
        <p:spPr>
          <a:xfrm>
            <a:off x="99545" y="3781596"/>
            <a:ext cx="5853835"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29" name="Text 14">
            <a:extLst>
              <a:ext uri="{FF2B5EF4-FFF2-40B4-BE49-F238E27FC236}">
                <a16:creationId xmlns:a16="http://schemas.microsoft.com/office/drawing/2014/main" id="{ACCBDD6A-5B3A-655E-3C25-EA10EBFAA64E}"/>
              </a:ext>
            </a:extLst>
          </p:cNvPr>
          <p:cNvSpPr/>
          <p:nvPr/>
        </p:nvSpPr>
        <p:spPr>
          <a:xfrm>
            <a:off x="212456" y="3895962"/>
            <a:ext cx="1168015"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Core Technologies</a:t>
            </a:r>
            <a:endParaRPr lang="en-US" sz="1600" dirty="0"/>
          </a:p>
        </p:txBody>
      </p:sp>
      <p:sp>
        <p:nvSpPr>
          <p:cNvPr id="30" name="Text 15">
            <a:extLst>
              <a:ext uri="{FF2B5EF4-FFF2-40B4-BE49-F238E27FC236}">
                <a16:creationId xmlns:a16="http://schemas.microsoft.com/office/drawing/2014/main" id="{5B368FB4-3310-7D21-37D0-73CBAA18B44E}"/>
              </a:ext>
            </a:extLst>
          </p:cNvPr>
          <p:cNvSpPr/>
          <p:nvPr/>
        </p:nvSpPr>
        <p:spPr>
          <a:xfrm>
            <a:off x="198724" y="4178431"/>
            <a:ext cx="5684032" cy="738306"/>
          </a:xfrm>
          <a:prstGeom prst="rect">
            <a:avLst/>
          </a:prstGeom>
          <a:noFill/>
          <a:ln/>
        </p:spPr>
        <p:txBody>
          <a:bodyPr wrap="none" lIns="0" tIns="0" rIns="0" bIns="0" rtlCol="0" anchor="t"/>
          <a:lstStyle/>
          <a:p>
            <a:pPr marL="92075" indent="-92075"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Programming Languages:</a:t>
            </a:r>
            <a:r>
              <a:rPr lang="en-US" sz="900" dirty="0">
                <a:solidFill>
                  <a:srgbClr val="666666"/>
                </a:solidFill>
                <a:latin typeface="IBM Plex Sans" pitchFamily="34" charset="0"/>
                <a:ea typeface="IBM Plex Sans" pitchFamily="34" charset="-122"/>
                <a:cs typeface="IBM Plex Sans" pitchFamily="34" charset="-120"/>
              </a:rPr>
              <a:t> Python for AI/ML algorithms and data processing</a:t>
            </a:r>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Machine Learning Frameworks:</a:t>
            </a:r>
            <a:r>
              <a:rPr lang="en-US" sz="900" dirty="0">
                <a:solidFill>
                  <a:srgbClr val="666666"/>
                </a:solidFill>
                <a:latin typeface="IBM Plex Sans" pitchFamily="34" charset="0"/>
                <a:ea typeface="IBM Plex Sans" pitchFamily="34" charset="-122"/>
                <a:cs typeface="IBM Plex Sans" pitchFamily="34" charset="-120"/>
              </a:rPr>
              <a:t> TensorFlow and PyTorch for deep learning model development and training</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Web Framework:</a:t>
            </a:r>
            <a:r>
              <a:rPr lang="en-US" sz="900" dirty="0">
                <a:solidFill>
                  <a:srgbClr val="666666"/>
                </a:solidFill>
                <a:latin typeface="IBM Plex Sans" pitchFamily="34" charset="0"/>
                <a:ea typeface="IBM Plex Sans" pitchFamily="34" charset="-122"/>
                <a:cs typeface="IBM Plex Sans" pitchFamily="34" charset="-120"/>
              </a:rPr>
              <a:t> Flask for lightweight API development, Django for comprehensive dashboard functionality</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Database Systems:</a:t>
            </a:r>
            <a:r>
              <a:rPr lang="en-US" sz="900" dirty="0">
                <a:solidFill>
                  <a:srgbClr val="666666"/>
                </a:solidFill>
                <a:latin typeface="IBM Plex Sans" pitchFamily="34" charset="0"/>
                <a:ea typeface="IBM Plex Sans" pitchFamily="34" charset="-122"/>
                <a:cs typeface="IBM Plex Sans" pitchFamily="34" charset="-120"/>
              </a:rPr>
              <a:t> Redis for real-time caching, PostgreSQL for historical data storage and analytics</a:t>
            </a:r>
            <a:endParaRPr lang="en-US" sz="900" dirty="0"/>
          </a:p>
          <a:p>
            <a:pPr marL="342900" indent="-342900" algn="l">
              <a:lnSpc>
                <a:spcPts val="1250"/>
              </a:lnSpc>
              <a:buSzPct val="100000"/>
              <a:buChar char="•"/>
            </a:pPr>
            <a:endParaRPr lang="en-US" sz="900" dirty="0"/>
          </a:p>
        </p:txBody>
      </p:sp>
      <p:sp>
        <p:nvSpPr>
          <p:cNvPr id="31" name="Text 16">
            <a:extLst>
              <a:ext uri="{FF2B5EF4-FFF2-40B4-BE49-F238E27FC236}">
                <a16:creationId xmlns:a16="http://schemas.microsoft.com/office/drawing/2014/main" id="{93C72752-1B22-286B-F9A7-5EDDF57B9874}"/>
              </a:ext>
            </a:extLst>
          </p:cNvPr>
          <p:cNvSpPr/>
          <p:nvPr/>
        </p:nvSpPr>
        <p:spPr>
          <a:xfrm>
            <a:off x="198724" y="4371669"/>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2" name="Text 17">
            <a:extLst>
              <a:ext uri="{FF2B5EF4-FFF2-40B4-BE49-F238E27FC236}">
                <a16:creationId xmlns:a16="http://schemas.microsoft.com/office/drawing/2014/main" id="{4E304CE3-C0AF-7F31-DF9E-A4C4CB974E9E}"/>
              </a:ext>
            </a:extLst>
          </p:cNvPr>
          <p:cNvSpPr/>
          <p:nvPr/>
        </p:nvSpPr>
        <p:spPr>
          <a:xfrm>
            <a:off x="198724" y="4564907"/>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3" name="Text 18">
            <a:extLst>
              <a:ext uri="{FF2B5EF4-FFF2-40B4-BE49-F238E27FC236}">
                <a16:creationId xmlns:a16="http://schemas.microsoft.com/office/drawing/2014/main" id="{F485ADBB-788A-F311-FBA6-0A864859F2B6}"/>
              </a:ext>
            </a:extLst>
          </p:cNvPr>
          <p:cNvSpPr/>
          <p:nvPr/>
        </p:nvSpPr>
        <p:spPr>
          <a:xfrm>
            <a:off x="198724" y="4758146"/>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4" name="Shape 19">
            <a:extLst>
              <a:ext uri="{FF2B5EF4-FFF2-40B4-BE49-F238E27FC236}">
                <a16:creationId xmlns:a16="http://schemas.microsoft.com/office/drawing/2014/main" id="{F895456B-62E6-4818-7B86-68E3FB8B632F}"/>
              </a:ext>
            </a:extLst>
          </p:cNvPr>
          <p:cNvSpPr/>
          <p:nvPr/>
        </p:nvSpPr>
        <p:spPr>
          <a:xfrm>
            <a:off x="6231918" y="3766356"/>
            <a:ext cx="5880029"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35" name="Shape 20">
            <a:extLst>
              <a:ext uri="{FF2B5EF4-FFF2-40B4-BE49-F238E27FC236}">
                <a16:creationId xmlns:a16="http://schemas.microsoft.com/office/drawing/2014/main" id="{18B9834F-EE38-8709-6197-6042F1DE8FC4}"/>
              </a:ext>
            </a:extLst>
          </p:cNvPr>
          <p:cNvSpPr/>
          <p:nvPr/>
        </p:nvSpPr>
        <p:spPr>
          <a:xfrm>
            <a:off x="6247158" y="3781596"/>
            <a:ext cx="5853937"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37" name="Text 22">
            <a:extLst>
              <a:ext uri="{FF2B5EF4-FFF2-40B4-BE49-F238E27FC236}">
                <a16:creationId xmlns:a16="http://schemas.microsoft.com/office/drawing/2014/main" id="{A9C18401-2423-27D5-A8EA-789AB77B5BB3}"/>
              </a:ext>
            </a:extLst>
          </p:cNvPr>
          <p:cNvSpPr/>
          <p:nvPr/>
        </p:nvSpPr>
        <p:spPr>
          <a:xfrm>
            <a:off x="6346338" y="3892920"/>
            <a:ext cx="1158352"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Hardware Infrastructure</a:t>
            </a:r>
            <a:endParaRPr lang="en-US" sz="1600" dirty="0"/>
          </a:p>
        </p:txBody>
      </p:sp>
      <p:sp>
        <p:nvSpPr>
          <p:cNvPr id="38" name="Text 23">
            <a:extLst>
              <a:ext uri="{FF2B5EF4-FFF2-40B4-BE49-F238E27FC236}">
                <a16:creationId xmlns:a16="http://schemas.microsoft.com/office/drawing/2014/main" id="{E0E6A100-FF31-75DF-0075-86E441E9A644}"/>
              </a:ext>
            </a:extLst>
          </p:cNvPr>
          <p:cNvSpPr/>
          <p:nvPr/>
        </p:nvSpPr>
        <p:spPr>
          <a:xfrm>
            <a:off x="6346337" y="4156762"/>
            <a:ext cx="5684133" cy="158591"/>
          </a:xfrm>
          <a:prstGeom prst="rect">
            <a:avLst/>
          </a:prstGeom>
          <a:noFill/>
          <a:ln/>
        </p:spPr>
        <p:txBody>
          <a:bodyPr wrap="none" lIns="0" tIns="0" rIns="0" bIns="0" rtlCol="0" anchor="t"/>
          <a:lstStyle/>
          <a:p>
            <a:pPr marL="342900" indent="-342900"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Processing Units:</a:t>
            </a:r>
            <a:r>
              <a:rPr lang="en-US" sz="900" dirty="0">
                <a:solidFill>
                  <a:srgbClr val="666666"/>
                </a:solidFill>
                <a:latin typeface="IBM Plex Sans" pitchFamily="34" charset="0"/>
                <a:ea typeface="IBM Plex Sans" pitchFamily="34" charset="-122"/>
                <a:cs typeface="IBM Plex Sans" pitchFamily="34" charset="-120"/>
              </a:rPr>
              <a:t> Industrial-grade PCs with NVIDIA GPU acceleration for AI computations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Connectivity:</a:t>
            </a:r>
            <a:r>
              <a:rPr lang="en-US" sz="900" dirty="0">
                <a:solidFill>
                  <a:srgbClr val="666666"/>
                </a:solidFill>
                <a:latin typeface="IBM Plex Sans" pitchFamily="34" charset="0"/>
                <a:ea typeface="IBM Plex Sans" pitchFamily="34" charset="-122"/>
                <a:cs typeface="IBM Plex Sans" pitchFamily="34" charset="-120"/>
              </a:rPr>
              <a:t> Bluetooth beacons 20-30meteres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Environmental Rating:</a:t>
            </a:r>
            <a:r>
              <a:rPr lang="en-US" sz="900" dirty="0">
                <a:solidFill>
                  <a:srgbClr val="666666"/>
                </a:solidFill>
                <a:latin typeface="IBM Plex Sans" pitchFamily="34" charset="0"/>
                <a:ea typeface="IBM Plex Sans" pitchFamily="34" charset="-122"/>
                <a:cs typeface="IBM Plex Sans" pitchFamily="34" charset="-120"/>
              </a:rPr>
              <a:t> IP69k-rated enclosures suitable for harsh railway environments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Power Systems:</a:t>
            </a:r>
            <a:r>
              <a:rPr lang="en-US" sz="900" dirty="0">
                <a:solidFill>
                  <a:srgbClr val="666666"/>
                </a:solidFill>
                <a:latin typeface="IBM Plex Sans" pitchFamily="34" charset="0"/>
                <a:ea typeface="IBM Plex Sans" pitchFamily="34" charset="-122"/>
                <a:cs typeface="IBM Plex Sans" pitchFamily="34" charset="-120"/>
              </a:rPr>
              <a:t> Uninterrupted power supplies with 4-hour and solar battery backup for continuity</a:t>
            </a:r>
            <a:endParaRPr lang="en-US" sz="900" dirty="0"/>
          </a:p>
          <a:p>
            <a:pPr marL="342900" indent="-342900">
              <a:lnSpc>
                <a:spcPts val="1250"/>
              </a:lnSpc>
              <a:buSzPct val="100000"/>
              <a:buFontTx/>
              <a:buChar char="•"/>
            </a:pPr>
            <a:endParaRPr lang="en-US" sz="900" dirty="0"/>
          </a:p>
          <a:p>
            <a:pPr marL="342900" indent="-342900">
              <a:lnSpc>
                <a:spcPts val="1250"/>
              </a:lnSpc>
              <a:buSzPct val="100000"/>
              <a:buFontTx/>
              <a:buChar char="•"/>
            </a:pPr>
            <a:endParaRPr lang="en-US" sz="900" dirty="0"/>
          </a:p>
          <a:p>
            <a:pPr marL="342900" indent="-342900" algn="l">
              <a:lnSpc>
                <a:spcPts val="1250"/>
              </a:lnSpc>
              <a:buSzPct val="100000"/>
              <a:buChar char="•"/>
            </a:pPr>
            <a:endParaRPr lang="en-US" sz="900" dirty="0"/>
          </a:p>
        </p:txBody>
      </p:sp>
      <p:sp>
        <p:nvSpPr>
          <p:cNvPr id="39" name="Text 24">
            <a:extLst>
              <a:ext uri="{FF2B5EF4-FFF2-40B4-BE49-F238E27FC236}">
                <a16:creationId xmlns:a16="http://schemas.microsoft.com/office/drawing/2014/main" id="{D9FE05FF-6CC8-508F-60D0-E1B2FF1D7AD6}"/>
              </a:ext>
            </a:extLst>
          </p:cNvPr>
          <p:cNvSpPr/>
          <p:nvPr/>
        </p:nvSpPr>
        <p:spPr>
          <a:xfrm>
            <a:off x="6346337" y="4350000"/>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0" name="Text 25">
            <a:extLst>
              <a:ext uri="{FF2B5EF4-FFF2-40B4-BE49-F238E27FC236}">
                <a16:creationId xmlns:a16="http://schemas.microsoft.com/office/drawing/2014/main" id="{E0E746AD-ABCB-3409-D7E8-E6B61440FB66}"/>
              </a:ext>
            </a:extLst>
          </p:cNvPr>
          <p:cNvSpPr/>
          <p:nvPr/>
        </p:nvSpPr>
        <p:spPr>
          <a:xfrm>
            <a:off x="6346337" y="4543238"/>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1" name="Text 26">
            <a:extLst>
              <a:ext uri="{FF2B5EF4-FFF2-40B4-BE49-F238E27FC236}">
                <a16:creationId xmlns:a16="http://schemas.microsoft.com/office/drawing/2014/main" id="{F9BEF4C0-6675-5FC6-F0CE-7D425CD319F6}"/>
              </a:ext>
            </a:extLst>
          </p:cNvPr>
          <p:cNvSpPr/>
          <p:nvPr/>
        </p:nvSpPr>
        <p:spPr>
          <a:xfrm>
            <a:off x="6346337" y="4736477"/>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2" name="Text 27">
            <a:extLst>
              <a:ext uri="{FF2B5EF4-FFF2-40B4-BE49-F238E27FC236}">
                <a16:creationId xmlns:a16="http://schemas.microsoft.com/office/drawing/2014/main" id="{B083F46B-827C-D1CD-0185-8A7E7B947E08}"/>
              </a:ext>
            </a:extLst>
          </p:cNvPr>
          <p:cNvSpPr/>
          <p:nvPr/>
        </p:nvSpPr>
        <p:spPr>
          <a:xfrm>
            <a:off x="84306" y="5144028"/>
            <a:ext cx="1061832" cy="155019"/>
          </a:xfrm>
          <a:prstGeom prst="rect">
            <a:avLst/>
          </a:prstGeom>
          <a:noFill/>
          <a:ln/>
        </p:spPr>
        <p:txBody>
          <a:bodyPr wrap="none" lIns="0" tIns="0" rIns="0" bIns="0" rtlCol="0" anchor="t"/>
          <a:lstStyle/>
          <a:p>
            <a:pPr marL="0" indent="0" algn="l">
              <a:lnSpc>
                <a:spcPts val="1200"/>
              </a:lnSpc>
              <a:buNone/>
            </a:pPr>
            <a:r>
              <a:rPr lang="en-US" sz="1100" dirty="0">
                <a:solidFill>
                  <a:srgbClr val="124DF0"/>
                </a:solidFill>
                <a:latin typeface="Outfit Medium" pitchFamily="34" charset="0"/>
                <a:ea typeface="Outfit Medium" pitchFamily="34" charset="-122"/>
                <a:cs typeface="Outfit Medium" pitchFamily="34" charset="-120"/>
              </a:rPr>
              <a:t>Data Ingestion Layer</a:t>
            </a:r>
            <a:endParaRPr lang="en-US" sz="1100" dirty="0"/>
          </a:p>
        </p:txBody>
      </p:sp>
      <p:sp>
        <p:nvSpPr>
          <p:cNvPr id="43" name="Text 28">
            <a:extLst>
              <a:ext uri="{FF2B5EF4-FFF2-40B4-BE49-F238E27FC236}">
                <a16:creationId xmlns:a16="http://schemas.microsoft.com/office/drawing/2014/main" id="{81C4DC83-8922-E64D-10CD-57BC82C7B791}"/>
              </a:ext>
            </a:extLst>
          </p:cNvPr>
          <p:cNvSpPr/>
          <p:nvPr/>
        </p:nvSpPr>
        <p:spPr>
          <a:xfrm>
            <a:off x="84306"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Real-time data streams from track circuits, axle counters, weather stations, and rolling stock telemetry feed into our high-performance data ingestion pipeline. The system processes up to 10,000* data points per second with sub-100ms latency.</a:t>
            </a:r>
            <a:endParaRPr lang="en-US" sz="1000" dirty="0"/>
          </a:p>
        </p:txBody>
      </p:sp>
      <p:sp>
        <p:nvSpPr>
          <p:cNvPr id="44" name="Text 29">
            <a:extLst>
              <a:ext uri="{FF2B5EF4-FFF2-40B4-BE49-F238E27FC236}">
                <a16:creationId xmlns:a16="http://schemas.microsoft.com/office/drawing/2014/main" id="{8F6670DC-8BEA-B115-E63A-3DA87B4D8A7F}"/>
              </a:ext>
            </a:extLst>
          </p:cNvPr>
          <p:cNvSpPr/>
          <p:nvPr/>
        </p:nvSpPr>
        <p:spPr>
          <a:xfrm>
            <a:off x="4187138" y="5144028"/>
            <a:ext cx="1766242" cy="163612"/>
          </a:xfrm>
          <a:prstGeom prst="rect">
            <a:avLst/>
          </a:prstGeom>
          <a:noFill/>
          <a:ln/>
        </p:spPr>
        <p:txBody>
          <a:bodyPr wrap="none" lIns="0" tIns="0" rIns="0" bIns="0" rtlCol="0" anchor="t"/>
          <a:lstStyle/>
          <a:p>
            <a:pPr marL="0" indent="0" algn="l">
              <a:lnSpc>
                <a:spcPts val="1200"/>
              </a:lnSpc>
              <a:buNone/>
            </a:pPr>
            <a:r>
              <a:rPr lang="en-US" sz="1100" dirty="0">
                <a:solidFill>
                  <a:srgbClr val="406FF4"/>
                </a:solidFill>
                <a:latin typeface="Outfit Medium" pitchFamily="34" charset="0"/>
                <a:ea typeface="Outfit Medium" pitchFamily="34" charset="-122"/>
                <a:cs typeface="Outfit Medium" pitchFamily="34" charset="-120"/>
              </a:rPr>
              <a:t>AI Optimisation Engine</a:t>
            </a:r>
            <a:endParaRPr lang="en-US" sz="1100" dirty="0"/>
          </a:p>
        </p:txBody>
      </p:sp>
      <p:sp>
        <p:nvSpPr>
          <p:cNvPr id="45" name="Text 30">
            <a:extLst>
              <a:ext uri="{FF2B5EF4-FFF2-40B4-BE49-F238E27FC236}">
                <a16:creationId xmlns:a16="http://schemas.microsoft.com/office/drawing/2014/main" id="{C1A46C52-1C5A-B240-B586-6005EF1FBF0B}"/>
              </a:ext>
            </a:extLst>
          </p:cNvPr>
          <p:cNvSpPr/>
          <p:nvPr/>
        </p:nvSpPr>
        <p:spPr>
          <a:xfrm>
            <a:off x="4187139"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Quantum Machine learning algorithm analyse current network state and predict optimal routing decisions. The engine evaluates thousands of potential scenarios simultaneously, selecting strategies that maximise throughput whilst maintaining safety margins.</a:t>
            </a:r>
            <a:endParaRPr lang="en-US" sz="1000" dirty="0"/>
          </a:p>
        </p:txBody>
      </p:sp>
      <p:sp>
        <p:nvSpPr>
          <p:cNvPr id="46" name="Text 31">
            <a:extLst>
              <a:ext uri="{FF2B5EF4-FFF2-40B4-BE49-F238E27FC236}">
                <a16:creationId xmlns:a16="http://schemas.microsoft.com/office/drawing/2014/main" id="{C66EF9F7-1843-4657-C0C7-EC9415E4D072}"/>
              </a:ext>
            </a:extLst>
          </p:cNvPr>
          <p:cNvSpPr/>
          <p:nvPr/>
        </p:nvSpPr>
        <p:spPr>
          <a:xfrm>
            <a:off x="8392607" y="5144028"/>
            <a:ext cx="1183193" cy="284957"/>
          </a:xfrm>
          <a:prstGeom prst="rect">
            <a:avLst/>
          </a:prstGeom>
          <a:noFill/>
          <a:ln/>
        </p:spPr>
        <p:txBody>
          <a:bodyPr wrap="none" lIns="0" tIns="0" rIns="0" bIns="0" rtlCol="0" anchor="t"/>
          <a:lstStyle/>
          <a:p>
            <a:pPr>
              <a:lnSpc>
                <a:spcPts val="1200"/>
              </a:lnSpc>
            </a:pPr>
            <a:r>
              <a:rPr lang="en-US" sz="1100" dirty="0">
                <a:solidFill>
                  <a:srgbClr val="406FF4"/>
                </a:solidFill>
                <a:latin typeface="Outfit Medium" pitchFamily="34" charset="0"/>
                <a:ea typeface="Outfit Medium" pitchFamily="34" charset="-122"/>
              </a:rPr>
              <a:t>Operator Interface</a:t>
            </a:r>
          </a:p>
        </p:txBody>
      </p:sp>
      <p:sp>
        <p:nvSpPr>
          <p:cNvPr id="47" name="Text 32">
            <a:extLst>
              <a:ext uri="{FF2B5EF4-FFF2-40B4-BE49-F238E27FC236}">
                <a16:creationId xmlns:a16="http://schemas.microsoft.com/office/drawing/2014/main" id="{7C60561D-9020-2E71-65DB-1877DA64DBFF}"/>
              </a:ext>
            </a:extLst>
          </p:cNvPr>
          <p:cNvSpPr/>
          <p:nvPr/>
        </p:nvSpPr>
        <p:spPr>
          <a:xfrm>
            <a:off x="8392607" y="5398226"/>
            <a:ext cx="3810996"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Intuitive web-based dashboard provides real-time network visualisation, conflict predictions, and recommended actions. Mobile responsive design ensures accessibility across devices, enabling remote monitoring and decision-making.</a:t>
            </a:r>
            <a:endParaRPr lang="en-US" sz="1000" dirty="0"/>
          </a:p>
        </p:txBody>
      </p:sp>
      <p:pic>
        <p:nvPicPr>
          <p:cNvPr id="17410" name="Image 0" descr="preencoded.png">
            <a:extLst>
              <a:ext uri="{FF2B5EF4-FFF2-40B4-BE49-F238E27FC236}">
                <a16:creationId xmlns:a16="http://schemas.microsoft.com/office/drawing/2014/main" id="{D86506DC-865F-65AF-3B28-463832E2CD0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
                    </a14:imgEffect>
                  </a14:imgLayer>
                </a14:imgProps>
              </a:ext>
            </a:extLst>
          </a:blip>
          <a:stretch>
            <a:fillRect/>
          </a:stretch>
        </p:blipFill>
        <p:spPr>
          <a:xfrm>
            <a:off x="2122714" y="137217"/>
            <a:ext cx="7674738" cy="4244646"/>
          </a:xfrm>
          <a:prstGeom prst="rect">
            <a:avLst/>
          </a:prstGeom>
        </p:spPr>
      </p:pic>
      <p:sp>
        <p:nvSpPr>
          <p:cNvPr id="17411" name="Text 1">
            <a:extLst>
              <a:ext uri="{FF2B5EF4-FFF2-40B4-BE49-F238E27FC236}">
                <a16:creationId xmlns:a16="http://schemas.microsoft.com/office/drawing/2014/main" id="{332F8656-3644-BE46-0D2E-75B5567C1359}"/>
              </a:ext>
            </a:extLst>
          </p:cNvPr>
          <p:cNvSpPr/>
          <p:nvPr/>
        </p:nvSpPr>
        <p:spPr>
          <a:xfrm>
            <a:off x="414601" y="2922661"/>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Edge </a:t>
            </a:r>
            <a:r>
              <a:rPr lang="en-US" sz="1350" dirty="0">
                <a:solidFill>
                  <a:srgbClr val="666666"/>
                </a:solidFill>
                <a:latin typeface="Outfit Medium" pitchFamily="34" charset="0"/>
                <a:ea typeface="Outfit Medium" pitchFamily="34" charset="-122"/>
              </a:rPr>
              <a:t>Sensors</a:t>
            </a:r>
          </a:p>
        </p:txBody>
      </p:sp>
      <p:sp>
        <p:nvSpPr>
          <p:cNvPr id="17412" name="Text 2">
            <a:extLst>
              <a:ext uri="{FF2B5EF4-FFF2-40B4-BE49-F238E27FC236}">
                <a16:creationId xmlns:a16="http://schemas.microsoft.com/office/drawing/2014/main" id="{C07E9D40-B314-4618-224C-D0D5A4F156A2}"/>
              </a:ext>
            </a:extLst>
          </p:cNvPr>
          <p:cNvSpPr/>
          <p:nvPr/>
        </p:nvSpPr>
        <p:spPr>
          <a:xfrm>
            <a:off x="304647" y="3168803"/>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Real-time train &amp; track telemetry</a:t>
            </a:r>
            <a:endParaRPr lang="en-US" sz="1050" dirty="0"/>
          </a:p>
        </p:txBody>
      </p:sp>
      <p:sp>
        <p:nvSpPr>
          <p:cNvPr id="17413" name="Text 3">
            <a:extLst>
              <a:ext uri="{FF2B5EF4-FFF2-40B4-BE49-F238E27FC236}">
                <a16:creationId xmlns:a16="http://schemas.microsoft.com/office/drawing/2014/main" id="{139F0D83-4248-F979-1D66-2FD8DDE4BB60}"/>
              </a:ext>
            </a:extLst>
          </p:cNvPr>
          <p:cNvSpPr/>
          <p:nvPr/>
        </p:nvSpPr>
        <p:spPr>
          <a:xfrm>
            <a:off x="3017110" y="1002949"/>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Signaling Systems</a:t>
            </a:r>
          </a:p>
        </p:txBody>
      </p:sp>
      <p:sp>
        <p:nvSpPr>
          <p:cNvPr id="17414" name="Text 4">
            <a:extLst>
              <a:ext uri="{FF2B5EF4-FFF2-40B4-BE49-F238E27FC236}">
                <a16:creationId xmlns:a16="http://schemas.microsoft.com/office/drawing/2014/main" id="{5B8A9E55-FD1A-D103-4B04-7F0E38A7CDBA}"/>
              </a:ext>
            </a:extLst>
          </p:cNvPr>
          <p:cNvSpPr/>
          <p:nvPr/>
        </p:nvSpPr>
        <p:spPr>
          <a:xfrm>
            <a:off x="2907156" y="125997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Interlock and signal status feeds</a:t>
            </a:r>
            <a:endParaRPr lang="en-US" sz="1050" dirty="0"/>
          </a:p>
        </p:txBody>
      </p:sp>
      <p:sp>
        <p:nvSpPr>
          <p:cNvPr id="17415" name="Text 5">
            <a:extLst>
              <a:ext uri="{FF2B5EF4-FFF2-40B4-BE49-F238E27FC236}">
                <a16:creationId xmlns:a16="http://schemas.microsoft.com/office/drawing/2014/main" id="{B751A2AF-BC9C-4ADF-ACFB-16D1140BCC1F}"/>
              </a:ext>
            </a:extLst>
          </p:cNvPr>
          <p:cNvSpPr/>
          <p:nvPr/>
        </p:nvSpPr>
        <p:spPr>
          <a:xfrm>
            <a:off x="4549767" y="3156352"/>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AI Processing</a:t>
            </a:r>
          </a:p>
        </p:txBody>
      </p:sp>
      <p:sp>
        <p:nvSpPr>
          <p:cNvPr id="17416" name="Text 6">
            <a:extLst>
              <a:ext uri="{FF2B5EF4-FFF2-40B4-BE49-F238E27FC236}">
                <a16:creationId xmlns:a16="http://schemas.microsoft.com/office/drawing/2014/main" id="{50D90F9F-108D-F4F9-3705-D6E3CA5AF25F}"/>
              </a:ext>
            </a:extLst>
          </p:cNvPr>
          <p:cNvSpPr/>
          <p:nvPr/>
        </p:nvSpPr>
        <p:spPr>
          <a:xfrm>
            <a:off x="4439813" y="3358951"/>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Python ML engine for inference</a:t>
            </a:r>
            <a:endParaRPr lang="en-US" sz="1050" dirty="0"/>
          </a:p>
        </p:txBody>
      </p:sp>
      <p:sp>
        <p:nvSpPr>
          <p:cNvPr id="17417" name="Text 7">
            <a:extLst>
              <a:ext uri="{FF2B5EF4-FFF2-40B4-BE49-F238E27FC236}">
                <a16:creationId xmlns:a16="http://schemas.microsoft.com/office/drawing/2014/main" id="{5A8FCB2A-676C-2B37-A38F-A05F42032B96}"/>
              </a:ext>
            </a:extLst>
          </p:cNvPr>
          <p:cNvSpPr/>
          <p:nvPr/>
        </p:nvSpPr>
        <p:spPr>
          <a:xfrm>
            <a:off x="5843471" y="986413"/>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Operator Dashboard</a:t>
            </a:r>
            <a:endParaRPr lang="en-US" sz="1350" dirty="0"/>
          </a:p>
        </p:txBody>
      </p:sp>
      <p:sp>
        <p:nvSpPr>
          <p:cNvPr id="17418" name="Text 8">
            <a:extLst>
              <a:ext uri="{FF2B5EF4-FFF2-40B4-BE49-F238E27FC236}">
                <a16:creationId xmlns:a16="http://schemas.microsoft.com/office/drawing/2014/main" id="{E19AAD9E-E6D2-71A6-4AD1-7570B4F5A880}"/>
              </a:ext>
            </a:extLst>
          </p:cNvPr>
          <p:cNvSpPr/>
          <p:nvPr/>
        </p:nvSpPr>
        <p:spPr>
          <a:xfrm>
            <a:off x="5733517" y="1221669"/>
            <a:ext cx="3312375" cy="309247"/>
          </a:xfrm>
          <a:prstGeom prst="rect">
            <a:avLst/>
          </a:prstGeom>
          <a:noFill/>
          <a:ln/>
        </p:spPr>
        <p:txBody>
          <a:bodyPr wrap="non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Visualize alerts and KPIs</a:t>
            </a:r>
            <a:endParaRPr lang="en-US" sz="1050" dirty="0"/>
          </a:p>
        </p:txBody>
      </p:sp>
      <p:sp>
        <p:nvSpPr>
          <p:cNvPr id="17419" name="Text 9">
            <a:extLst>
              <a:ext uri="{FF2B5EF4-FFF2-40B4-BE49-F238E27FC236}">
                <a16:creationId xmlns:a16="http://schemas.microsoft.com/office/drawing/2014/main" id="{ACE20AC5-C394-6F22-D098-6A8F975ACC56}"/>
              </a:ext>
            </a:extLst>
          </p:cNvPr>
          <p:cNvSpPr/>
          <p:nvPr/>
        </p:nvSpPr>
        <p:spPr>
          <a:xfrm>
            <a:off x="8708108" y="2839915"/>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Feedback Loop</a:t>
            </a:r>
          </a:p>
        </p:txBody>
      </p:sp>
      <p:sp>
        <p:nvSpPr>
          <p:cNvPr id="17420" name="Text 10">
            <a:extLst>
              <a:ext uri="{FF2B5EF4-FFF2-40B4-BE49-F238E27FC236}">
                <a16:creationId xmlns:a16="http://schemas.microsoft.com/office/drawing/2014/main" id="{D41F4263-EE2A-5416-93DB-FAD4AFA1BC6E}"/>
              </a:ext>
            </a:extLst>
          </p:cNvPr>
          <p:cNvSpPr/>
          <p:nvPr/>
        </p:nvSpPr>
        <p:spPr>
          <a:xfrm>
            <a:off x="8598154" y="306428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Labelled data for continuous learning</a:t>
            </a:r>
            <a:endParaRPr lang="en-US" sz="1050" dirty="0"/>
          </a:p>
        </p:txBody>
      </p:sp>
      <p:pic>
        <p:nvPicPr>
          <p:cNvPr id="3" name="Picture 2">
            <a:hlinkClick r:id="rId6"/>
            <a:extLst>
              <a:ext uri="{FF2B5EF4-FFF2-40B4-BE49-F238E27FC236}">
                <a16:creationId xmlns:a16="http://schemas.microsoft.com/office/drawing/2014/main" id="{8DE59962-E4FA-8333-7C47-EEEA15DB5A6B}"/>
              </a:ext>
            </a:extLst>
          </p:cNvPr>
          <p:cNvPicPr>
            <a:picLocks noChangeAspect="1"/>
          </p:cNvPicPr>
          <p:nvPr/>
        </p:nvPicPr>
        <p:blipFill>
          <a:blip r:embed="rId7"/>
          <a:stretch>
            <a:fillRect/>
          </a:stretch>
        </p:blipFill>
        <p:spPr>
          <a:xfrm>
            <a:off x="10871913" y="1661924"/>
            <a:ext cx="677438" cy="677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57" name="Shape 1">
            <a:extLst>
              <a:ext uri="{FF2B5EF4-FFF2-40B4-BE49-F238E27FC236}">
                <a16:creationId xmlns:a16="http://schemas.microsoft.com/office/drawing/2014/main" id="{CA160D94-2A78-B422-F646-E8E38AC04154}"/>
              </a:ext>
            </a:extLst>
          </p:cNvPr>
          <p:cNvSpPr/>
          <p:nvPr/>
        </p:nvSpPr>
        <p:spPr>
          <a:xfrm>
            <a:off x="515542"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58" name="Text 2">
            <a:extLst>
              <a:ext uri="{FF2B5EF4-FFF2-40B4-BE49-F238E27FC236}">
                <a16:creationId xmlns:a16="http://schemas.microsoft.com/office/drawing/2014/main" id="{5047B2CE-B095-2BC4-4701-07D39A5062B5}"/>
              </a:ext>
            </a:extLst>
          </p:cNvPr>
          <p:cNvSpPr/>
          <p:nvPr/>
        </p:nvSpPr>
        <p:spPr>
          <a:xfrm>
            <a:off x="651987" y="1254562"/>
            <a:ext cx="1321656"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Technical Feasibility</a:t>
            </a:r>
            <a:endParaRPr lang="en-US" sz="1250" dirty="0"/>
          </a:p>
        </p:txBody>
      </p:sp>
      <p:sp>
        <p:nvSpPr>
          <p:cNvPr id="17459" name="Text 3">
            <a:extLst>
              <a:ext uri="{FF2B5EF4-FFF2-40B4-BE49-F238E27FC236}">
                <a16:creationId xmlns:a16="http://schemas.microsoft.com/office/drawing/2014/main" id="{F3CA4612-E315-78EA-1EFA-FE98F92DCD41}"/>
              </a:ext>
            </a:extLst>
          </p:cNvPr>
          <p:cNvSpPr/>
          <p:nvPr/>
        </p:nvSpPr>
        <p:spPr>
          <a:xfrm>
            <a:off x="651986"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TRAYA leverages mature technologies including established machine learning frameworks and industrial computing systems. Our development approach builds upon existing successful implementations in logistics and manufacturing sectors, adapted specifically for railway operations.</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Integration capabilities with current SCADA and signaling systems will be validated through extensive simulation testing. The system's modular architecture allows incremental deployment, reducing implementation complexity and associated risks.</a:t>
            </a:r>
            <a:endParaRPr lang="en-US" sz="900" dirty="0"/>
          </a:p>
          <a:p>
            <a:pPr marL="0" indent="0" algn="l">
              <a:lnSpc>
                <a:spcPts val="1600"/>
              </a:lnSpc>
              <a:buNone/>
            </a:pPr>
            <a:endParaRPr lang="en-US" sz="900" dirty="0"/>
          </a:p>
        </p:txBody>
      </p:sp>
      <p:sp>
        <p:nvSpPr>
          <p:cNvPr id="17460" name="Text 4">
            <a:extLst>
              <a:ext uri="{FF2B5EF4-FFF2-40B4-BE49-F238E27FC236}">
                <a16:creationId xmlns:a16="http://schemas.microsoft.com/office/drawing/2014/main" id="{B0FBF744-E7A6-766F-C6B1-AB28BE965AC8}"/>
              </a:ext>
            </a:extLst>
          </p:cNvPr>
          <p:cNvSpPr/>
          <p:nvPr/>
        </p:nvSpPr>
        <p:spPr>
          <a:xfrm>
            <a:off x="642655" y="2331729"/>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1" name="Shape 5">
            <a:extLst>
              <a:ext uri="{FF2B5EF4-FFF2-40B4-BE49-F238E27FC236}">
                <a16:creationId xmlns:a16="http://schemas.microsoft.com/office/drawing/2014/main" id="{7EF840A2-060F-823F-42F6-72B9BB71AFAF}"/>
              </a:ext>
            </a:extLst>
          </p:cNvPr>
          <p:cNvSpPr/>
          <p:nvPr/>
        </p:nvSpPr>
        <p:spPr>
          <a:xfrm>
            <a:off x="6148507"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62" name="Text 6">
            <a:extLst>
              <a:ext uri="{FF2B5EF4-FFF2-40B4-BE49-F238E27FC236}">
                <a16:creationId xmlns:a16="http://schemas.microsoft.com/office/drawing/2014/main" id="{53279B36-2964-9BA8-CB5D-283E20DD4B68}"/>
              </a:ext>
            </a:extLst>
          </p:cNvPr>
          <p:cNvSpPr/>
          <p:nvPr/>
        </p:nvSpPr>
        <p:spPr>
          <a:xfrm>
            <a:off x="6284951" y="1254562"/>
            <a:ext cx="1389237"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Operational Challenges</a:t>
            </a:r>
            <a:endParaRPr lang="en-US" sz="1250" dirty="0"/>
          </a:p>
        </p:txBody>
      </p:sp>
      <p:sp>
        <p:nvSpPr>
          <p:cNvPr id="17463" name="Text 7">
            <a:extLst>
              <a:ext uri="{FF2B5EF4-FFF2-40B4-BE49-F238E27FC236}">
                <a16:creationId xmlns:a16="http://schemas.microsoft.com/office/drawing/2014/main" id="{8E999513-9789-A29E-AFD5-6814207329A8}"/>
              </a:ext>
            </a:extLst>
          </p:cNvPr>
          <p:cNvSpPr/>
          <p:nvPr/>
        </p:nvSpPr>
        <p:spPr>
          <a:xfrm>
            <a:off x="6284951"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Primary challenges include data latency in legacy systems and the critical need for regulatory approval from railway safety authorities. Additionally, operator training and change management represent significant considerations for successful adoption.</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Weather-related sensor degradation and the complexity of integrating with diverse signaling systems across different railway sections present ongoing operational challenges requiring continuous monitoring and adaptation.</a:t>
            </a:r>
            <a:endParaRPr lang="en-US" sz="900" dirty="0"/>
          </a:p>
          <a:p>
            <a:pPr marL="0" indent="0" algn="l">
              <a:lnSpc>
                <a:spcPts val="1600"/>
              </a:lnSpc>
              <a:buNone/>
            </a:pPr>
            <a:endParaRPr lang="en-US" sz="900" dirty="0"/>
          </a:p>
        </p:txBody>
      </p:sp>
      <p:sp>
        <p:nvSpPr>
          <p:cNvPr id="17464" name="Text 8">
            <a:extLst>
              <a:ext uri="{FF2B5EF4-FFF2-40B4-BE49-F238E27FC236}">
                <a16:creationId xmlns:a16="http://schemas.microsoft.com/office/drawing/2014/main" id="{BCB6CA77-7123-A7EA-E0A6-2F53264D65CA}"/>
              </a:ext>
            </a:extLst>
          </p:cNvPr>
          <p:cNvSpPr/>
          <p:nvPr/>
        </p:nvSpPr>
        <p:spPr>
          <a:xfrm>
            <a:off x="6284951" y="2229088"/>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5" name="Text 9">
            <a:extLst>
              <a:ext uri="{FF2B5EF4-FFF2-40B4-BE49-F238E27FC236}">
                <a16:creationId xmlns:a16="http://schemas.microsoft.com/office/drawing/2014/main" id="{E9917B9F-9D11-10A7-DE4B-75BCC80BACC3}"/>
              </a:ext>
            </a:extLst>
          </p:cNvPr>
          <p:cNvSpPr/>
          <p:nvPr/>
        </p:nvSpPr>
        <p:spPr>
          <a:xfrm>
            <a:off x="515541" y="2912794"/>
            <a:ext cx="1799123" cy="241697"/>
          </a:xfrm>
          <a:prstGeom prst="rect">
            <a:avLst/>
          </a:prstGeom>
          <a:noFill/>
          <a:ln/>
        </p:spPr>
        <p:txBody>
          <a:bodyPr wrap="none" lIns="0" tIns="0" rIns="0" bIns="0" rtlCol="0" anchor="t"/>
          <a:lstStyle/>
          <a:p>
            <a:pPr marL="0" indent="0" algn="l">
              <a:lnSpc>
                <a:spcPts val="1900"/>
              </a:lnSpc>
              <a:buNone/>
            </a:pPr>
            <a:r>
              <a:rPr lang="en-US" sz="1500" dirty="0">
                <a:solidFill>
                  <a:srgbClr val="3F6FF3"/>
                </a:solidFill>
                <a:latin typeface="Outfit Medium" pitchFamily="34" charset="0"/>
                <a:ea typeface="Outfit Medium" pitchFamily="34" charset="-122"/>
                <a:cs typeface="Outfit Medium" pitchFamily="34" charset="-120"/>
              </a:rPr>
              <a:t>Risk Mitigation Strategies</a:t>
            </a:r>
            <a:endParaRPr lang="en-US" sz="1500" dirty="0"/>
          </a:p>
        </p:txBody>
      </p:sp>
      <p:sp>
        <p:nvSpPr>
          <p:cNvPr id="17466" name="Text 10">
            <a:extLst>
              <a:ext uri="{FF2B5EF4-FFF2-40B4-BE49-F238E27FC236}">
                <a16:creationId xmlns:a16="http://schemas.microsoft.com/office/drawing/2014/main" id="{DBA487D2-428E-E33E-EDA7-D1204896F379}"/>
              </a:ext>
            </a:extLst>
          </p:cNvPr>
          <p:cNvSpPr/>
          <p:nvPr/>
        </p:nvSpPr>
        <p:spPr>
          <a:xfrm>
            <a:off x="515541" y="3171347"/>
            <a:ext cx="6589819" cy="2153485"/>
          </a:xfrm>
          <a:prstGeom prst="rect">
            <a:avLst/>
          </a:prstGeom>
          <a:noFill/>
          <a:ln/>
        </p:spPr>
        <p:txBody>
          <a:bodyPr wrap="square" lIns="0" tIns="0" rIns="0" bIns="0" rtlCol="0" anchor="t"/>
          <a:lstStyle/>
          <a:p>
            <a:pPr marL="0" indent="0" algn="l">
              <a:lnSpc>
                <a:spcPts val="1600"/>
              </a:lnSpc>
              <a:buNone/>
            </a:pPr>
            <a:r>
              <a:rPr lang="en-US" sz="900" dirty="0">
                <a:solidFill>
                  <a:srgbClr val="666666"/>
                </a:solidFill>
                <a:latin typeface="IBM Plex Sans" pitchFamily="34" charset="0"/>
                <a:ea typeface="IBM Plex Sans" pitchFamily="34" charset="-122"/>
                <a:cs typeface="IBM Plex Sans" pitchFamily="34" charset="-120"/>
              </a:rPr>
              <a:t>Data latency concerns are addressed through implementation of low-latency communication protocols and edge computing capabilities. </a:t>
            </a:r>
            <a:r>
              <a:rPr lang="en-US" sz="900">
                <a:solidFill>
                  <a:srgbClr val="666666"/>
                </a:solidFill>
                <a:latin typeface="IBM Plex Sans" pitchFamily="34" charset="0"/>
                <a:ea typeface="IBM Plex Sans" pitchFamily="34" charset="-122"/>
                <a:cs typeface="IBM Plex Sans" pitchFamily="34" charset="-120"/>
              </a:rPr>
              <a:t>On premise </a:t>
            </a:r>
            <a:r>
              <a:rPr lang="en-US" sz="900" dirty="0">
                <a:solidFill>
                  <a:srgbClr val="666666"/>
                </a:solidFill>
                <a:latin typeface="IBM Plex Sans" pitchFamily="34" charset="0"/>
                <a:ea typeface="IBM Plex Sans" pitchFamily="34" charset="-122"/>
                <a:cs typeface="IBM Plex Sans" pitchFamily="34" charset="-120"/>
              </a:rPr>
              <a:t>processing with local decision capability ensures critical decisions remain independent of external network connectivity, maintaining operational reliability during communication disruptions.</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Regulatory approval processes are facilitated through comprehensive safety case development, including extensive simulation testing and gradual deployment strategies. Our approach includes collaboration with railway safety authorities from project inception, ensuring compliance requirements are integrated into system design rather than addressed retrospectively.</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Small-scale pilot projects provide validation opportunities whilst demonstrating tangible benefits to stakeholders. These controlled implementations allow comprehensive performance measurement and system refinement before broader deployment across the network.</a:t>
            </a:r>
            <a:endParaRPr lang="en-US" sz="900" dirty="0"/>
          </a:p>
          <a:p>
            <a:pPr>
              <a:lnSpc>
                <a:spcPts val="1600"/>
              </a:lnSpc>
            </a:pPr>
            <a:endParaRPr lang="en-US" sz="900" dirty="0"/>
          </a:p>
          <a:p>
            <a:pPr marL="0" indent="0" algn="l">
              <a:lnSpc>
                <a:spcPts val="1600"/>
              </a:lnSpc>
              <a:buNone/>
            </a:pPr>
            <a:endParaRPr lang="en-US" sz="900" dirty="0"/>
          </a:p>
        </p:txBody>
      </p:sp>
      <p:sp>
        <p:nvSpPr>
          <p:cNvPr id="17467" name="Text 11">
            <a:extLst>
              <a:ext uri="{FF2B5EF4-FFF2-40B4-BE49-F238E27FC236}">
                <a16:creationId xmlns:a16="http://schemas.microsoft.com/office/drawing/2014/main" id="{2EF8573A-6AEB-AADC-26B6-B9D652BF2F3E}"/>
              </a:ext>
            </a:extLst>
          </p:cNvPr>
          <p:cNvSpPr/>
          <p:nvPr/>
        </p:nvSpPr>
        <p:spPr>
          <a:xfrm>
            <a:off x="506210" y="3831316"/>
            <a:ext cx="6589819" cy="618649"/>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8" name="Text 12">
            <a:extLst>
              <a:ext uri="{FF2B5EF4-FFF2-40B4-BE49-F238E27FC236}">
                <a16:creationId xmlns:a16="http://schemas.microsoft.com/office/drawing/2014/main" id="{CF6DDF69-CF81-40D2-E9D0-676B7D3A1B49}"/>
              </a:ext>
            </a:extLst>
          </p:cNvPr>
          <p:cNvSpPr/>
          <p:nvPr/>
        </p:nvSpPr>
        <p:spPr>
          <a:xfrm>
            <a:off x="515541" y="4640578"/>
            <a:ext cx="6589819" cy="412433"/>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9" name="Shape 13">
            <a:extLst>
              <a:ext uri="{FF2B5EF4-FFF2-40B4-BE49-F238E27FC236}">
                <a16:creationId xmlns:a16="http://schemas.microsoft.com/office/drawing/2014/main" id="{BD26D967-5BD2-DC73-71ED-E64EEDDD63A3}"/>
              </a:ext>
            </a:extLst>
          </p:cNvPr>
          <p:cNvSpPr/>
          <p:nvPr/>
        </p:nvSpPr>
        <p:spPr>
          <a:xfrm>
            <a:off x="7471755" y="2956039"/>
            <a:ext cx="4307271" cy="1560433"/>
          </a:xfrm>
          <a:prstGeom prst="roundRect">
            <a:avLst>
              <a:gd name="adj" fmla="val 743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sp>
      <p:sp>
        <p:nvSpPr>
          <p:cNvPr id="17471" name="Text 14">
            <a:extLst>
              <a:ext uri="{FF2B5EF4-FFF2-40B4-BE49-F238E27FC236}">
                <a16:creationId xmlns:a16="http://schemas.microsoft.com/office/drawing/2014/main" id="{F65E4E18-8503-C29B-62B0-5AD1FD14B452}"/>
              </a:ext>
            </a:extLst>
          </p:cNvPr>
          <p:cNvSpPr/>
          <p:nvPr/>
        </p:nvSpPr>
        <p:spPr>
          <a:xfrm>
            <a:off x="7646468" y="3105583"/>
            <a:ext cx="2950619" cy="309841"/>
          </a:xfrm>
          <a:prstGeom prst="rect">
            <a:avLst/>
          </a:prstGeom>
          <a:noFill/>
          <a:ln/>
        </p:spPr>
        <p:txBody>
          <a:bodyPr wrap="none" lIns="0" tIns="0" rIns="0" bIns="0" rtlCol="0" anchor="t"/>
          <a:lstStyle/>
          <a:p>
            <a:pPr marL="0" indent="0" algn="l">
              <a:lnSpc>
                <a:spcPts val="1550"/>
              </a:lnSpc>
              <a:buNone/>
            </a:pPr>
            <a:r>
              <a:rPr lang="en-US" sz="1600" dirty="0">
                <a:solidFill>
                  <a:srgbClr val="000000"/>
                </a:solidFill>
                <a:latin typeface="Outfit Medium" pitchFamily="34" charset="0"/>
                <a:ea typeface="Outfit Medium" pitchFamily="34" charset="-122"/>
                <a:cs typeface="Outfit Medium" pitchFamily="34" charset="-120"/>
              </a:rPr>
              <a:t>Critical Success Factors</a:t>
            </a:r>
            <a:endParaRPr lang="en-US" sz="1600" dirty="0"/>
          </a:p>
        </p:txBody>
      </p:sp>
      <p:sp>
        <p:nvSpPr>
          <p:cNvPr id="17472" name="Text 15">
            <a:extLst>
              <a:ext uri="{FF2B5EF4-FFF2-40B4-BE49-F238E27FC236}">
                <a16:creationId xmlns:a16="http://schemas.microsoft.com/office/drawing/2014/main" id="{BAD0EFD1-C39C-3097-BE5A-246F065545E0}"/>
              </a:ext>
            </a:extLst>
          </p:cNvPr>
          <p:cNvSpPr/>
          <p:nvPr/>
        </p:nvSpPr>
        <p:spPr>
          <a:xfrm>
            <a:off x="7585508" y="3447172"/>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Robust failover mechanisms ensuring seamless transition</a:t>
            </a:r>
            <a:endParaRPr lang="en-US" sz="1000" dirty="0"/>
          </a:p>
        </p:txBody>
      </p:sp>
      <p:sp>
        <p:nvSpPr>
          <p:cNvPr id="17473" name="Text 16">
            <a:extLst>
              <a:ext uri="{FF2B5EF4-FFF2-40B4-BE49-F238E27FC236}">
                <a16:creationId xmlns:a16="http://schemas.microsoft.com/office/drawing/2014/main" id="{FB9D951A-681A-9F2E-4D84-935BD3F9B2A2}"/>
              </a:ext>
            </a:extLst>
          </p:cNvPr>
          <p:cNvSpPr/>
          <p:nvPr/>
        </p:nvSpPr>
        <p:spPr>
          <a:xfrm>
            <a:off x="7585508" y="3698393"/>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Comprehensive operator training programmes</a:t>
            </a:r>
            <a:endParaRPr lang="en-US" sz="1000" dirty="0"/>
          </a:p>
        </p:txBody>
      </p:sp>
      <p:sp>
        <p:nvSpPr>
          <p:cNvPr id="17474" name="Text 17">
            <a:extLst>
              <a:ext uri="{FF2B5EF4-FFF2-40B4-BE49-F238E27FC236}">
                <a16:creationId xmlns:a16="http://schemas.microsoft.com/office/drawing/2014/main" id="{129C46C1-211E-1FE7-E7EA-AE0F7FF39A4A}"/>
              </a:ext>
            </a:extLst>
          </p:cNvPr>
          <p:cNvSpPr/>
          <p:nvPr/>
        </p:nvSpPr>
        <p:spPr>
          <a:xfrm>
            <a:off x="7585508" y="3949615"/>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Continuous monitoring and performance validation</a:t>
            </a:r>
            <a:endParaRPr lang="en-US" sz="1000" dirty="0"/>
          </a:p>
        </p:txBody>
      </p:sp>
      <p:sp>
        <p:nvSpPr>
          <p:cNvPr id="17475" name="Text 18">
            <a:extLst>
              <a:ext uri="{FF2B5EF4-FFF2-40B4-BE49-F238E27FC236}">
                <a16:creationId xmlns:a16="http://schemas.microsoft.com/office/drawing/2014/main" id="{2DDDDA8E-7521-75A8-58B0-7E8F3F9595A9}"/>
              </a:ext>
            </a:extLst>
          </p:cNvPr>
          <p:cNvSpPr/>
          <p:nvPr/>
        </p:nvSpPr>
        <p:spPr>
          <a:xfrm>
            <a:off x="7585508" y="4200837"/>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Regular system updates and algorithm refinement</a:t>
            </a:r>
            <a:endParaRPr lang="en-US" sz="1000" dirty="0"/>
          </a:p>
        </p:txBody>
      </p:sp>
      <p:sp>
        <p:nvSpPr>
          <p:cNvPr id="17563" name="Shape 19">
            <a:extLst>
              <a:ext uri="{FF2B5EF4-FFF2-40B4-BE49-F238E27FC236}">
                <a16:creationId xmlns:a16="http://schemas.microsoft.com/office/drawing/2014/main" id="{D90554F7-FCBA-7D40-A9BC-D990C7F5889B}"/>
              </a:ext>
            </a:extLst>
          </p:cNvPr>
          <p:cNvSpPr/>
          <p:nvPr/>
        </p:nvSpPr>
        <p:spPr>
          <a:xfrm flipV="1">
            <a:off x="-7975" y="5663703"/>
            <a:ext cx="12191999" cy="45719"/>
          </a:xfrm>
          <a:prstGeom prst="roundRect">
            <a:avLst>
              <a:gd name="adj" fmla="val 761262"/>
            </a:avLst>
          </a:prstGeom>
          <a:solidFill>
            <a:srgbClr val="B5C1E2"/>
          </a:solidFill>
          <a:ln/>
        </p:spPr>
      </p:sp>
      <p:sp>
        <p:nvSpPr>
          <p:cNvPr id="17564" name="Shape 21">
            <a:extLst>
              <a:ext uri="{FF2B5EF4-FFF2-40B4-BE49-F238E27FC236}">
                <a16:creationId xmlns:a16="http://schemas.microsoft.com/office/drawing/2014/main" id="{90DD91E0-3821-A41D-3617-AB2CBE44A0F1}"/>
              </a:ext>
            </a:extLst>
          </p:cNvPr>
          <p:cNvSpPr/>
          <p:nvPr/>
        </p:nvSpPr>
        <p:spPr>
          <a:xfrm>
            <a:off x="199298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5" name="Text 22">
            <a:extLst>
              <a:ext uri="{FF2B5EF4-FFF2-40B4-BE49-F238E27FC236}">
                <a16:creationId xmlns:a16="http://schemas.microsoft.com/office/drawing/2014/main" id="{79DA0EDE-2E48-0360-004B-3A615230075C}"/>
              </a:ext>
            </a:extLst>
          </p:cNvPr>
          <p:cNvSpPr/>
          <p:nvPr/>
        </p:nvSpPr>
        <p:spPr>
          <a:xfrm>
            <a:off x="2041319"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1</a:t>
            </a:r>
            <a:endParaRPr lang="en-US" sz="1500" dirty="0"/>
          </a:p>
        </p:txBody>
      </p:sp>
      <p:sp>
        <p:nvSpPr>
          <p:cNvPr id="17566" name="Text 23">
            <a:extLst>
              <a:ext uri="{FF2B5EF4-FFF2-40B4-BE49-F238E27FC236}">
                <a16:creationId xmlns:a16="http://schemas.microsoft.com/office/drawing/2014/main" id="{B02D3970-340D-0BE5-471C-517E82DA70A3}"/>
              </a:ext>
            </a:extLst>
          </p:cNvPr>
          <p:cNvSpPr/>
          <p:nvPr/>
        </p:nvSpPr>
        <p:spPr>
          <a:xfrm>
            <a:off x="133230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1-6</a:t>
            </a:r>
            <a:endParaRPr lang="en-US" sz="1250" b="1" dirty="0"/>
          </a:p>
        </p:txBody>
      </p:sp>
      <p:sp>
        <p:nvSpPr>
          <p:cNvPr id="17567" name="Text 24">
            <a:extLst>
              <a:ext uri="{FF2B5EF4-FFF2-40B4-BE49-F238E27FC236}">
                <a16:creationId xmlns:a16="http://schemas.microsoft.com/office/drawing/2014/main" id="{7B9C0C8E-CADF-6E07-CB27-602C65F9BAD7}"/>
              </a:ext>
            </a:extLst>
          </p:cNvPr>
          <p:cNvSpPr/>
          <p:nvPr/>
        </p:nvSpPr>
        <p:spPr>
          <a:xfrm>
            <a:off x="-404701"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Pilot implementation and safety validation</a:t>
            </a:r>
            <a:endParaRPr lang="en-US" sz="1000" dirty="0"/>
          </a:p>
        </p:txBody>
      </p:sp>
      <p:sp>
        <p:nvSpPr>
          <p:cNvPr id="17568" name="Shape 26">
            <a:extLst>
              <a:ext uri="{FF2B5EF4-FFF2-40B4-BE49-F238E27FC236}">
                <a16:creationId xmlns:a16="http://schemas.microsoft.com/office/drawing/2014/main" id="{376A1D85-BCAD-234B-B48F-E11E2B2A6232}"/>
              </a:ext>
            </a:extLst>
          </p:cNvPr>
          <p:cNvSpPr/>
          <p:nvPr/>
        </p:nvSpPr>
        <p:spPr>
          <a:xfrm>
            <a:off x="474499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9" name="Text 27">
            <a:extLst>
              <a:ext uri="{FF2B5EF4-FFF2-40B4-BE49-F238E27FC236}">
                <a16:creationId xmlns:a16="http://schemas.microsoft.com/office/drawing/2014/main" id="{7DC3C7A8-C360-9C34-18B5-8F57DC541CB6}"/>
              </a:ext>
            </a:extLst>
          </p:cNvPr>
          <p:cNvSpPr/>
          <p:nvPr/>
        </p:nvSpPr>
        <p:spPr>
          <a:xfrm>
            <a:off x="479333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2</a:t>
            </a:r>
            <a:endParaRPr lang="en-US" sz="1500" dirty="0"/>
          </a:p>
        </p:txBody>
      </p:sp>
      <p:sp>
        <p:nvSpPr>
          <p:cNvPr id="17570" name="Text 28">
            <a:extLst>
              <a:ext uri="{FF2B5EF4-FFF2-40B4-BE49-F238E27FC236}">
                <a16:creationId xmlns:a16="http://schemas.microsoft.com/office/drawing/2014/main" id="{1B8BB7EF-BF37-BECF-FA80-955FB7DDAE51}"/>
              </a:ext>
            </a:extLst>
          </p:cNvPr>
          <p:cNvSpPr/>
          <p:nvPr/>
        </p:nvSpPr>
        <p:spPr>
          <a:xfrm>
            <a:off x="408431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7-12</a:t>
            </a:r>
            <a:endParaRPr lang="en-US" sz="1250" b="1" dirty="0"/>
          </a:p>
        </p:txBody>
      </p:sp>
      <p:sp>
        <p:nvSpPr>
          <p:cNvPr id="17571" name="Text 29">
            <a:extLst>
              <a:ext uri="{FF2B5EF4-FFF2-40B4-BE49-F238E27FC236}">
                <a16:creationId xmlns:a16="http://schemas.microsoft.com/office/drawing/2014/main" id="{D41C4995-CB9C-F456-23A5-51528D9E922C}"/>
              </a:ext>
            </a:extLst>
          </p:cNvPr>
          <p:cNvSpPr/>
          <p:nvPr/>
        </p:nvSpPr>
        <p:spPr>
          <a:xfrm>
            <a:off x="234731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Regulatory approval and system certification</a:t>
            </a:r>
            <a:endParaRPr lang="en-US" sz="1000" dirty="0"/>
          </a:p>
        </p:txBody>
      </p:sp>
      <p:sp>
        <p:nvSpPr>
          <p:cNvPr id="17572" name="Shape 31">
            <a:extLst>
              <a:ext uri="{FF2B5EF4-FFF2-40B4-BE49-F238E27FC236}">
                <a16:creationId xmlns:a16="http://schemas.microsoft.com/office/drawing/2014/main" id="{B77D3A89-7902-4FF0-5E21-BE2DEF1E04F2}"/>
              </a:ext>
            </a:extLst>
          </p:cNvPr>
          <p:cNvSpPr/>
          <p:nvPr/>
        </p:nvSpPr>
        <p:spPr>
          <a:xfrm>
            <a:off x="749712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3" name="Text 32">
            <a:extLst>
              <a:ext uri="{FF2B5EF4-FFF2-40B4-BE49-F238E27FC236}">
                <a16:creationId xmlns:a16="http://schemas.microsoft.com/office/drawing/2014/main" id="{56CAF97E-50B6-A509-3C35-344EFA656AB8}"/>
              </a:ext>
            </a:extLst>
          </p:cNvPr>
          <p:cNvSpPr/>
          <p:nvPr/>
        </p:nvSpPr>
        <p:spPr>
          <a:xfrm>
            <a:off x="754546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3</a:t>
            </a:r>
            <a:endParaRPr lang="en-US" sz="1500" dirty="0"/>
          </a:p>
        </p:txBody>
      </p:sp>
      <p:sp>
        <p:nvSpPr>
          <p:cNvPr id="17574" name="Text 33">
            <a:extLst>
              <a:ext uri="{FF2B5EF4-FFF2-40B4-BE49-F238E27FC236}">
                <a16:creationId xmlns:a16="http://schemas.microsoft.com/office/drawing/2014/main" id="{BEA3E9B1-A667-070A-F6FF-6B7570E202EF}"/>
              </a:ext>
            </a:extLst>
          </p:cNvPr>
          <p:cNvSpPr/>
          <p:nvPr/>
        </p:nvSpPr>
        <p:spPr>
          <a:xfrm>
            <a:off x="683644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13-18</a:t>
            </a:r>
            <a:endParaRPr lang="en-US" sz="1250" b="1" dirty="0"/>
          </a:p>
        </p:txBody>
      </p:sp>
      <p:sp>
        <p:nvSpPr>
          <p:cNvPr id="17575" name="Text 34">
            <a:extLst>
              <a:ext uri="{FF2B5EF4-FFF2-40B4-BE49-F238E27FC236}">
                <a16:creationId xmlns:a16="http://schemas.microsoft.com/office/drawing/2014/main" id="{955B3907-841A-8140-8625-8C104BBF7835}"/>
              </a:ext>
            </a:extLst>
          </p:cNvPr>
          <p:cNvSpPr/>
          <p:nvPr/>
        </p:nvSpPr>
        <p:spPr>
          <a:xfrm>
            <a:off x="5099440"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Phased deployment across priority sections</a:t>
            </a:r>
            <a:endParaRPr lang="en-US" sz="1000" dirty="0"/>
          </a:p>
        </p:txBody>
      </p:sp>
      <p:sp>
        <p:nvSpPr>
          <p:cNvPr id="17576" name="Shape 36">
            <a:extLst>
              <a:ext uri="{FF2B5EF4-FFF2-40B4-BE49-F238E27FC236}">
                <a16:creationId xmlns:a16="http://schemas.microsoft.com/office/drawing/2014/main" id="{A92DF88D-33DB-E05F-C8CD-5C3BA3F8276D}"/>
              </a:ext>
            </a:extLst>
          </p:cNvPr>
          <p:cNvSpPr/>
          <p:nvPr/>
        </p:nvSpPr>
        <p:spPr>
          <a:xfrm>
            <a:off x="1024913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7" name="Text 37">
            <a:extLst>
              <a:ext uri="{FF2B5EF4-FFF2-40B4-BE49-F238E27FC236}">
                <a16:creationId xmlns:a16="http://schemas.microsoft.com/office/drawing/2014/main" id="{33E4D492-C68D-649D-3595-F5DA672915CF}"/>
              </a:ext>
            </a:extLst>
          </p:cNvPr>
          <p:cNvSpPr/>
          <p:nvPr/>
        </p:nvSpPr>
        <p:spPr>
          <a:xfrm>
            <a:off x="1029747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4</a:t>
            </a:r>
            <a:endParaRPr lang="en-US" sz="1500" dirty="0"/>
          </a:p>
        </p:txBody>
      </p:sp>
      <p:sp>
        <p:nvSpPr>
          <p:cNvPr id="17578" name="Text 38">
            <a:extLst>
              <a:ext uri="{FF2B5EF4-FFF2-40B4-BE49-F238E27FC236}">
                <a16:creationId xmlns:a16="http://schemas.microsoft.com/office/drawing/2014/main" id="{AFF33E3C-ED06-7B43-4718-21D4C0E04BB8}"/>
              </a:ext>
            </a:extLst>
          </p:cNvPr>
          <p:cNvSpPr/>
          <p:nvPr/>
        </p:nvSpPr>
        <p:spPr>
          <a:xfrm>
            <a:off x="958845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19-24</a:t>
            </a:r>
            <a:endParaRPr lang="en-US" sz="1250" b="1" dirty="0"/>
          </a:p>
        </p:txBody>
      </p:sp>
      <p:sp>
        <p:nvSpPr>
          <p:cNvPr id="17579" name="Text 39">
            <a:extLst>
              <a:ext uri="{FF2B5EF4-FFF2-40B4-BE49-F238E27FC236}">
                <a16:creationId xmlns:a16="http://schemas.microsoft.com/office/drawing/2014/main" id="{62D79023-27D5-E5D5-FDAB-A5501D256DF0}"/>
              </a:ext>
            </a:extLst>
          </p:cNvPr>
          <p:cNvSpPr/>
          <p:nvPr/>
        </p:nvSpPr>
        <p:spPr>
          <a:xfrm>
            <a:off x="785145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Full network integration and optimisation</a:t>
            </a:r>
            <a:endParaRPr lang="en-US" sz="1000"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97" name="Rectangle 17496">
            <a:extLst>
              <a:ext uri="{FF2B5EF4-FFF2-40B4-BE49-F238E27FC236}">
                <a16:creationId xmlns:a16="http://schemas.microsoft.com/office/drawing/2014/main" id="{45434934-FB4B-673D-FB5D-1AF767AA07C3}"/>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98" name="Slide Number Placeholder 5">
            <a:extLst>
              <a:ext uri="{FF2B5EF4-FFF2-40B4-BE49-F238E27FC236}">
                <a16:creationId xmlns:a16="http://schemas.microsoft.com/office/drawing/2014/main" id="{97444A32-FE27-403E-2CFE-39D62A6F7A6D}"/>
              </a:ext>
            </a:extLst>
          </p:cNvPr>
          <p:cNvSpPr>
            <a:spLocks noGrp="1"/>
          </p:cNvSpPr>
          <p:nvPr>
            <p:ph type="sldNum" sz="quarter" idx="12"/>
          </p:nvPr>
        </p:nvSpPr>
        <p:spPr>
          <a:xfrm>
            <a:off x="8737600" y="6356353"/>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99" name="Footer Placeholder 6">
            <a:extLst>
              <a:ext uri="{FF2B5EF4-FFF2-40B4-BE49-F238E27FC236}">
                <a16:creationId xmlns:a16="http://schemas.microsoft.com/office/drawing/2014/main" id="{32547BD0-89D8-8835-A846-C40D0F20797F}"/>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33" name="Image 0" descr="preencoded.png">
            <a:extLst>
              <a:ext uri="{FF2B5EF4-FFF2-40B4-BE49-F238E27FC236}">
                <a16:creationId xmlns:a16="http://schemas.microsoft.com/office/drawing/2014/main" id="{DE79A4A8-8DEF-1FC4-ECF5-9B4317001086}"/>
              </a:ext>
            </a:extLst>
          </p:cNvPr>
          <p:cNvPicPr>
            <a:picLocks noChangeAspect="1"/>
          </p:cNvPicPr>
          <p:nvPr/>
        </p:nvPicPr>
        <p:blipFill>
          <a:blip r:embed="rId4"/>
          <a:stretch>
            <a:fillRect/>
          </a:stretch>
        </p:blipFill>
        <p:spPr>
          <a:xfrm>
            <a:off x="453629" y="1330584"/>
            <a:ext cx="283468" cy="283468"/>
          </a:xfrm>
          <a:prstGeom prst="rect">
            <a:avLst/>
          </a:prstGeom>
        </p:spPr>
      </p:pic>
      <p:sp>
        <p:nvSpPr>
          <p:cNvPr id="34" name="Text 1">
            <a:extLst>
              <a:ext uri="{FF2B5EF4-FFF2-40B4-BE49-F238E27FC236}">
                <a16:creationId xmlns:a16="http://schemas.microsoft.com/office/drawing/2014/main" id="{F16B268C-D02E-7076-E46A-B93DE96C8BC1}"/>
              </a:ext>
            </a:extLst>
          </p:cNvPr>
          <p:cNvSpPr/>
          <p:nvPr/>
        </p:nvSpPr>
        <p:spPr>
          <a:xfrm>
            <a:off x="453628" y="1755736"/>
            <a:ext cx="2040732"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Enhanced Passenger Experience</a:t>
            </a:r>
            <a:endParaRPr lang="en-US" sz="1083" dirty="0">
              <a:solidFill>
                <a:prstClr val="black"/>
              </a:solidFill>
              <a:latin typeface="Calibri" panose="020F0502020204030204"/>
              <a:ea typeface="+mn-ea"/>
            </a:endParaRPr>
          </a:p>
        </p:txBody>
      </p:sp>
      <p:sp>
        <p:nvSpPr>
          <p:cNvPr id="35" name="Text 2">
            <a:extLst>
              <a:ext uri="{FF2B5EF4-FFF2-40B4-BE49-F238E27FC236}">
                <a16:creationId xmlns:a16="http://schemas.microsoft.com/office/drawing/2014/main" id="{65FCAD84-5991-D441-36F2-75D6B54DB686}"/>
              </a:ext>
            </a:extLst>
          </p:cNvPr>
          <p:cNvSpPr/>
          <p:nvPr/>
        </p:nvSpPr>
        <p:spPr>
          <a:xfrm>
            <a:off x="453628" y="2000906"/>
            <a:ext cx="3667125" cy="906859"/>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Improved punctuality and service reliability directly enhance passenger satisfaction and confidence in railway services. Reduced delays mean commuters can plan their journeys with greater certainty, improving work-life balance and reducing stress associated with unpredictable travel times.</a:t>
            </a:r>
            <a:endParaRPr lang="en-US" sz="875" dirty="0">
              <a:solidFill>
                <a:prstClr val="black"/>
              </a:solidFill>
              <a:latin typeface="Calibri" panose="020F0502020204030204"/>
              <a:ea typeface="+mn-ea"/>
            </a:endParaRPr>
          </a:p>
        </p:txBody>
      </p:sp>
      <p:pic>
        <p:nvPicPr>
          <p:cNvPr id="36" name="Image 1" descr="preencoded.png">
            <a:extLst>
              <a:ext uri="{FF2B5EF4-FFF2-40B4-BE49-F238E27FC236}">
                <a16:creationId xmlns:a16="http://schemas.microsoft.com/office/drawing/2014/main" id="{F64BCD66-60D3-02EC-0E4A-1AFB94A47DE1}"/>
              </a:ext>
            </a:extLst>
          </p:cNvPr>
          <p:cNvPicPr>
            <a:picLocks noChangeAspect="1"/>
          </p:cNvPicPr>
          <p:nvPr/>
        </p:nvPicPr>
        <p:blipFill>
          <a:blip r:embed="rId5"/>
          <a:stretch>
            <a:fillRect/>
          </a:stretch>
        </p:blipFill>
        <p:spPr>
          <a:xfrm>
            <a:off x="4262438" y="1330584"/>
            <a:ext cx="283468" cy="283468"/>
          </a:xfrm>
          <a:prstGeom prst="rect">
            <a:avLst/>
          </a:prstGeom>
        </p:spPr>
      </p:pic>
      <p:sp>
        <p:nvSpPr>
          <p:cNvPr id="37" name="Text 4">
            <a:extLst>
              <a:ext uri="{FF2B5EF4-FFF2-40B4-BE49-F238E27FC236}">
                <a16:creationId xmlns:a16="http://schemas.microsoft.com/office/drawing/2014/main" id="{C2536595-3777-A1F0-273E-55DB9C774CC2}"/>
              </a:ext>
            </a:extLst>
          </p:cNvPr>
          <p:cNvSpPr/>
          <p:nvPr/>
        </p:nvSpPr>
        <p:spPr>
          <a:xfrm>
            <a:off x="4262438" y="1755736"/>
            <a:ext cx="1417638"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Safety Enhancement</a:t>
            </a:r>
            <a:endParaRPr lang="en-US" sz="1083" dirty="0">
              <a:solidFill>
                <a:prstClr val="black"/>
              </a:solidFill>
              <a:latin typeface="Calibri" panose="020F0502020204030204"/>
              <a:ea typeface="+mn-ea"/>
            </a:endParaRPr>
          </a:p>
        </p:txBody>
      </p:sp>
      <p:sp>
        <p:nvSpPr>
          <p:cNvPr id="38" name="Text 5">
            <a:extLst>
              <a:ext uri="{FF2B5EF4-FFF2-40B4-BE49-F238E27FC236}">
                <a16:creationId xmlns:a16="http://schemas.microsoft.com/office/drawing/2014/main" id="{0B9E1C0C-E834-06CD-62B5-93EAA045AA2A}"/>
              </a:ext>
            </a:extLst>
          </p:cNvPr>
          <p:cNvSpPr/>
          <p:nvPr/>
        </p:nvSpPr>
        <p:spPr>
          <a:xfrm>
            <a:off x="4262438" y="2000906"/>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AI powered conflict prediction significantly reduces the risk of human error in critical scheduling decisions. Automated systems provide consistent, objective analysis free from fatigue-related mistakes that can compromise safety during extended operational periods.</a:t>
            </a:r>
            <a:endParaRPr lang="en-US" sz="875" dirty="0">
              <a:solidFill>
                <a:prstClr val="black"/>
              </a:solidFill>
              <a:latin typeface="Calibri" panose="020F0502020204030204"/>
              <a:ea typeface="+mn-ea"/>
            </a:endParaRPr>
          </a:p>
        </p:txBody>
      </p:sp>
      <p:pic>
        <p:nvPicPr>
          <p:cNvPr id="39" name="Image 2" descr="preencoded.png">
            <a:extLst>
              <a:ext uri="{FF2B5EF4-FFF2-40B4-BE49-F238E27FC236}">
                <a16:creationId xmlns:a16="http://schemas.microsoft.com/office/drawing/2014/main" id="{790E05AD-3AEB-9407-B8E5-3D781FDAD8D9}"/>
              </a:ext>
            </a:extLst>
          </p:cNvPr>
          <p:cNvPicPr>
            <a:picLocks noChangeAspect="1"/>
          </p:cNvPicPr>
          <p:nvPr/>
        </p:nvPicPr>
        <p:blipFill>
          <a:blip r:embed="rId6"/>
          <a:stretch>
            <a:fillRect/>
          </a:stretch>
        </p:blipFill>
        <p:spPr>
          <a:xfrm>
            <a:off x="8071247" y="1330584"/>
            <a:ext cx="283468" cy="283468"/>
          </a:xfrm>
          <a:prstGeom prst="rect">
            <a:avLst/>
          </a:prstGeom>
        </p:spPr>
      </p:pic>
      <p:sp>
        <p:nvSpPr>
          <p:cNvPr id="40" name="Text 7">
            <a:extLst>
              <a:ext uri="{FF2B5EF4-FFF2-40B4-BE49-F238E27FC236}">
                <a16:creationId xmlns:a16="http://schemas.microsoft.com/office/drawing/2014/main" id="{D031FF1E-6E2E-0810-BEC3-8265F57D13F9}"/>
              </a:ext>
            </a:extLst>
          </p:cNvPr>
          <p:cNvSpPr/>
          <p:nvPr/>
        </p:nvSpPr>
        <p:spPr>
          <a:xfrm>
            <a:off x="8071247" y="1755736"/>
            <a:ext cx="1798836"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Environmental Sustainability</a:t>
            </a:r>
            <a:endParaRPr lang="en-US" sz="1083" dirty="0">
              <a:solidFill>
                <a:prstClr val="black"/>
              </a:solidFill>
              <a:latin typeface="Calibri" panose="020F0502020204030204"/>
              <a:ea typeface="+mn-ea"/>
            </a:endParaRPr>
          </a:p>
        </p:txBody>
      </p:sp>
      <p:sp>
        <p:nvSpPr>
          <p:cNvPr id="41" name="Text 8">
            <a:extLst>
              <a:ext uri="{FF2B5EF4-FFF2-40B4-BE49-F238E27FC236}">
                <a16:creationId xmlns:a16="http://schemas.microsoft.com/office/drawing/2014/main" id="{3AC43B84-AA74-AC88-203A-1AF1D2FBEF2C}"/>
              </a:ext>
            </a:extLst>
          </p:cNvPr>
          <p:cNvSpPr/>
          <p:nvPr/>
        </p:nvSpPr>
        <p:spPr>
          <a:xfrm>
            <a:off x="8071247" y="1977069"/>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Optimised train movements reduce overall energy consumption by minimising unnecessary acceleration and braking cycles. Intelligent routing reduces idle time at signals, decreasing fuel consumption and associated carbon emissions by an estimated 15-20% per journey.</a:t>
            </a:r>
            <a:endParaRPr lang="en-US" sz="875" dirty="0">
              <a:solidFill>
                <a:prstClr val="black"/>
              </a:solidFill>
              <a:latin typeface="Calibri" panose="020F0502020204030204"/>
              <a:ea typeface="+mn-ea"/>
            </a:endParaRPr>
          </a:p>
        </p:txBody>
      </p:sp>
      <p:sp>
        <p:nvSpPr>
          <p:cNvPr id="42" name="Text 10">
            <a:extLst>
              <a:ext uri="{FF2B5EF4-FFF2-40B4-BE49-F238E27FC236}">
                <a16:creationId xmlns:a16="http://schemas.microsoft.com/office/drawing/2014/main" id="{FCD081E8-563D-92F9-08AA-2114EBFE97F7}"/>
              </a:ext>
            </a:extLst>
          </p:cNvPr>
          <p:cNvSpPr/>
          <p:nvPr/>
        </p:nvSpPr>
        <p:spPr>
          <a:xfrm>
            <a:off x="1589682"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92%</a:t>
            </a:r>
            <a:endParaRPr lang="en-US" sz="2208" dirty="0">
              <a:solidFill>
                <a:prstClr val="black"/>
              </a:solidFill>
              <a:latin typeface="Calibri" panose="020F0502020204030204"/>
              <a:ea typeface="+mn-ea"/>
            </a:endParaRPr>
          </a:p>
        </p:txBody>
      </p:sp>
      <p:sp>
        <p:nvSpPr>
          <p:cNvPr id="43" name="Text 11">
            <a:extLst>
              <a:ext uri="{FF2B5EF4-FFF2-40B4-BE49-F238E27FC236}">
                <a16:creationId xmlns:a16="http://schemas.microsoft.com/office/drawing/2014/main" id="{E24B0B7A-8C1F-80DC-5F24-9FE2844B254C}"/>
              </a:ext>
            </a:extLst>
          </p:cNvPr>
          <p:cNvSpPr/>
          <p:nvPr/>
        </p:nvSpPr>
        <p:spPr>
          <a:xfrm>
            <a:off x="1495028" y="4331122"/>
            <a:ext cx="1584325"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Punctuality Improvement</a:t>
            </a:r>
            <a:endParaRPr lang="en-US" sz="1083" dirty="0">
              <a:solidFill>
                <a:prstClr val="black"/>
              </a:solidFill>
              <a:latin typeface="Calibri" panose="020F0502020204030204"/>
              <a:ea typeface="+mn-ea"/>
            </a:endParaRPr>
          </a:p>
        </p:txBody>
      </p:sp>
      <p:sp>
        <p:nvSpPr>
          <p:cNvPr id="44" name="Text 12">
            <a:extLst>
              <a:ext uri="{FF2B5EF4-FFF2-40B4-BE49-F238E27FC236}">
                <a16:creationId xmlns:a16="http://schemas.microsoft.com/office/drawing/2014/main" id="{69DBF84E-AF73-4703-5859-CD71334246E7}"/>
              </a:ext>
            </a:extLst>
          </p:cNvPr>
          <p:cNvSpPr/>
          <p:nvPr/>
        </p:nvSpPr>
        <p:spPr>
          <a:xfrm>
            <a:off x="453628"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Target achievement of 92% on-time performance through predictive scheduling and conflict prevention</a:t>
            </a:r>
            <a:endParaRPr lang="en-US" sz="875" dirty="0">
              <a:solidFill>
                <a:prstClr val="black"/>
              </a:solidFill>
              <a:latin typeface="Calibri" panose="020F0502020204030204"/>
              <a:ea typeface="+mn-ea"/>
            </a:endParaRPr>
          </a:p>
        </p:txBody>
      </p:sp>
      <p:sp>
        <p:nvSpPr>
          <p:cNvPr id="45" name="Text 16">
            <a:extLst>
              <a:ext uri="{FF2B5EF4-FFF2-40B4-BE49-F238E27FC236}">
                <a16:creationId xmlns:a16="http://schemas.microsoft.com/office/drawing/2014/main" id="{CF95ED5F-D4CD-AAE2-62BF-74F759ABBA3D}"/>
              </a:ext>
            </a:extLst>
          </p:cNvPr>
          <p:cNvSpPr/>
          <p:nvPr/>
        </p:nvSpPr>
        <p:spPr>
          <a:xfrm>
            <a:off x="5256808"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67%</a:t>
            </a:r>
            <a:endParaRPr lang="en-US" sz="2208" dirty="0">
              <a:solidFill>
                <a:prstClr val="black"/>
              </a:solidFill>
              <a:latin typeface="Calibri" panose="020F0502020204030204"/>
              <a:ea typeface="+mn-ea"/>
            </a:endParaRPr>
          </a:p>
        </p:txBody>
      </p:sp>
      <p:sp>
        <p:nvSpPr>
          <p:cNvPr id="46" name="Text 17">
            <a:extLst>
              <a:ext uri="{FF2B5EF4-FFF2-40B4-BE49-F238E27FC236}">
                <a16:creationId xmlns:a16="http://schemas.microsoft.com/office/drawing/2014/main" id="{383DA38D-74F1-10C4-11E0-A3FA8863BD44}"/>
              </a:ext>
            </a:extLst>
          </p:cNvPr>
          <p:cNvSpPr/>
          <p:nvPr/>
        </p:nvSpPr>
        <p:spPr>
          <a:xfrm>
            <a:off x="5233491" y="4331122"/>
            <a:ext cx="1441648"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Passenger Satisfaction</a:t>
            </a:r>
            <a:endParaRPr lang="en-US" sz="1083" dirty="0">
              <a:solidFill>
                <a:prstClr val="black"/>
              </a:solidFill>
              <a:latin typeface="Calibri" panose="020F0502020204030204"/>
              <a:ea typeface="+mn-ea"/>
            </a:endParaRPr>
          </a:p>
        </p:txBody>
      </p:sp>
      <p:sp>
        <p:nvSpPr>
          <p:cNvPr id="47" name="Text 18">
            <a:extLst>
              <a:ext uri="{FF2B5EF4-FFF2-40B4-BE49-F238E27FC236}">
                <a16:creationId xmlns:a16="http://schemas.microsoft.com/office/drawing/2014/main" id="{089C635B-9CA6-3DDD-58D3-4D1F07538045}"/>
              </a:ext>
            </a:extLst>
          </p:cNvPr>
          <p:cNvSpPr/>
          <p:nvPr/>
        </p:nvSpPr>
        <p:spPr>
          <a:xfrm>
            <a:off x="4120753"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Projected improvement in passenger satisfaction scores through enhanced reliability and journey experience</a:t>
            </a:r>
            <a:endParaRPr lang="en-US" sz="875" dirty="0">
              <a:solidFill>
                <a:prstClr val="black"/>
              </a:solidFill>
              <a:latin typeface="Calibri" panose="020F0502020204030204"/>
              <a:ea typeface="+mn-ea"/>
            </a:endParaRPr>
          </a:p>
        </p:txBody>
      </p:sp>
      <p:sp>
        <p:nvSpPr>
          <p:cNvPr id="48" name="Text 1">
            <a:extLst>
              <a:ext uri="{FF2B5EF4-FFF2-40B4-BE49-F238E27FC236}">
                <a16:creationId xmlns:a16="http://schemas.microsoft.com/office/drawing/2014/main" id="{B0F15471-5565-754D-B8D2-76F00511F99B}"/>
              </a:ext>
            </a:extLst>
          </p:cNvPr>
          <p:cNvSpPr/>
          <p:nvPr/>
        </p:nvSpPr>
        <p:spPr>
          <a:xfrm>
            <a:off x="537568"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₹2.8M</a:t>
            </a:r>
            <a:endParaRPr lang="en-US" sz="3458" dirty="0">
              <a:solidFill>
                <a:prstClr val="black"/>
              </a:solidFill>
              <a:latin typeface="Calibri" panose="020F0502020204030204"/>
              <a:ea typeface="+mn-ea"/>
            </a:endParaRPr>
          </a:p>
        </p:txBody>
      </p:sp>
      <p:sp>
        <p:nvSpPr>
          <p:cNvPr id="49" name="Text 2">
            <a:extLst>
              <a:ext uri="{FF2B5EF4-FFF2-40B4-BE49-F238E27FC236}">
                <a16:creationId xmlns:a16="http://schemas.microsoft.com/office/drawing/2014/main" id="{1C1B06C5-E75D-7673-20FF-9C3E64BD5533}"/>
              </a:ext>
            </a:extLst>
          </p:cNvPr>
          <p:cNvSpPr/>
          <p:nvPr/>
        </p:nvSpPr>
        <p:spPr>
          <a:xfrm>
            <a:off x="1405533" y="5483447"/>
            <a:ext cx="1857573"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Annual Revenue Increase</a:t>
            </a:r>
            <a:endParaRPr lang="en-US" sz="1292" dirty="0">
              <a:solidFill>
                <a:prstClr val="black"/>
              </a:solidFill>
              <a:latin typeface="Calibri" panose="020F0502020204030204"/>
              <a:ea typeface="+mn-ea"/>
            </a:endParaRPr>
          </a:p>
        </p:txBody>
      </p:sp>
      <p:sp>
        <p:nvSpPr>
          <p:cNvPr id="50" name="Text 3">
            <a:extLst>
              <a:ext uri="{FF2B5EF4-FFF2-40B4-BE49-F238E27FC236}">
                <a16:creationId xmlns:a16="http://schemas.microsoft.com/office/drawing/2014/main" id="{72C2A3A8-84F9-A5B9-7C9D-C33AC13C4F59}"/>
              </a:ext>
            </a:extLst>
          </p:cNvPr>
          <p:cNvSpPr/>
          <p:nvPr/>
        </p:nvSpPr>
        <p:spPr>
          <a:xfrm>
            <a:off x="537568" y="5730417"/>
            <a:ext cx="3593604" cy="645319"/>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Through 25-30% improvement in section throughput capacity enabling additional train services during peak periods</a:t>
            </a:r>
            <a:endParaRPr lang="en-US" sz="1042" dirty="0">
              <a:solidFill>
                <a:prstClr val="black"/>
              </a:solidFill>
              <a:latin typeface="Calibri" panose="020F0502020204030204"/>
              <a:ea typeface="+mn-ea"/>
            </a:endParaRPr>
          </a:p>
        </p:txBody>
      </p:sp>
      <p:sp>
        <p:nvSpPr>
          <p:cNvPr id="51" name="Text 4">
            <a:extLst>
              <a:ext uri="{FF2B5EF4-FFF2-40B4-BE49-F238E27FC236}">
                <a16:creationId xmlns:a16="http://schemas.microsoft.com/office/drawing/2014/main" id="{DC16E805-C060-5FA8-0CD5-EA1A3A694DB2}"/>
              </a:ext>
            </a:extLst>
          </p:cNvPr>
          <p:cNvSpPr/>
          <p:nvPr/>
        </p:nvSpPr>
        <p:spPr>
          <a:xfrm>
            <a:off x="4255605"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₹1.6M</a:t>
            </a:r>
            <a:endParaRPr lang="en-US" sz="3458" dirty="0">
              <a:solidFill>
                <a:prstClr val="black"/>
              </a:solidFill>
              <a:latin typeface="Calibri" panose="020F0502020204030204"/>
              <a:ea typeface="+mn-ea"/>
            </a:endParaRPr>
          </a:p>
        </p:txBody>
      </p:sp>
      <p:sp>
        <p:nvSpPr>
          <p:cNvPr id="52" name="Text 5">
            <a:extLst>
              <a:ext uri="{FF2B5EF4-FFF2-40B4-BE49-F238E27FC236}">
                <a16:creationId xmlns:a16="http://schemas.microsoft.com/office/drawing/2014/main" id="{E5483BA3-7FE2-2D68-9447-446EA60EB4EB}"/>
              </a:ext>
            </a:extLst>
          </p:cNvPr>
          <p:cNvSpPr/>
          <p:nvPr/>
        </p:nvSpPr>
        <p:spPr>
          <a:xfrm>
            <a:off x="5148362" y="5483447"/>
            <a:ext cx="1895178"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Operational Cost Savings</a:t>
            </a:r>
            <a:endParaRPr lang="en-US" sz="1292" dirty="0">
              <a:solidFill>
                <a:prstClr val="black"/>
              </a:solidFill>
              <a:latin typeface="Calibri" panose="020F0502020204030204"/>
              <a:ea typeface="+mn-ea"/>
            </a:endParaRPr>
          </a:p>
        </p:txBody>
      </p:sp>
      <p:sp>
        <p:nvSpPr>
          <p:cNvPr id="53" name="Text 6">
            <a:extLst>
              <a:ext uri="{FF2B5EF4-FFF2-40B4-BE49-F238E27FC236}">
                <a16:creationId xmlns:a16="http://schemas.microsoft.com/office/drawing/2014/main" id="{4C16C299-51AB-16CB-B504-596B411F07D3}"/>
              </a:ext>
            </a:extLst>
          </p:cNvPr>
          <p:cNvSpPr/>
          <p:nvPr/>
        </p:nvSpPr>
        <p:spPr>
          <a:xfrm>
            <a:off x="4299149"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Reduced fuel consumption through optimised acceleration and braking patterns, plus decreased maintenance costs</a:t>
            </a:r>
            <a:endParaRPr lang="en-US" sz="1042" dirty="0">
              <a:solidFill>
                <a:prstClr val="black"/>
              </a:solidFill>
              <a:latin typeface="Calibri" panose="020F0502020204030204"/>
              <a:ea typeface="+mn-ea"/>
            </a:endParaRPr>
          </a:p>
        </p:txBody>
      </p:sp>
      <p:sp>
        <p:nvSpPr>
          <p:cNvPr id="54" name="Text 7">
            <a:extLst>
              <a:ext uri="{FF2B5EF4-FFF2-40B4-BE49-F238E27FC236}">
                <a16:creationId xmlns:a16="http://schemas.microsoft.com/office/drawing/2014/main" id="{9D27D37A-8D36-9F3A-D17E-6C21D005E047}"/>
              </a:ext>
            </a:extLst>
          </p:cNvPr>
          <p:cNvSpPr/>
          <p:nvPr/>
        </p:nvSpPr>
        <p:spPr>
          <a:xfrm>
            <a:off x="8060731"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₹890K</a:t>
            </a:r>
            <a:endParaRPr lang="en-US" sz="3458" dirty="0">
              <a:solidFill>
                <a:prstClr val="black"/>
              </a:solidFill>
              <a:latin typeface="Calibri" panose="020F0502020204030204"/>
              <a:ea typeface="+mn-ea"/>
            </a:endParaRPr>
          </a:p>
        </p:txBody>
      </p:sp>
      <p:sp>
        <p:nvSpPr>
          <p:cNvPr id="55" name="Text 8">
            <a:extLst>
              <a:ext uri="{FF2B5EF4-FFF2-40B4-BE49-F238E27FC236}">
                <a16:creationId xmlns:a16="http://schemas.microsoft.com/office/drawing/2014/main" id="{662CC729-9A68-6769-2DB5-F5CA8BE74470}"/>
              </a:ext>
            </a:extLst>
          </p:cNvPr>
          <p:cNvSpPr/>
          <p:nvPr/>
        </p:nvSpPr>
        <p:spPr>
          <a:xfrm>
            <a:off x="8687892" y="5483447"/>
            <a:ext cx="2339281"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Delay Compensation Reduction</a:t>
            </a:r>
            <a:endParaRPr lang="en-US" sz="1292" dirty="0">
              <a:solidFill>
                <a:prstClr val="black"/>
              </a:solidFill>
              <a:latin typeface="Calibri" panose="020F0502020204030204"/>
              <a:ea typeface="+mn-ea"/>
            </a:endParaRPr>
          </a:p>
        </p:txBody>
      </p:sp>
      <p:sp>
        <p:nvSpPr>
          <p:cNvPr id="56" name="Text 9">
            <a:extLst>
              <a:ext uri="{FF2B5EF4-FFF2-40B4-BE49-F238E27FC236}">
                <a16:creationId xmlns:a16="http://schemas.microsoft.com/office/drawing/2014/main" id="{C8163A84-133F-C5CB-59F8-85FE1F6DEA36}"/>
              </a:ext>
            </a:extLst>
          </p:cNvPr>
          <p:cNvSpPr/>
          <p:nvPr/>
        </p:nvSpPr>
        <p:spPr>
          <a:xfrm>
            <a:off x="8060731"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Significant reduction in passenger compensation claims through improved punctuality and service reliability</a:t>
            </a:r>
            <a:endParaRPr lang="en-US" sz="1042" dirty="0">
              <a:solidFill>
                <a:prstClr val="black"/>
              </a:solidFill>
              <a:latin typeface="Calibri" panose="020F0502020204030204"/>
              <a:ea typeface="+mn-ea"/>
            </a:endParaRPr>
          </a:p>
        </p:txBody>
      </p:sp>
      <p:sp>
        <p:nvSpPr>
          <p:cNvPr id="57" name="Shape 17">
            <a:extLst>
              <a:ext uri="{FF2B5EF4-FFF2-40B4-BE49-F238E27FC236}">
                <a16:creationId xmlns:a16="http://schemas.microsoft.com/office/drawing/2014/main" id="{E49E313C-3016-1D31-5410-428F4869980E}"/>
              </a:ext>
            </a:extLst>
          </p:cNvPr>
          <p:cNvSpPr/>
          <p:nvPr/>
        </p:nvSpPr>
        <p:spPr>
          <a:xfrm>
            <a:off x="7879387" y="3219262"/>
            <a:ext cx="3774948" cy="1159707"/>
          </a:xfrm>
          <a:prstGeom prst="roundRect">
            <a:avLst>
              <a:gd name="adj" fmla="val 12080"/>
            </a:avLst>
          </a:prstGeom>
          <a:solidFill>
            <a:srgbClr val="B6FCB8"/>
          </a:solidFill>
          <a:ln/>
        </p:spPr>
      </p:sp>
      <p:pic>
        <p:nvPicPr>
          <p:cNvPr id="58" name="Image 0" descr="preencoded.png">
            <a:extLst>
              <a:ext uri="{FF2B5EF4-FFF2-40B4-BE49-F238E27FC236}">
                <a16:creationId xmlns:a16="http://schemas.microsoft.com/office/drawing/2014/main" id="{50A4A919-A033-3CAC-57D8-919F8418CA23}"/>
              </a:ext>
            </a:extLst>
          </p:cNvPr>
          <p:cNvPicPr>
            <a:picLocks noChangeAspect="1"/>
          </p:cNvPicPr>
          <p:nvPr/>
        </p:nvPicPr>
        <p:blipFill>
          <a:blip r:embed="rId7"/>
          <a:stretch>
            <a:fillRect/>
          </a:stretch>
        </p:blipFill>
        <p:spPr>
          <a:xfrm>
            <a:off x="8013729" y="3421967"/>
            <a:ext cx="167978" cy="134343"/>
          </a:xfrm>
          <a:prstGeom prst="rect">
            <a:avLst/>
          </a:prstGeom>
        </p:spPr>
      </p:pic>
      <p:sp>
        <p:nvSpPr>
          <p:cNvPr id="59" name="Text 18">
            <a:extLst>
              <a:ext uri="{FF2B5EF4-FFF2-40B4-BE49-F238E27FC236}">
                <a16:creationId xmlns:a16="http://schemas.microsoft.com/office/drawing/2014/main" id="{EF88948E-C7D3-A105-E0F5-0D690D113035}"/>
              </a:ext>
            </a:extLst>
          </p:cNvPr>
          <p:cNvSpPr/>
          <p:nvPr/>
        </p:nvSpPr>
        <p:spPr>
          <a:xfrm>
            <a:off x="8316049" y="3387141"/>
            <a:ext cx="3208139" cy="747397"/>
          </a:xfrm>
          <a:prstGeom prst="rect">
            <a:avLst/>
          </a:prstGeom>
          <a:noFill/>
          <a:ln/>
        </p:spPr>
        <p:txBody>
          <a:bodyPr wrap="square" lIns="0" tIns="0" rIns="0" bIns="0" rtlCol="0" anchor="t"/>
          <a:lstStyle/>
          <a:p>
            <a:pPr defTabSz="761970" fontAlgn="auto">
              <a:lnSpc>
                <a:spcPts val="1667"/>
              </a:lnSpc>
              <a:spcBef>
                <a:spcPts val="0"/>
              </a:spcBef>
              <a:spcAft>
                <a:spcPts val="0"/>
              </a:spcAft>
            </a:pPr>
            <a:r>
              <a:rPr lang="en-US" sz="1042" b="1" dirty="0">
                <a:solidFill>
                  <a:srgbClr val="000000"/>
                </a:solidFill>
                <a:latin typeface="IBM Plex Sans" pitchFamily="34" charset="0"/>
                <a:ea typeface="IBM Plex Sans" pitchFamily="34" charset="-122"/>
                <a:cs typeface="IBM Plex Sans" pitchFamily="34" charset="-120"/>
              </a:rPr>
              <a:t>ROI Projection:</a:t>
            </a:r>
            <a:r>
              <a:rPr lang="en-US" sz="1042" dirty="0">
                <a:solidFill>
                  <a:srgbClr val="000000"/>
                </a:solidFill>
                <a:latin typeface="IBM Plex Sans" pitchFamily="34" charset="0"/>
                <a:ea typeface="IBM Plex Sans" pitchFamily="34" charset="-122"/>
                <a:cs typeface="IBM Plex Sans" pitchFamily="34" charset="-120"/>
              </a:rPr>
              <a:t> Conservative estimates indicate full cost recovery within 18-24 months of implementation, with ongoing annual benefits of approx. ₹5.3M per major route section.</a:t>
            </a:r>
            <a:endParaRPr lang="en-US" sz="1042" dirty="0">
              <a:solidFill>
                <a:prstClr val="black"/>
              </a:solidFill>
              <a:latin typeface="Calibri" panose="020F0502020204030204"/>
              <a:ea typeface="+mn-ea"/>
            </a:endParaRPr>
          </a:p>
        </p:txBody>
      </p:sp>
      <p:graphicFrame>
        <p:nvGraphicFramePr>
          <p:cNvPr id="60" name="Chart 59">
            <a:extLst>
              <a:ext uri="{FF2B5EF4-FFF2-40B4-BE49-F238E27FC236}">
                <a16:creationId xmlns:a16="http://schemas.microsoft.com/office/drawing/2014/main" id="{1FE5CBFA-4DAA-BD3F-4F2E-C95D20F96502}"/>
              </a:ext>
            </a:extLst>
          </p:cNvPr>
          <p:cNvGraphicFramePr/>
          <p:nvPr>
            <p:extLst>
              <p:ext uri="{D42A27DB-BD31-4B8C-83A1-F6EECF244321}">
                <p14:modId xmlns:p14="http://schemas.microsoft.com/office/powerpoint/2010/main" val="2792647457"/>
              </p:ext>
            </p:extLst>
          </p:nvPr>
        </p:nvGraphicFramePr>
        <p:xfrm>
          <a:off x="1043448" y="1217375"/>
          <a:ext cx="5357148" cy="34928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1" name="Chart 60">
            <a:extLst>
              <a:ext uri="{FF2B5EF4-FFF2-40B4-BE49-F238E27FC236}">
                <a16:creationId xmlns:a16="http://schemas.microsoft.com/office/drawing/2014/main" id="{048F94BC-138D-BA51-03BD-E0FC3C92B36F}"/>
              </a:ext>
            </a:extLst>
          </p:cNvPr>
          <p:cNvGraphicFramePr/>
          <p:nvPr>
            <p:extLst>
              <p:ext uri="{D42A27DB-BD31-4B8C-83A1-F6EECF244321}">
                <p14:modId xmlns:p14="http://schemas.microsoft.com/office/powerpoint/2010/main" val="1752018273"/>
              </p:ext>
            </p:extLst>
          </p:nvPr>
        </p:nvGraphicFramePr>
        <p:xfrm>
          <a:off x="4557415" y="2628634"/>
          <a:ext cx="2723598" cy="176609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BA1B0FFB-7998-0DC8-00FB-32C40FB6D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704" y="1139618"/>
            <a:ext cx="3730287" cy="5276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4"/>
            <a:extLst>
              <a:ext uri="{FF2B5EF4-FFF2-40B4-BE49-F238E27FC236}">
                <a16:creationId xmlns:a16="http://schemas.microsoft.com/office/drawing/2014/main" id="{3567B688-D980-B0A4-FD32-20C0F07BC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8668" y="956738"/>
            <a:ext cx="4043532" cy="5233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hlinkClick r:id="rId6"/>
            <a:extLst>
              <a:ext uri="{FF2B5EF4-FFF2-40B4-BE49-F238E27FC236}">
                <a16:creationId xmlns:a16="http://schemas.microsoft.com/office/drawing/2014/main" id="{1B170C5B-14DA-CA55-3117-B167F8416D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39" y="1000282"/>
            <a:ext cx="4043532" cy="52330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1" name="Picture 2" descr="https://www.sih.gov.in/img1/SIH-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C31B53B-8D5B-B389-9259-A40005610615}"/>
              </a:ext>
            </a:extLst>
          </p:cNvPr>
          <p:cNvPicPr>
            <a:picLocks noChangeAspect="1"/>
          </p:cNvPicPr>
          <p:nvPr/>
        </p:nvPicPr>
        <p:blipFill>
          <a:blip r:embed="rId9"/>
          <a:stretch>
            <a:fillRect/>
          </a:stretch>
        </p:blipFill>
        <p:spPr>
          <a:xfrm>
            <a:off x="2960913" y="5461816"/>
            <a:ext cx="728011" cy="728011"/>
          </a:xfrm>
          <a:prstGeom prst="rect">
            <a:avLst/>
          </a:prstGeom>
        </p:spPr>
      </p:pic>
      <p:pic>
        <p:nvPicPr>
          <p:cNvPr id="5" name="Picture 4">
            <a:extLst>
              <a:ext uri="{FF2B5EF4-FFF2-40B4-BE49-F238E27FC236}">
                <a16:creationId xmlns:a16="http://schemas.microsoft.com/office/drawing/2014/main" id="{E5CBF9C3-C30B-95BE-6ECA-71E487DAF26B}"/>
              </a:ext>
            </a:extLst>
          </p:cNvPr>
          <p:cNvPicPr>
            <a:picLocks noChangeAspect="1"/>
          </p:cNvPicPr>
          <p:nvPr/>
        </p:nvPicPr>
        <p:blipFill>
          <a:blip r:embed="rId10"/>
          <a:stretch>
            <a:fillRect/>
          </a:stretch>
        </p:blipFill>
        <p:spPr>
          <a:xfrm>
            <a:off x="6638950" y="5429159"/>
            <a:ext cx="728011" cy="728011"/>
          </a:xfrm>
          <a:prstGeom prst="rect">
            <a:avLst/>
          </a:prstGeom>
        </p:spPr>
      </p:pic>
      <p:sp>
        <p:nvSpPr>
          <p:cNvPr id="8" name="TextBox 7">
            <a:extLst>
              <a:ext uri="{FF2B5EF4-FFF2-40B4-BE49-F238E27FC236}">
                <a16:creationId xmlns:a16="http://schemas.microsoft.com/office/drawing/2014/main" id="{C6D8E39A-4D50-7CF0-B27B-46A1C14D29E3}"/>
              </a:ext>
            </a:extLst>
          </p:cNvPr>
          <p:cNvSpPr txBox="1"/>
          <p:nvPr/>
        </p:nvSpPr>
        <p:spPr>
          <a:xfrm>
            <a:off x="2209134" y="1055915"/>
            <a:ext cx="3079325" cy="369332"/>
          </a:xfrm>
          <a:prstGeom prst="rect">
            <a:avLst/>
          </a:prstGeom>
          <a:noFill/>
        </p:spPr>
        <p:txBody>
          <a:bodyPr wrap="square" rtlCol="0">
            <a:spAutoFit/>
          </a:bodyPr>
          <a:lstStyle/>
          <a:p>
            <a:pPr algn="ctr"/>
            <a:r>
              <a:rPr lang="en-IN" dirty="0"/>
              <a:t>Our Research Papers:</a:t>
            </a:r>
          </a:p>
        </p:txBody>
      </p:sp>
      <p:sp>
        <p:nvSpPr>
          <p:cNvPr id="12" name="TextBox 11">
            <a:extLst>
              <a:ext uri="{FF2B5EF4-FFF2-40B4-BE49-F238E27FC236}">
                <a16:creationId xmlns:a16="http://schemas.microsoft.com/office/drawing/2014/main" id="{A5FA5D6F-8ED4-06C1-C390-4961C51D8850}"/>
              </a:ext>
            </a:extLst>
          </p:cNvPr>
          <p:cNvSpPr txBox="1"/>
          <p:nvPr/>
        </p:nvSpPr>
        <p:spPr>
          <a:xfrm>
            <a:off x="8513027" y="1055915"/>
            <a:ext cx="3079325" cy="369332"/>
          </a:xfrm>
          <a:prstGeom prst="rect">
            <a:avLst/>
          </a:prstGeom>
          <a:noFill/>
        </p:spPr>
        <p:txBody>
          <a:bodyPr wrap="square" rtlCol="0">
            <a:spAutoFit/>
          </a:bodyPr>
          <a:lstStyle/>
          <a:p>
            <a:pPr algn="ctr"/>
            <a:r>
              <a:rPr lang="en-IN" dirty="0"/>
              <a:t>Documentation:</a:t>
            </a:r>
          </a:p>
        </p:txBody>
      </p:sp>
      <p:pic>
        <p:nvPicPr>
          <p:cNvPr id="14" name="Picture 13">
            <a:extLst>
              <a:ext uri="{FF2B5EF4-FFF2-40B4-BE49-F238E27FC236}">
                <a16:creationId xmlns:a16="http://schemas.microsoft.com/office/drawing/2014/main" id="{8E8B3E4C-D02C-CA73-78C4-5281CB3CD29F}"/>
              </a:ext>
            </a:extLst>
          </p:cNvPr>
          <p:cNvPicPr>
            <a:picLocks noChangeAspect="1"/>
          </p:cNvPicPr>
          <p:nvPr/>
        </p:nvPicPr>
        <p:blipFill>
          <a:blip r:embed="rId11"/>
          <a:stretch>
            <a:fillRect/>
          </a:stretch>
        </p:blipFill>
        <p:spPr>
          <a:xfrm>
            <a:off x="10714066" y="5429158"/>
            <a:ext cx="728011" cy="7280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8034</TotalTime>
  <Words>1336</Words>
  <Application>Microsoft Office PowerPoint</Application>
  <PresentationFormat>Widescreen</PresentationFormat>
  <Paragraphs>163</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IBM Plex Sans</vt:lpstr>
      <vt:lpstr>Outfit Medium</vt:lpstr>
      <vt:lpstr>Times New Roman</vt:lpstr>
      <vt:lpstr>TradeGothic</vt:lpstr>
      <vt:lpstr>Office Theme</vt:lpstr>
      <vt:lpstr>SMART INDIA HACKATHON 2025</vt:lpstr>
      <vt:lpstr>AI-Driven Dynamic Train Scheduling for  Real-Time Traffic Optimization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Kartik Bhardwaj</cp:lastModifiedBy>
  <cp:revision>152</cp:revision>
  <dcterms:created xsi:type="dcterms:W3CDTF">2013-12-12T18:46:50Z</dcterms:created>
  <dcterms:modified xsi:type="dcterms:W3CDTF">2025-09-16T05:10:58Z</dcterms:modified>
  <cp:category/>
</cp:coreProperties>
</file>