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9957-923C-4882-BCD9-AE9F7875DDC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3CFB-8E2C-47FC-A02C-D0EA7BC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Robotic Manipulator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Kartik Sah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10819" r="9678" b="4678"/>
          <a:stretch/>
        </p:blipFill>
        <p:spPr>
          <a:xfrm>
            <a:off x="360608" y="283335"/>
            <a:ext cx="4420483" cy="3284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60" y="2354897"/>
            <a:ext cx="5852172" cy="4389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6995" y="434371"/>
            <a:ext cx="4497185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Generated Trajectory as per LPSB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373178" y="4416980"/>
            <a:ext cx="17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Position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7058" y="6488668"/>
            <a:ext cx="16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(Seconds)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6252329" y="3208991"/>
            <a:ext cx="0" cy="513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32890" y="6673334"/>
            <a:ext cx="734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592604" y="179405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Velocity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81220" y="3537256"/>
            <a:ext cx="16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(Seconds)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H="1" flipV="1">
            <a:off x="280070" y="586068"/>
            <a:ext cx="1" cy="519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7052" y="3721922"/>
            <a:ext cx="6337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PID Controller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0" y="1825625"/>
            <a:ext cx="4398846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To make the Manipulator follow the generated trajectory, we feed the controller the reference trajectory and the controller regulates the Voltage to make the manipulator follow the desired trajectory.</a:t>
            </a:r>
          </a:p>
          <a:p>
            <a:pPr algn="just"/>
            <a:r>
              <a:rPr lang="en-US" dirty="0" smtClean="0"/>
              <a:t>Assumptions: Independent Joint control</a:t>
            </a:r>
          </a:p>
          <a:p>
            <a:pPr algn="just"/>
            <a:r>
              <a:rPr lang="en-US" dirty="0" smtClean="0"/>
              <a:t>Gain are currently selected through trial and error. Gain and Phase margin plot needed for better selection of gains.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1" r="8289"/>
          <a:stretch/>
        </p:blipFill>
        <p:spPr>
          <a:xfrm>
            <a:off x="5237045" y="1580065"/>
            <a:ext cx="6645862" cy="4842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9589" y="6422523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 line is the desired trajectory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Neural Network for Inverse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9417" cy="4351338"/>
          </a:xfrm>
        </p:spPr>
        <p:txBody>
          <a:bodyPr/>
          <a:lstStyle/>
          <a:p>
            <a:pPr lvl="1" algn="just"/>
            <a:r>
              <a:rPr lang="en-US" dirty="0" smtClean="0"/>
              <a:t>To avoid the process of gradient descent every time, another method is to use neural networks to learn the inverse kinematics.</a:t>
            </a:r>
          </a:p>
          <a:p>
            <a:pPr lvl="1" algn="just"/>
            <a:r>
              <a:rPr lang="en-US" dirty="0" smtClean="0"/>
              <a:t>Advantages are fast computation when the function is learned</a:t>
            </a:r>
          </a:p>
          <a:p>
            <a:pPr lvl="1" algn="just"/>
            <a:r>
              <a:rPr lang="en-US" dirty="0" smtClean="0"/>
              <a:t>Disadvantages, currently is that point with multiple solution.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67" y="1690688"/>
            <a:ext cx="5286375" cy="414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532272" y="3577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354354" y="5649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6711167" y="2369713"/>
            <a:ext cx="0" cy="1213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9665658" y="5834063"/>
            <a:ext cx="1165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Overview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To </a:t>
            </a:r>
            <a:r>
              <a:rPr lang="en-US" dirty="0">
                <a:ea typeface="Adobe Gothic Std B" panose="020B0800000000000000" pitchFamily="34" charset="-128"/>
                <a:cs typeface="Vani" panose="020B0502040204020203" pitchFamily="34" charset="0"/>
              </a:rPr>
              <a:t>develop a general n-revolute robotic arm class in python.</a:t>
            </a:r>
          </a:p>
          <a:p>
            <a:pPr algn="just"/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To </a:t>
            </a:r>
            <a:r>
              <a:rPr lang="en-US" dirty="0">
                <a:ea typeface="Adobe Gothic Std B" panose="020B0800000000000000" pitchFamily="34" charset="-128"/>
                <a:cs typeface="Vani" panose="020B0502040204020203" pitchFamily="34" charset="0"/>
              </a:rPr>
              <a:t>implement the theory of kinematics, velocity analysis, dynamics, PID controller, and trajectory </a:t>
            </a:r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generation -  Mark </a:t>
            </a:r>
            <a:r>
              <a:rPr lang="en-US" dirty="0" err="1" smtClean="0">
                <a:ea typeface="Adobe Gothic Std B" panose="020B0800000000000000" pitchFamily="34" charset="-128"/>
                <a:cs typeface="Vani" panose="020B0502040204020203" pitchFamily="34" charset="0"/>
              </a:rPr>
              <a:t>Spong</a:t>
            </a:r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.</a:t>
            </a:r>
            <a:endParaRPr lang="en-US" dirty="0">
              <a:ea typeface="Adobe Gothic Std B" panose="020B0800000000000000" pitchFamily="34" charset="-128"/>
              <a:cs typeface="Vani" panose="020B0502040204020203" pitchFamily="34" charset="0"/>
            </a:endParaRPr>
          </a:p>
          <a:p>
            <a:pPr algn="just"/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Solve </a:t>
            </a:r>
            <a:r>
              <a:rPr lang="en-US" dirty="0">
                <a:ea typeface="Adobe Gothic Std B" panose="020B0800000000000000" pitchFamily="34" charset="-128"/>
                <a:cs typeface="Vani" panose="020B0502040204020203" pitchFamily="34" charset="0"/>
              </a:rPr>
              <a:t>inverse kinematics using Deep Neural Network, </a:t>
            </a:r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as there is </a:t>
            </a:r>
            <a:r>
              <a:rPr lang="en-US" dirty="0">
                <a:ea typeface="Adobe Gothic Std B" panose="020B0800000000000000" pitchFamily="34" charset="-128"/>
                <a:cs typeface="Vani" panose="020B0502040204020203" pitchFamily="34" charset="0"/>
              </a:rPr>
              <a:t>no general solution to solve for inverse kinematics of a non-intersecting wrist arm</a:t>
            </a:r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.</a:t>
            </a:r>
          </a:p>
          <a:p>
            <a:pPr algn="just"/>
            <a:r>
              <a:rPr lang="en-US" dirty="0" smtClean="0">
                <a:ea typeface="Adobe Gothic Std B" panose="020B0800000000000000" pitchFamily="34" charset="-128"/>
                <a:cs typeface="Vani" panose="020B0502040204020203" pitchFamily="34" charset="0"/>
              </a:rPr>
              <a:t>Programming done based on OOPs methodology.</a:t>
            </a:r>
            <a:endParaRPr lang="en-US" dirty="0">
              <a:ea typeface="Adobe Gothic Std B" panose="020B0800000000000000" pitchFamily="34" charset="-128"/>
              <a:cs typeface="Vani" panose="020B0502040204020203" pitchFamily="34" charset="0"/>
            </a:endParaRPr>
          </a:p>
          <a:p>
            <a:pPr algn="just"/>
            <a:endParaRPr lang="en-US" dirty="0"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03" y="316728"/>
            <a:ext cx="844424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Structure of the overall 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Schema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38620" y="3440181"/>
            <a:ext cx="2176530" cy="1081825"/>
            <a:chOff x="4584879" y="2991454"/>
            <a:chExt cx="2176530" cy="1081825"/>
          </a:xfrm>
        </p:grpSpPr>
        <p:sp>
          <p:nvSpPr>
            <p:cNvPr id="5" name="TextBox 4"/>
            <p:cNvSpPr txBox="1"/>
            <p:nvPr/>
          </p:nvSpPr>
          <p:spPr>
            <a:xfrm>
              <a:off x="4667566" y="3386767"/>
              <a:ext cx="2093843" cy="27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Robotic Arm class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84879" y="2991454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9052" y="1983238"/>
            <a:ext cx="2176530" cy="1081825"/>
            <a:chOff x="2427667" y="1538288"/>
            <a:chExt cx="2176530" cy="1081825"/>
          </a:xfrm>
        </p:grpSpPr>
        <p:sp>
          <p:nvSpPr>
            <p:cNvPr id="4" name="Rounded Rectangle 3"/>
            <p:cNvSpPr/>
            <p:nvPr/>
          </p:nvSpPr>
          <p:spPr>
            <a:xfrm>
              <a:off x="2427667" y="1538288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2858" y="1940613"/>
              <a:ext cx="1526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PID/PI class</a:t>
              </a:r>
              <a:endParaRPr lang="en-US" sz="1600" b="1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86277" y="3345564"/>
            <a:ext cx="2176530" cy="1081825"/>
            <a:chOff x="626771" y="3116687"/>
            <a:chExt cx="2176530" cy="1081825"/>
          </a:xfrm>
        </p:grpSpPr>
        <p:sp>
          <p:nvSpPr>
            <p:cNvPr id="11" name="Rounded Rectangle 10"/>
            <p:cNvSpPr/>
            <p:nvPr/>
          </p:nvSpPr>
          <p:spPr>
            <a:xfrm>
              <a:off x="626771" y="3116687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962" y="3365211"/>
              <a:ext cx="1526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Forward Kinematics</a:t>
              </a:r>
              <a:endParaRPr lang="en-US" sz="1600" b="1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37615" y="4897124"/>
            <a:ext cx="2176530" cy="1081825"/>
            <a:chOff x="1843825" y="4458974"/>
            <a:chExt cx="2176530" cy="1081825"/>
          </a:xfrm>
        </p:grpSpPr>
        <p:sp>
          <p:nvSpPr>
            <p:cNvPr id="12" name="Rounded Rectangle 11"/>
            <p:cNvSpPr/>
            <p:nvPr/>
          </p:nvSpPr>
          <p:spPr>
            <a:xfrm>
              <a:off x="1843825" y="4458974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9016" y="4707498"/>
              <a:ext cx="1526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Inverse Kinematics</a:t>
              </a:r>
              <a:endParaRPr lang="en-US" sz="1600" b="1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76651" y="4897124"/>
            <a:ext cx="2176530" cy="1081825"/>
            <a:chOff x="4908997" y="4999887"/>
            <a:chExt cx="2176530" cy="1081825"/>
          </a:xfrm>
        </p:grpSpPr>
        <p:sp>
          <p:nvSpPr>
            <p:cNvPr id="13" name="Rounded Rectangle 12"/>
            <p:cNvSpPr/>
            <p:nvPr/>
          </p:nvSpPr>
          <p:spPr>
            <a:xfrm>
              <a:off x="4908997" y="4999887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35262" y="5125300"/>
              <a:ext cx="15261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DC/BLDC Motor Dynamics</a:t>
              </a:r>
              <a:endParaRPr lang="en-US" sz="1600" b="1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0844" y="1983237"/>
            <a:ext cx="2176530" cy="1081825"/>
            <a:chOff x="7557752" y="1825589"/>
            <a:chExt cx="2176530" cy="1081825"/>
          </a:xfrm>
        </p:grpSpPr>
        <p:sp>
          <p:nvSpPr>
            <p:cNvPr id="14" name="Rounded Rectangle 13"/>
            <p:cNvSpPr/>
            <p:nvPr/>
          </p:nvSpPr>
          <p:spPr>
            <a:xfrm>
              <a:off x="7557752" y="1825589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82943" y="2109890"/>
              <a:ext cx="1526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Trajectory Planning</a:t>
              </a:r>
              <a:endParaRPr lang="en-US" sz="1600" b="1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90963" y="3294581"/>
            <a:ext cx="2176530" cy="1081825"/>
            <a:chOff x="8124423" y="3878687"/>
            <a:chExt cx="2176530" cy="1081825"/>
          </a:xfrm>
        </p:grpSpPr>
        <p:sp>
          <p:nvSpPr>
            <p:cNvPr id="8" name="Rounded Rectangle 7"/>
            <p:cNvSpPr/>
            <p:nvPr/>
          </p:nvSpPr>
          <p:spPr>
            <a:xfrm>
              <a:off x="8124423" y="3878687"/>
              <a:ext cx="2176530" cy="108182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9614" y="4122723"/>
              <a:ext cx="1526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Vani" panose="020B0502040204020203" pitchFamily="34" charset="0"/>
                  <a:ea typeface="Adobe Gothic Std B" panose="020B0800000000000000" pitchFamily="34" charset="-128"/>
                  <a:cs typeface="Vani" panose="020B0502040204020203" pitchFamily="34" charset="0"/>
                </a:rPr>
                <a:t>Path Planning</a:t>
              </a:r>
              <a:endParaRPr lang="en-US" sz="1600" b="1" dirty="0">
                <a:solidFill>
                  <a:srgbClr val="FF0000"/>
                </a:solidFill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95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Robotic Arm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rPr>
              <a:t>To initialize a Robotic Manipulator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21" y="2395470"/>
            <a:ext cx="9195068" cy="12492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29643"/>
            <a:ext cx="10515600" cy="569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Vani" panose="020B0502040204020203" pitchFamily="34" charset="0"/>
                <a:ea typeface="Adobe Gothic Std B" panose="020B0800000000000000" pitchFamily="34" charset="-128"/>
                <a:cs typeface="Vani" panose="020B0502040204020203" pitchFamily="34" charset="0"/>
              </a:rPr>
              <a:t>One can set the Number of joints, and assign DH parameters to initialize a robotic manipulator.</a:t>
            </a:r>
          </a:p>
        </p:txBody>
      </p:sp>
    </p:spTree>
    <p:extLst>
      <p:ext uri="{BB962C8B-B14F-4D97-AF65-F5344CB8AC3E}">
        <p14:creationId xmlns:p14="http://schemas.microsoft.com/office/powerpoint/2010/main" val="384311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Inverse and Forward Kinematics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Forward Kinematics:</a:t>
            </a:r>
          </a:p>
          <a:p>
            <a:pPr lvl="1" algn="just"/>
            <a:r>
              <a:rPr lang="en-US" dirty="0" smtClean="0"/>
              <a:t>Input: Angular Position/Angular Velocity to the joints</a:t>
            </a:r>
          </a:p>
          <a:p>
            <a:pPr lvl="1" algn="just"/>
            <a:r>
              <a:rPr lang="en-US" dirty="0" smtClean="0"/>
              <a:t>Output: </a:t>
            </a:r>
            <a:r>
              <a:rPr lang="en-US" dirty="0" err="1" smtClean="0"/>
              <a:t>x,y,z</a:t>
            </a:r>
            <a:r>
              <a:rPr lang="en-US" dirty="0" smtClean="0"/>
              <a:t> coordinates of the links</a:t>
            </a:r>
          </a:p>
          <a:p>
            <a:pPr lvl="1" algn="just"/>
            <a:r>
              <a:rPr lang="en-US" dirty="0" smtClean="0"/>
              <a:t>Implemented by computing the transformation matrices (which transform from )</a:t>
            </a:r>
          </a:p>
          <a:p>
            <a:pPr algn="just"/>
            <a:r>
              <a:rPr lang="en-US" dirty="0" smtClean="0"/>
              <a:t>Inverse Kinematics:</a:t>
            </a:r>
          </a:p>
          <a:p>
            <a:pPr lvl="1" algn="just"/>
            <a:r>
              <a:rPr lang="en-US" dirty="0" smtClean="0"/>
              <a:t>Input: </a:t>
            </a:r>
            <a:r>
              <a:rPr lang="en-US" dirty="0" err="1" smtClean="0"/>
              <a:t>x,y,z</a:t>
            </a:r>
            <a:r>
              <a:rPr lang="en-US" dirty="0" smtClean="0"/>
              <a:t> coordinates of the final link</a:t>
            </a:r>
          </a:p>
          <a:p>
            <a:pPr lvl="1" algn="just"/>
            <a:r>
              <a:rPr lang="en-US" dirty="0" smtClean="0"/>
              <a:t>Output: Angular Position/Angular Velocity to the joints</a:t>
            </a:r>
          </a:p>
          <a:p>
            <a:pPr lvl="1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20" y="5115984"/>
            <a:ext cx="5248180" cy="164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88" y="4276725"/>
            <a:ext cx="3016908" cy="6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8" y="136502"/>
            <a:ext cx="4869095" cy="336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96" y="1663079"/>
            <a:ext cx="6666687" cy="50000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413696" y="5341154"/>
            <a:ext cx="3113241" cy="35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7329" y="515648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0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Code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29" y="1825109"/>
            <a:ext cx="6689971" cy="4751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825109"/>
            <a:ext cx="4494727" cy="204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Adobe Gothic Std B" panose="020B0800000000000000" pitchFamily="34" charset="-128"/>
                <a:cs typeface="Arial" panose="020B0604020202020204" pitchFamily="34" charset="0"/>
              </a:rPr>
              <a:t>Inverse Kinematics using Gradient Descent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Adobe Gothic Std B" panose="020B0800000000000000" pitchFamily="34" charset="-128"/>
                <a:cs typeface="Arial" panose="020B0604020202020204" pitchFamily="34" charset="0"/>
              </a:rPr>
              <a:t>Learning Rate : 0.2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Adobe Gothic Std B" panose="020B0800000000000000" pitchFamily="34" charset="-128"/>
                <a:cs typeface="Arial" panose="020B0604020202020204" pitchFamily="34" charset="0"/>
              </a:rPr>
              <a:t>Error Tolerance : 0.05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8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DC Motor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523"/>
            <a:ext cx="10515600" cy="518330"/>
          </a:xfrm>
        </p:spPr>
        <p:txBody>
          <a:bodyPr/>
          <a:lstStyle/>
          <a:p>
            <a:r>
              <a:rPr lang="en-US" dirty="0" smtClean="0"/>
              <a:t>Generalized class for DC motor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95" y="1469881"/>
            <a:ext cx="4795985" cy="163813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6374"/>
            <a:ext cx="10515600" cy="5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07" y="3539921"/>
            <a:ext cx="6040193" cy="31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Trajectory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0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Use Linear Parabolic blend to form a continuous trajectory connecting the discrete points.</a:t>
            </a:r>
          </a:p>
          <a:p>
            <a:pPr algn="just"/>
            <a:r>
              <a:rPr lang="en-US" sz="2400" dirty="0" smtClean="0"/>
              <a:t>Path Planning module will provide discrete points(Based on some algorithm A*, RRT, etc.)</a:t>
            </a:r>
          </a:p>
          <a:p>
            <a:pPr algn="just"/>
            <a:r>
              <a:rPr lang="en-US" sz="2400" dirty="0" smtClean="0"/>
              <a:t>Using the above points as inputs, along with the required time between two points, and the acceleration required.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Example: </a:t>
            </a:r>
          </a:p>
          <a:p>
            <a:pPr marL="0" indent="0" algn="just">
              <a:buNone/>
            </a:pPr>
            <a:r>
              <a:rPr lang="en-US" sz="2400" dirty="0" smtClean="0"/>
              <a:t>Discrete Points = 10,1000,3000,4000,3000 radian</a:t>
            </a:r>
          </a:p>
          <a:p>
            <a:pPr marL="0" indent="0" algn="just">
              <a:buNone/>
            </a:pPr>
            <a:r>
              <a:rPr lang="en-US" sz="2400" dirty="0" smtClean="0"/>
              <a:t>Time = 10,10,10,10</a:t>
            </a:r>
          </a:p>
          <a:p>
            <a:pPr marL="0" indent="0" algn="just">
              <a:buNone/>
            </a:pPr>
            <a:r>
              <a:rPr lang="en-US" sz="2400" dirty="0" smtClean="0"/>
              <a:t>Acceleration = 40,35,60,50,50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393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Vani</vt:lpstr>
      <vt:lpstr>Office Theme</vt:lpstr>
      <vt:lpstr>Robotic Manipulator</vt:lpstr>
      <vt:lpstr>Overview</vt:lpstr>
      <vt:lpstr>Structure of the overall Schema</vt:lpstr>
      <vt:lpstr>Robotic Arm Class</vt:lpstr>
      <vt:lpstr>Inverse and Forward Kinematics Class</vt:lpstr>
      <vt:lpstr>PowerPoint Presentation</vt:lpstr>
      <vt:lpstr>Code Results</vt:lpstr>
      <vt:lpstr>DC Motor Class</vt:lpstr>
      <vt:lpstr>Trajectory Planning</vt:lpstr>
      <vt:lpstr>PowerPoint Presentation</vt:lpstr>
      <vt:lpstr>PID Controller</vt:lpstr>
      <vt:lpstr>Neural Network for Inverse Kinematics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Manipulator</dc:title>
  <dc:creator>Kartik17</dc:creator>
  <cp:lastModifiedBy>HellScream</cp:lastModifiedBy>
  <cp:revision>18</cp:revision>
  <dcterms:created xsi:type="dcterms:W3CDTF">2019-01-08T14:13:59Z</dcterms:created>
  <dcterms:modified xsi:type="dcterms:W3CDTF">2019-01-13T14:00:37Z</dcterms:modified>
</cp:coreProperties>
</file>