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99FD63DC-ED2E-41B7-A18E-FBD6AABC1B99}" type="datetimeFigureOut">
              <a:rPr lang="en-IN" smtClean="0"/>
              <a:t>11-08-2024</a:t>
            </a:fld>
            <a:endParaRPr lang="en-IN"/>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15AF282-3583-43C1-AE75-E5A2C01F1AC5}" type="slidenum">
              <a:rPr lang="en-IN" smtClean="0"/>
              <a:t>‹#›</a:t>
            </a:fld>
            <a:endParaRPr lang="en-IN"/>
          </a:p>
        </p:txBody>
      </p:sp>
    </p:spTree>
    <p:extLst>
      <p:ext uri="{BB962C8B-B14F-4D97-AF65-F5344CB8AC3E}">
        <p14:creationId xmlns:p14="http://schemas.microsoft.com/office/powerpoint/2010/main" val="273534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F5A35-98CD-4F79-B672-CBDE3FF3AD69}" type="datetime1">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C1E31-FB38-45C2-B88D-9DDCD65AC08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8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DD208-C6F8-4F79-8ED9-813D37C16069}" type="datetime1">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387700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7F73-D812-48FC-BADB-8FDC1B56089F}" type="datetime1">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299377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1091D-EDA1-4BBF-83FA-A7367F71B41A}" type="datetime1">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317836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09CE-A2F7-424E-B6E2-83E489125476}" type="datetime1">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C1E31-FB38-45C2-B88D-9DDCD65AC08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53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CA8DE-BCB1-457B-A351-3F66E73EB0DB}" type="datetime1">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319748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09599-0D22-48B7-8B3D-02B5DD88044C}" type="datetime1">
              <a:rPr lang="en-IN" smtClean="0"/>
              <a:t>11-08-2024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308208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98278-97E8-43F7-9B17-27490AE0450A}" type="datetime1">
              <a:rPr lang="en-IN" smtClean="0"/>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22198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50A442-8797-4E96-B8A6-28B31211DCB1}" type="datetime1">
              <a:rPr lang="en-IN" smtClean="0"/>
              <a:t>11-08-2024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324401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AB32F5-1769-45B6-94AB-4BDBAFD330E0}" type="datetime1">
              <a:rPr lang="en-IN" smtClean="0"/>
              <a:t>11-08-2024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BC1E31-FB38-45C2-B88D-9DDCD65AC088}" type="slidenum">
              <a:rPr lang="en-IN" smtClean="0"/>
              <a:t>‹#›</a:t>
            </a:fld>
            <a:endParaRPr lang="en-IN"/>
          </a:p>
        </p:txBody>
      </p:sp>
    </p:spTree>
    <p:extLst>
      <p:ext uri="{BB962C8B-B14F-4D97-AF65-F5344CB8AC3E}">
        <p14:creationId xmlns:p14="http://schemas.microsoft.com/office/powerpoint/2010/main" val="121465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45EBF-0427-4705-9D0E-E2AD01F7F704}" type="datetime1">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C1E31-FB38-45C2-B88D-9DDCD65AC088}" type="slidenum">
              <a:rPr lang="en-IN" smtClean="0"/>
              <a:t>‹#›</a:t>
            </a:fld>
            <a:endParaRPr lang="en-IN"/>
          </a:p>
        </p:txBody>
      </p:sp>
    </p:spTree>
    <p:extLst>
      <p:ext uri="{BB962C8B-B14F-4D97-AF65-F5344CB8AC3E}">
        <p14:creationId xmlns:p14="http://schemas.microsoft.com/office/powerpoint/2010/main" val="295434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5ACAEF-8D4A-461E-88CB-FE086BF62FCA}" type="datetime1">
              <a:rPr lang="en-IN" smtClean="0"/>
              <a:t>11-08-2024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BC1E31-FB38-45C2-B88D-9DDCD65AC08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688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54D5-431F-D533-91E6-C1670C9F0F01}"/>
              </a:ext>
            </a:extLst>
          </p:cNvPr>
          <p:cNvSpPr>
            <a:spLocks noGrp="1"/>
          </p:cNvSpPr>
          <p:nvPr>
            <p:ph type="ctrTitle"/>
          </p:nvPr>
        </p:nvSpPr>
        <p:spPr>
          <a:xfrm>
            <a:off x="1097280" y="758952"/>
            <a:ext cx="10058400" cy="2359002"/>
          </a:xfrm>
        </p:spPr>
        <p:txBody>
          <a:bodyPr/>
          <a:lstStyle/>
          <a:p>
            <a:r>
              <a:rPr lang="en-IN" dirty="0">
                <a:solidFill>
                  <a:schemeClr val="accent1">
                    <a:lumMod val="75000"/>
                  </a:schemeClr>
                </a:solidFill>
              </a:rPr>
              <a:t>SQL Project</a:t>
            </a:r>
            <a:br>
              <a:rPr lang="en-IN" dirty="0">
                <a:solidFill>
                  <a:schemeClr val="accent1">
                    <a:lumMod val="75000"/>
                  </a:schemeClr>
                </a:solidFill>
              </a:rPr>
            </a:br>
            <a:r>
              <a:rPr lang="en-IN" sz="4800" dirty="0">
                <a:solidFill>
                  <a:schemeClr val="accent1">
                    <a:lumMod val="75000"/>
                  </a:schemeClr>
                </a:solidFill>
              </a:rPr>
              <a:t>Business Report</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2C643A56-B246-8059-4662-714C9C1AF664}"/>
              </a:ext>
            </a:extLst>
          </p:cNvPr>
          <p:cNvSpPr>
            <a:spLocks noGrp="1"/>
          </p:cNvSpPr>
          <p:nvPr>
            <p:ph type="subTitle" idx="1"/>
          </p:nvPr>
        </p:nvSpPr>
        <p:spPr>
          <a:xfrm>
            <a:off x="1100051" y="4796852"/>
            <a:ext cx="10367424" cy="1302195"/>
          </a:xfrm>
        </p:spPr>
        <p:txBody>
          <a:bodyPr>
            <a:normAutofit/>
          </a:bodyPr>
          <a:lstStyle/>
          <a:p>
            <a:pPr algn="r"/>
            <a:r>
              <a:rPr lang="en-IN" sz="1600" dirty="0"/>
              <a:t>Authored by</a:t>
            </a:r>
          </a:p>
          <a:p>
            <a:pPr algn="r"/>
            <a:r>
              <a:rPr lang="en-IN" sz="1600" dirty="0"/>
              <a:t>Kartik Trivedi</a:t>
            </a:r>
          </a:p>
          <a:p>
            <a:pPr algn="r"/>
            <a:r>
              <a:rPr lang="en-IN" sz="1600" dirty="0"/>
              <a:t>Aug’ 11, 2024</a:t>
            </a:r>
          </a:p>
        </p:txBody>
      </p:sp>
      <p:sp>
        <p:nvSpPr>
          <p:cNvPr id="5" name="Slide Number Placeholder 4">
            <a:extLst>
              <a:ext uri="{FF2B5EF4-FFF2-40B4-BE49-F238E27FC236}">
                <a16:creationId xmlns:a16="http://schemas.microsoft.com/office/drawing/2014/main" id="{1082C459-AB4C-151F-3DCB-AF8998D5FAAF}"/>
              </a:ext>
            </a:extLst>
          </p:cNvPr>
          <p:cNvSpPr>
            <a:spLocks noGrp="1"/>
          </p:cNvSpPr>
          <p:nvPr>
            <p:ph type="sldNum" sz="quarter" idx="12"/>
          </p:nvPr>
        </p:nvSpPr>
        <p:spPr/>
        <p:txBody>
          <a:bodyPr/>
          <a:lstStyle/>
          <a:p>
            <a:fld id="{0FBC1E31-FB38-45C2-B88D-9DDCD65AC088}" type="slidenum">
              <a:rPr lang="en-IN" smtClean="0"/>
              <a:t>1</a:t>
            </a:fld>
            <a:endParaRPr lang="en-IN"/>
          </a:p>
        </p:txBody>
      </p:sp>
    </p:spTree>
    <p:extLst>
      <p:ext uri="{BB962C8B-B14F-4D97-AF65-F5344CB8AC3E}">
        <p14:creationId xmlns:p14="http://schemas.microsoft.com/office/powerpoint/2010/main" val="385603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34D-A91B-F387-CE3A-2C7F9D637EC4}"/>
              </a:ext>
            </a:extLst>
          </p:cNvPr>
          <p:cNvSpPr>
            <a:spLocks noGrp="1"/>
          </p:cNvSpPr>
          <p:nvPr>
            <p:ph type="title"/>
          </p:nvPr>
        </p:nvSpPr>
        <p:spPr/>
        <p:txBody>
          <a:bodyPr>
            <a:normAutofit/>
          </a:bodyPr>
          <a:lstStyle/>
          <a:p>
            <a:r>
              <a:rPr lang="en-IN" sz="2000" dirty="0"/>
              <a:t>Additionally, we have also calculated the number of products in each price category as well as number of unsold products by price category to identify products under which price range are not getting sold.</a:t>
            </a:r>
            <a:br>
              <a:rPr lang="en-IN" sz="2000" dirty="0"/>
            </a:br>
            <a:br>
              <a:rPr lang="en-IN" sz="2000" dirty="0"/>
            </a:br>
            <a:r>
              <a:rPr lang="en-IN" sz="2000" dirty="0"/>
              <a:t> </a:t>
            </a:r>
            <a:r>
              <a:rPr lang="en-IN" sz="2800" dirty="0">
                <a:latin typeface="+mn-lt"/>
              </a:rPr>
              <a:t>Analysis of Unsold Products</a:t>
            </a:r>
            <a:r>
              <a:rPr lang="en-IN" sz="2000" dirty="0">
                <a:latin typeface="+mn-lt"/>
              </a:rPr>
              <a:t> </a:t>
            </a:r>
          </a:p>
        </p:txBody>
      </p:sp>
      <p:sp>
        <p:nvSpPr>
          <p:cNvPr id="3" name="Slide Number Placeholder 2">
            <a:extLst>
              <a:ext uri="{FF2B5EF4-FFF2-40B4-BE49-F238E27FC236}">
                <a16:creationId xmlns:a16="http://schemas.microsoft.com/office/drawing/2014/main" id="{636F58CB-6BC4-C8F6-CF07-3D0FB026C4BF}"/>
              </a:ext>
            </a:extLst>
          </p:cNvPr>
          <p:cNvSpPr>
            <a:spLocks noGrp="1"/>
          </p:cNvSpPr>
          <p:nvPr>
            <p:ph type="sldNum" sz="quarter" idx="12"/>
          </p:nvPr>
        </p:nvSpPr>
        <p:spPr/>
        <p:txBody>
          <a:bodyPr/>
          <a:lstStyle/>
          <a:p>
            <a:fld id="{0FBC1E31-FB38-45C2-B88D-9DDCD65AC088}" type="slidenum">
              <a:rPr lang="en-IN" smtClean="0"/>
              <a:t>10</a:t>
            </a:fld>
            <a:endParaRPr lang="en-IN"/>
          </a:p>
        </p:txBody>
      </p:sp>
      <p:graphicFrame>
        <p:nvGraphicFramePr>
          <p:cNvPr id="6" name="Table 5">
            <a:extLst>
              <a:ext uri="{FF2B5EF4-FFF2-40B4-BE49-F238E27FC236}">
                <a16:creationId xmlns:a16="http://schemas.microsoft.com/office/drawing/2014/main" id="{E85AB9CE-A1DC-B490-1342-4BA90C636294}"/>
              </a:ext>
            </a:extLst>
          </p:cNvPr>
          <p:cNvGraphicFramePr>
            <a:graphicFrameLocks noGrp="1"/>
          </p:cNvGraphicFramePr>
          <p:nvPr>
            <p:extLst>
              <p:ext uri="{D42A27DB-BD31-4B8C-83A1-F6EECF244321}">
                <p14:modId xmlns:p14="http://schemas.microsoft.com/office/powerpoint/2010/main" val="1823654958"/>
              </p:ext>
            </p:extLst>
          </p:nvPr>
        </p:nvGraphicFramePr>
        <p:xfrm>
          <a:off x="1207932" y="2114144"/>
          <a:ext cx="4558284" cy="2169702"/>
        </p:xfrm>
        <a:graphic>
          <a:graphicData uri="http://schemas.openxmlformats.org/drawingml/2006/table">
            <a:tbl>
              <a:tblPr/>
              <a:tblGrid>
                <a:gridCol w="2028687">
                  <a:extLst>
                    <a:ext uri="{9D8B030D-6E8A-4147-A177-3AD203B41FA5}">
                      <a16:colId xmlns:a16="http://schemas.microsoft.com/office/drawing/2014/main" val="4226969787"/>
                    </a:ext>
                  </a:extLst>
                </a:gridCol>
                <a:gridCol w="2529597">
                  <a:extLst>
                    <a:ext uri="{9D8B030D-6E8A-4147-A177-3AD203B41FA5}">
                      <a16:colId xmlns:a16="http://schemas.microsoft.com/office/drawing/2014/main" val="384039397"/>
                    </a:ext>
                  </a:extLst>
                </a:gridCol>
              </a:tblGrid>
              <a:tr h="335623">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PRICE_RANGE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PRODUCT_COUNT</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029995570"/>
                  </a:ext>
                </a:extLst>
              </a:tr>
              <a:tr h="607477">
                <a:tc>
                  <a:txBody>
                    <a:bodyPr/>
                    <a:lstStyle/>
                    <a:p>
                      <a:pPr algn="ctr" fontAlgn="b"/>
                      <a:r>
                        <a:rPr lang="en-GB" sz="2000" b="0" i="0" u="none" strike="noStrike" dirty="0">
                          <a:solidFill>
                            <a:srgbClr val="000000"/>
                          </a:solidFill>
                          <a:effectLst/>
                          <a:highlight>
                            <a:srgbClr val="D9E1F2"/>
                          </a:highlight>
                          <a:latin typeface="Calibri" panose="020F0502020204030204" pitchFamily="34" charset="0"/>
                        </a:rPr>
                        <a:t>Price between 10000 and 20000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4799847"/>
                  </a:ext>
                </a:extLst>
              </a:tr>
              <a:tr h="607477">
                <a:tc>
                  <a:txBody>
                    <a:bodyPr/>
                    <a:lstStyle/>
                    <a:p>
                      <a:pPr algn="ctr" fontAlgn="b"/>
                      <a:r>
                        <a:rPr lang="en-IN" sz="2000" b="0" i="0" u="none" strike="noStrike" dirty="0">
                          <a:solidFill>
                            <a:srgbClr val="000000"/>
                          </a:solidFill>
                          <a:effectLst/>
                          <a:latin typeface="Calibri" panose="020F0502020204030204" pitchFamily="34" charset="0"/>
                        </a:rPr>
                        <a:t>Price below 10000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53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013152879"/>
                  </a:ext>
                </a:extLst>
              </a:tr>
              <a:tr h="60747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Price above 20000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70144079"/>
                  </a:ext>
                </a:extLst>
              </a:tr>
            </a:tbl>
          </a:graphicData>
        </a:graphic>
      </p:graphicFrame>
      <p:graphicFrame>
        <p:nvGraphicFramePr>
          <p:cNvPr id="10" name="Table 9">
            <a:extLst>
              <a:ext uri="{FF2B5EF4-FFF2-40B4-BE49-F238E27FC236}">
                <a16:creationId xmlns:a16="http://schemas.microsoft.com/office/drawing/2014/main" id="{BC62C61F-380B-0247-C240-C13361131582}"/>
              </a:ext>
            </a:extLst>
          </p:cNvPr>
          <p:cNvGraphicFramePr>
            <a:graphicFrameLocks noGrp="1"/>
          </p:cNvGraphicFramePr>
          <p:nvPr>
            <p:extLst>
              <p:ext uri="{D42A27DB-BD31-4B8C-83A1-F6EECF244321}">
                <p14:modId xmlns:p14="http://schemas.microsoft.com/office/powerpoint/2010/main" val="3294578691"/>
              </p:ext>
            </p:extLst>
          </p:nvPr>
        </p:nvGraphicFramePr>
        <p:xfrm>
          <a:off x="6745574" y="2114144"/>
          <a:ext cx="4410106" cy="2207663"/>
        </p:xfrm>
        <a:graphic>
          <a:graphicData uri="http://schemas.openxmlformats.org/drawingml/2006/table">
            <a:tbl>
              <a:tblPr/>
              <a:tblGrid>
                <a:gridCol w="1580613">
                  <a:extLst>
                    <a:ext uri="{9D8B030D-6E8A-4147-A177-3AD203B41FA5}">
                      <a16:colId xmlns:a16="http://schemas.microsoft.com/office/drawing/2014/main" val="1398772898"/>
                    </a:ext>
                  </a:extLst>
                </a:gridCol>
                <a:gridCol w="2829493">
                  <a:extLst>
                    <a:ext uri="{9D8B030D-6E8A-4147-A177-3AD203B41FA5}">
                      <a16:colId xmlns:a16="http://schemas.microsoft.com/office/drawing/2014/main" val="1239546482"/>
                    </a:ext>
                  </a:extLst>
                </a:gridCol>
              </a:tblGrid>
              <a:tr h="587354">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PRICE_RANGE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UNSOLD_PRODUCT_COUNT</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496430571"/>
                  </a:ext>
                </a:extLst>
              </a:tr>
              <a:tr h="876513">
                <a:tc>
                  <a:txBody>
                    <a:bodyPr/>
                    <a:lstStyle/>
                    <a:p>
                      <a:pPr algn="ctr" fontAlgn="b"/>
                      <a:r>
                        <a:rPr lang="en-GB" sz="2000" b="0" i="0" u="none" strike="noStrike" dirty="0">
                          <a:solidFill>
                            <a:srgbClr val="000000"/>
                          </a:solidFill>
                          <a:effectLst/>
                          <a:highlight>
                            <a:srgbClr val="D9E1F2"/>
                          </a:highlight>
                          <a:latin typeface="Calibri" panose="020F0502020204030204" pitchFamily="34" charset="0"/>
                        </a:rPr>
                        <a:t>Price between 10000 and 20000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40935348"/>
                  </a:ext>
                </a:extLst>
              </a:tr>
              <a:tr h="664613">
                <a:tc>
                  <a:txBody>
                    <a:bodyPr/>
                    <a:lstStyle/>
                    <a:p>
                      <a:pPr algn="ctr" fontAlgn="b"/>
                      <a:r>
                        <a:rPr lang="en-IN" sz="2000" b="0" i="0" u="none" strike="noStrike" dirty="0">
                          <a:solidFill>
                            <a:srgbClr val="000000"/>
                          </a:solidFill>
                          <a:effectLst/>
                          <a:latin typeface="Calibri" panose="020F0502020204030204" pitchFamily="34" charset="0"/>
                        </a:rPr>
                        <a:t>Price below 10000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52993041"/>
                  </a:ext>
                </a:extLst>
              </a:tr>
            </a:tbl>
          </a:graphicData>
        </a:graphic>
      </p:graphicFrame>
      <p:sp>
        <p:nvSpPr>
          <p:cNvPr id="11" name="TextBox 10">
            <a:extLst>
              <a:ext uri="{FF2B5EF4-FFF2-40B4-BE49-F238E27FC236}">
                <a16:creationId xmlns:a16="http://schemas.microsoft.com/office/drawing/2014/main" id="{4D857ED4-8E04-F7BD-0F2D-9D2E1C1C8F23}"/>
              </a:ext>
            </a:extLst>
          </p:cNvPr>
          <p:cNvSpPr txBox="1"/>
          <p:nvPr/>
        </p:nvSpPr>
        <p:spPr>
          <a:xfrm>
            <a:off x="1152606" y="4616970"/>
            <a:ext cx="4668936" cy="400110"/>
          </a:xfrm>
          <a:prstGeom prst="rect">
            <a:avLst/>
          </a:prstGeom>
          <a:noFill/>
        </p:spPr>
        <p:txBody>
          <a:bodyPr wrap="square" rtlCol="0">
            <a:spAutoFit/>
          </a:bodyPr>
          <a:lstStyle/>
          <a:p>
            <a:pPr algn="ctr"/>
            <a:r>
              <a:rPr lang="en-IN" sz="2000" dirty="0"/>
              <a:t>Total Product Count</a:t>
            </a:r>
          </a:p>
        </p:txBody>
      </p:sp>
      <p:sp>
        <p:nvSpPr>
          <p:cNvPr id="12" name="TextBox 11">
            <a:extLst>
              <a:ext uri="{FF2B5EF4-FFF2-40B4-BE49-F238E27FC236}">
                <a16:creationId xmlns:a16="http://schemas.microsoft.com/office/drawing/2014/main" id="{544F3678-1FE6-1BA3-103B-FE09C93B0B57}"/>
              </a:ext>
            </a:extLst>
          </p:cNvPr>
          <p:cNvSpPr txBox="1"/>
          <p:nvPr/>
        </p:nvSpPr>
        <p:spPr>
          <a:xfrm>
            <a:off x="6745574" y="4616970"/>
            <a:ext cx="4466909" cy="400110"/>
          </a:xfrm>
          <a:prstGeom prst="rect">
            <a:avLst/>
          </a:prstGeom>
          <a:noFill/>
        </p:spPr>
        <p:txBody>
          <a:bodyPr wrap="square" rtlCol="0">
            <a:spAutoFit/>
          </a:bodyPr>
          <a:lstStyle/>
          <a:p>
            <a:pPr algn="ctr"/>
            <a:r>
              <a:rPr lang="en-IN" sz="2000" dirty="0"/>
              <a:t>Unsold Product Coun</a:t>
            </a:r>
            <a:r>
              <a:rPr lang="en-IN" dirty="0"/>
              <a:t>t</a:t>
            </a:r>
          </a:p>
        </p:txBody>
      </p:sp>
    </p:spTree>
    <p:extLst>
      <p:ext uri="{BB962C8B-B14F-4D97-AF65-F5344CB8AC3E}">
        <p14:creationId xmlns:p14="http://schemas.microsoft.com/office/powerpoint/2010/main" val="125267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76D1-AEBB-34FE-648D-3AEAB1C94CBE}"/>
              </a:ext>
            </a:extLst>
          </p:cNvPr>
          <p:cNvSpPr>
            <a:spLocks noGrp="1"/>
          </p:cNvSpPr>
          <p:nvPr>
            <p:ph type="title"/>
          </p:nvPr>
        </p:nvSpPr>
        <p:spPr/>
        <p:txBody>
          <a:bodyPr>
            <a:normAutofit/>
          </a:bodyPr>
          <a:lstStyle/>
          <a:p>
            <a:r>
              <a:rPr lang="en-IN" sz="2800" dirty="0">
                <a:latin typeface="+mn-lt"/>
              </a:rPr>
              <a:t>Discount Application to Unsold Products</a:t>
            </a:r>
          </a:p>
        </p:txBody>
      </p:sp>
      <p:sp>
        <p:nvSpPr>
          <p:cNvPr id="3" name="Slide Number Placeholder 2">
            <a:extLst>
              <a:ext uri="{FF2B5EF4-FFF2-40B4-BE49-F238E27FC236}">
                <a16:creationId xmlns:a16="http://schemas.microsoft.com/office/drawing/2014/main" id="{F0FE143B-66BA-013A-2D5A-344B5491CF90}"/>
              </a:ext>
            </a:extLst>
          </p:cNvPr>
          <p:cNvSpPr>
            <a:spLocks noGrp="1"/>
          </p:cNvSpPr>
          <p:nvPr>
            <p:ph type="sldNum" sz="quarter" idx="12"/>
          </p:nvPr>
        </p:nvSpPr>
        <p:spPr/>
        <p:txBody>
          <a:bodyPr/>
          <a:lstStyle/>
          <a:p>
            <a:fld id="{0FBC1E31-FB38-45C2-B88D-9DDCD65AC088}" type="slidenum">
              <a:rPr lang="en-IN" smtClean="0"/>
              <a:t>11</a:t>
            </a:fld>
            <a:endParaRPr lang="en-IN"/>
          </a:p>
        </p:txBody>
      </p:sp>
      <p:graphicFrame>
        <p:nvGraphicFramePr>
          <p:cNvPr id="5" name="Table 4">
            <a:extLst>
              <a:ext uri="{FF2B5EF4-FFF2-40B4-BE49-F238E27FC236}">
                <a16:creationId xmlns:a16="http://schemas.microsoft.com/office/drawing/2014/main" id="{D1500E8A-0DD2-AD07-13D6-EC512712BF09}"/>
              </a:ext>
            </a:extLst>
          </p:cNvPr>
          <p:cNvGraphicFramePr>
            <a:graphicFrameLocks noGrp="1"/>
          </p:cNvGraphicFramePr>
          <p:nvPr>
            <p:extLst>
              <p:ext uri="{D42A27DB-BD31-4B8C-83A1-F6EECF244321}">
                <p14:modId xmlns:p14="http://schemas.microsoft.com/office/powerpoint/2010/main" val="2481839179"/>
              </p:ext>
            </p:extLst>
          </p:nvPr>
        </p:nvGraphicFramePr>
        <p:xfrm>
          <a:off x="1244184" y="1846263"/>
          <a:ext cx="9968300" cy="4452308"/>
        </p:xfrm>
        <a:graphic>
          <a:graphicData uri="http://schemas.openxmlformats.org/drawingml/2006/table">
            <a:tbl>
              <a:tblPr/>
              <a:tblGrid>
                <a:gridCol w="1306485">
                  <a:extLst>
                    <a:ext uri="{9D8B030D-6E8A-4147-A177-3AD203B41FA5}">
                      <a16:colId xmlns:a16="http://schemas.microsoft.com/office/drawing/2014/main" val="3972246377"/>
                    </a:ext>
                  </a:extLst>
                </a:gridCol>
                <a:gridCol w="1527058">
                  <a:extLst>
                    <a:ext uri="{9D8B030D-6E8A-4147-A177-3AD203B41FA5}">
                      <a16:colId xmlns:a16="http://schemas.microsoft.com/office/drawing/2014/main" val="1023863848"/>
                    </a:ext>
                  </a:extLst>
                </a:gridCol>
                <a:gridCol w="2528131">
                  <a:extLst>
                    <a:ext uri="{9D8B030D-6E8A-4147-A177-3AD203B41FA5}">
                      <a16:colId xmlns:a16="http://schemas.microsoft.com/office/drawing/2014/main" val="1517483046"/>
                    </a:ext>
                  </a:extLst>
                </a:gridCol>
                <a:gridCol w="1577961">
                  <a:extLst>
                    <a:ext uri="{9D8B030D-6E8A-4147-A177-3AD203B41FA5}">
                      <a16:colId xmlns:a16="http://schemas.microsoft.com/office/drawing/2014/main" val="1292713433"/>
                    </a:ext>
                  </a:extLst>
                </a:gridCol>
                <a:gridCol w="1819745">
                  <a:extLst>
                    <a:ext uri="{9D8B030D-6E8A-4147-A177-3AD203B41FA5}">
                      <a16:colId xmlns:a16="http://schemas.microsoft.com/office/drawing/2014/main" val="1321719140"/>
                    </a:ext>
                  </a:extLst>
                </a:gridCol>
                <a:gridCol w="1208920">
                  <a:extLst>
                    <a:ext uri="{9D8B030D-6E8A-4147-A177-3AD203B41FA5}">
                      <a16:colId xmlns:a16="http://schemas.microsoft.com/office/drawing/2014/main" val="453183483"/>
                    </a:ext>
                  </a:extLst>
                </a:gridCol>
              </a:tblGrid>
              <a:tr h="143413">
                <a:tc>
                  <a:txBody>
                    <a:bodyPr/>
                    <a:lstStyle/>
                    <a:p>
                      <a:pPr algn="ctr" fontAlgn="b"/>
                      <a:r>
                        <a:rPr lang="en-IN" sz="1050" b="1" i="0" u="none" strike="noStrike" dirty="0">
                          <a:solidFill>
                            <a:srgbClr val="FFFFFF"/>
                          </a:solidFill>
                          <a:effectLst/>
                          <a:highlight>
                            <a:srgbClr val="4472C4"/>
                          </a:highlight>
                          <a:latin typeface="Calibri" panose="020F0502020204030204" pitchFamily="34" charset="0"/>
                        </a:rPr>
                        <a:t>PRODUCT_ID</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050" b="1" i="0" u="none" strike="noStrike">
                          <a:solidFill>
                            <a:srgbClr val="FFFFFF"/>
                          </a:solidFill>
                          <a:effectLst/>
                          <a:highlight>
                            <a:srgbClr val="4472C4"/>
                          </a:highlight>
                          <a:latin typeface="Calibri" panose="020F0502020204030204" pitchFamily="34" charset="0"/>
                        </a:rPr>
                        <a:t>PRODUCT_DESC</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050" b="1" i="0" u="none" strike="noStrike">
                          <a:solidFill>
                            <a:srgbClr val="FFFFFF"/>
                          </a:solidFill>
                          <a:effectLst/>
                          <a:highlight>
                            <a:srgbClr val="4472C4"/>
                          </a:highlight>
                          <a:latin typeface="Calibri" panose="020F0502020204030204" pitchFamily="34" charset="0"/>
                        </a:rPr>
                        <a:t>PRODUCT_QUANTITY_AVAIL</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050" b="1" i="0" u="none" strike="noStrike">
                          <a:solidFill>
                            <a:srgbClr val="FFFFFF"/>
                          </a:solidFill>
                          <a:effectLst/>
                          <a:highlight>
                            <a:srgbClr val="4472C4"/>
                          </a:highlight>
                          <a:latin typeface="Calibri" panose="020F0502020204030204" pitchFamily="34" charset="0"/>
                        </a:rPr>
                        <a:t>PRODUCT_PRICE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050" b="1" i="0" u="none" strike="noStrike">
                          <a:solidFill>
                            <a:srgbClr val="FFFFFF"/>
                          </a:solidFill>
                          <a:effectLst/>
                          <a:highlight>
                            <a:srgbClr val="4472C4"/>
                          </a:highlight>
                          <a:latin typeface="Calibri" panose="020F0502020204030204" pitchFamily="34" charset="0"/>
                        </a:rPr>
                        <a:t>INVENTORY_VALUE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050" b="1" i="0" u="none" strike="noStrike">
                          <a:solidFill>
                            <a:srgbClr val="FFFFFF"/>
                          </a:solidFill>
                          <a:effectLst/>
                          <a:highlight>
                            <a:srgbClr val="4472C4"/>
                          </a:highlight>
                          <a:latin typeface="Calibri" panose="020F0502020204030204" pitchFamily="34" charset="0"/>
                        </a:rPr>
                        <a:t>NEW_PRICE</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000673022"/>
                  </a:ext>
                </a:extLst>
              </a:tr>
              <a:tr h="259577">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99999</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de-DE" sz="1050" b="0" i="0" u="none" strike="noStrike">
                          <a:solidFill>
                            <a:srgbClr val="000000"/>
                          </a:solidFill>
                          <a:effectLst/>
                          <a:highlight>
                            <a:srgbClr val="D9E1F2"/>
                          </a:highlight>
                          <a:latin typeface="Calibri" panose="020F0502020204030204" pitchFamily="34" charset="0"/>
                        </a:rPr>
                        <a:t>SAMSUNG GALAXY TAB 2 P3100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19300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965000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16405</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03753215"/>
                  </a:ext>
                </a:extLst>
              </a:tr>
              <a:tr h="259577">
                <a:tc>
                  <a:txBody>
                    <a:bodyPr/>
                    <a:lstStyle/>
                    <a:p>
                      <a:pPr algn="ctr" fontAlgn="b"/>
                      <a:r>
                        <a:rPr lang="en-IN" sz="1050" b="0" i="0" u="none" strike="noStrike" dirty="0">
                          <a:solidFill>
                            <a:srgbClr val="000000"/>
                          </a:solidFill>
                          <a:effectLst/>
                          <a:latin typeface="Calibri" panose="020F0502020204030204" pitchFamily="34" charset="0"/>
                        </a:rPr>
                        <a:t>99998</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NIKON COOLPIX L810 BRIDGE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14987</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749350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12738.95</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844820927"/>
                  </a:ext>
                </a:extLst>
              </a:tr>
              <a:tr h="259577">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99997</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050" b="0" i="0" u="none" strike="noStrike" dirty="0">
                          <a:solidFill>
                            <a:srgbClr val="000000"/>
                          </a:solidFill>
                          <a:effectLst/>
                          <a:highlight>
                            <a:srgbClr val="D9E1F2"/>
                          </a:highlight>
                          <a:latin typeface="Calibri" panose="020F0502020204030204" pitchFamily="34" charset="0"/>
                        </a:rPr>
                        <a:t>SONY XPERIA U (BLACK WHITE)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16499</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824950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14024.15</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094607191"/>
                  </a:ext>
                </a:extLst>
              </a:tr>
              <a:tr h="385780">
                <a:tc>
                  <a:txBody>
                    <a:bodyPr/>
                    <a:lstStyle/>
                    <a:p>
                      <a:pPr algn="ctr" fontAlgn="b"/>
                      <a:r>
                        <a:rPr lang="en-IN" sz="1050" b="0" i="0" u="none" strike="noStrike">
                          <a:solidFill>
                            <a:srgbClr val="000000"/>
                          </a:solidFill>
                          <a:effectLst/>
                          <a:latin typeface="Calibri" panose="020F0502020204030204" pitchFamily="34" charset="0"/>
                        </a:rPr>
                        <a:t>99994</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050" b="0" i="0" u="none" strike="noStrike" dirty="0">
                          <a:solidFill>
                            <a:srgbClr val="000000"/>
                          </a:solidFill>
                          <a:effectLst/>
                          <a:latin typeface="Calibri" panose="020F0502020204030204" pitchFamily="34" charset="0"/>
                        </a:rPr>
                        <a:t>HP DESKJET 2050 ALL-IN-ONE - J510A PRINTER</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100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3749</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374900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3374.1</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059603007"/>
                  </a:ext>
                </a:extLst>
              </a:tr>
              <a:tr h="259577">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99995</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LG MS-2049UW SOLO MICROWAVE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100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4800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480000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4320</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37262594"/>
                  </a:ext>
                </a:extLst>
              </a:tr>
              <a:tr h="259577">
                <a:tc>
                  <a:txBody>
                    <a:bodyPr/>
                    <a:lstStyle/>
                    <a:p>
                      <a:pPr algn="ctr" fontAlgn="b"/>
                      <a:r>
                        <a:rPr lang="en-IN" sz="1050" b="0" i="0" u="none" strike="noStrike">
                          <a:solidFill>
                            <a:srgbClr val="000000"/>
                          </a:solidFill>
                          <a:effectLst/>
                          <a:latin typeface="Calibri" panose="020F0502020204030204" pitchFamily="34" charset="0"/>
                        </a:rPr>
                        <a:t>99996</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Calibri" panose="020F0502020204030204" pitchFamily="34" charset="0"/>
                        </a:rPr>
                        <a:t>NOKIA ASHA 200 (GRAPHITE)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100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4070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407000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3663</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060749395"/>
                  </a:ext>
                </a:extLst>
              </a:tr>
              <a:tr h="385780">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99991</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DELL TARGUS SYNERGY 2.0 BACKPACK</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250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249750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899.1</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80164887"/>
                  </a:ext>
                </a:extLst>
              </a:tr>
              <a:tr h="511983">
                <a:tc>
                  <a:txBody>
                    <a:bodyPr/>
                    <a:lstStyle/>
                    <a:p>
                      <a:pPr algn="ctr" fontAlgn="b"/>
                      <a:r>
                        <a:rPr lang="en-IN" sz="1050" b="0" i="0" u="none" strike="noStrike">
                          <a:solidFill>
                            <a:srgbClr val="000000"/>
                          </a:solidFill>
                          <a:effectLst/>
                          <a:latin typeface="Calibri" panose="020F0502020204030204" pitchFamily="34" charset="0"/>
                        </a:rPr>
                        <a:t>99992</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050" b="0" i="0" u="none" strike="noStrike">
                          <a:solidFill>
                            <a:srgbClr val="000000"/>
                          </a:solidFill>
                          <a:effectLst/>
                          <a:latin typeface="Calibri" panose="020F0502020204030204" pitchFamily="34" charset="0"/>
                        </a:rPr>
                        <a:t>TOM CLANCY'S GHOST RECON: FUTURE SOLDIER (PC GAME)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Calibri" panose="020F0502020204030204" pitchFamily="34" charset="0"/>
                        </a:rPr>
                        <a:t>250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999</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249750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899.1</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53734044"/>
                  </a:ext>
                </a:extLst>
              </a:tr>
              <a:tr h="259577">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99993</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NOKIA 1280 (BLACK)</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250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249750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899.1</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56948575"/>
                  </a:ext>
                </a:extLst>
              </a:tr>
              <a:tr h="259577">
                <a:tc>
                  <a:txBody>
                    <a:bodyPr/>
                    <a:lstStyle/>
                    <a:p>
                      <a:pPr algn="ctr" fontAlgn="b"/>
                      <a:r>
                        <a:rPr lang="en-IN" sz="1050" b="0" i="0" u="none" strike="noStrike">
                          <a:solidFill>
                            <a:srgbClr val="000000"/>
                          </a:solidFill>
                          <a:effectLst/>
                          <a:latin typeface="Calibri" panose="020F0502020204030204" pitchFamily="34" charset="0"/>
                        </a:rPr>
                        <a:t>230</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ESPRIT ANALOG WATCH</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Calibri" panose="020F0502020204030204" pitchFamily="34" charset="0"/>
                        </a:rPr>
                        <a:t>5</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3495</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17475</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3145.5</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549906858"/>
                  </a:ext>
                </a:extLst>
              </a:tr>
              <a:tr h="259577">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249</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ALL-IN-ONE BOARD GAME</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20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450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9000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405</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50621103"/>
                  </a:ext>
                </a:extLst>
              </a:tr>
              <a:tr h="259577">
                <a:tc>
                  <a:txBody>
                    <a:bodyPr/>
                    <a:lstStyle/>
                    <a:p>
                      <a:pPr algn="ctr" fontAlgn="b"/>
                      <a:r>
                        <a:rPr lang="en-IN" sz="1050" b="0" i="0" u="none" strike="noStrike">
                          <a:solidFill>
                            <a:srgbClr val="000000"/>
                          </a:solidFill>
                          <a:effectLst/>
                          <a:latin typeface="Calibri" panose="020F0502020204030204" pitchFamily="34" charset="0"/>
                        </a:rPr>
                        <a:t>250</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HUWI WI-FI RECEIVER 500MBPS</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30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Calibri" panose="020F0502020204030204" pitchFamily="34" charset="0"/>
                        </a:rPr>
                        <a:t>287</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8610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Calibri" panose="020F0502020204030204" pitchFamily="34" charset="0"/>
                        </a:rPr>
                        <a:t>258.3</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566653843"/>
                  </a:ext>
                </a:extLst>
              </a:tr>
              <a:tr h="259577">
                <a:tc>
                  <a:txBody>
                    <a:bodyPr/>
                    <a:lstStyle/>
                    <a:p>
                      <a:pPr algn="ctr" fontAlgn="b"/>
                      <a:r>
                        <a:rPr lang="en-IN" sz="1050" b="0" i="0" u="none" strike="noStrike">
                          <a:solidFill>
                            <a:srgbClr val="000000"/>
                          </a:solidFill>
                          <a:effectLst/>
                          <a:highlight>
                            <a:srgbClr val="D9E1F2"/>
                          </a:highlight>
                          <a:latin typeface="Calibri" panose="020F0502020204030204" pitchFamily="34" charset="0"/>
                        </a:rPr>
                        <a:t>99990</a:t>
                      </a:r>
                    </a:p>
                  </a:txBody>
                  <a:tcPr marL="7171" marR="7171" marT="717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050" b="0" i="0" u="none" strike="noStrike">
                          <a:solidFill>
                            <a:srgbClr val="000000"/>
                          </a:solidFill>
                          <a:effectLst/>
                          <a:highlight>
                            <a:srgbClr val="D9E1F2"/>
                          </a:highlight>
                          <a:latin typeface="Calibri" panose="020F0502020204030204" pitchFamily="34" charset="0"/>
                        </a:rPr>
                        <a:t>QUANTA 4 PORT USB HUB</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50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500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25000</a:t>
                      </a:r>
                    </a:p>
                  </a:txBody>
                  <a:tcPr marL="7171" marR="7171" marT="717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050" b="0" i="0" u="none" strike="noStrike" dirty="0">
                          <a:solidFill>
                            <a:srgbClr val="000000"/>
                          </a:solidFill>
                          <a:effectLst/>
                          <a:highlight>
                            <a:srgbClr val="D9E1F2"/>
                          </a:highlight>
                          <a:latin typeface="Calibri" panose="020F0502020204030204" pitchFamily="34" charset="0"/>
                        </a:rPr>
                        <a:t>450</a:t>
                      </a:r>
                    </a:p>
                  </a:txBody>
                  <a:tcPr marL="7171" marR="7171" marT="717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47982512"/>
                  </a:ext>
                </a:extLst>
              </a:tr>
            </a:tbl>
          </a:graphicData>
        </a:graphic>
      </p:graphicFrame>
    </p:spTree>
    <p:extLst>
      <p:ext uri="{BB962C8B-B14F-4D97-AF65-F5344CB8AC3E}">
        <p14:creationId xmlns:p14="http://schemas.microsoft.com/office/powerpoint/2010/main" val="255226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915A-0241-B32B-DE72-813059767A87}"/>
              </a:ext>
            </a:extLst>
          </p:cNvPr>
          <p:cNvSpPr>
            <a:spLocks noGrp="1"/>
          </p:cNvSpPr>
          <p:nvPr>
            <p:ph type="title"/>
          </p:nvPr>
        </p:nvSpPr>
        <p:spPr/>
        <p:txBody>
          <a:bodyPr>
            <a:normAutofit/>
          </a:bodyPr>
          <a:lstStyle/>
          <a:p>
            <a:r>
              <a:rPr lang="en-IN" sz="2800" dirty="0">
                <a:latin typeface="+mn-lt"/>
              </a:rPr>
              <a:t>Key Takeaways</a:t>
            </a:r>
          </a:p>
        </p:txBody>
      </p:sp>
      <p:sp>
        <p:nvSpPr>
          <p:cNvPr id="3" name="Content Placeholder 2">
            <a:extLst>
              <a:ext uri="{FF2B5EF4-FFF2-40B4-BE49-F238E27FC236}">
                <a16:creationId xmlns:a16="http://schemas.microsoft.com/office/drawing/2014/main" id="{89C1835F-106A-B0C2-F6D8-7AC9E398B5BF}"/>
              </a:ext>
            </a:extLst>
          </p:cNvPr>
          <p:cNvSpPr>
            <a:spLocks noGrp="1"/>
          </p:cNvSpPr>
          <p:nvPr>
            <p:ph idx="1"/>
          </p:nvPr>
        </p:nvSpPr>
        <p:spPr/>
        <p:txBody>
          <a:bodyPr/>
          <a:lstStyle/>
          <a:p>
            <a:pPr marL="457200" indent="-457200">
              <a:buFont typeface="+mj-lt"/>
              <a:buAutoNum type="arabicPeriod"/>
            </a:pPr>
            <a:r>
              <a:rPr lang="en-IN" dirty="0"/>
              <a:t>While we have categorized the products based on their pricing, based on analysis of unsold products we can conclude that product is not the only factor influencing sales as all the products priced over 20000 have registered sales while 75% of the products priced between 10000 and 20000 and almost 20% of those price under 10000 have remained unsold.</a:t>
            </a:r>
          </a:p>
          <a:p>
            <a:pPr marL="457200" indent="-457200">
              <a:buFont typeface="+mj-lt"/>
              <a:buAutoNum type="arabicPeriod"/>
            </a:pPr>
            <a:r>
              <a:rPr lang="en-IN" dirty="0"/>
              <a:t>We should try and find out other factors which are influencing the sales due which these products have remained unsold.</a:t>
            </a:r>
          </a:p>
          <a:p>
            <a:pPr marL="457200" indent="-457200">
              <a:buFont typeface="+mj-lt"/>
              <a:buAutoNum type="arabicPeriod"/>
            </a:pPr>
            <a:r>
              <a:rPr lang="en-IN" dirty="0"/>
              <a:t>Performance of these unsold products after applying discount of 15% for products priced between 10000 and 20000 and 10% to those price under 10000 should be closely monitored as this could help determine our future course of action for these products which could include cutting down on stock for these products or negotiating better terms with the suppliers. These steps could be very helpful in bringing down inventory cost.</a:t>
            </a:r>
          </a:p>
        </p:txBody>
      </p:sp>
      <p:sp>
        <p:nvSpPr>
          <p:cNvPr id="4" name="Slide Number Placeholder 3">
            <a:extLst>
              <a:ext uri="{FF2B5EF4-FFF2-40B4-BE49-F238E27FC236}">
                <a16:creationId xmlns:a16="http://schemas.microsoft.com/office/drawing/2014/main" id="{FA84841E-616B-2CC4-B40E-D9420B8DD720}"/>
              </a:ext>
            </a:extLst>
          </p:cNvPr>
          <p:cNvSpPr>
            <a:spLocks noGrp="1"/>
          </p:cNvSpPr>
          <p:nvPr>
            <p:ph type="sldNum" sz="quarter" idx="12"/>
          </p:nvPr>
        </p:nvSpPr>
        <p:spPr/>
        <p:txBody>
          <a:bodyPr/>
          <a:lstStyle/>
          <a:p>
            <a:fld id="{0FBC1E31-FB38-45C2-B88D-9DDCD65AC088}" type="slidenum">
              <a:rPr lang="en-IN" smtClean="0"/>
              <a:t>12</a:t>
            </a:fld>
            <a:endParaRPr lang="en-IN"/>
          </a:p>
        </p:txBody>
      </p:sp>
    </p:spTree>
    <p:extLst>
      <p:ext uri="{BB962C8B-B14F-4D97-AF65-F5344CB8AC3E}">
        <p14:creationId xmlns:p14="http://schemas.microsoft.com/office/powerpoint/2010/main" val="95564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111F-48D5-2625-8231-8E09AB5A6A98}"/>
              </a:ext>
            </a:extLst>
          </p:cNvPr>
          <p:cNvSpPr>
            <a:spLocks noGrp="1"/>
          </p:cNvSpPr>
          <p:nvPr>
            <p:ph type="title"/>
          </p:nvPr>
        </p:nvSpPr>
        <p:spPr/>
        <p:txBody>
          <a:bodyPr>
            <a:normAutofit/>
          </a:bodyPr>
          <a:lstStyle/>
          <a:p>
            <a:pPr algn="ctr"/>
            <a:r>
              <a:rPr lang="en-IN" sz="3600" dirty="0"/>
              <a:t>Inventory Evaluation Based on Product Class</a:t>
            </a:r>
          </a:p>
        </p:txBody>
      </p:sp>
      <p:sp>
        <p:nvSpPr>
          <p:cNvPr id="3" name="Content Placeholder 2">
            <a:extLst>
              <a:ext uri="{FF2B5EF4-FFF2-40B4-BE49-F238E27FC236}">
                <a16:creationId xmlns:a16="http://schemas.microsoft.com/office/drawing/2014/main" id="{0B952B03-A464-AAF3-3782-44D79FABF896}"/>
              </a:ext>
            </a:extLst>
          </p:cNvPr>
          <p:cNvSpPr>
            <a:spLocks noGrp="1"/>
          </p:cNvSpPr>
          <p:nvPr>
            <p:ph idx="1"/>
          </p:nvPr>
        </p:nvSpPr>
        <p:spPr/>
        <p:txBody>
          <a:bodyPr>
            <a:normAutofit lnSpcReduction="10000"/>
          </a:bodyPr>
          <a:lstStyle/>
          <a:p>
            <a:r>
              <a:rPr lang="en-IN" sz="2800" dirty="0"/>
              <a:t>Objective</a:t>
            </a:r>
          </a:p>
          <a:p>
            <a:r>
              <a:rPr lang="en-IN" dirty="0"/>
              <a:t>To identify product classes whose inventory is highest in terms of value.</a:t>
            </a:r>
          </a:p>
          <a:p>
            <a:r>
              <a:rPr lang="en-IN" sz="2800" dirty="0"/>
              <a:t>Data Sources</a:t>
            </a:r>
          </a:p>
          <a:p>
            <a:r>
              <a:rPr lang="en-IN" dirty="0"/>
              <a:t>Product Information (product, </a:t>
            </a:r>
            <a:r>
              <a:rPr lang="en-IN" dirty="0" err="1"/>
              <a:t>product_class</a:t>
            </a:r>
            <a:r>
              <a:rPr lang="en-IN" dirty="0"/>
              <a:t>) </a:t>
            </a:r>
          </a:p>
          <a:p>
            <a:r>
              <a:rPr lang="en-IN" sz="2800" dirty="0"/>
              <a:t>Methodology</a:t>
            </a:r>
          </a:p>
          <a:p>
            <a:r>
              <a:rPr lang="en-IN" dirty="0"/>
              <a:t>For this analysis we have combined product and product class tables using JOIN and calculated total number of products in each class along with their total inventory value. Additionally, we have filtered out those product classes whose inventory value is below 100000 ordering the remaining data in descending order of inventory value ensuring that product class which highest inventory value is displayed first.  </a:t>
            </a:r>
          </a:p>
        </p:txBody>
      </p:sp>
      <p:sp>
        <p:nvSpPr>
          <p:cNvPr id="4" name="Slide Number Placeholder 3">
            <a:extLst>
              <a:ext uri="{FF2B5EF4-FFF2-40B4-BE49-F238E27FC236}">
                <a16:creationId xmlns:a16="http://schemas.microsoft.com/office/drawing/2014/main" id="{4DB45293-4C81-4C20-FEA6-304C8B44DFF7}"/>
              </a:ext>
            </a:extLst>
          </p:cNvPr>
          <p:cNvSpPr>
            <a:spLocks noGrp="1"/>
          </p:cNvSpPr>
          <p:nvPr>
            <p:ph type="sldNum" sz="quarter" idx="12"/>
          </p:nvPr>
        </p:nvSpPr>
        <p:spPr/>
        <p:txBody>
          <a:bodyPr/>
          <a:lstStyle/>
          <a:p>
            <a:fld id="{0FBC1E31-FB38-45C2-B88D-9DDCD65AC088}" type="slidenum">
              <a:rPr lang="en-IN" smtClean="0"/>
              <a:t>13</a:t>
            </a:fld>
            <a:endParaRPr lang="en-IN"/>
          </a:p>
        </p:txBody>
      </p:sp>
    </p:spTree>
    <p:extLst>
      <p:ext uri="{BB962C8B-B14F-4D97-AF65-F5344CB8AC3E}">
        <p14:creationId xmlns:p14="http://schemas.microsoft.com/office/powerpoint/2010/main" val="303093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517D-EFF7-D77F-5D2B-FF9A7F26564B}"/>
              </a:ext>
            </a:extLst>
          </p:cNvPr>
          <p:cNvSpPr>
            <a:spLocks noGrp="1"/>
          </p:cNvSpPr>
          <p:nvPr>
            <p:ph type="title"/>
          </p:nvPr>
        </p:nvSpPr>
        <p:spPr/>
        <p:txBody>
          <a:bodyPr>
            <a:normAutofit/>
          </a:bodyPr>
          <a:lstStyle/>
          <a:p>
            <a:r>
              <a:rPr lang="en-IN" sz="2800" dirty="0">
                <a:latin typeface="+mn-lt"/>
              </a:rPr>
              <a:t>Inventory Value</a:t>
            </a:r>
          </a:p>
        </p:txBody>
      </p:sp>
      <p:sp>
        <p:nvSpPr>
          <p:cNvPr id="3" name="Slide Number Placeholder 2">
            <a:extLst>
              <a:ext uri="{FF2B5EF4-FFF2-40B4-BE49-F238E27FC236}">
                <a16:creationId xmlns:a16="http://schemas.microsoft.com/office/drawing/2014/main" id="{5B143506-4D99-7211-6B1B-3E7E5FE50B54}"/>
              </a:ext>
            </a:extLst>
          </p:cNvPr>
          <p:cNvSpPr>
            <a:spLocks noGrp="1"/>
          </p:cNvSpPr>
          <p:nvPr>
            <p:ph type="sldNum" sz="quarter" idx="12"/>
          </p:nvPr>
        </p:nvSpPr>
        <p:spPr/>
        <p:txBody>
          <a:bodyPr/>
          <a:lstStyle/>
          <a:p>
            <a:fld id="{0FBC1E31-FB38-45C2-B88D-9DDCD65AC088}" type="slidenum">
              <a:rPr lang="en-IN" smtClean="0"/>
              <a:t>14</a:t>
            </a:fld>
            <a:endParaRPr lang="en-IN"/>
          </a:p>
        </p:txBody>
      </p:sp>
      <p:graphicFrame>
        <p:nvGraphicFramePr>
          <p:cNvPr id="6" name="Table 5">
            <a:extLst>
              <a:ext uri="{FF2B5EF4-FFF2-40B4-BE49-F238E27FC236}">
                <a16:creationId xmlns:a16="http://schemas.microsoft.com/office/drawing/2014/main" id="{2CCDC92E-27B7-55A7-1453-E28064EEC282}"/>
              </a:ext>
            </a:extLst>
          </p:cNvPr>
          <p:cNvGraphicFramePr>
            <a:graphicFrameLocks noGrp="1"/>
          </p:cNvGraphicFramePr>
          <p:nvPr>
            <p:extLst>
              <p:ext uri="{D42A27DB-BD31-4B8C-83A1-F6EECF244321}">
                <p14:modId xmlns:p14="http://schemas.microsoft.com/office/powerpoint/2010/main" val="2878942495"/>
              </p:ext>
            </p:extLst>
          </p:nvPr>
        </p:nvGraphicFramePr>
        <p:xfrm>
          <a:off x="1097280" y="2293495"/>
          <a:ext cx="10058400" cy="3576948"/>
        </p:xfrm>
        <a:graphic>
          <a:graphicData uri="http://schemas.openxmlformats.org/drawingml/2006/table">
            <a:tbl>
              <a:tblPr/>
              <a:tblGrid>
                <a:gridCol w="2759725">
                  <a:extLst>
                    <a:ext uri="{9D8B030D-6E8A-4147-A177-3AD203B41FA5}">
                      <a16:colId xmlns:a16="http://schemas.microsoft.com/office/drawing/2014/main" val="168651175"/>
                    </a:ext>
                  </a:extLst>
                </a:gridCol>
                <a:gridCol w="2710150">
                  <a:extLst>
                    <a:ext uri="{9D8B030D-6E8A-4147-A177-3AD203B41FA5}">
                      <a16:colId xmlns:a16="http://schemas.microsoft.com/office/drawing/2014/main" val="3818313764"/>
                    </a:ext>
                  </a:extLst>
                </a:gridCol>
                <a:gridCol w="2225407">
                  <a:extLst>
                    <a:ext uri="{9D8B030D-6E8A-4147-A177-3AD203B41FA5}">
                      <a16:colId xmlns:a16="http://schemas.microsoft.com/office/drawing/2014/main" val="3478316592"/>
                    </a:ext>
                  </a:extLst>
                </a:gridCol>
                <a:gridCol w="2363118">
                  <a:extLst>
                    <a:ext uri="{9D8B030D-6E8A-4147-A177-3AD203B41FA5}">
                      <a16:colId xmlns:a16="http://schemas.microsoft.com/office/drawing/2014/main" val="4224142095"/>
                    </a:ext>
                  </a:extLst>
                </a:gridCol>
              </a:tblGrid>
              <a:tr h="328647">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PRODUCT_CLASS_CODE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PRODUCT_CLASS_DESC</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PRODUCT_COUNT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INVENTORY_VALUE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908935763"/>
                  </a:ext>
                </a:extLst>
              </a:tr>
              <a:tr h="328647">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3000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PROMOTION-HIGH VALUE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2564300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52752633"/>
                  </a:ext>
                </a:extLst>
              </a:tr>
              <a:tr h="328647">
                <a:tc>
                  <a:txBody>
                    <a:bodyPr/>
                    <a:lstStyle/>
                    <a:p>
                      <a:pPr algn="ctr" fontAlgn="b"/>
                      <a:r>
                        <a:rPr lang="en-IN" sz="2000" b="0" i="0" u="none" strike="noStrike" dirty="0">
                          <a:solidFill>
                            <a:srgbClr val="000000"/>
                          </a:solidFill>
                          <a:effectLst/>
                          <a:latin typeface="Calibri" panose="020F0502020204030204" pitchFamily="34" charset="0"/>
                        </a:rPr>
                        <a:t>2050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ELECTRONICS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1665600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38166709"/>
                  </a:ext>
                </a:extLst>
              </a:tr>
              <a:tr h="594849">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3001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PROMOTION-MEDIUM VALUE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1261900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66953331"/>
                  </a:ext>
                </a:extLst>
              </a:tr>
              <a:tr h="328647">
                <a:tc>
                  <a:txBody>
                    <a:bodyPr/>
                    <a:lstStyle/>
                    <a:p>
                      <a:pPr algn="ctr" fontAlgn="b"/>
                      <a:r>
                        <a:rPr lang="en-IN" sz="2000" b="0" i="0" u="none" strike="noStrike">
                          <a:solidFill>
                            <a:srgbClr val="000000"/>
                          </a:solidFill>
                          <a:effectLst/>
                          <a:latin typeface="Calibri" panose="020F0502020204030204" pitchFamily="34" charset="0"/>
                        </a:rPr>
                        <a:t>2055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MOBILES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1092500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998222441"/>
                  </a:ext>
                </a:extLst>
              </a:tr>
              <a:tr h="32864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3002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PROMOTION-LOW VALUE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749250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60738759"/>
                  </a:ext>
                </a:extLst>
              </a:tr>
              <a:tr h="328647">
                <a:tc>
                  <a:txBody>
                    <a:bodyPr/>
                    <a:lstStyle/>
                    <a:p>
                      <a:pPr algn="ctr" fontAlgn="b"/>
                      <a:r>
                        <a:rPr lang="en-IN" sz="2000" b="0" i="0" u="none" strike="noStrike">
                          <a:solidFill>
                            <a:srgbClr val="000000"/>
                          </a:solidFill>
                          <a:effectLst/>
                          <a:latin typeface="Calibri" panose="020F0502020204030204" pitchFamily="34" charset="0"/>
                        </a:rPr>
                        <a:t>2052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CLOTHES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410000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43317231"/>
                  </a:ext>
                </a:extLst>
              </a:tr>
              <a:tr h="32864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2051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TOYS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194100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6507705"/>
                  </a:ext>
                </a:extLst>
              </a:tr>
              <a:tr h="328647">
                <a:tc>
                  <a:txBody>
                    <a:bodyPr/>
                    <a:lstStyle/>
                    <a:p>
                      <a:pPr algn="ctr" fontAlgn="b"/>
                      <a:r>
                        <a:rPr lang="en-IN" sz="2000" b="0" i="0" u="none" strike="noStrike">
                          <a:solidFill>
                            <a:srgbClr val="000000"/>
                          </a:solidFill>
                          <a:effectLst/>
                          <a:latin typeface="Calibri" panose="020F0502020204030204" pitchFamily="34" charset="0"/>
                        </a:rPr>
                        <a:t>2057</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WATCHES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178820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877430275"/>
                  </a:ext>
                </a:extLst>
              </a:tr>
              <a:tr h="32864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2059</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BAGS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115170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37546800"/>
                  </a:ext>
                </a:extLst>
              </a:tr>
            </a:tbl>
          </a:graphicData>
        </a:graphic>
      </p:graphicFrame>
    </p:spTree>
    <p:extLst>
      <p:ext uri="{BB962C8B-B14F-4D97-AF65-F5344CB8AC3E}">
        <p14:creationId xmlns:p14="http://schemas.microsoft.com/office/powerpoint/2010/main" val="117024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8F54-A4D0-7026-871F-4BC2C98FE89E}"/>
              </a:ext>
            </a:extLst>
          </p:cNvPr>
          <p:cNvSpPr>
            <a:spLocks noGrp="1"/>
          </p:cNvSpPr>
          <p:nvPr>
            <p:ph type="title"/>
          </p:nvPr>
        </p:nvSpPr>
        <p:spPr/>
        <p:txBody>
          <a:bodyPr>
            <a:normAutofit/>
          </a:bodyPr>
          <a:lstStyle/>
          <a:p>
            <a:r>
              <a:rPr lang="en-IN" sz="2800" dirty="0">
                <a:latin typeface="+mn-lt"/>
              </a:rPr>
              <a:t>Key Takeaways</a:t>
            </a:r>
          </a:p>
        </p:txBody>
      </p:sp>
      <p:sp>
        <p:nvSpPr>
          <p:cNvPr id="3" name="Content Placeholder 2">
            <a:extLst>
              <a:ext uri="{FF2B5EF4-FFF2-40B4-BE49-F238E27FC236}">
                <a16:creationId xmlns:a16="http://schemas.microsoft.com/office/drawing/2014/main" id="{F935F4DC-81B9-026F-6AF5-0B9B54896C28}"/>
              </a:ext>
            </a:extLst>
          </p:cNvPr>
          <p:cNvSpPr>
            <a:spLocks noGrp="1"/>
          </p:cNvSpPr>
          <p:nvPr>
            <p:ph idx="1"/>
          </p:nvPr>
        </p:nvSpPr>
        <p:spPr/>
        <p:txBody>
          <a:bodyPr/>
          <a:lstStyle/>
          <a:p>
            <a:pPr marL="457200" indent="-457200">
              <a:buFont typeface="+mj-lt"/>
              <a:buAutoNum type="arabicPeriod"/>
            </a:pPr>
            <a:r>
              <a:rPr lang="en-IN" dirty="0"/>
              <a:t>Product categories with different promotion types have highest inventory values along with electronic products and mobiles.</a:t>
            </a:r>
          </a:p>
          <a:p>
            <a:pPr marL="457200" indent="-457200">
              <a:buFont typeface="+mj-lt"/>
              <a:buAutoNum type="arabicPeriod"/>
            </a:pPr>
            <a:r>
              <a:rPr lang="en-GB" dirty="0"/>
              <a:t>Each of these product classes contains a maximum of 4 to 5 products, and for certain categories, the inventory value is particularly high. To gain a better understanding of whether the inventory value aligns with the sales value, we should calculate the sales value for each of these categories.</a:t>
            </a:r>
            <a:endParaRPr lang="en-IN" dirty="0"/>
          </a:p>
        </p:txBody>
      </p:sp>
      <p:sp>
        <p:nvSpPr>
          <p:cNvPr id="4" name="Slide Number Placeholder 3">
            <a:extLst>
              <a:ext uri="{FF2B5EF4-FFF2-40B4-BE49-F238E27FC236}">
                <a16:creationId xmlns:a16="http://schemas.microsoft.com/office/drawing/2014/main" id="{28FB65DD-A27C-7F3F-33B2-F70CF5457142}"/>
              </a:ext>
            </a:extLst>
          </p:cNvPr>
          <p:cNvSpPr>
            <a:spLocks noGrp="1"/>
          </p:cNvSpPr>
          <p:nvPr>
            <p:ph type="sldNum" sz="quarter" idx="12"/>
          </p:nvPr>
        </p:nvSpPr>
        <p:spPr/>
        <p:txBody>
          <a:bodyPr/>
          <a:lstStyle/>
          <a:p>
            <a:fld id="{0FBC1E31-FB38-45C2-B88D-9DDCD65AC088}" type="slidenum">
              <a:rPr lang="en-IN" smtClean="0"/>
              <a:t>15</a:t>
            </a:fld>
            <a:endParaRPr lang="en-IN"/>
          </a:p>
        </p:txBody>
      </p:sp>
    </p:spTree>
    <p:extLst>
      <p:ext uri="{BB962C8B-B14F-4D97-AF65-F5344CB8AC3E}">
        <p14:creationId xmlns:p14="http://schemas.microsoft.com/office/powerpoint/2010/main" val="150340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EF3B-A3C1-3FB1-4CB0-F61305529879}"/>
              </a:ext>
            </a:extLst>
          </p:cNvPr>
          <p:cNvSpPr>
            <a:spLocks noGrp="1"/>
          </p:cNvSpPr>
          <p:nvPr>
            <p:ph type="title"/>
          </p:nvPr>
        </p:nvSpPr>
        <p:spPr/>
        <p:txBody>
          <a:bodyPr>
            <a:normAutofit/>
          </a:bodyPr>
          <a:lstStyle/>
          <a:p>
            <a:pPr algn="ctr"/>
            <a:r>
              <a:rPr lang="en-IN" sz="3600" dirty="0"/>
              <a:t>Identifying Customers who Cancelled all orders</a:t>
            </a:r>
          </a:p>
        </p:txBody>
      </p:sp>
      <p:sp>
        <p:nvSpPr>
          <p:cNvPr id="3" name="Content Placeholder 2">
            <a:extLst>
              <a:ext uri="{FF2B5EF4-FFF2-40B4-BE49-F238E27FC236}">
                <a16:creationId xmlns:a16="http://schemas.microsoft.com/office/drawing/2014/main" id="{1C83A4BD-F683-1171-79FE-0AE46B2A0252}"/>
              </a:ext>
            </a:extLst>
          </p:cNvPr>
          <p:cNvSpPr>
            <a:spLocks noGrp="1"/>
          </p:cNvSpPr>
          <p:nvPr>
            <p:ph idx="1"/>
          </p:nvPr>
        </p:nvSpPr>
        <p:spPr>
          <a:xfrm>
            <a:off x="1097280" y="1845733"/>
            <a:ext cx="10058400" cy="4480115"/>
          </a:xfrm>
        </p:spPr>
        <p:txBody>
          <a:bodyPr>
            <a:normAutofit lnSpcReduction="10000"/>
          </a:bodyPr>
          <a:lstStyle/>
          <a:p>
            <a:r>
              <a:rPr lang="en-IN" sz="2800" dirty="0"/>
              <a:t>Objective</a:t>
            </a:r>
          </a:p>
          <a:p>
            <a:r>
              <a:rPr lang="en-GB" dirty="0"/>
              <a:t>to identify and profile customers who have cancelled all of their orders, to understand the underlying reasons for these cancellations, and to develop targeted strategies to improve customer retention and satisfaction.</a:t>
            </a:r>
          </a:p>
          <a:p>
            <a:r>
              <a:rPr lang="en-IN" sz="2800" dirty="0"/>
              <a:t>Data Sources</a:t>
            </a:r>
          </a:p>
          <a:p>
            <a:pPr marL="0" indent="0">
              <a:buNone/>
            </a:pPr>
            <a:r>
              <a:rPr lang="en-IN" dirty="0"/>
              <a:t> Online Customer Data (</a:t>
            </a:r>
            <a:r>
              <a:rPr lang="en-IN" dirty="0" err="1"/>
              <a:t>online_customer</a:t>
            </a:r>
            <a:r>
              <a:rPr lang="en-IN" dirty="0"/>
              <a:t>)</a:t>
            </a:r>
          </a:p>
          <a:p>
            <a:pPr marL="0" indent="0">
              <a:buNone/>
            </a:pPr>
            <a:r>
              <a:rPr lang="en-IN" dirty="0"/>
              <a:t> Order Details (</a:t>
            </a:r>
            <a:r>
              <a:rPr lang="en-IN" dirty="0" err="1"/>
              <a:t>order_header</a:t>
            </a:r>
            <a:r>
              <a:rPr lang="en-IN" dirty="0"/>
              <a:t>)</a:t>
            </a:r>
          </a:p>
          <a:p>
            <a:pPr marL="0" indent="0">
              <a:buNone/>
            </a:pPr>
            <a:r>
              <a:rPr lang="en-IN" dirty="0"/>
              <a:t> Customer Address Data (address)</a:t>
            </a:r>
          </a:p>
          <a:p>
            <a:pPr marL="0" indent="0">
              <a:buNone/>
            </a:pPr>
            <a:r>
              <a:rPr lang="en-IN" sz="2800" dirty="0"/>
              <a:t> Methodology</a:t>
            </a:r>
          </a:p>
          <a:p>
            <a:pPr marL="0" indent="0">
              <a:buNone/>
            </a:pPr>
            <a:r>
              <a:rPr lang="en-IN" dirty="0"/>
              <a:t> We merged </a:t>
            </a:r>
            <a:r>
              <a:rPr lang="en-IN" dirty="0" err="1"/>
              <a:t>online_customer</a:t>
            </a:r>
            <a:r>
              <a:rPr lang="en-IN" dirty="0"/>
              <a:t> and address tables using JOIN to extract the required customer information and in the where clause we filtered the customer id using subquery to identify only</a:t>
            </a:r>
          </a:p>
        </p:txBody>
      </p:sp>
      <p:sp>
        <p:nvSpPr>
          <p:cNvPr id="4" name="Slide Number Placeholder 3">
            <a:extLst>
              <a:ext uri="{FF2B5EF4-FFF2-40B4-BE49-F238E27FC236}">
                <a16:creationId xmlns:a16="http://schemas.microsoft.com/office/drawing/2014/main" id="{327280EF-00B4-BB2C-E25C-3BBD9426F1B1}"/>
              </a:ext>
            </a:extLst>
          </p:cNvPr>
          <p:cNvSpPr>
            <a:spLocks noGrp="1"/>
          </p:cNvSpPr>
          <p:nvPr>
            <p:ph type="sldNum" sz="quarter" idx="12"/>
          </p:nvPr>
        </p:nvSpPr>
        <p:spPr/>
        <p:txBody>
          <a:bodyPr/>
          <a:lstStyle/>
          <a:p>
            <a:fld id="{0FBC1E31-FB38-45C2-B88D-9DDCD65AC088}" type="slidenum">
              <a:rPr lang="en-IN" smtClean="0"/>
              <a:t>16</a:t>
            </a:fld>
            <a:endParaRPr lang="en-IN"/>
          </a:p>
        </p:txBody>
      </p:sp>
    </p:spTree>
    <p:extLst>
      <p:ext uri="{BB962C8B-B14F-4D97-AF65-F5344CB8AC3E}">
        <p14:creationId xmlns:p14="http://schemas.microsoft.com/office/powerpoint/2010/main" val="297538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4DFF-A568-E792-58CD-7572F527DB2F}"/>
              </a:ext>
            </a:extLst>
          </p:cNvPr>
          <p:cNvSpPr>
            <a:spLocks noGrp="1"/>
          </p:cNvSpPr>
          <p:nvPr>
            <p:ph type="title"/>
          </p:nvPr>
        </p:nvSpPr>
        <p:spPr>
          <a:xfrm>
            <a:off x="1097280" y="286604"/>
            <a:ext cx="10058400" cy="1407286"/>
          </a:xfrm>
        </p:spPr>
        <p:txBody>
          <a:bodyPr>
            <a:normAutofit/>
          </a:bodyPr>
          <a:lstStyle/>
          <a:p>
            <a:r>
              <a:rPr lang="en-IN" sz="2000" dirty="0"/>
              <a:t>those customers who have cancelled all their orders.</a:t>
            </a:r>
            <a:br>
              <a:rPr lang="en-IN" sz="2000" dirty="0"/>
            </a:br>
            <a:br>
              <a:rPr lang="en-IN" sz="2000" dirty="0"/>
            </a:br>
            <a:r>
              <a:rPr lang="en-IN" sz="2800" dirty="0">
                <a:latin typeface="+mn-lt"/>
              </a:rPr>
              <a:t>Customer Details for those who have Cancelled all their Orders</a:t>
            </a:r>
            <a:endParaRPr lang="en-IN" sz="2000" dirty="0">
              <a:latin typeface="+mn-lt"/>
            </a:endParaRPr>
          </a:p>
        </p:txBody>
      </p:sp>
      <p:sp>
        <p:nvSpPr>
          <p:cNvPr id="3" name="Slide Number Placeholder 2">
            <a:extLst>
              <a:ext uri="{FF2B5EF4-FFF2-40B4-BE49-F238E27FC236}">
                <a16:creationId xmlns:a16="http://schemas.microsoft.com/office/drawing/2014/main" id="{9A0D0E59-8AC6-B72E-BCE2-E53D3CD12D4D}"/>
              </a:ext>
            </a:extLst>
          </p:cNvPr>
          <p:cNvSpPr>
            <a:spLocks noGrp="1"/>
          </p:cNvSpPr>
          <p:nvPr>
            <p:ph type="sldNum" sz="quarter" idx="12"/>
          </p:nvPr>
        </p:nvSpPr>
        <p:spPr/>
        <p:txBody>
          <a:bodyPr/>
          <a:lstStyle/>
          <a:p>
            <a:fld id="{0FBC1E31-FB38-45C2-B88D-9DDCD65AC088}" type="slidenum">
              <a:rPr lang="en-IN" smtClean="0"/>
              <a:t>17</a:t>
            </a:fld>
            <a:endParaRPr lang="en-IN"/>
          </a:p>
        </p:txBody>
      </p:sp>
      <p:graphicFrame>
        <p:nvGraphicFramePr>
          <p:cNvPr id="4" name="Table 3">
            <a:extLst>
              <a:ext uri="{FF2B5EF4-FFF2-40B4-BE49-F238E27FC236}">
                <a16:creationId xmlns:a16="http://schemas.microsoft.com/office/drawing/2014/main" id="{6DA3738E-131C-1F35-BC03-98377D9F55F3}"/>
              </a:ext>
            </a:extLst>
          </p:cNvPr>
          <p:cNvGraphicFramePr>
            <a:graphicFrameLocks noGrp="1"/>
          </p:cNvGraphicFramePr>
          <p:nvPr>
            <p:extLst>
              <p:ext uri="{D42A27DB-BD31-4B8C-83A1-F6EECF244321}">
                <p14:modId xmlns:p14="http://schemas.microsoft.com/office/powerpoint/2010/main" val="1234201188"/>
              </p:ext>
            </p:extLst>
          </p:nvPr>
        </p:nvGraphicFramePr>
        <p:xfrm>
          <a:off x="1066799" y="1988331"/>
          <a:ext cx="10058401" cy="809469"/>
        </p:xfrm>
        <a:graphic>
          <a:graphicData uri="http://schemas.openxmlformats.org/drawingml/2006/table">
            <a:tbl>
              <a:tblPr/>
              <a:tblGrid>
                <a:gridCol w="1721371">
                  <a:extLst>
                    <a:ext uri="{9D8B030D-6E8A-4147-A177-3AD203B41FA5}">
                      <a16:colId xmlns:a16="http://schemas.microsoft.com/office/drawing/2014/main" val="3964825075"/>
                    </a:ext>
                  </a:extLst>
                </a:gridCol>
                <a:gridCol w="1946849">
                  <a:extLst>
                    <a:ext uri="{9D8B030D-6E8A-4147-A177-3AD203B41FA5}">
                      <a16:colId xmlns:a16="http://schemas.microsoft.com/office/drawing/2014/main" val="3831029291"/>
                    </a:ext>
                  </a:extLst>
                </a:gridCol>
                <a:gridCol w="2429904">
                  <a:extLst>
                    <a:ext uri="{9D8B030D-6E8A-4147-A177-3AD203B41FA5}">
                      <a16:colId xmlns:a16="http://schemas.microsoft.com/office/drawing/2014/main" val="1450678936"/>
                    </a:ext>
                  </a:extLst>
                </a:gridCol>
                <a:gridCol w="2505839">
                  <a:extLst>
                    <a:ext uri="{9D8B030D-6E8A-4147-A177-3AD203B41FA5}">
                      <a16:colId xmlns:a16="http://schemas.microsoft.com/office/drawing/2014/main" val="195498736"/>
                    </a:ext>
                  </a:extLst>
                </a:gridCol>
                <a:gridCol w="1454438">
                  <a:extLst>
                    <a:ext uri="{9D8B030D-6E8A-4147-A177-3AD203B41FA5}">
                      <a16:colId xmlns:a16="http://schemas.microsoft.com/office/drawing/2014/main" val="4159723368"/>
                    </a:ext>
                  </a:extLst>
                </a:gridCol>
              </a:tblGrid>
              <a:tr h="274746">
                <a:tc>
                  <a:txBody>
                    <a:bodyPr/>
                    <a:lstStyle/>
                    <a:p>
                      <a:pPr algn="ctr" fontAlgn="b"/>
                      <a:r>
                        <a:rPr lang="en-IN" sz="1600" b="1" i="0" u="none" strike="noStrike" dirty="0">
                          <a:solidFill>
                            <a:srgbClr val="FFFFFF"/>
                          </a:solidFill>
                          <a:effectLst/>
                          <a:highlight>
                            <a:srgbClr val="4472C4"/>
                          </a:highlight>
                          <a:latin typeface="Calibri" panose="020F0502020204030204" pitchFamily="34" charset="0"/>
                        </a:rPr>
                        <a:t>CUSTOMER_ID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a:solidFill>
                            <a:srgbClr val="FFFFFF"/>
                          </a:solidFill>
                          <a:effectLst/>
                          <a:highlight>
                            <a:srgbClr val="4472C4"/>
                          </a:highlight>
                          <a:latin typeface="Calibri" panose="020F0502020204030204" pitchFamily="34" charset="0"/>
                        </a:rPr>
                        <a:t>FULL_NAME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highlight>
                            <a:srgbClr val="4472C4"/>
                          </a:highlight>
                          <a:latin typeface="Calibri" panose="020F0502020204030204" pitchFamily="34" charset="0"/>
                        </a:rPr>
                        <a:t>CUSTOMER_EMAIL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a:solidFill>
                            <a:srgbClr val="FFFFFF"/>
                          </a:solidFill>
                          <a:effectLst/>
                          <a:highlight>
                            <a:srgbClr val="4472C4"/>
                          </a:highlight>
                          <a:latin typeface="Calibri" panose="020F0502020204030204" pitchFamily="34" charset="0"/>
                        </a:rPr>
                        <a:t>CUSTOMER_PHONE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a:solidFill>
                            <a:srgbClr val="FFFFFF"/>
                          </a:solidFill>
                          <a:effectLst/>
                          <a:highlight>
                            <a:srgbClr val="4472C4"/>
                          </a:highlight>
                          <a:latin typeface="Calibri" panose="020F0502020204030204" pitchFamily="34" charset="0"/>
                        </a:rPr>
                        <a:t>COUNTRY</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407231229"/>
                  </a:ext>
                </a:extLst>
              </a:tr>
              <a:tr h="534723">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41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THARMAN SHANMUGARATNAM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tharshan@yahoo.co.sg</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8572898929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SINGAPORE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12687087"/>
                  </a:ext>
                </a:extLst>
              </a:tr>
            </a:tbl>
          </a:graphicData>
        </a:graphic>
      </p:graphicFrame>
      <p:sp>
        <p:nvSpPr>
          <p:cNvPr id="5" name="TextBox 4">
            <a:extLst>
              <a:ext uri="{FF2B5EF4-FFF2-40B4-BE49-F238E27FC236}">
                <a16:creationId xmlns:a16="http://schemas.microsoft.com/office/drawing/2014/main" id="{7030325B-0562-4035-6A04-DFA9ABE30D9E}"/>
              </a:ext>
            </a:extLst>
          </p:cNvPr>
          <p:cNvSpPr txBox="1"/>
          <p:nvPr/>
        </p:nvSpPr>
        <p:spPr>
          <a:xfrm>
            <a:off x="1066799" y="3117954"/>
            <a:ext cx="10058401" cy="2369880"/>
          </a:xfrm>
          <a:prstGeom prst="rect">
            <a:avLst/>
          </a:prstGeom>
          <a:noFill/>
        </p:spPr>
        <p:txBody>
          <a:bodyPr wrap="square" rtlCol="0">
            <a:spAutoFit/>
          </a:bodyPr>
          <a:lstStyle/>
          <a:p>
            <a:r>
              <a:rPr lang="en-IN" sz="2800" dirty="0">
                <a:solidFill>
                  <a:schemeClr val="tx1">
                    <a:lumMod val="75000"/>
                    <a:lumOff val="25000"/>
                  </a:schemeClr>
                </a:solidFill>
              </a:rPr>
              <a:t>Key Takeaways</a:t>
            </a:r>
          </a:p>
          <a:p>
            <a:pPr marL="457200" indent="-457200">
              <a:buClr>
                <a:schemeClr val="accent1"/>
              </a:buClr>
              <a:buFont typeface="+mj-lt"/>
              <a:buAutoNum type="arabicPeriod"/>
            </a:pPr>
            <a:r>
              <a:rPr lang="en-IN" sz="2000" dirty="0">
                <a:solidFill>
                  <a:schemeClr val="tx1">
                    <a:lumMod val="65000"/>
                    <a:lumOff val="35000"/>
                  </a:schemeClr>
                </a:solidFill>
              </a:rPr>
              <a:t>While only one customer has cancelled all their orders, nevertheless it is very important to find the reason behind this cancellation which could be helpful in building a targeted strategy for such customer in order to keep cases like these at a minimum .</a:t>
            </a:r>
          </a:p>
          <a:p>
            <a:pPr marL="457200" indent="-457200">
              <a:buClr>
                <a:schemeClr val="accent1"/>
              </a:buClr>
              <a:buFont typeface="+mj-lt"/>
              <a:buAutoNum type="arabicPeriod"/>
            </a:pPr>
            <a:r>
              <a:rPr lang="en-IN" sz="2000" dirty="0">
                <a:solidFill>
                  <a:schemeClr val="tx1">
                    <a:lumMod val="65000"/>
                    <a:lumOff val="35000"/>
                  </a:schemeClr>
                </a:solidFill>
              </a:rPr>
              <a:t>We should also profile such customers as there might be a case where some customers might be cancelling their order purposefully and it is important to flag such customers as bring loss to the organization.</a:t>
            </a:r>
          </a:p>
        </p:txBody>
      </p:sp>
    </p:spTree>
    <p:extLst>
      <p:ext uri="{BB962C8B-B14F-4D97-AF65-F5344CB8AC3E}">
        <p14:creationId xmlns:p14="http://schemas.microsoft.com/office/powerpoint/2010/main" val="417493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612-57D2-E8A3-EDE1-FC269C0B8B4A}"/>
              </a:ext>
            </a:extLst>
          </p:cNvPr>
          <p:cNvSpPr>
            <a:spLocks noGrp="1"/>
          </p:cNvSpPr>
          <p:nvPr>
            <p:ph type="title"/>
          </p:nvPr>
        </p:nvSpPr>
        <p:spPr/>
        <p:txBody>
          <a:bodyPr>
            <a:normAutofit/>
          </a:bodyPr>
          <a:lstStyle/>
          <a:p>
            <a:pPr algn="ctr"/>
            <a:r>
              <a:rPr lang="en-IN" sz="3600" dirty="0"/>
              <a:t>Shipper and City-wise Delivery Analysis</a:t>
            </a:r>
          </a:p>
        </p:txBody>
      </p:sp>
      <p:sp>
        <p:nvSpPr>
          <p:cNvPr id="3" name="Content Placeholder 2">
            <a:extLst>
              <a:ext uri="{FF2B5EF4-FFF2-40B4-BE49-F238E27FC236}">
                <a16:creationId xmlns:a16="http://schemas.microsoft.com/office/drawing/2014/main" id="{6BC2845D-D8C6-E2DF-6011-CCD996A701C3}"/>
              </a:ext>
            </a:extLst>
          </p:cNvPr>
          <p:cNvSpPr>
            <a:spLocks noGrp="1"/>
          </p:cNvSpPr>
          <p:nvPr>
            <p:ph idx="1"/>
          </p:nvPr>
        </p:nvSpPr>
        <p:spPr>
          <a:xfrm>
            <a:off x="1097280" y="1845733"/>
            <a:ext cx="10058400" cy="4450135"/>
          </a:xfrm>
        </p:spPr>
        <p:txBody>
          <a:bodyPr>
            <a:normAutofit fontScale="92500" lnSpcReduction="10000"/>
          </a:bodyPr>
          <a:lstStyle/>
          <a:p>
            <a:r>
              <a:rPr lang="en-IN" sz="2800" dirty="0"/>
              <a:t>Objective</a:t>
            </a:r>
          </a:p>
          <a:p>
            <a:r>
              <a:rPr lang="en-IN" sz="2200" dirty="0"/>
              <a:t>To analyse the number of cities each shipper is catering to and carry out a performance review based on that.</a:t>
            </a:r>
          </a:p>
          <a:p>
            <a:r>
              <a:rPr lang="en-IN" sz="2800" dirty="0"/>
              <a:t>Data Sources</a:t>
            </a:r>
          </a:p>
          <a:p>
            <a:r>
              <a:rPr lang="en-IN" sz="2200" dirty="0"/>
              <a:t>Shipper Data (Shipper)</a:t>
            </a:r>
          </a:p>
          <a:p>
            <a:r>
              <a:rPr lang="en-IN" sz="2200" dirty="0"/>
              <a:t>Online Customer Data (</a:t>
            </a:r>
            <a:r>
              <a:rPr lang="en-IN" sz="2200" dirty="0" err="1"/>
              <a:t>online_customer</a:t>
            </a:r>
            <a:r>
              <a:rPr lang="en-IN" sz="2200" dirty="0"/>
              <a:t>)</a:t>
            </a:r>
          </a:p>
          <a:p>
            <a:r>
              <a:rPr lang="en-IN" sz="2200" dirty="0"/>
              <a:t>Customer Address Data (address)</a:t>
            </a:r>
          </a:p>
          <a:p>
            <a:r>
              <a:rPr lang="en-IN" sz="2200" dirty="0"/>
              <a:t>Order Details (</a:t>
            </a:r>
            <a:r>
              <a:rPr lang="en-IN" sz="2200" dirty="0" err="1"/>
              <a:t>order_header</a:t>
            </a:r>
            <a:r>
              <a:rPr lang="en-IN" sz="2200" dirty="0"/>
              <a:t>)</a:t>
            </a:r>
          </a:p>
          <a:p>
            <a:r>
              <a:rPr lang="en-IN" sz="2800" dirty="0"/>
              <a:t>Methodology</a:t>
            </a:r>
          </a:p>
          <a:p>
            <a:r>
              <a:rPr lang="en-IN" sz="2200" dirty="0"/>
              <a:t>We have used JOIN to combine multiple tables under which we have passed subqueries to</a:t>
            </a:r>
          </a:p>
        </p:txBody>
      </p:sp>
      <p:sp>
        <p:nvSpPr>
          <p:cNvPr id="4" name="Slide Number Placeholder 3">
            <a:extLst>
              <a:ext uri="{FF2B5EF4-FFF2-40B4-BE49-F238E27FC236}">
                <a16:creationId xmlns:a16="http://schemas.microsoft.com/office/drawing/2014/main" id="{3C25D9DD-2BBD-90BC-7298-A0D4054C8E44}"/>
              </a:ext>
            </a:extLst>
          </p:cNvPr>
          <p:cNvSpPr>
            <a:spLocks noGrp="1"/>
          </p:cNvSpPr>
          <p:nvPr>
            <p:ph type="sldNum" sz="quarter" idx="12"/>
          </p:nvPr>
        </p:nvSpPr>
        <p:spPr/>
        <p:txBody>
          <a:bodyPr/>
          <a:lstStyle/>
          <a:p>
            <a:fld id="{0FBC1E31-FB38-45C2-B88D-9DDCD65AC088}" type="slidenum">
              <a:rPr lang="en-IN" smtClean="0"/>
              <a:t>18</a:t>
            </a:fld>
            <a:endParaRPr lang="en-IN"/>
          </a:p>
        </p:txBody>
      </p:sp>
    </p:spTree>
    <p:extLst>
      <p:ext uri="{BB962C8B-B14F-4D97-AF65-F5344CB8AC3E}">
        <p14:creationId xmlns:p14="http://schemas.microsoft.com/office/powerpoint/2010/main" val="571041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BD76-CF89-2975-EB48-3041C8C31F94}"/>
              </a:ext>
            </a:extLst>
          </p:cNvPr>
          <p:cNvSpPr>
            <a:spLocks noGrp="1"/>
          </p:cNvSpPr>
          <p:nvPr>
            <p:ph type="title"/>
          </p:nvPr>
        </p:nvSpPr>
        <p:spPr/>
        <p:txBody>
          <a:bodyPr>
            <a:normAutofit/>
          </a:bodyPr>
          <a:lstStyle/>
          <a:p>
            <a:r>
              <a:rPr lang="en-IN" sz="2000" dirty="0"/>
              <a:t>extract specific columns from these tables. We have aggregated the number of customer catered and consignment delivered by shipper and city.</a:t>
            </a:r>
            <a:br>
              <a:rPr lang="en-IN" sz="2000" dirty="0"/>
            </a:br>
            <a:br>
              <a:rPr lang="en-IN" sz="2000" dirty="0">
                <a:latin typeface="+mn-lt"/>
              </a:rPr>
            </a:br>
            <a:r>
              <a:rPr lang="en-IN" sz="2800" dirty="0">
                <a:latin typeface="+mn-lt"/>
              </a:rPr>
              <a:t>Shipper and City-wise Delivery Details</a:t>
            </a:r>
          </a:p>
        </p:txBody>
      </p:sp>
      <p:sp>
        <p:nvSpPr>
          <p:cNvPr id="3" name="Slide Number Placeholder 2">
            <a:extLst>
              <a:ext uri="{FF2B5EF4-FFF2-40B4-BE49-F238E27FC236}">
                <a16:creationId xmlns:a16="http://schemas.microsoft.com/office/drawing/2014/main" id="{3B398F59-F5D1-4081-0A66-BF2355907DF2}"/>
              </a:ext>
            </a:extLst>
          </p:cNvPr>
          <p:cNvSpPr>
            <a:spLocks noGrp="1"/>
          </p:cNvSpPr>
          <p:nvPr>
            <p:ph type="sldNum" sz="quarter" idx="12"/>
          </p:nvPr>
        </p:nvSpPr>
        <p:spPr/>
        <p:txBody>
          <a:bodyPr/>
          <a:lstStyle/>
          <a:p>
            <a:fld id="{0FBC1E31-FB38-45C2-B88D-9DDCD65AC088}" type="slidenum">
              <a:rPr lang="en-IN" smtClean="0"/>
              <a:t>19</a:t>
            </a:fld>
            <a:endParaRPr lang="en-IN"/>
          </a:p>
        </p:txBody>
      </p:sp>
      <p:graphicFrame>
        <p:nvGraphicFramePr>
          <p:cNvPr id="6" name="Table 5">
            <a:extLst>
              <a:ext uri="{FF2B5EF4-FFF2-40B4-BE49-F238E27FC236}">
                <a16:creationId xmlns:a16="http://schemas.microsoft.com/office/drawing/2014/main" id="{03B26C08-C863-76E4-C7EE-35142916AB82}"/>
              </a:ext>
            </a:extLst>
          </p:cNvPr>
          <p:cNvGraphicFramePr>
            <a:graphicFrameLocks noGrp="1"/>
          </p:cNvGraphicFramePr>
          <p:nvPr>
            <p:extLst>
              <p:ext uri="{D42A27DB-BD31-4B8C-83A1-F6EECF244321}">
                <p14:modId xmlns:p14="http://schemas.microsoft.com/office/powerpoint/2010/main" val="1234085850"/>
              </p:ext>
            </p:extLst>
          </p:nvPr>
        </p:nvGraphicFramePr>
        <p:xfrm>
          <a:off x="1097280" y="1993690"/>
          <a:ext cx="10058399" cy="3117613"/>
        </p:xfrm>
        <a:graphic>
          <a:graphicData uri="http://schemas.openxmlformats.org/drawingml/2006/table">
            <a:tbl>
              <a:tblPr/>
              <a:tblGrid>
                <a:gridCol w="2312201">
                  <a:extLst>
                    <a:ext uri="{9D8B030D-6E8A-4147-A177-3AD203B41FA5}">
                      <a16:colId xmlns:a16="http://schemas.microsoft.com/office/drawing/2014/main" val="2993871621"/>
                    </a:ext>
                  </a:extLst>
                </a:gridCol>
                <a:gridCol w="1243536">
                  <a:extLst>
                    <a:ext uri="{9D8B030D-6E8A-4147-A177-3AD203B41FA5}">
                      <a16:colId xmlns:a16="http://schemas.microsoft.com/office/drawing/2014/main" val="2625129429"/>
                    </a:ext>
                  </a:extLst>
                </a:gridCol>
                <a:gridCol w="3005214">
                  <a:extLst>
                    <a:ext uri="{9D8B030D-6E8A-4147-A177-3AD203B41FA5}">
                      <a16:colId xmlns:a16="http://schemas.microsoft.com/office/drawing/2014/main" val="3990593482"/>
                    </a:ext>
                  </a:extLst>
                </a:gridCol>
                <a:gridCol w="3497448">
                  <a:extLst>
                    <a:ext uri="{9D8B030D-6E8A-4147-A177-3AD203B41FA5}">
                      <a16:colId xmlns:a16="http://schemas.microsoft.com/office/drawing/2014/main" val="1637894024"/>
                    </a:ext>
                  </a:extLst>
                </a:gridCol>
              </a:tblGrid>
              <a:tr h="284470">
                <a:tc>
                  <a:txBody>
                    <a:bodyPr/>
                    <a:lstStyle/>
                    <a:p>
                      <a:pPr algn="ctr" fontAlgn="b"/>
                      <a:r>
                        <a:rPr lang="en-IN" sz="1600" b="1" i="0" u="none" strike="noStrike" dirty="0">
                          <a:solidFill>
                            <a:srgbClr val="FFFFFF"/>
                          </a:solidFill>
                          <a:effectLst/>
                          <a:highlight>
                            <a:srgbClr val="4472C4"/>
                          </a:highlight>
                          <a:latin typeface="Calibri" panose="020F0502020204030204" pitchFamily="34" charset="0"/>
                        </a:rPr>
                        <a:t>SHIPPER_NAME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a:solidFill>
                            <a:srgbClr val="FFFFFF"/>
                          </a:solidFill>
                          <a:effectLst/>
                          <a:highlight>
                            <a:srgbClr val="4472C4"/>
                          </a:highlight>
                          <a:latin typeface="Calibri" panose="020F0502020204030204" pitchFamily="34" charset="0"/>
                        </a:rPr>
                        <a:t>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a:solidFill>
                            <a:srgbClr val="FFFFFF"/>
                          </a:solidFill>
                          <a:effectLst/>
                          <a:highlight>
                            <a:srgbClr val="4472C4"/>
                          </a:highlight>
                          <a:latin typeface="Calibri" panose="020F0502020204030204" pitchFamily="34" charset="0"/>
                        </a:rPr>
                        <a:t>CUSTOMER_CATERED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600" b="1" i="0" u="none" strike="noStrike">
                          <a:solidFill>
                            <a:srgbClr val="FFFFFF"/>
                          </a:solidFill>
                          <a:effectLst/>
                          <a:highlight>
                            <a:srgbClr val="4472C4"/>
                          </a:highlight>
                          <a:latin typeface="Calibri" panose="020F0502020204030204" pitchFamily="34" charset="0"/>
                        </a:rPr>
                        <a:t>CONSIGNMENT_CATERED</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20681672"/>
                  </a:ext>
                </a:extLst>
              </a:tr>
              <a:tr h="390089">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ABINGTON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7296686"/>
                  </a:ext>
                </a:extLst>
              </a:tr>
              <a:tr h="284470">
                <a:tc>
                  <a:txBody>
                    <a:bodyPr/>
                    <a:lstStyle/>
                    <a:p>
                      <a:pPr algn="ctr" fontAlgn="b"/>
                      <a:r>
                        <a:rPr lang="en-IN" sz="1600" b="0" i="0" u="none" strike="noStrike" dirty="0">
                          <a:solidFill>
                            <a:srgbClr val="000000"/>
                          </a:solidFill>
                          <a:effectLs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AMHERST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162694110"/>
                  </a:ext>
                </a:extLst>
              </a:tr>
              <a:tr h="345117">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BANGALORE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08789925"/>
                  </a:ext>
                </a:extLst>
              </a:tr>
              <a:tr h="286281">
                <a:tc>
                  <a:txBody>
                    <a:bodyPr/>
                    <a:lstStyle/>
                    <a:p>
                      <a:pPr algn="ctr" fontAlgn="b"/>
                      <a:r>
                        <a:rPr lang="en-IN" sz="1600" b="0" i="0" u="none" strike="noStrike" dirty="0">
                          <a:solidFill>
                            <a:srgbClr val="000000"/>
                          </a:solidFill>
                          <a:effectLs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BIRMINGHAM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983387158"/>
                  </a:ext>
                </a:extLst>
              </a:tr>
              <a:tr h="324558">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BROOKLYN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6593369"/>
                  </a:ext>
                </a:extLst>
              </a:tr>
              <a:tr h="321487">
                <a:tc>
                  <a:txBody>
                    <a:bodyPr/>
                    <a:lstStyle/>
                    <a:p>
                      <a:pPr algn="ctr" fontAlgn="b"/>
                      <a:r>
                        <a:rPr lang="en-IN" sz="1600" b="0" i="0" u="none" strike="noStrike" dirty="0">
                          <a:solidFill>
                            <a:srgbClr val="000000"/>
                          </a:solidFill>
                          <a:effectLs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DHARMAPURI</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548072328"/>
                  </a:ext>
                </a:extLst>
              </a:tr>
              <a:tr h="284470">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HOSUR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15633946"/>
                  </a:ext>
                </a:extLst>
              </a:tr>
              <a:tr h="312201">
                <a:tc>
                  <a:txBody>
                    <a:bodyPr/>
                    <a:lstStyle/>
                    <a:p>
                      <a:pPr algn="ctr" fontAlgn="b"/>
                      <a:r>
                        <a:rPr lang="en-IN" sz="1600" b="0" i="0" u="none" strike="noStrike" dirty="0">
                          <a:solidFill>
                            <a:srgbClr val="000000"/>
                          </a:solidFill>
                          <a:effectLs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HYDERABAD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632183755"/>
                  </a:ext>
                </a:extLst>
              </a:tr>
              <a:tr h="284470">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DHL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W. ALIBIO</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highlight>
                            <a:srgbClr val="D9E1F2"/>
                          </a:highligh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80015888"/>
                  </a:ext>
                </a:extLst>
              </a:tr>
            </a:tbl>
          </a:graphicData>
        </a:graphic>
      </p:graphicFrame>
    </p:spTree>
    <p:extLst>
      <p:ext uri="{BB962C8B-B14F-4D97-AF65-F5344CB8AC3E}">
        <p14:creationId xmlns:p14="http://schemas.microsoft.com/office/powerpoint/2010/main" val="369249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B2CC-3AA7-CDD2-9070-8C6100ABA07B}"/>
              </a:ext>
            </a:extLst>
          </p:cNvPr>
          <p:cNvSpPr>
            <a:spLocks noGrp="1"/>
          </p:cNvSpPr>
          <p:nvPr>
            <p:ph type="title"/>
          </p:nvPr>
        </p:nvSpPr>
        <p:spPr>
          <a:xfrm>
            <a:off x="1097280" y="286604"/>
            <a:ext cx="10058400" cy="968439"/>
          </a:xfrm>
        </p:spPr>
        <p:txBody>
          <a:bodyPr/>
          <a:lstStyle/>
          <a:p>
            <a:pPr algn="ctr"/>
            <a:r>
              <a:rPr lang="en-IN" u="sng" dirty="0"/>
              <a:t>Objective</a:t>
            </a:r>
          </a:p>
        </p:txBody>
      </p:sp>
      <p:sp>
        <p:nvSpPr>
          <p:cNvPr id="3" name="Content Placeholder 2">
            <a:extLst>
              <a:ext uri="{FF2B5EF4-FFF2-40B4-BE49-F238E27FC236}">
                <a16:creationId xmlns:a16="http://schemas.microsoft.com/office/drawing/2014/main" id="{A0486897-A2F6-502B-EB2C-6927512D99B7}"/>
              </a:ext>
            </a:extLst>
          </p:cNvPr>
          <p:cNvSpPr>
            <a:spLocks noGrp="1"/>
          </p:cNvSpPr>
          <p:nvPr>
            <p:ph idx="1"/>
          </p:nvPr>
        </p:nvSpPr>
        <p:spPr>
          <a:xfrm>
            <a:off x="1097280" y="1858780"/>
            <a:ext cx="10058400" cy="4010313"/>
          </a:xfrm>
        </p:spPr>
        <p:txBody>
          <a:bodyPr/>
          <a:lstStyle/>
          <a:p>
            <a:r>
              <a:rPr lang="en-GB" dirty="0"/>
              <a:t>The objective of this report is to analyse patterns relating to customers, sales and inventory trends, and supply chain efficiencies to identify key insights and actionable strategies that will drive sustainable growth and improve overall business performance of </a:t>
            </a:r>
            <a:r>
              <a:rPr lang="en-IN" b="0" i="0" dirty="0">
                <a:solidFill>
                  <a:srgbClr val="000000"/>
                </a:solidFill>
                <a:effectLst/>
                <a:highlight>
                  <a:srgbClr val="FFFFFF"/>
                </a:highlight>
                <a:latin typeface="Inter"/>
              </a:rPr>
              <a:t>the online retail store for </a:t>
            </a:r>
            <a:r>
              <a:rPr lang="en-IN" b="1" i="0" dirty="0">
                <a:solidFill>
                  <a:srgbClr val="000000"/>
                </a:solidFill>
                <a:effectLst/>
                <a:highlight>
                  <a:srgbClr val="FFFFFF"/>
                </a:highlight>
                <a:latin typeface="Inter"/>
              </a:rPr>
              <a:t>Reliant retail limited</a:t>
            </a:r>
            <a:r>
              <a:rPr lang="en-GB" dirty="0"/>
              <a:t>.</a:t>
            </a:r>
          </a:p>
          <a:p>
            <a:endParaRPr lang="en-GB" dirty="0"/>
          </a:p>
          <a:p>
            <a:r>
              <a:rPr lang="en-GB" sz="3600" dirty="0"/>
              <a:t>Scope of Analysis</a:t>
            </a:r>
          </a:p>
          <a:p>
            <a:r>
              <a:rPr lang="en-GB" dirty="0"/>
              <a:t>The scope of this analysis is confined to the specific questions posed and the dataset provided. The analysis was conducted using the orders database supplied by the data engineering team. Further details regarding this database can be found in the subsequent slides under the Data Overview section.</a:t>
            </a:r>
            <a:endParaRPr lang="en-IN" dirty="0"/>
          </a:p>
        </p:txBody>
      </p:sp>
      <p:sp>
        <p:nvSpPr>
          <p:cNvPr id="4" name="Slide Number Placeholder 3">
            <a:extLst>
              <a:ext uri="{FF2B5EF4-FFF2-40B4-BE49-F238E27FC236}">
                <a16:creationId xmlns:a16="http://schemas.microsoft.com/office/drawing/2014/main" id="{A9B3FA9B-2513-E504-BE3D-A130BA88A086}"/>
              </a:ext>
            </a:extLst>
          </p:cNvPr>
          <p:cNvSpPr>
            <a:spLocks noGrp="1"/>
          </p:cNvSpPr>
          <p:nvPr>
            <p:ph type="sldNum" sz="quarter" idx="12"/>
          </p:nvPr>
        </p:nvSpPr>
        <p:spPr/>
        <p:txBody>
          <a:bodyPr/>
          <a:lstStyle/>
          <a:p>
            <a:fld id="{0FBC1E31-FB38-45C2-B88D-9DDCD65AC088}" type="slidenum">
              <a:rPr lang="en-IN" smtClean="0"/>
              <a:t>2</a:t>
            </a:fld>
            <a:endParaRPr lang="en-IN"/>
          </a:p>
        </p:txBody>
      </p:sp>
    </p:spTree>
    <p:extLst>
      <p:ext uri="{BB962C8B-B14F-4D97-AF65-F5344CB8AC3E}">
        <p14:creationId xmlns:p14="http://schemas.microsoft.com/office/powerpoint/2010/main" val="3857733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6FFF-14E7-FEAC-EC02-25DB44118845}"/>
              </a:ext>
            </a:extLst>
          </p:cNvPr>
          <p:cNvSpPr>
            <a:spLocks noGrp="1"/>
          </p:cNvSpPr>
          <p:nvPr>
            <p:ph type="title"/>
          </p:nvPr>
        </p:nvSpPr>
        <p:spPr/>
        <p:txBody>
          <a:bodyPr>
            <a:normAutofit/>
          </a:bodyPr>
          <a:lstStyle/>
          <a:p>
            <a:r>
              <a:rPr lang="en-IN" sz="2800" dirty="0">
                <a:latin typeface="+mn-lt"/>
              </a:rPr>
              <a:t>Key Takeaways</a:t>
            </a:r>
          </a:p>
        </p:txBody>
      </p:sp>
      <p:sp>
        <p:nvSpPr>
          <p:cNvPr id="3" name="Content Placeholder 2">
            <a:extLst>
              <a:ext uri="{FF2B5EF4-FFF2-40B4-BE49-F238E27FC236}">
                <a16:creationId xmlns:a16="http://schemas.microsoft.com/office/drawing/2014/main" id="{8BACDA4C-F3D0-45FC-F1F2-8FE7C04B783E}"/>
              </a:ext>
            </a:extLst>
          </p:cNvPr>
          <p:cNvSpPr>
            <a:spLocks noGrp="1"/>
          </p:cNvSpPr>
          <p:nvPr>
            <p:ph idx="1"/>
          </p:nvPr>
        </p:nvSpPr>
        <p:spPr/>
        <p:txBody>
          <a:bodyPr/>
          <a:lstStyle/>
          <a:p>
            <a:pPr marL="457200" indent="-457200">
              <a:buFont typeface="+mj-lt"/>
              <a:buAutoNum type="arabicPeriod"/>
            </a:pPr>
            <a:r>
              <a:rPr lang="en-IN" dirty="0"/>
              <a:t>While a shipper is delivering orders to multiple cities, it is clearly evident that the order volume by city is not very high. To address this issue we can assign regions or cities to different shippers restricting the number of shippers in each region.</a:t>
            </a:r>
          </a:p>
          <a:p>
            <a:pPr marL="457200" indent="-457200">
              <a:buFont typeface="+mj-lt"/>
              <a:buAutoNum type="arabicPeriod"/>
            </a:pPr>
            <a:r>
              <a:rPr lang="en-IN" dirty="0"/>
              <a:t>This strategy can helpful as we scale the business as it brings down the number of shippers per region which would make order tracking easier while increasing the order volume by city for shippers helping reduce the shipping cost per order.</a:t>
            </a:r>
          </a:p>
        </p:txBody>
      </p:sp>
      <p:sp>
        <p:nvSpPr>
          <p:cNvPr id="4" name="Slide Number Placeholder 3">
            <a:extLst>
              <a:ext uri="{FF2B5EF4-FFF2-40B4-BE49-F238E27FC236}">
                <a16:creationId xmlns:a16="http://schemas.microsoft.com/office/drawing/2014/main" id="{69BB0924-BAC4-AF43-D454-C6978FCBD95C}"/>
              </a:ext>
            </a:extLst>
          </p:cNvPr>
          <p:cNvSpPr>
            <a:spLocks noGrp="1"/>
          </p:cNvSpPr>
          <p:nvPr>
            <p:ph type="sldNum" sz="quarter" idx="12"/>
          </p:nvPr>
        </p:nvSpPr>
        <p:spPr/>
        <p:txBody>
          <a:bodyPr/>
          <a:lstStyle/>
          <a:p>
            <a:fld id="{0FBC1E31-FB38-45C2-B88D-9DDCD65AC088}" type="slidenum">
              <a:rPr lang="en-IN" smtClean="0"/>
              <a:t>20</a:t>
            </a:fld>
            <a:endParaRPr lang="en-IN"/>
          </a:p>
        </p:txBody>
      </p:sp>
    </p:spTree>
    <p:extLst>
      <p:ext uri="{BB962C8B-B14F-4D97-AF65-F5344CB8AC3E}">
        <p14:creationId xmlns:p14="http://schemas.microsoft.com/office/powerpoint/2010/main" val="4272719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662D-86FE-5C52-2B1E-0C7D9275AEF2}"/>
              </a:ext>
            </a:extLst>
          </p:cNvPr>
          <p:cNvSpPr>
            <a:spLocks noGrp="1"/>
          </p:cNvSpPr>
          <p:nvPr>
            <p:ph type="title"/>
          </p:nvPr>
        </p:nvSpPr>
        <p:spPr/>
        <p:txBody>
          <a:bodyPr>
            <a:normAutofit/>
          </a:bodyPr>
          <a:lstStyle/>
          <a:p>
            <a:pPr algn="ctr"/>
            <a:r>
              <a:rPr lang="en-IN" sz="3600" dirty="0"/>
              <a:t>Analysis of orders </a:t>
            </a:r>
            <a:r>
              <a:rPr lang="en-GB" sz="3600" dirty="0"/>
              <a:t>where the Payment Mode is Cash and Customer Last Name starts with 'G'.</a:t>
            </a:r>
            <a:endParaRPr lang="en-IN" sz="3600" dirty="0"/>
          </a:p>
        </p:txBody>
      </p:sp>
      <p:sp>
        <p:nvSpPr>
          <p:cNvPr id="3" name="Content Placeholder 2">
            <a:extLst>
              <a:ext uri="{FF2B5EF4-FFF2-40B4-BE49-F238E27FC236}">
                <a16:creationId xmlns:a16="http://schemas.microsoft.com/office/drawing/2014/main" id="{19E5399F-E17B-D21B-D946-E78740911050}"/>
              </a:ext>
            </a:extLst>
          </p:cNvPr>
          <p:cNvSpPr>
            <a:spLocks noGrp="1"/>
          </p:cNvSpPr>
          <p:nvPr>
            <p:ph idx="1"/>
          </p:nvPr>
        </p:nvSpPr>
        <p:spPr>
          <a:xfrm>
            <a:off x="1097280" y="1845734"/>
            <a:ext cx="10058400" cy="4345204"/>
          </a:xfrm>
        </p:spPr>
        <p:txBody>
          <a:bodyPr>
            <a:normAutofit lnSpcReduction="10000"/>
          </a:bodyPr>
          <a:lstStyle/>
          <a:p>
            <a:r>
              <a:rPr lang="en-IN" sz="2800" dirty="0"/>
              <a:t>Objective</a:t>
            </a:r>
          </a:p>
          <a:p>
            <a:r>
              <a:rPr lang="en-IN" dirty="0"/>
              <a:t>To extract customer and order details by applying specific conditions.</a:t>
            </a:r>
          </a:p>
          <a:p>
            <a:r>
              <a:rPr lang="en-IN" sz="2800" dirty="0"/>
              <a:t>Data Sources</a:t>
            </a:r>
          </a:p>
          <a:p>
            <a:r>
              <a:rPr lang="en-IN" dirty="0"/>
              <a:t>Online Customer Data (</a:t>
            </a:r>
            <a:r>
              <a:rPr lang="en-IN" dirty="0" err="1"/>
              <a:t>online_customer</a:t>
            </a:r>
            <a:r>
              <a:rPr lang="en-IN" dirty="0"/>
              <a:t>)</a:t>
            </a:r>
          </a:p>
          <a:p>
            <a:r>
              <a:rPr lang="en-IN" dirty="0"/>
              <a:t>Order Details (</a:t>
            </a:r>
            <a:r>
              <a:rPr lang="en-IN" dirty="0" err="1"/>
              <a:t>order_header</a:t>
            </a:r>
            <a:r>
              <a:rPr lang="en-IN" dirty="0"/>
              <a:t>, </a:t>
            </a:r>
            <a:r>
              <a:rPr lang="en-IN" dirty="0" err="1"/>
              <a:t>order_items</a:t>
            </a:r>
            <a:r>
              <a:rPr lang="en-IN" dirty="0"/>
              <a:t>)</a:t>
            </a:r>
          </a:p>
          <a:p>
            <a:r>
              <a:rPr lang="en-IN" dirty="0"/>
              <a:t>Product Information (product)</a:t>
            </a:r>
          </a:p>
          <a:p>
            <a:r>
              <a:rPr lang="en-IN" sz="2800" dirty="0"/>
              <a:t>Methodology</a:t>
            </a:r>
          </a:p>
          <a:p>
            <a:r>
              <a:rPr lang="en-IN" dirty="0"/>
              <a:t>We have used JOIN to merge multiple table within which subquery is applied to extract the required columns based on specific conditions, in the extracted columns we have used aggregate function on product information which is grouped by customer data.</a:t>
            </a:r>
          </a:p>
          <a:p>
            <a:endParaRPr lang="en-IN" dirty="0"/>
          </a:p>
        </p:txBody>
      </p:sp>
      <p:sp>
        <p:nvSpPr>
          <p:cNvPr id="4" name="Slide Number Placeholder 3">
            <a:extLst>
              <a:ext uri="{FF2B5EF4-FFF2-40B4-BE49-F238E27FC236}">
                <a16:creationId xmlns:a16="http://schemas.microsoft.com/office/drawing/2014/main" id="{F0E53FB5-DDA0-47E2-B823-BE1BA81A46B5}"/>
              </a:ext>
            </a:extLst>
          </p:cNvPr>
          <p:cNvSpPr>
            <a:spLocks noGrp="1"/>
          </p:cNvSpPr>
          <p:nvPr>
            <p:ph type="sldNum" sz="quarter" idx="12"/>
          </p:nvPr>
        </p:nvSpPr>
        <p:spPr/>
        <p:txBody>
          <a:bodyPr/>
          <a:lstStyle/>
          <a:p>
            <a:fld id="{0FBC1E31-FB38-45C2-B88D-9DDCD65AC088}" type="slidenum">
              <a:rPr lang="en-IN" smtClean="0"/>
              <a:t>21</a:t>
            </a:fld>
            <a:endParaRPr lang="en-IN"/>
          </a:p>
        </p:txBody>
      </p:sp>
    </p:spTree>
    <p:extLst>
      <p:ext uri="{BB962C8B-B14F-4D97-AF65-F5344CB8AC3E}">
        <p14:creationId xmlns:p14="http://schemas.microsoft.com/office/powerpoint/2010/main" val="359661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9A72-79F8-3131-FA26-F6DD07F5FFE1}"/>
              </a:ext>
            </a:extLst>
          </p:cNvPr>
          <p:cNvSpPr>
            <a:spLocks noGrp="1"/>
          </p:cNvSpPr>
          <p:nvPr>
            <p:ph type="title"/>
          </p:nvPr>
        </p:nvSpPr>
        <p:spPr/>
        <p:txBody>
          <a:bodyPr>
            <a:normAutofit/>
          </a:bodyPr>
          <a:lstStyle/>
          <a:p>
            <a:r>
              <a:rPr lang="en-IN" sz="2800" dirty="0">
                <a:latin typeface="+mn-lt"/>
              </a:rPr>
              <a:t>Order Details based on Customer Data</a:t>
            </a:r>
          </a:p>
        </p:txBody>
      </p:sp>
      <p:sp>
        <p:nvSpPr>
          <p:cNvPr id="3" name="Slide Number Placeholder 2">
            <a:extLst>
              <a:ext uri="{FF2B5EF4-FFF2-40B4-BE49-F238E27FC236}">
                <a16:creationId xmlns:a16="http://schemas.microsoft.com/office/drawing/2014/main" id="{6B0B2406-1C20-7347-1A8A-E1620999E9C8}"/>
              </a:ext>
            </a:extLst>
          </p:cNvPr>
          <p:cNvSpPr>
            <a:spLocks noGrp="1"/>
          </p:cNvSpPr>
          <p:nvPr>
            <p:ph type="sldNum" sz="quarter" idx="12"/>
          </p:nvPr>
        </p:nvSpPr>
        <p:spPr/>
        <p:txBody>
          <a:bodyPr/>
          <a:lstStyle/>
          <a:p>
            <a:fld id="{0FBC1E31-FB38-45C2-B88D-9DDCD65AC088}" type="slidenum">
              <a:rPr lang="en-IN" smtClean="0"/>
              <a:t>22</a:t>
            </a:fld>
            <a:endParaRPr lang="en-IN"/>
          </a:p>
        </p:txBody>
      </p:sp>
      <p:graphicFrame>
        <p:nvGraphicFramePr>
          <p:cNvPr id="5" name="Table 4">
            <a:extLst>
              <a:ext uri="{FF2B5EF4-FFF2-40B4-BE49-F238E27FC236}">
                <a16:creationId xmlns:a16="http://schemas.microsoft.com/office/drawing/2014/main" id="{B29C6DCB-AB62-1EBC-4911-6B89C18D4E66}"/>
              </a:ext>
            </a:extLst>
          </p:cNvPr>
          <p:cNvGraphicFramePr>
            <a:graphicFrameLocks noGrp="1"/>
          </p:cNvGraphicFramePr>
          <p:nvPr>
            <p:extLst>
              <p:ext uri="{D42A27DB-BD31-4B8C-83A1-F6EECF244321}">
                <p14:modId xmlns:p14="http://schemas.microsoft.com/office/powerpoint/2010/main" val="2378447076"/>
              </p:ext>
            </p:extLst>
          </p:nvPr>
        </p:nvGraphicFramePr>
        <p:xfrm>
          <a:off x="1097279" y="1963712"/>
          <a:ext cx="10058399" cy="969185"/>
        </p:xfrm>
        <a:graphic>
          <a:graphicData uri="http://schemas.openxmlformats.org/drawingml/2006/table">
            <a:tbl>
              <a:tblPr/>
              <a:tblGrid>
                <a:gridCol w="2283528">
                  <a:extLst>
                    <a:ext uri="{9D8B030D-6E8A-4147-A177-3AD203B41FA5}">
                      <a16:colId xmlns:a16="http://schemas.microsoft.com/office/drawing/2014/main" val="2334279890"/>
                    </a:ext>
                  </a:extLst>
                </a:gridCol>
                <a:gridCol w="2827226">
                  <a:extLst>
                    <a:ext uri="{9D8B030D-6E8A-4147-A177-3AD203B41FA5}">
                      <a16:colId xmlns:a16="http://schemas.microsoft.com/office/drawing/2014/main" val="4228039820"/>
                    </a:ext>
                  </a:extLst>
                </a:gridCol>
                <a:gridCol w="2718487">
                  <a:extLst>
                    <a:ext uri="{9D8B030D-6E8A-4147-A177-3AD203B41FA5}">
                      <a16:colId xmlns:a16="http://schemas.microsoft.com/office/drawing/2014/main" val="3968829000"/>
                    </a:ext>
                  </a:extLst>
                </a:gridCol>
                <a:gridCol w="2229158">
                  <a:extLst>
                    <a:ext uri="{9D8B030D-6E8A-4147-A177-3AD203B41FA5}">
                      <a16:colId xmlns:a16="http://schemas.microsoft.com/office/drawing/2014/main" val="1942378235"/>
                    </a:ext>
                  </a:extLst>
                </a:gridCol>
              </a:tblGrid>
              <a:tr h="304510">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CUSTOMER_ID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CUSTOMER_NAME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TOTAL_QUANTITY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TOTAL_VALUE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215036158"/>
                  </a:ext>
                </a:extLst>
              </a:tr>
              <a:tr h="327430">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ANITA GOSWAMI</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93237</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46511618"/>
                  </a:ext>
                </a:extLst>
              </a:tr>
              <a:tr h="327430">
                <a:tc>
                  <a:txBody>
                    <a:bodyPr/>
                    <a:lstStyle/>
                    <a:p>
                      <a:pPr algn="ctr" fontAlgn="b"/>
                      <a:r>
                        <a:rPr lang="en-IN" sz="20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BRIAN GRAZER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4010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206404912"/>
                  </a:ext>
                </a:extLst>
              </a:tr>
            </a:tbl>
          </a:graphicData>
        </a:graphic>
      </p:graphicFrame>
      <p:sp>
        <p:nvSpPr>
          <p:cNvPr id="6" name="TextBox 5">
            <a:extLst>
              <a:ext uri="{FF2B5EF4-FFF2-40B4-BE49-F238E27FC236}">
                <a16:creationId xmlns:a16="http://schemas.microsoft.com/office/drawing/2014/main" id="{2BAA3001-D0EC-0A6B-0089-FA9EF11468C4}"/>
              </a:ext>
            </a:extLst>
          </p:cNvPr>
          <p:cNvSpPr txBox="1"/>
          <p:nvPr/>
        </p:nvSpPr>
        <p:spPr>
          <a:xfrm>
            <a:off x="1097279" y="3147934"/>
            <a:ext cx="10058399" cy="1446550"/>
          </a:xfrm>
          <a:prstGeom prst="rect">
            <a:avLst/>
          </a:prstGeom>
          <a:noFill/>
        </p:spPr>
        <p:txBody>
          <a:bodyPr wrap="square" rtlCol="0">
            <a:spAutoFit/>
          </a:bodyPr>
          <a:lstStyle/>
          <a:p>
            <a:r>
              <a:rPr lang="en-IN" sz="2800" dirty="0">
                <a:solidFill>
                  <a:schemeClr val="tx1">
                    <a:lumMod val="75000"/>
                    <a:lumOff val="25000"/>
                  </a:schemeClr>
                </a:solidFill>
              </a:rPr>
              <a:t>Key Takeaway</a:t>
            </a:r>
          </a:p>
          <a:p>
            <a:r>
              <a:rPr lang="en-GB" sz="2000" dirty="0">
                <a:solidFill>
                  <a:schemeClr val="tx1">
                    <a:lumMod val="75000"/>
                    <a:lumOff val="25000"/>
                  </a:schemeClr>
                </a:solidFill>
              </a:rPr>
              <a:t>Understanding customer preferences through targeted data extraction allows for better customer segmentation, enabling the creation of personalized experiences that enhance satisfaction and engagement throughout the sales funnel.</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839714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89E3ED-C082-4CE4-CB2A-DE4B1EA1B34E}"/>
              </a:ext>
            </a:extLst>
          </p:cNvPr>
          <p:cNvSpPr>
            <a:spLocks noGrp="1"/>
          </p:cNvSpPr>
          <p:nvPr>
            <p:ph type="title"/>
          </p:nvPr>
        </p:nvSpPr>
        <p:spPr/>
        <p:txBody>
          <a:bodyPr>
            <a:normAutofit/>
          </a:bodyPr>
          <a:lstStyle/>
          <a:p>
            <a:pPr algn="ctr"/>
            <a:r>
              <a:rPr lang="en-GB" sz="3600" dirty="0"/>
              <a:t>Calculation of the largest order volume that has been shipped in a specific carton.</a:t>
            </a:r>
            <a:endParaRPr lang="en-IN" sz="3600" dirty="0"/>
          </a:p>
        </p:txBody>
      </p:sp>
      <p:sp>
        <p:nvSpPr>
          <p:cNvPr id="5" name="Content Placeholder 4">
            <a:extLst>
              <a:ext uri="{FF2B5EF4-FFF2-40B4-BE49-F238E27FC236}">
                <a16:creationId xmlns:a16="http://schemas.microsoft.com/office/drawing/2014/main" id="{EC0851B5-E857-1E01-CA6F-5ABD17D62B55}"/>
              </a:ext>
            </a:extLst>
          </p:cNvPr>
          <p:cNvSpPr>
            <a:spLocks noGrp="1"/>
          </p:cNvSpPr>
          <p:nvPr>
            <p:ph idx="1"/>
          </p:nvPr>
        </p:nvSpPr>
        <p:spPr>
          <a:xfrm>
            <a:off x="1097280" y="1845734"/>
            <a:ext cx="10058400" cy="4345204"/>
          </a:xfrm>
        </p:spPr>
        <p:txBody>
          <a:bodyPr>
            <a:normAutofit lnSpcReduction="10000"/>
          </a:bodyPr>
          <a:lstStyle/>
          <a:p>
            <a:r>
              <a:rPr lang="en-IN" sz="2800" dirty="0"/>
              <a:t>Objective</a:t>
            </a:r>
          </a:p>
          <a:p>
            <a:r>
              <a:rPr lang="en-IN" dirty="0"/>
              <a:t>To find the maximum utilization of a carton in terms of volume available against volume utilization.</a:t>
            </a:r>
          </a:p>
          <a:p>
            <a:r>
              <a:rPr lang="en-IN" sz="2800" dirty="0"/>
              <a:t>Data Sources</a:t>
            </a:r>
          </a:p>
          <a:p>
            <a:r>
              <a:rPr lang="en-IN" dirty="0"/>
              <a:t>Packaging Material Details (carton)</a:t>
            </a:r>
          </a:p>
          <a:p>
            <a:r>
              <a:rPr lang="en-IN" dirty="0"/>
              <a:t>Product Information (Product)</a:t>
            </a:r>
          </a:p>
          <a:p>
            <a:r>
              <a:rPr lang="en-IN" dirty="0"/>
              <a:t>Order Details (</a:t>
            </a:r>
            <a:r>
              <a:rPr lang="en-IN" dirty="0" err="1"/>
              <a:t>order_items</a:t>
            </a:r>
            <a:r>
              <a:rPr lang="en-IN" dirty="0"/>
              <a:t>)</a:t>
            </a:r>
          </a:p>
          <a:p>
            <a:r>
              <a:rPr lang="en-IN" sz="2800" dirty="0"/>
              <a:t>Methodology</a:t>
            </a:r>
          </a:p>
          <a:p>
            <a:r>
              <a:rPr lang="en-IN" dirty="0"/>
              <a:t>We used Join to combine multiple tables within which subqueries were passed to extract required columns, we also calculated the order volume in it and then compared it with carton volume to find orders with highest volume that can fit in a carton.</a:t>
            </a:r>
          </a:p>
        </p:txBody>
      </p:sp>
      <p:sp>
        <p:nvSpPr>
          <p:cNvPr id="3" name="Slide Number Placeholder 2">
            <a:extLst>
              <a:ext uri="{FF2B5EF4-FFF2-40B4-BE49-F238E27FC236}">
                <a16:creationId xmlns:a16="http://schemas.microsoft.com/office/drawing/2014/main" id="{79DD6524-5028-BE7E-1906-5874EA5B106F}"/>
              </a:ext>
            </a:extLst>
          </p:cNvPr>
          <p:cNvSpPr>
            <a:spLocks noGrp="1"/>
          </p:cNvSpPr>
          <p:nvPr>
            <p:ph type="sldNum" sz="quarter" idx="12"/>
          </p:nvPr>
        </p:nvSpPr>
        <p:spPr/>
        <p:txBody>
          <a:bodyPr/>
          <a:lstStyle/>
          <a:p>
            <a:fld id="{0FBC1E31-FB38-45C2-B88D-9DDCD65AC088}" type="slidenum">
              <a:rPr lang="en-IN" smtClean="0"/>
              <a:t>23</a:t>
            </a:fld>
            <a:endParaRPr lang="en-IN"/>
          </a:p>
        </p:txBody>
      </p:sp>
    </p:spTree>
    <p:extLst>
      <p:ext uri="{BB962C8B-B14F-4D97-AF65-F5344CB8AC3E}">
        <p14:creationId xmlns:p14="http://schemas.microsoft.com/office/powerpoint/2010/main" val="637289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344B-EA97-4F39-F2C4-0E0CFB3E5546}"/>
              </a:ext>
            </a:extLst>
          </p:cNvPr>
          <p:cNvSpPr>
            <a:spLocks noGrp="1"/>
          </p:cNvSpPr>
          <p:nvPr>
            <p:ph type="title"/>
          </p:nvPr>
        </p:nvSpPr>
        <p:spPr/>
        <p:txBody>
          <a:bodyPr>
            <a:normAutofit/>
          </a:bodyPr>
          <a:lstStyle/>
          <a:p>
            <a:r>
              <a:rPr lang="en-IN" sz="2000" dirty="0">
                <a:latin typeface="+mn-lt"/>
              </a:rPr>
              <a:t>Additionally, we also calculated the volume of the carton to compare the volume available with volume utilized.</a:t>
            </a:r>
            <a:br>
              <a:rPr lang="en-IN" sz="2000" dirty="0">
                <a:latin typeface="+mn-lt"/>
              </a:rPr>
            </a:br>
            <a:br>
              <a:rPr lang="en-IN" sz="2000" dirty="0">
                <a:latin typeface="+mn-lt"/>
              </a:rPr>
            </a:br>
            <a:r>
              <a:rPr lang="en-IN" sz="2800" dirty="0">
                <a:latin typeface="+mn-lt"/>
              </a:rPr>
              <a:t>Volume of Biggest Order in Carton ID 10</a:t>
            </a:r>
            <a:endParaRPr lang="en-IN" sz="2000" dirty="0">
              <a:latin typeface="+mn-lt"/>
            </a:endParaRPr>
          </a:p>
        </p:txBody>
      </p:sp>
      <p:sp>
        <p:nvSpPr>
          <p:cNvPr id="3" name="Slide Number Placeholder 2">
            <a:extLst>
              <a:ext uri="{FF2B5EF4-FFF2-40B4-BE49-F238E27FC236}">
                <a16:creationId xmlns:a16="http://schemas.microsoft.com/office/drawing/2014/main" id="{AC057BD7-9F30-317A-114F-B316F379E201}"/>
              </a:ext>
            </a:extLst>
          </p:cNvPr>
          <p:cNvSpPr>
            <a:spLocks noGrp="1"/>
          </p:cNvSpPr>
          <p:nvPr>
            <p:ph type="sldNum" sz="quarter" idx="12"/>
          </p:nvPr>
        </p:nvSpPr>
        <p:spPr/>
        <p:txBody>
          <a:bodyPr/>
          <a:lstStyle/>
          <a:p>
            <a:fld id="{0FBC1E31-FB38-45C2-B88D-9DDCD65AC088}" type="slidenum">
              <a:rPr lang="en-IN" smtClean="0"/>
              <a:t>24</a:t>
            </a:fld>
            <a:endParaRPr lang="en-IN"/>
          </a:p>
        </p:txBody>
      </p:sp>
      <p:graphicFrame>
        <p:nvGraphicFramePr>
          <p:cNvPr id="4" name="Table 3">
            <a:extLst>
              <a:ext uri="{FF2B5EF4-FFF2-40B4-BE49-F238E27FC236}">
                <a16:creationId xmlns:a16="http://schemas.microsoft.com/office/drawing/2014/main" id="{87493DCC-F188-6888-6257-8344B9539A4F}"/>
              </a:ext>
            </a:extLst>
          </p:cNvPr>
          <p:cNvGraphicFramePr>
            <a:graphicFrameLocks noGrp="1"/>
          </p:cNvGraphicFramePr>
          <p:nvPr>
            <p:extLst>
              <p:ext uri="{D42A27DB-BD31-4B8C-83A1-F6EECF244321}">
                <p14:modId xmlns:p14="http://schemas.microsoft.com/office/powerpoint/2010/main" val="2817722477"/>
              </p:ext>
            </p:extLst>
          </p:nvPr>
        </p:nvGraphicFramePr>
        <p:xfrm>
          <a:off x="1097280" y="2053651"/>
          <a:ext cx="10058400" cy="869432"/>
        </p:xfrm>
        <a:graphic>
          <a:graphicData uri="http://schemas.openxmlformats.org/drawingml/2006/table">
            <a:tbl>
              <a:tblPr/>
              <a:tblGrid>
                <a:gridCol w="4119297">
                  <a:extLst>
                    <a:ext uri="{9D8B030D-6E8A-4147-A177-3AD203B41FA5}">
                      <a16:colId xmlns:a16="http://schemas.microsoft.com/office/drawing/2014/main" val="613849826"/>
                    </a:ext>
                  </a:extLst>
                </a:gridCol>
                <a:gridCol w="5939103">
                  <a:extLst>
                    <a:ext uri="{9D8B030D-6E8A-4147-A177-3AD203B41FA5}">
                      <a16:colId xmlns:a16="http://schemas.microsoft.com/office/drawing/2014/main" val="1849438386"/>
                    </a:ext>
                  </a:extLst>
                </a:gridCol>
              </a:tblGrid>
              <a:tr h="434716">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ORDER_ID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BIGGEST_ORDER_VOLUME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42849629"/>
                  </a:ext>
                </a:extLst>
              </a:tr>
              <a:tr h="434716">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10010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14508000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59417612"/>
                  </a:ext>
                </a:extLst>
              </a:tr>
            </a:tbl>
          </a:graphicData>
        </a:graphic>
      </p:graphicFrame>
      <p:sp>
        <p:nvSpPr>
          <p:cNvPr id="5" name="TextBox 4">
            <a:extLst>
              <a:ext uri="{FF2B5EF4-FFF2-40B4-BE49-F238E27FC236}">
                <a16:creationId xmlns:a16="http://schemas.microsoft.com/office/drawing/2014/main" id="{9366EEC7-8054-12C3-46D3-D6C9BBBC9A73}"/>
              </a:ext>
            </a:extLst>
          </p:cNvPr>
          <p:cNvSpPr txBox="1"/>
          <p:nvPr/>
        </p:nvSpPr>
        <p:spPr>
          <a:xfrm>
            <a:off x="1097280" y="3222885"/>
            <a:ext cx="10058400" cy="954107"/>
          </a:xfrm>
          <a:prstGeom prst="rect">
            <a:avLst/>
          </a:prstGeom>
          <a:noFill/>
        </p:spPr>
        <p:txBody>
          <a:bodyPr wrap="square" rtlCol="0">
            <a:spAutoFit/>
          </a:bodyPr>
          <a:lstStyle/>
          <a:p>
            <a:r>
              <a:rPr lang="en-IN" sz="2800" b="1" dirty="0">
                <a:solidFill>
                  <a:schemeClr val="tx1">
                    <a:lumMod val="75000"/>
                    <a:lumOff val="25000"/>
                  </a:schemeClr>
                </a:solidFill>
                <a:latin typeface="+mj-lt"/>
              </a:rPr>
              <a:t>Volume of Carton ID 10</a:t>
            </a:r>
          </a:p>
          <a:p>
            <a:endParaRPr lang="en-IN" sz="2800" b="1" dirty="0">
              <a:solidFill>
                <a:schemeClr val="tx1">
                  <a:lumMod val="75000"/>
                  <a:lumOff val="25000"/>
                </a:schemeClr>
              </a:solidFill>
              <a:latin typeface="+mj-lt"/>
            </a:endParaRPr>
          </a:p>
        </p:txBody>
      </p:sp>
      <p:cxnSp>
        <p:nvCxnSpPr>
          <p:cNvPr id="9" name="Straight Connector 8">
            <a:extLst>
              <a:ext uri="{FF2B5EF4-FFF2-40B4-BE49-F238E27FC236}">
                <a16:creationId xmlns:a16="http://schemas.microsoft.com/office/drawing/2014/main" id="{261AE715-A082-3C77-1DE4-7E9DF2280BD2}"/>
              </a:ext>
            </a:extLst>
          </p:cNvPr>
          <p:cNvCxnSpPr>
            <a:endCxn id="5" idx="3"/>
          </p:cNvCxnSpPr>
          <p:nvPr/>
        </p:nvCxnSpPr>
        <p:spPr>
          <a:xfrm flipV="1">
            <a:off x="1214203" y="3699939"/>
            <a:ext cx="9941477" cy="2631"/>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30560FC6-1834-447E-E5F9-2530BF02A6FD}"/>
              </a:ext>
            </a:extLst>
          </p:cNvPr>
          <p:cNvGraphicFramePr>
            <a:graphicFrameLocks noGrp="1"/>
          </p:cNvGraphicFramePr>
          <p:nvPr>
            <p:extLst>
              <p:ext uri="{D42A27DB-BD31-4B8C-83A1-F6EECF244321}">
                <p14:modId xmlns:p14="http://schemas.microsoft.com/office/powerpoint/2010/main" val="3207248345"/>
              </p:ext>
            </p:extLst>
          </p:nvPr>
        </p:nvGraphicFramePr>
        <p:xfrm>
          <a:off x="1097280" y="4080938"/>
          <a:ext cx="10058400" cy="951476"/>
        </p:xfrm>
        <a:graphic>
          <a:graphicData uri="http://schemas.openxmlformats.org/drawingml/2006/table">
            <a:tbl>
              <a:tblPr/>
              <a:tblGrid>
                <a:gridCol w="4128015">
                  <a:extLst>
                    <a:ext uri="{9D8B030D-6E8A-4147-A177-3AD203B41FA5}">
                      <a16:colId xmlns:a16="http://schemas.microsoft.com/office/drawing/2014/main" val="3992138378"/>
                    </a:ext>
                  </a:extLst>
                </a:gridCol>
                <a:gridCol w="5930385">
                  <a:extLst>
                    <a:ext uri="{9D8B030D-6E8A-4147-A177-3AD203B41FA5}">
                      <a16:colId xmlns:a16="http://schemas.microsoft.com/office/drawing/2014/main" val="2168163801"/>
                    </a:ext>
                  </a:extLst>
                </a:gridCol>
              </a:tblGrid>
              <a:tr h="475738">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CARTON_ID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CARTON_VOLUME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70601053"/>
                  </a:ext>
                </a:extLst>
              </a:tr>
              <a:tr h="475738">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18000000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05634332"/>
                  </a:ext>
                </a:extLst>
              </a:tr>
            </a:tbl>
          </a:graphicData>
        </a:graphic>
      </p:graphicFrame>
    </p:spTree>
    <p:extLst>
      <p:ext uri="{BB962C8B-B14F-4D97-AF65-F5344CB8AC3E}">
        <p14:creationId xmlns:p14="http://schemas.microsoft.com/office/powerpoint/2010/main" val="105963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B8AC-2AE2-9040-CD2B-B4A3B861C943}"/>
              </a:ext>
            </a:extLst>
          </p:cNvPr>
          <p:cNvSpPr>
            <a:spLocks noGrp="1"/>
          </p:cNvSpPr>
          <p:nvPr>
            <p:ph type="title"/>
          </p:nvPr>
        </p:nvSpPr>
        <p:spPr/>
        <p:txBody>
          <a:bodyPr>
            <a:normAutofit/>
          </a:bodyPr>
          <a:lstStyle/>
          <a:p>
            <a:r>
              <a:rPr lang="en-IN" sz="2800" dirty="0">
                <a:latin typeface="+mn-lt"/>
              </a:rPr>
              <a:t>Key Takeaways</a:t>
            </a:r>
          </a:p>
        </p:txBody>
      </p:sp>
      <p:sp>
        <p:nvSpPr>
          <p:cNvPr id="3" name="Content Placeholder 2">
            <a:extLst>
              <a:ext uri="{FF2B5EF4-FFF2-40B4-BE49-F238E27FC236}">
                <a16:creationId xmlns:a16="http://schemas.microsoft.com/office/drawing/2014/main" id="{EFD6D564-F15E-E14B-1D3F-E4A1061B5E69}"/>
              </a:ext>
            </a:extLst>
          </p:cNvPr>
          <p:cNvSpPr>
            <a:spLocks noGrp="1"/>
          </p:cNvSpPr>
          <p:nvPr>
            <p:ph idx="1"/>
          </p:nvPr>
        </p:nvSpPr>
        <p:spPr/>
        <p:txBody>
          <a:bodyPr/>
          <a:lstStyle/>
          <a:p>
            <a:pPr marL="457200" indent="-457200">
              <a:buFont typeface="+mj-lt"/>
              <a:buAutoNum type="arabicPeriod"/>
            </a:pPr>
            <a:r>
              <a:rPr lang="en-IN" dirty="0"/>
              <a:t>The biggest order that can fit in carton id 10 can utilize only almost 80% of the carton volume which means that 20% space is getting wasted.</a:t>
            </a:r>
          </a:p>
          <a:p>
            <a:pPr marL="457200" indent="-457200">
              <a:buFont typeface="+mj-lt"/>
              <a:buAutoNum type="arabicPeriod"/>
            </a:pPr>
            <a:r>
              <a:rPr lang="en-GB" dirty="0"/>
              <a:t>Calculating the volume utilization of cartons enables us to redesign them to minimize space wastage, thereby reducing both packaging and shipping costs—significant factors in e-commerce.</a:t>
            </a:r>
            <a:endParaRPr lang="en-IN" dirty="0"/>
          </a:p>
        </p:txBody>
      </p:sp>
      <p:sp>
        <p:nvSpPr>
          <p:cNvPr id="4" name="Slide Number Placeholder 3">
            <a:extLst>
              <a:ext uri="{FF2B5EF4-FFF2-40B4-BE49-F238E27FC236}">
                <a16:creationId xmlns:a16="http://schemas.microsoft.com/office/drawing/2014/main" id="{AAC513A8-5DC6-1FFF-CEEF-46C23FDA895E}"/>
              </a:ext>
            </a:extLst>
          </p:cNvPr>
          <p:cNvSpPr>
            <a:spLocks noGrp="1"/>
          </p:cNvSpPr>
          <p:nvPr>
            <p:ph type="sldNum" sz="quarter" idx="12"/>
          </p:nvPr>
        </p:nvSpPr>
        <p:spPr/>
        <p:txBody>
          <a:bodyPr/>
          <a:lstStyle/>
          <a:p>
            <a:fld id="{0FBC1E31-FB38-45C2-B88D-9DDCD65AC088}" type="slidenum">
              <a:rPr lang="en-IN" smtClean="0"/>
              <a:t>25</a:t>
            </a:fld>
            <a:endParaRPr lang="en-IN"/>
          </a:p>
        </p:txBody>
      </p:sp>
    </p:spTree>
    <p:extLst>
      <p:ext uri="{BB962C8B-B14F-4D97-AF65-F5344CB8AC3E}">
        <p14:creationId xmlns:p14="http://schemas.microsoft.com/office/powerpoint/2010/main" val="2275298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9CF6-738C-0C2C-5ACD-D845EB0FEC18}"/>
              </a:ext>
            </a:extLst>
          </p:cNvPr>
          <p:cNvSpPr>
            <a:spLocks noGrp="1"/>
          </p:cNvSpPr>
          <p:nvPr>
            <p:ph type="title"/>
          </p:nvPr>
        </p:nvSpPr>
        <p:spPr/>
        <p:txBody>
          <a:bodyPr>
            <a:normAutofit/>
          </a:bodyPr>
          <a:lstStyle/>
          <a:p>
            <a:pPr algn="ctr"/>
            <a:r>
              <a:rPr lang="en-IN" sz="3600" dirty="0"/>
              <a:t>Inventory Status based on Sales and Product category</a:t>
            </a:r>
          </a:p>
        </p:txBody>
      </p:sp>
      <p:sp>
        <p:nvSpPr>
          <p:cNvPr id="3" name="Content Placeholder 2">
            <a:extLst>
              <a:ext uri="{FF2B5EF4-FFF2-40B4-BE49-F238E27FC236}">
                <a16:creationId xmlns:a16="http://schemas.microsoft.com/office/drawing/2014/main" id="{CB882467-14A8-694D-4C30-6689B5E3CE76}"/>
              </a:ext>
            </a:extLst>
          </p:cNvPr>
          <p:cNvSpPr>
            <a:spLocks noGrp="1"/>
          </p:cNvSpPr>
          <p:nvPr>
            <p:ph idx="1"/>
          </p:nvPr>
        </p:nvSpPr>
        <p:spPr>
          <a:xfrm>
            <a:off x="1097280" y="1845733"/>
            <a:ext cx="10058400" cy="4435145"/>
          </a:xfrm>
        </p:spPr>
        <p:txBody>
          <a:bodyPr>
            <a:normAutofit/>
          </a:bodyPr>
          <a:lstStyle/>
          <a:p>
            <a:r>
              <a:rPr lang="en-IN" sz="2800" dirty="0"/>
              <a:t>Objective </a:t>
            </a:r>
          </a:p>
          <a:p>
            <a:r>
              <a:rPr lang="en-IN" dirty="0"/>
              <a:t>To evaluate optimum inventory levels based on sales and product category.</a:t>
            </a:r>
          </a:p>
          <a:p>
            <a:r>
              <a:rPr lang="en-IN" sz="2800" dirty="0"/>
              <a:t>Data Sources</a:t>
            </a:r>
          </a:p>
          <a:p>
            <a:r>
              <a:rPr lang="en-IN" dirty="0"/>
              <a:t>Product Information (product, </a:t>
            </a:r>
            <a:r>
              <a:rPr lang="en-IN" dirty="0" err="1"/>
              <a:t>product_class</a:t>
            </a:r>
            <a:r>
              <a:rPr lang="en-IN" dirty="0"/>
              <a:t>)</a:t>
            </a:r>
          </a:p>
          <a:p>
            <a:r>
              <a:rPr lang="en-IN" dirty="0"/>
              <a:t>Order Details (</a:t>
            </a:r>
            <a:r>
              <a:rPr lang="en-IN" dirty="0" err="1"/>
              <a:t>order_items</a:t>
            </a:r>
            <a:r>
              <a:rPr lang="en-IN" dirty="0"/>
              <a:t>)</a:t>
            </a:r>
          </a:p>
          <a:p>
            <a:r>
              <a:rPr lang="en-IN" sz="2800" dirty="0"/>
              <a:t>Methodology</a:t>
            </a:r>
          </a:p>
          <a:p>
            <a:r>
              <a:rPr lang="en-IN" dirty="0"/>
              <a:t>We have used JOIN statement to merge multiple table under which subqueries were passed to extract sales quantity and inventory level for all the products. To evaluate optimum inventory levels for different products we categorized the products based on their sales, inventory levels and product category using CASE statement.</a:t>
            </a:r>
          </a:p>
        </p:txBody>
      </p:sp>
      <p:sp>
        <p:nvSpPr>
          <p:cNvPr id="4" name="Slide Number Placeholder 3">
            <a:extLst>
              <a:ext uri="{FF2B5EF4-FFF2-40B4-BE49-F238E27FC236}">
                <a16:creationId xmlns:a16="http://schemas.microsoft.com/office/drawing/2014/main" id="{1074F0C4-110B-A403-EDB4-0A15FF773541}"/>
              </a:ext>
            </a:extLst>
          </p:cNvPr>
          <p:cNvSpPr>
            <a:spLocks noGrp="1"/>
          </p:cNvSpPr>
          <p:nvPr>
            <p:ph type="sldNum" sz="quarter" idx="12"/>
          </p:nvPr>
        </p:nvSpPr>
        <p:spPr/>
        <p:txBody>
          <a:bodyPr/>
          <a:lstStyle/>
          <a:p>
            <a:fld id="{0FBC1E31-FB38-45C2-B88D-9DDCD65AC088}" type="slidenum">
              <a:rPr lang="en-IN" smtClean="0"/>
              <a:t>26</a:t>
            </a:fld>
            <a:endParaRPr lang="en-IN"/>
          </a:p>
        </p:txBody>
      </p:sp>
    </p:spTree>
    <p:extLst>
      <p:ext uri="{BB962C8B-B14F-4D97-AF65-F5344CB8AC3E}">
        <p14:creationId xmlns:p14="http://schemas.microsoft.com/office/powerpoint/2010/main" val="387390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39E4-EE90-7859-5D9D-65A9AA8C5753}"/>
              </a:ext>
            </a:extLst>
          </p:cNvPr>
          <p:cNvSpPr>
            <a:spLocks noGrp="1"/>
          </p:cNvSpPr>
          <p:nvPr>
            <p:ph type="title"/>
          </p:nvPr>
        </p:nvSpPr>
        <p:spPr/>
        <p:txBody>
          <a:bodyPr>
            <a:normAutofit/>
          </a:bodyPr>
          <a:lstStyle/>
          <a:p>
            <a:r>
              <a:rPr lang="en-IN" sz="2800" dirty="0">
                <a:latin typeface="+mn-lt"/>
              </a:rPr>
              <a:t>Inventory Status of Products</a:t>
            </a:r>
          </a:p>
        </p:txBody>
      </p:sp>
      <p:sp>
        <p:nvSpPr>
          <p:cNvPr id="3" name="Slide Number Placeholder 2">
            <a:extLst>
              <a:ext uri="{FF2B5EF4-FFF2-40B4-BE49-F238E27FC236}">
                <a16:creationId xmlns:a16="http://schemas.microsoft.com/office/drawing/2014/main" id="{0287BCD5-8720-3A29-C3B1-88524ED26DA9}"/>
              </a:ext>
            </a:extLst>
          </p:cNvPr>
          <p:cNvSpPr>
            <a:spLocks noGrp="1"/>
          </p:cNvSpPr>
          <p:nvPr>
            <p:ph type="sldNum" sz="quarter" idx="12"/>
          </p:nvPr>
        </p:nvSpPr>
        <p:spPr/>
        <p:txBody>
          <a:bodyPr/>
          <a:lstStyle/>
          <a:p>
            <a:fld id="{0FBC1E31-FB38-45C2-B88D-9DDCD65AC088}" type="slidenum">
              <a:rPr lang="en-IN" smtClean="0"/>
              <a:t>27</a:t>
            </a:fld>
            <a:endParaRPr lang="en-IN"/>
          </a:p>
        </p:txBody>
      </p:sp>
      <p:graphicFrame>
        <p:nvGraphicFramePr>
          <p:cNvPr id="5" name="Table 4">
            <a:extLst>
              <a:ext uri="{FF2B5EF4-FFF2-40B4-BE49-F238E27FC236}">
                <a16:creationId xmlns:a16="http://schemas.microsoft.com/office/drawing/2014/main" id="{E58F6C3B-DC4C-BBDF-4008-D0A89FD6743E}"/>
              </a:ext>
            </a:extLst>
          </p:cNvPr>
          <p:cNvGraphicFramePr>
            <a:graphicFrameLocks noGrp="1"/>
          </p:cNvGraphicFramePr>
          <p:nvPr>
            <p:extLst>
              <p:ext uri="{D42A27DB-BD31-4B8C-83A1-F6EECF244321}">
                <p14:modId xmlns:p14="http://schemas.microsoft.com/office/powerpoint/2010/main" val="3838592109"/>
              </p:ext>
            </p:extLst>
          </p:nvPr>
        </p:nvGraphicFramePr>
        <p:xfrm>
          <a:off x="1154083" y="1858780"/>
          <a:ext cx="10058400" cy="4399819"/>
        </p:xfrm>
        <a:graphic>
          <a:graphicData uri="http://schemas.openxmlformats.org/drawingml/2006/table">
            <a:tbl>
              <a:tblPr/>
              <a:tblGrid>
                <a:gridCol w="1480872">
                  <a:extLst>
                    <a:ext uri="{9D8B030D-6E8A-4147-A177-3AD203B41FA5}">
                      <a16:colId xmlns:a16="http://schemas.microsoft.com/office/drawing/2014/main" val="1240123688"/>
                    </a:ext>
                  </a:extLst>
                </a:gridCol>
                <a:gridCol w="1730892">
                  <a:extLst>
                    <a:ext uri="{9D8B030D-6E8A-4147-A177-3AD203B41FA5}">
                      <a16:colId xmlns:a16="http://schemas.microsoft.com/office/drawing/2014/main" val="4002926520"/>
                    </a:ext>
                  </a:extLst>
                </a:gridCol>
                <a:gridCol w="2865587">
                  <a:extLst>
                    <a:ext uri="{9D8B030D-6E8A-4147-A177-3AD203B41FA5}">
                      <a16:colId xmlns:a16="http://schemas.microsoft.com/office/drawing/2014/main" val="1876004982"/>
                    </a:ext>
                  </a:extLst>
                </a:gridCol>
                <a:gridCol w="1827052">
                  <a:extLst>
                    <a:ext uri="{9D8B030D-6E8A-4147-A177-3AD203B41FA5}">
                      <a16:colId xmlns:a16="http://schemas.microsoft.com/office/drawing/2014/main" val="1402815991"/>
                    </a:ext>
                  </a:extLst>
                </a:gridCol>
                <a:gridCol w="2153997">
                  <a:extLst>
                    <a:ext uri="{9D8B030D-6E8A-4147-A177-3AD203B41FA5}">
                      <a16:colId xmlns:a16="http://schemas.microsoft.com/office/drawing/2014/main" val="1196754856"/>
                    </a:ext>
                  </a:extLst>
                </a:gridCol>
              </a:tblGrid>
              <a:tr h="272829">
                <a:tc>
                  <a:txBody>
                    <a:bodyPr/>
                    <a:lstStyle/>
                    <a:p>
                      <a:pPr algn="ctr" fontAlgn="b"/>
                      <a:r>
                        <a:rPr lang="en-IN" sz="1100" b="1" i="0" u="none" strike="noStrike" dirty="0">
                          <a:solidFill>
                            <a:srgbClr val="FFFFFF"/>
                          </a:solidFill>
                          <a:effectLst/>
                          <a:highlight>
                            <a:srgbClr val="4472C4"/>
                          </a:highlight>
                          <a:latin typeface="Calibri" panose="020F0502020204030204" pitchFamily="34" charset="0"/>
                        </a:rPr>
                        <a:t>PRODUCT_ID</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PRODUCT_DESC</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PRODUCT_QUANTITY_AVAIL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QUANTITY_SOLD</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INVENTORY_STATUS</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309536839"/>
                  </a:ext>
                </a:extLst>
              </a:tr>
              <a:tr h="430076">
                <a:tc>
                  <a:txBody>
                    <a:bodyPr/>
                    <a:lstStyle/>
                    <a:p>
                      <a:pPr algn="ctr" fontAlgn="b"/>
                      <a:r>
                        <a:rPr lang="en-IN" sz="1100" b="0" i="0" u="none" strike="noStrike" dirty="0">
                          <a:solidFill>
                            <a:srgbClr val="000000"/>
                          </a:solidFill>
                          <a:effectLst/>
                          <a:highlight>
                            <a:srgbClr val="D9E1F2"/>
                          </a:highlight>
                          <a:latin typeface="Calibri" panose="020F0502020204030204" pitchFamily="34" charset="0"/>
                        </a:rPr>
                        <a:t>99999</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de-DE" sz="1100" b="0" i="0" u="none" strike="noStrike">
                          <a:solidFill>
                            <a:srgbClr val="000000"/>
                          </a:solidFill>
                          <a:effectLst/>
                          <a:highlight>
                            <a:srgbClr val="D9E1F2"/>
                          </a:highlight>
                          <a:latin typeface="Calibri" panose="020F0502020204030204" pitchFamily="34" charset="0"/>
                        </a:rPr>
                        <a:t>SAMSUNG GALAXY TAB 2 P3100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50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100" b="0" i="0" u="none" strike="noStrike">
                          <a:solidFill>
                            <a:srgbClr val="000000"/>
                          </a:solidFill>
                          <a:effectLst/>
                          <a:highlight>
                            <a:srgbClr val="D9E1F2"/>
                          </a:highligh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68786358"/>
                  </a:ext>
                </a:extLst>
              </a:tr>
              <a:tr h="430076">
                <a:tc>
                  <a:txBody>
                    <a:bodyPr/>
                    <a:lstStyle/>
                    <a:p>
                      <a:pPr algn="ctr" fontAlgn="b"/>
                      <a:r>
                        <a:rPr lang="en-IN" sz="1100" b="0" i="0" u="none" strike="noStrike">
                          <a:solidFill>
                            <a:srgbClr val="000000"/>
                          </a:solidFill>
                          <a:effectLst/>
                          <a:latin typeface="Calibri" panose="020F0502020204030204" pitchFamily="34" charset="0"/>
                        </a:rPr>
                        <a:t>99998</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NIKON COOLPIX L810 BRIDGE</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647887629"/>
                  </a:ext>
                </a:extLst>
              </a:tr>
              <a:tr h="430076">
                <a:tc>
                  <a:txBody>
                    <a:bodyPr/>
                    <a:lstStyle/>
                    <a:p>
                      <a:pPr algn="ctr" fontAlgn="b"/>
                      <a:r>
                        <a:rPr lang="en-IN" sz="1100" b="0" i="0" u="none" strike="noStrike" dirty="0">
                          <a:solidFill>
                            <a:srgbClr val="000000"/>
                          </a:solidFill>
                          <a:effectLst/>
                          <a:highlight>
                            <a:srgbClr val="D9E1F2"/>
                          </a:highlight>
                          <a:latin typeface="Calibri" panose="020F0502020204030204" pitchFamily="34" charset="0"/>
                        </a:rPr>
                        <a:t>99997</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100" b="0" i="0" u="none" strike="noStrike" dirty="0">
                          <a:solidFill>
                            <a:srgbClr val="000000"/>
                          </a:solidFill>
                          <a:effectLst/>
                          <a:highlight>
                            <a:srgbClr val="D9E1F2"/>
                          </a:highlight>
                          <a:latin typeface="Calibri" panose="020F0502020204030204" pitchFamily="34" charset="0"/>
                        </a:rPr>
                        <a:t>SONY XPERIA U (BLACK WHITE)</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50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100" b="0" i="0" u="none" strike="noStrike">
                          <a:solidFill>
                            <a:srgbClr val="000000"/>
                          </a:solidFill>
                          <a:effectLst/>
                          <a:highlight>
                            <a:srgbClr val="D9E1F2"/>
                          </a:highligh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51609437"/>
                  </a:ext>
                </a:extLst>
              </a:tr>
              <a:tr h="430076">
                <a:tc>
                  <a:txBody>
                    <a:bodyPr/>
                    <a:lstStyle/>
                    <a:p>
                      <a:pPr algn="ctr" fontAlgn="b"/>
                      <a:r>
                        <a:rPr lang="en-IN" sz="1100" b="0" i="0" u="none" strike="noStrike">
                          <a:solidFill>
                            <a:srgbClr val="000000"/>
                          </a:solidFill>
                          <a:effectLst/>
                          <a:latin typeface="Calibri" panose="020F0502020204030204" pitchFamily="34" charset="0"/>
                        </a:rPr>
                        <a:t>99994</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Calibri" panose="020F0502020204030204" pitchFamily="34" charset="0"/>
                        </a:rPr>
                        <a:t>HP DESKJET 2050 ALL-IN-ONE - J510A PRINTER</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100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449800503"/>
                  </a:ext>
                </a:extLst>
              </a:tr>
              <a:tr h="430076">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99995</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LG MS-2049UW SOLO MICROWAVE</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dirty="0">
                          <a:solidFill>
                            <a:srgbClr val="000000"/>
                          </a:solidFill>
                          <a:effectLst/>
                          <a:highlight>
                            <a:srgbClr val="D9E1F2"/>
                          </a:highlight>
                          <a:latin typeface="Calibri" panose="020F0502020204030204" pitchFamily="34" charset="0"/>
                        </a:rPr>
                        <a:t>100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100" b="0" i="0" u="none" strike="noStrike">
                          <a:solidFill>
                            <a:srgbClr val="000000"/>
                          </a:solidFill>
                          <a:effectLst/>
                          <a:highlight>
                            <a:srgbClr val="D9E1F2"/>
                          </a:highligh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91679528"/>
                  </a:ext>
                </a:extLst>
              </a:tr>
              <a:tr h="430076">
                <a:tc>
                  <a:txBody>
                    <a:bodyPr/>
                    <a:lstStyle/>
                    <a:p>
                      <a:pPr algn="ctr" fontAlgn="b"/>
                      <a:r>
                        <a:rPr lang="en-IN" sz="1100" b="0" i="0" u="none" strike="noStrike">
                          <a:solidFill>
                            <a:srgbClr val="000000"/>
                          </a:solidFill>
                          <a:effectLst/>
                          <a:latin typeface="Calibri" panose="020F0502020204030204" pitchFamily="34" charset="0"/>
                        </a:rPr>
                        <a:t>99996</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NOKIA ASHA 200 (GRAPHITE)</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100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56898988"/>
                  </a:ext>
                </a:extLst>
              </a:tr>
              <a:tr h="430076">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99991</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DELL TARGUS SYNERGY 2.0 BACKPACK</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dirty="0">
                          <a:solidFill>
                            <a:srgbClr val="000000"/>
                          </a:solidFill>
                          <a:effectLst/>
                          <a:highlight>
                            <a:srgbClr val="D9E1F2"/>
                          </a:highlight>
                          <a:latin typeface="Calibri" panose="020F0502020204030204" pitchFamily="34" charset="0"/>
                        </a:rPr>
                        <a:t>250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dirty="0">
                          <a:solidFill>
                            <a:srgbClr val="000000"/>
                          </a:solidFill>
                          <a:effectLst/>
                          <a:highlight>
                            <a:srgbClr val="D9E1F2"/>
                          </a:highligh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100" b="0" i="0" u="none" strike="noStrike">
                          <a:solidFill>
                            <a:srgbClr val="000000"/>
                          </a:solidFill>
                          <a:effectLst/>
                          <a:highlight>
                            <a:srgbClr val="D9E1F2"/>
                          </a:highligh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63895372"/>
                  </a:ext>
                </a:extLst>
              </a:tr>
              <a:tr h="502649">
                <a:tc>
                  <a:txBody>
                    <a:bodyPr/>
                    <a:lstStyle/>
                    <a:p>
                      <a:pPr algn="ctr" fontAlgn="b"/>
                      <a:r>
                        <a:rPr lang="en-IN" sz="1100" b="0" i="0" u="none" strike="noStrike">
                          <a:solidFill>
                            <a:srgbClr val="000000"/>
                          </a:solidFill>
                          <a:effectLst/>
                          <a:latin typeface="Calibri" panose="020F0502020204030204" pitchFamily="34" charset="0"/>
                        </a:rPr>
                        <a:t>99992</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Calibri" panose="020F0502020204030204" pitchFamily="34" charset="0"/>
                        </a:rPr>
                        <a:t>TOM CLANCY'S GHOST RECON: FUTURE SOLDIER (PC GAME)</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250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350405340"/>
                  </a:ext>
                </a:extLst>
              </a:tr>
              <a:tr h="430076">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99993</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NOKIA 1280 (BLACK)</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a:solidFill>
                            <a:srgbClr val="000000"/>
                          </a:solidFill>
                          <a:effectLst/>
                          <a:highlight>
                            <a:srgbClr val="D9E1F2"/>
                          </a:highlight>
                          <a:latin typeface="Calibri" panose="020F0502020204030204" pitchFamily="34" charset="0"/>
                        </a:rPr>
                        <a:t>250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0" i="0" u="none" strike="noStrike" dirty="0">
                          <a:solidFill>
                            <a:srgbClr val="000000"/>
                          </a:solidFill>
                          <a:effectLst/>
                          <a:highlight>
                            <a:srgbClr val="D9E1F2"/>
                          </a:highlight>
                          <a:latin typeface="Calibri" panose="020F0502020204030204" pitchFamily="34" charset="0"/>
                        </a:rPr>
                        <a:t>NULL</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100" b="0" i="0" u="none" strike="noStrike" dirty="0">
                          <a:solidFill>
                            <a:srgbClr val="000000"/>
                          </a:solidFill>
                          <a:effectLst/>
                          <a:highlight>
                            <a:srgbClr val="D9E1F2"/>
                          </a:highlight>
                          <a:latin typeface="Calibri" panose="020F0502020204030204" pitchFamily="34" charset="0"/>
                        </a:rPr>
                        <a:t>NO SALES IN PAST, GIVE DISCOUNT TO REDUCE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31989532"/>
                  </a:ext>
                </a:extLst>
              </a:tr>
              <a:tr h="176037">
                <a:tc>
                  <a:txBody>
                    <a:bodyPr/>
                    <a:lstStyle/>
                    <a:p>
                      <a:pPr algn="ctr" fontAlgn="b"/>
                      <a:r>
                        <a:rPr lang="en-IN" sz="1100" b="0" i="0" u="none" strike="noStrike">
                          <a:solidFill>
                            <a:srgbClr val="000000"/>
                          </a:solidFill>
                          <a:effectLst/>
                          <a:latin typeface="Calibri" panose="020F0502020204030204" pitchFamily="34" charset="0"/>
                        </a:rPr>
                        <a:t>201</a:t>
                      </a:r>
                    </a:p>
                  </a:txBody>
                  <a:tcPr marL="7425" marR="7425" marT="74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SKY LED 102 CM TV</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30</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SUFFICIENT INVENTORY</a:t>
                      </a:r>
                    </a:p>
                  </a:txBody>
                  <a:tcPr marL="7425" marR="7425" marT="74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958900494"/>
                  </a:ext>
                </a:extLst>
              </a:tr>
            </a:tbl>
          </a:graphicData>
        </a:graphic>
      </p:graphicFrame>
    </p:spTree>
    <p:extLst>
      <p:ext uri="{BB962C8B-B14F-4D97-AF65-F5344CB8AC3E}">
        <p14:creationId xmlns:p14="http://schemas.microsoft.com/office/powerpoint/2010/main" val="103565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4425-C436-E0C5-7C53-BE4C2CC1AA79}"/>
              </a:ext>
            </a:extLst>
          </p:cNvPr>
          <p:cNvSpPr>
            <a:spLocks noGrp="1"/>
          </p:cNvSpPr>
          <p:nvPr>
            <p:ph type="title"/>
          </p:nvPr>
        </p:nvSpPr>
        <p:spPr/>
        <p:txBody>
          <a:bodyPr>
            <a:normAutofit/>
          </a:bodyPr>
          <a:lstStyle/>
          <a:p>
            <a:r>
              <a:rPr lang="en-IN" sz="2800" dirty="0">
                <a:latin typeface="+mn-lt"/>
              </a:rPr>
              <a:t>Key Takeaways</a:t>
            </a:r>
          </a:p>
        </p:txBody>
      </p:sp>
      <p:sp>
        <p:nvSpPr>
          <p:cNvPr id="4" name="Content Placeholder 3">
            <a:extLst>
              <a:ext uri="{FF2B5EF4-FFF2-40B4-BE49-F238E27FC236}">
                <a16:creationId xmlns:a16="http://schemas.microsoft.com/office/drawing/2014/main" id="{9D84C20E-B7F0-5782-EF55-582429F40A58}"/>
              </a:ext>
            </a:extLst>
          </p:cNvPr>
          <p:cNvSpPr>
            <a:spLocks noGrp="1"/>
          </p:cNvSpPr>
          <p:nvPr>
            <p:ph idx="1"/>
          </p:nvPr>
        </p:nvSpPr>
        <p:spPr/>
        <p:txBody>
          <a:bodyPr/>
          <a:lstStyle/>
          <a:p>
            <a:pPr marL="457200" indent="-457200">
              <a:buFont typeface="+mj-lt"/>
              <a:buAutoNum type="arabicPeriod"/>
            </a:pPr>
            <a:r>
              <a:rPr lang="en-GB" dirty="0"/>
              <a:t>Maintaining optimum inventory levels is critical in running an efficient e-commerce business, as there is always a cost associated with holding too much or too little inventory. Balancing these levels helps minimize costs while ensuring product availability for customers.</a:t>
            </a:r>
          </a:p>
          <a:p>
            <a:pPr marL="457200" indent="-457200">
              <a:buFont typeface="+mj-lt"/>
              <a:buAutoNum type="arabicPeriod"/>
            </a:pPr>
            <a:r>
              <a:rPr lang="en-GB" dirty="0"/>
              <a:t>By evaluating the inventory status of products we can easily identify products which we have to stock and at same time get a clear of products which we have overstocked, this practice also helps us optimize warehouse space helping improve our per square feet utilization and turnover rate.</a:t>
            </a:r>
            <a:endParaRPr lang="en-IN" dirty="0"/>
          </a:p>
        </p:txBody>
      </p:sp>
      <p:sp>
        <p:nvSpPr>
          <p:cNvPr id="3" name="Slide Number Placeholder 2">
            <a:extLst>
              <a:ext uri="{FF2B5EF4-FFF2-40B4-BE49-F238E27FC236}">
                <a16:creationId xmlns:a16="http://schemas.microsoft.com/office/drawing/2014/main" id="{9BA5765D-7E13-529B-336A-85C2333FCB09}"/>
              </a:ext>
            </a:extLst>
          </p:cNvPr>
          <p:cNvSpPr>
            <a:spLocks noGrp="1"/>
          </p:cNvSpPr>
          <p:nvPr>
            <p:ph type="sldNum" sz="quarter" idx="12"/>
          </p:nvPr>
        </p:nvSpPr>
        <p:spPr/>
        <p:txBody>
          <a:bodyPr/>
          <a:lstStyle/>
          <a:p>
            <a:fld id="{0FBC1E31-FB38-45C2-B88D-9DDCD65AC088}" type="slidenum">
              <a:rPr lang="en-IN" smtClean="0"/>
              <a:t>28</a:t>
            </a:fld>
            <a:endParaRPr lang="en-IN"/>
          </a:p>
        </p:txBody>
      </p:sp>
    </p:spTree>
    <p:extLst>
      <p:ext uri="{BB962C8B-B14F-4D97-AF65-F5344CB8AC3E}">
        <p14:creationId xmlns:p14="http://schemas.microsoft.com/office/powerpoint/2010/main" val="3051676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05A1-B822-CDD9-A534-A485A20DBA31}"/>
              </a:ext>
            </a:extLst>
          </p:cNvPr>
          <p:cNvSpPr>
            <a:spLocks noGrp="1"/>
          </p:cNvSpPr>
          <p:nvPr>
            <p:ph type="title"/>
          </p:nvPr>
        </p:nvSpPr>
        <p:spPr/>
        <p:txBody>
          <a:bodyPr>
            <a:normAutofit/>
          </a:bodyPr>
          <a:lstStyle/>
          <a:p>
            <a:pPr algn="ctr"/>
            <a:r>
              <a:rPr lang="en-GB" sz="3600" dirty="0"/>
              <a:t>Co-purchased products analysis excluding specific cities</a:t>
            </a:r>
            <a:endParaRPr lang="en-IN" sz="3600" dirty="0"/>
          </a:p>
        </p:txBody>
      </p:sp>
      <p:sp>
        <p:nvSpPr>
          <p:cNvPr id="3" name="Content Placeholder 2">
            <a:extLst>
              <a:ext uri="{FF2B5EF4-FFF2-40B4-BE49-F238E27FC236}">
                <a16:creationId xmlns:a16="http://schemas.microsoft.com/office/drawing/2014/main" id="{DFE968CB-C2BC-71FE-7B9F-19F17C06F3D4}"/>
              </a:ext>
            </a:extLst>
          </p:cNvPr>
          <p:cNvSpPr>
            <a:spLocks noGrp="1"/>
          </p:cNvSpPr>
          <p:nvPr>
            <p:ph idx="1"/>
          </p:nvPr>
        </p:nvSpPr>
        <p:spPr>
          <a:xfrm>
            <a:off x="1097280" y="1845734"/>
            <a:ext cx="10058400" cy="4345204"/>
          </a:xfrm>
        </p:spPr>
        <p:txBody>
          <a:bodyPr>
            <a:normAutofit/>
          </a:bodyPr>
          <a:lstStyle/>
          <a:p>
            <a:r>
              <a:rPr lang="en-IN" sz="2800" dirty="0"/>
              <a:t>Objective</a:t>
            </a:r>
          </a:p>
          <a:p>
            <a:r>
              <a:rPr lang="en-IN" dirty="0"/>
              <a:t>To find products which are purchased together based on specific conditions</a:t>
            </a:r>
          </a:p>
          <a:p>
            <a:r>
              <a:rPr lang="en-IN" sz="2800" dirty="0"/>
              <a:t>Data Sources</a:t>
            </a:r>
          </a:p>
          <a:p>
            <a:r>
              <a:rPr lang="en-IN" dirty="0"/>
              <a:t>Online Customer Data (</a:t>
            </a:r>
            <a:r>
              <a:rPr lang="en-IN" dirty="0" err="1"/>
              <a:t>online_customer</a:t>
            </a:r>
            <a:r>
              <a:rPr lang="en-IN" dirty="0"/>
              <a:t>)</a:t>
            </a:r>
          </a:p>
          <a:p>
            <a:r>
              <a:rPr lang="en-IN" dirty="0"/>
              <a:t>Customer Address Data (address)</a:t>
            </a:r>
          </a:p>
          <a:p>
            <a:r>
              <a:rPr lang="en-IN" dirty="0"/>
              <a:t>Order Details (</a:t>
            </a:r>
            <a:r>
              <a:rPr lang="en-IN" dirty="0" err="1"/>
              <a:t>order_items</a:t>
            </a:r>
            <a:r>
              <a:rPr lang="en-IN" dirty="0"/>
              <a:t>, </a:t>
            </a:r>
            <a:r>
              <a:rPr lang="en-IN" dirty="0" err="1"/>
              <a:t>order_header</a:t>
            </a:r>
            <a:r>
              <a:rPr lang="en-IN" dirty="0"/>
              <a:t>)</a:t>
            </a:r>
          </a:p>
          <a:p>
            <a:r>
              <a:rPr lang="en-IN" dirty="0"/>
              <a:t>Product Information (product)</a:t>
            </a:r>
          </a:p>
          <a:p>
            <a:r>
              <a:rPr lang="en-IN" sz="2800" dirty="0"/>
              <a:t>Methodology</a:t>
            </a:r>
          </a:p>
          <a:p>
            <a:r>
              <a:rPr lang="en-GB" dirty="0"/>
              <a:t>We utilized JOIN operations to merge multiple tables, incorporating subqueries to extract the</a:t>
            </a:r>
            <a:endParaRPr lang="en-IN" dirty="0"/>
          </a:p>
        </p:txBody>
      </p:sp>
      <p:sp>
        <p:nvSpPr>
          <p:cNvPr id="4" name="Slide Number Placeholder 3">
            <a:extLst>
              <a:ext uri="{FF2B5EF4-FFF2-40B4-BE49-F238E27FC236}">
                <a16:creationId xmlns:a16="http://schemas.microsoft.com/office/drawing/2014/main" id="{D39F048C-8F4E-A667-6318-050373782D00}"/>
              </a:ext>
            </a:extLst>
          </p:cNvPr>
          <p:cNvSpPr>
            <a:spLocks noGrp="1"/>
          </p:cNvSpPr>
          <p:nvPr>
            <p:ph type="sldNum" sz="quarter" idx="12"/>
          </p:nvPr>
        </p:nvSpPr>
        <p:spPr/>
        <p:txBody>
          <a:bodyPr/>
          <a:lstStyle/>
          <a:p>
            <a:fld id="{0FBC1E31-FB38-45C2-B88D-9DDCD65AC088}" type="slidenum">
              <a:rPr lang="en-IN" smtClean="0"/>
              <a:t>29</a:t>
            </a:fld>
            <a:endParaRPr lang="en-IN"/>
          </a:p>
        </p:txBody>
      </p:sp>
    </p:spTree>
    <p:extLst>
      <p:ext uri="{BB962C8B-B14F-4D97-AF65-F5344CB8AC3E}">
        <p14:creationId xmlns:p14="http://schemas.microsoft.com/office/powerpoint/2010/main" val="261787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02A-0AA1-4A1B-BE72-B142CF099D91}"/>
              </a:ext>
            </a:extLst>
          </p:cNvPr>
          <p:cNvSpPr>
            <a:spLocks noGrp="1"/>
          </p:cNvSpPr>
          <p:nvPr>
            <p:ph type="title"/>
          </p:nvPr>
        </p:nvSpPr>
        <p:spPr>
          <a:xfrm>
            <a:off x="1097280" y="286604"/>
            <a:ext cx="10058400" cy="968440"/>
          </a:xfrm>
        </p:spPr>
        <p:txBody>
          <a:bodyPr>
            <a:normAutofit/>
          </a:bodyPr>
          <a:lstStyle/>
          <a:p>
            <a:pPr algn="ctr"/>
            <a:r>
              <a:rPr lang="en-IN" dirty="0"/>
              <a:t>Data Overview</a:t>
            </a:r>
          </a:p>
        </p:txBody>
      </p:sp>
      <p:sp>
        <p:nvSpPr>
          <p:cNvPr id="3" name="Content Placeholder 2">
            <a:extLst>
              <a:ext uri="{FF2B5EF4-FFF2-40B4-BE49-F238E27FC236}">
                <a16:creationId xmlns:a16="http://schemas.microsoft.com/office/drawing/2014/main" id="{309995B9-D319-4535-34F3-D447A07ADA96}"/>
              </a:ext>
            </a:extLst>
          </p:cNvPr>
          <p:cNvSpPr>
            <a:spLocks noGrp="1"/>
          </p:cNvSpPr>
          <p:nvPr>
            <p:ph idx="1"/>
          </p:nvPr>
        </p:nvSpPr>
        <p:spPr>
          <a:xfrm>
            <a:off x="1097280" y="1845733"/>
            <a:ext cx="10058400" cy="4300233"/>
          </a:xfrm>
        </p:spPr>
        <p:txBody>
          <a:bodyPr/>
          <a:lstStyle/>
          <a:p>
            <a:r>
              <a:rPr lang="en-IN" dirty="0"/>
              <a:t>For this analysis we have used Orders database which contained the following tables:</a:t>
            </a:r>
          </a:p>
          <a:p>
            <a:pPr marL="457200" indent="-457200">
              <a:buFont typeface="+mj-lt"/>
              <a:buAutoNum type="arabicPeriod"/>
            </a:pPr>
            <a:r>
              <a:rPr lang="en-IN" dirty="0"/>
              <a:t>Address: It contains details of address for all the customers with separate columns for address, city, state etc. It had an ADDRESS_ID column which was the primary key for this table.</a:t>
            </a:r>
          </a:p>
          <a:p>
            <a:pPr marL="457200" indent="-457200">
              <a:buFont typeface="+mj-lt"/>
              <a:buAutoNum type="arabicPeriod"/>
            </a:pPr>
            <a:r>
              <a:rPr lang="en-IN" dirty="0"/>
              <a:t>Carton: It contains details of the dimension for each of the carton used in packaging the goods. CARTON_ID was the primary key.</a:t>
            </a:r>
          </a:p>
          <a:p>
            <a:pPr marL="457200" indent="-457200">
              <a:buFont typeface="+mj-lt"/>
              <a:buAutoNum type="arabicPeriod"/>
            </a:pPr>
            <a:r>
              <a:rPr lang="en-IN" dirty="0" err="1"/>
              <a:t>Online_customer</a:t>
            </a:r>
            <a:r>
              <a:rPr lang="en-IN" dirty="0"/>
              <a:t>: This table has all the details of customers for online store like their first name, last name, phone number, email id etc. CUSTOMER_ID was the primary key.</a:t>
            </a:r>
          </a:p>
          <a:p>
            <a:pPr marL="457200" indent="-457200">
              <a:buFont typeface="+mj-lt"/>
              <a:buAutoNum type="arabicPeriod"/>
            </a:pPr>
            <a:r>
              <a:rPr lang="en-IN" dirty="0"/>
              <a:t> </a:t>
            </a:r>
            <a:r>
              <a:rPr lang="en-IN" dirty="0" err="1"/>
              <a:t>Order_header</a:t>
            </a:r>
            <a:r>
              <a:rPr lang="en-IN" dirty="0"/>
              <a:t>: This table had details related to the orders received like order id, customer id, order date, order status, payment mode etc. For this table ORDER_ID was the primary key</a:t>
            </a:r>
          </a:p>
          <a:p>
            <a:pPr marL="457200" indent="-457200">
              <a:buFont typeface="+mj-lt"/>
              <a:buAutoNum type="arabicPeriod"/>
            </a:pPr>
            <a:r>
              <a:rPr lang="en-IN" dirty="0" err="1"/>
              <a:t>Order_items</a:t>
            </a:r>
            <a:r>
              <a:rPr lang="en-IN" dirty="0"/>
              <a:t>: This table had details regarding items in each order by product id and product quantity ordered. ORDER_ID is the primary key for this table also.</a:t>
            </a:r>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01B1A03C-C095-732E-6BC8-A5176DEA6552}"/>
              </a:ext>
            </a:extLst>
          </p:cNvPr>
          <p:cNvSpPr>
            <a:spLocks noGrp="1"/>
          </p:cNvSpPr>
          <p:nvPr>
            <p:ph type="sldNum" sz="quarter" idx="12"/>
          </p:nvPr>
        </p:nvSpPr>
        <p:spPr/>
        <p:txBody>
          <a:bodyPr/>
          <a:lstStyle/>
          <a:p>
            <a:fld id="{0FBC1E31-FB38-45C2-B88D-9DDCD65AC088}" type="slidenum">
              <a:rPr lang="en-IN" smtClean="0"/>
              <a:t>3</a:t>
            </a:fld>
            <a:endParaRPr lang="en-IN"/>
          </a:p>
        </p:txBody>
      </p:sp>
    </p:spTree>
    <p:extLst>
      <p:ext uri="{BB962C8B-B14F-4D97-AF65-F5344CB8AC3E}">
        <p14:creationId xmlns:p14="http://schemas.microsoft.com/office/powerpoint/2010/main" val="3423303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89EA-3B94-A9B3-CEFF-B143D7113A9F}"/>
              </a:ext>
            </a:extLst>
          </p:cNvPr>
          <p:cNvSpPr>
            <a:spLocks noGrp="1"/>
          </p:cNvSpPr>
          <p:nvPr>
            <p:ph type="title"/>
          </p:nvPr>
        </p:nvSpPr>
        <p:spPr/>
        <p:txBody>
          <a:bodyPr>
            <a:normAutofit fontScale="90000"/>
          </a:bodyPr>
          <a:lstStyle/>
          <a:p>
            <a:r>
              <a:rPr lang="en-GB" sz="2200" dirty="0">
                <a:latin typeface="+mn-lt"/>
              </a:rPr>
              <a:t>necessary data after applying specific filters. Additionally, we employed aggregate functions to calculate the quantity of each product that was co-purchased, helping us identify the most frequently co-purchased items.</a:t>
            </a:r>
            <a:br>
              <a:rPr lang="en-GB" sz="2200" dirty="0">
                <a:latin typeface="+mn-lt"/>
              </a:rPr>
            </a:br>
            <a:br>
              <a:rPr lang="en-GB" sz="2200" b="1" dirty="0">
                <a:latin typeface="+mn-lt"/>
              </a:rPr>
            </a:br>
            <a:r>
              <a:rPr lang="en-GB" sz="3600" b="1" dirty="0"/>
              <a:t>Co-purchased Products Excluding Specific Cities</a:t>
            </a:r>
            <a:endParaRPr lang="en-IN" sz="2000" b="1" dirty="0">
              <a:latin typeface="+mn-lt"/>
            </a:endParaRPr>
          </a:p>
        </p:txBody>
      </p:sp>
      <p:sp>
        <p:nvSpPr>
          <p:cNvPr id="3" name="Slide Number Placeholder 2">
            <a:extLst>
              <a:ext uri="{FF2B5EF4-FFF2-40B4-BE49-F238E27FC236}">
                <a16:creationId xmlns:a16="http://schemas.microsoft.com/office/drawing/2014/main" id="{0FB6F6C5-2E3E-5597-AB06-601230B0962C}"/>
              </a:ext>
            </a:extLst>
          </p:cNvPr>
          <p:cNvSpPr>
            <a:spLocks noGrp="1"/>
          </p:cNvSpPr>
          <p:nvPr>
            <p:ph type="sldNum" sz="quarter" idx="12"/>
          </p:nvPr>
        </p:nvSpPr>
        <p:spPr/>
        <p:txBody>
          <a:bodyPr/>
          <a:lstStyle/>
          <a:p>
            <a:fld id="{0FBC1E31-FB38-45C2-B88D-9DDCD65AC088}" type="slidenum">
              <a:rPr lang="en-IN" smtClean="0"/>
              <a:t>30</a:t>
            </a:fld>
            <a:endParaRPr lang="en-IN"/>
          </a:p>
        </p:txBody>
      </p:sp>
      <p:graphicFrame>
        <p:nvGraphicFramePr>
          <p:cNvPr id="4" name="Table 3">
            <a:extLst>
              <a:ext uri="{FF2B5EF4-FFF2-40B4-BE49-F238E27FC236}">
                <a16:creationId xmlns:a16="http://schemas.microsoft.com/office/drawing/2014/main" id="{088038D2-2E1E-8006-D4A3-66147FB88546}"/>
              </a:ext>
            </a:extLst>
          </p:cNvPr>
          <p:cNvGraphicFramePr>
            <a:graphicFrameLocks noGrp="1"/>
          </p:cNvGraphicFramePr>
          <p:nvPr>
            <p:extLst>
              <p:ext uri="{D42A27DB-BD31-4B8C-83A1-F6EECF244321}">
                <p14:modId xmlns:p14="http://schemas.microsoft.com/office/powerpoint/2010/main" val="3159859594"/>
              </p:ext>
            </p:extLst>
          </p:nvPr>
        </p:nvGraphicFramePr>
        <p:xfrm>
          <a:off x="1097280" y="2053651"/>
          <a:ext cx="10115202" cy="2605325"/>
        </p:xfrm>
        <a:graphic>
          <a:graphicData uri="http://schemas.openxmlformats.org/drawingml/2006/table">
            <a:tbl>
              <a:tblPr/>
              <a:tblGrid>
                <a:gridCol w="2631319">
                  <a:extLst>
                    <a:ext uri="{9D8B030D-6E8A-4147-A177-3AD203B41FA5}">
                      <a16:colId xmlns:a16="http://schemas.microsoft.com/office/drawing/2014/main" val="2848606106"/>
                    </a:ext>
                  </a:extLst>
                </a:gridCol>
                <a:gridCol w="3075568">
                  <a:extLst>
                    <a:ext uri="{9D8B030D-6E8A-4147-A177-3AD203B41FA5}">
                      <a16:colId xmlns:a16="http://schemas.microsoft.com/office/drawing/2014/main" val="1209998449"/>
                    </a:ext>
                  </a:extLst>
                </a:gridCol>
                <a:gridCol w="4408315">
                  <a:extLst>
                    <a:ext uri="{9D8B030D-6E8A-4147-A177-3AD203B41FA5}">
                      <a16:colId xmlns:a16="http://schemas.microsoft.com/office/drawing/2014/main" val="104070331"/>
                    </a:ext>
                  </a:extLst>
                </a:gridCol>
              </a:tblGrid>
              <a:tr h="397240">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PRODUCT_ID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PRODUCT_DESC</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TOTAL_QUANTITY_SOLD</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804862631"/>
                  </a:ext>
                </a:extLst>
              </a:tr>
              <a:tr h="397240">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216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EXTERNAL HARD DISK 500 GB</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17141741"/>
                  </a:ext>
                </a:extLst>
              </a:tr>
              <a:tr h="397240">
                <a:tc>
                  <a:txBody>
                    <a:bodyPr/>
                    <a:lstStyle/>
                    <a:p>
                      <a:pPr algn="ctr" fontAlgn="b"/>
                      <a:r>
                        <a:rPr lang="en-IN" sz="2000" b="0" i="0" u="none" strike="noStrike">
                          <a:solidFill>
                            <a:srgbClr val="000000"/>
                          </a:solidFill>
                          <a:effectLst/>
                          <a:latin typeface="Calibri" panose="020F0502020204030204" pitchFamily="34" charset="0"/>
                        </a:rPr>
                        <a:t>207</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REMOTE CONTROL CAR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223794551"/>
                  </a:ext>
                </a:extLst>
              </a:tr>
              <a:tr h="397240">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202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SAMS 192 L4 SINGLE-DOOR REFRIGERATOR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89159613"/>
                  </a:ext>
                </a:extLst>
              </a:tr>
              <a:tr h="397240">
                <a:tc>
                  <a:txBody>
                    <a:bodyPr/>
                    <a:lstStyle/>
                    <a:p>
                      <a:pPr algn="ctr" fontAlgn="b"/>
                      <a:r>
                        <a:rPr lang="en-IN" sz="2000" b="0" i="0" u="none" strike="noStrike">
                          <a:solidFill>
                            <a:srgbClr val="000000"/>
                          </a:solidFill>
                          <a:effectLst/>
                          <a:latin typeface="Calibri" panose="020F0502020204030204" pitchFamily="34" charset="0"/>
                        </a:rPr>
                        <a:t>212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SAMSUNG GALAXY ON6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007953240"/>
                  </a:ext>
                </a:extLst>
              </a:tr>
              <a:tr h="397240">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214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HARRY POTTER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92983533"/>
                  </a:ext>
                </a:extLst>
              </a:tr>
            </a:tbl>
          </a:graphicData>
        </a:graphic>
      </p:graphicFrame>
    </p:spTree>
    <p:extLst>
      <p:ext uri="{BB962C8B-B14F-4D97-AF65-F5344CB8AC3E}">
        <p14:creationId xmlns:p14="http://schemas.microsoft.com/office/powerpoint/2010/main" val="46363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C9C0-45F6-BBE9-2C5A-119B924FAB86}"/>
              </a:ext>
            </a:extLst>
          </p:cNvPr>
          <p:cNvSpPr>
            <a:spLocks noGrp="1"/>
          </p:cNvSpPr>
          <p:nvPr>
            <p:ph type="title"/>
          </p:nvPr>
        </p:nvSpPr>
        <p:spPr/>
        <p:txBody>
          <a:bodyPr>
            <a:normAutofit/>
          </a:bodyPr>
          <a:lstStyle/>
          <a:p>
            <a:r>
              <a:rPr lang="en-IN" sz="2800" dirty="0">
                <a:latin typeface="+mn-lt"/>
              </a:rPr>
              <a:t>Key Takeaways</a:t>
            </a:r>
          </a:p>
        </p:txBody>
      </p:sp>
      <p:sp>
        <p:nvSpPr>
          <p:cNvPr id="3" name="Content Placeholder 2">
            <a:extLst>
              <a:ext uri="{FF2B5EF4-FFF2-40B4-BE49-F238E27FC236}">
                <a16:creationId xmlns:a16="http://schemas.microsoft.com/office/drawing/2014/main" id="{8252F0C5-3BFB-C106-4749-04AA040A2E9E}"/>
              </a:ext>
            </a:extLst>
          </p:cNvPr>
          <p:cNvSpPr>
            <a:spLocks noGrp="1"/>
          </p:cNvSpPr>
          <p:nvPr>
            <p:ph idx="1"/>
          </p:nvPr>
        </p:nvSpPr>
        <p:spPr/>
        <p:txBody>
          <a:bodyPr/>
          <a:lstStyle/>
          <a:p>
            <a:pPr marL="457200" indent="-457200">
              <a:buFont typeface="+mj-lt"/>
              <a:buAutoNum type="arabicPeriod"/>
            </a:pPr>
            <a:r>
              <a:rPr lang="en-IN" dirty="0"/>
              <a:t>Three people from those who have purchased product whose id is 201 not living in New Delhi or Bangalore have also purchased 500GB external hard disk.</a:t>
            </a:r>
          </a:p>
          <a:p>
            <a:pPr marL="457200" indent="-457200">
              <a:buFont typeface="+mj-lt"/>
              <a:buAutoNum type="arabicPeriod"/>
            </a:pPr>
            <a:r>
              <a:rPr lang="en-IN" dirty="0"/>
              <a:t>Finding co-purchased products could be very beneficial as it helps build a chain of relations between different products and this chain could be utilized to generate additional sales by setting up recommendation system which could recommend products that are bought together whenever a customer purchases a product. </a:t>
            </a:r>
          </a:p>
        </p:txBody>
      </p:sp>
      <p:sp>
        <p:nvSpPr>
          <p:cNvPr id="4" name="Slide Number Placeholder 3">
            <a:extLst>
              <a:ext uri="{FF2B5EF4-FFF2-40B4-BE49-F238E27FC236}">
                <a16:creationId xmlns:a16="http://schemas.microsoft.com/office/drawing/2014/main" id="{80893D4B-128D-2761-11A2-4DA63C6FA568}"/>
              </a:ext>
            </a:extLst>
          </p:cNvPr>
          <p:cNvSpPr>
            <a:spLocks noGrp="1"/>
          </p:cNvSpPr>
          <p:nvPr>
            <p:ph type="sldNum" sz="quarter" idx="12"/>
          </p:nvPr>
        </p:nvSpPr>
        <p:spPr/>
        <p:txBody>
          <a:bodyPr/>
          <a:lstStyle/>
          <a:p>
            <a:fld id="{0FBC1E31-FB38-45C2-B88D-9DDCD65AC088}" type="slidenum">
              <a:rPr lang="en-IN" smtClean="0"/>
              <a:t>31</a:t>
            </a:fld>
            <a:endParaRPr lang="en-IN"/>
          </a:p>
        </p:txBody>
      </p:sp>
    </p:spTree>
    <p:extLst>
      <p:ext uri="{BB962C8B-B14F-4D97-AF65-F5344CB8AC3E}">
        <p14:creationId xmlns:p14="http://schemas.microsoft.com/office/powerpoint/2010/main" val="255429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7569-FCC0-9C34-C855-117710D3BF09}"/>
              </a:ext>
            </a:extLst>
          </p:cNvPr>
          <p:cNvSpPr>
            <a:spLocks noGrp="1"/>
          </p:cNvSpPr>
          <p:nvPr>
            <p:ph type="title"/>
          </p:nvPr>
        </p:nvSpPr>
        <p:spPr/>
        <p:txBody>
          <a:bodyPr>
            <a:normAutofit/>
          </a:bodyPr>
          <a:lstStyle/>
          <a:p>
            <a:pPr algn="ctr"/>
            <a:r>
              <a:rPr lang="en-GB" sz="3600" dirty="0"/>
              <a:t>Order details for even Order IDs Shipped to specific </a:t>
            </a:r>
            <a:r>
              <a:rPr lang="en-GB" sz="3600" dirty="0" err="1"/>
              <a:t>Pincodes</a:t>
            </a:r>
            <a:endParaRPr lang="en-IN" sz="3600" dirty="0"/>
          </a:p>
        </p:txBody>
      </p:sp>
      <p:sp>
        <p:nvSpPr>
          <p:cNvPr id="3" name="Content Placeholder 2">
            <a:extLst>
              <a:ext uri="{FF2B5EF4-FFF2-40B4-BE49-F238E27FC236}">
                <a16:creationId xmlns:a16="http://schemas.microsoft.com/office/drawing/2014/main" id="{13F25C00-7656-D656-3921-C3114A3D6332}"/>
              </a:ext>
            </a:extLst>
          </p:cNvPr>
          <p:cNvSpPr>
            <a:spLocks noGrp="1"/>
          </p:cNvSpPr>
          <p:nvPr>
            <p:ph idx="1"/>
          </p:nvPr>
        </p:nvSpPr>
        <p:spPr>
          <a:xfrm>
            <a:off x="1097280" y="1845733"/>
            <a:ext cx="10058400" cy="4315223"/>
          </a:xfrm>
        </p:spPr>
        <p:txBody>
          <a:bodyPr>
            <a:normAutofit lnSpcReduction="10000"/>
          </a:bodyPr>
          <a:lstStyle/>
          <a:p>
            <a:r>
              <a:rPr lang="en-IN" sz="2800" dirty="0"/>
              <a:t>Objective</a:t>
            </a:r>
          </a:p>
          <a:p>
            <a:r>
              <a:rPr lang="en-IN" dirty="0"/>
              <a:t>To extract order details for orders based on specific details belonging to a certain geographic location.</a:t>
            </a:r>
          </a:p>
          <a:p>
            <a:r>
              <a:rPr lang="en-IN" sz="2800" dirty="0"/>
              <a:t>Data Sources</a:t>
            </a:r>
          </a:p>
          <a:p>
            <a:r>
              <a:rPr lang="en-IN" dirty="0"/>
              <a:t>Online Customer Data (</a:t>
            </a:r>
            <a:r>
              <a:rPr lang="en-IN" dirty="0" err="1"/>
              <a:t>online_customer</a:t>
            </a:r>
            <a:r>
              <a:rPr lang="en-IN" dirty="0"/>
              <a:t>)</a:t>
            </a:r>
          </a:p>
          <a:p>
            <a:r>
              <a:rPr lang="en-IN" dirty="0"/>
              <a:t>Customer Address Data (address)</a:t>
            </a:r>
          </a:p>
          <a:p>
            <a:r>
              <a:rPr lang="en-IN" dirty="0"/>
              <a:t>Order Details (</a:t>
            </a:r>
            <a:r>
              <a:rPr lang="en-IN" dirty="0" err="1"/>
              <a:t>order_header</a:t>
            </a:r>
            <a:r>
              <a:rPr lang="en-IN" dirty="0"/>
              <a:t>, </a:t>
            </a:r>
            <a:r>
              <a:rPr lang="en-IN" dirty="0" err="1"/>
              <a:t>order_items</a:t>
            </a:r>
            <a:r>
              <a:rPr lang="en-IN" dirty="0"/>
              <a:t>)</a:t>
            </a:r>
          </a:p>
          <a:p>
            <a:r>
              <a:rPr lang="en-IN" sz="2800" dirty="0"/>
              <a:t>Methodology</a:t>
            </a:r>
          </a:p>
          <a:p>
            <a:r>
              <a:rPr lang="en-IN" dirty="0"/>
              <a:t>We have utilized JOIN operations to merge multiple tables within which subqueries were passed to filter the data based on the conditions and geographic location.</a:t>
            </a:r>
          </a:p>
        </p:txBody>
      </p:sp>
      <p:sp>
        <p:nvSpPr>
          <p:cNvPr id="4" name="Slide Number Placeholder 3">
            <a:extLst>
              <a:ext uri="{FF2B5EF4-FFF2-40B4-BE49-F238E27FC236}">
                <a16:creationId xmlns:a16="http://schemas.microsoft.com/office/drawing/2014/main" id="{754B1B29-3C9B-4BD6-82C9-78C69F00B5BE}"/>
              </a:ext>
            </a:extLst>
          </p:cNvPr>
          <p:cNvSpPr>
            <a:spLocks noGrp="1"/>
          </p:cNvSpPr>
          <p:nvPr>
            <p:ph type="sldNum" sz="quarter" idx="12"/>
          </p:nvPr>
        </p:nvSpPr>
        <p:spPr/>
        <p:txBody>
          <a:bodyPr/>
          <a:lstStyle/>
          <a:p>
            <a:fld id="{0FBC1E31-FB38-45C2-B88D-9DDCD65AC088}" type="slidenum">
              <a:rPr lang="en-IN" smtClean="0"/>
              <a:t>32</a:t>
            </a:fld>
            <a:endParaRPr lang="en-IN"/>
          </a:p>
        </p:txBody>
      </p:sp>
    </p:spTree>
    <p:extLst>
      <p:ext uri="{BB962C8B-B14F-4D97-AF65-F5344CB8AC3E}">
        <p14:creationId xmlns:p14="http://schemas.microsoft.com/office/powerpoint/2010/main" val="4012662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6287-FED4-5D8B-0958-CFFA2D706D72}"/>
              </a:ext>
            </a:extLst>
          </p:cNvPr>
          <p:cNvSpPr>
            <a:spLocks noGrp="1"/>
          </p:cNvSpPr>
          <p:nvPr>
            <p:ph type="title"/>
          </p:nvPr>
        </p:nvSpPr>
        <p:spPr/>
        <p:txBody>
          <a:bodyPr>
            <a:normAutofit/>
          </a:bodyPr>
          <a:lstStyle/>
          <a:p>
            <a:r>
              <a:rPr lang="en-IN" sz="2800" dirty="0">
                <a:latin typeface="+mn-lt"/>
              </a:rPr>
              <a:t>Order details for even numbered Order Ids not belonging to Pin codes starting with 5</a:t>
            </a:r>
          </a:p>
        </p:txBody>
      </p:sp>
      <p:sp>
        <p:nvSpPr>
          <p:cNvPr id="4" name="Slide Number Placeholder 3">
            <a:extLst>
              <a:ext uri="{FF2B5EF4-FFF2-40B4-BE49-F238E27FC236}">
                <a16:creationId xmlns:a16="http://schemas.microsoft.com/office/drawing/2014/main" id="{2321091C-C224-545C-7F7F-1041F008E889}"/>
              </a:ext>
            </a:extLst>
          </p:cNvPr>
          <p:cNvSpPr>
            <a:spLocks noGrp="1"/>
          </p:cNvSpPr>
          <p:nvPr>
            <p:ph type="sldNum" sz="quarter" idx="12"/>
          </p:nvPr>
        </p:nvSpPr>
        <p:spPr/>
        <p:txBody>
          <a:bodyPr/>
          <a:lstStyle/>
          <a:p>
            <a:fld id="{0FBC1E31-FB38-45C2-B88D-9DDCD65AC088}" type="slidenum">
              <a:rPr lang="en-IN" smtClean="0"/>
              <a:t>33</a:t>
            </a:fld>
            <a:endParaRPr lang="en-IN"/>
          </a:p>
        </p:txBody>
      </p:sp>
      <p:graphicFrame>
        <p:nvGraphicFramePr>
          <p:cNvPr id="5" name="Table 4">
            <a:extLst>
              <a:ext uri="{FF2B5EF4-FFF2-40B4-BE49-F238E27FC236}">
                <a16:creationId xmlns:a16="http://schemas.microsoft.com/office/drawing/2014/main" id="{29E5044B-55DA-303F-DA82-9D77EFC23B6D}"/>
              </a:ext>
            </a:extLst>
          </p:cNvPr>
          <p:cNvGraphicFramePr>
            <a:graphicFrameLocks noGrp="1"/>
          </p:cNvGraphicFramePr>
          <p:nvPr>
            <p:extLst>
              <p:ext uri="{D42A27DB-BD31-4B8C-83A1-F6EECF244321}">
                <p14:modId xmlns:p14="http://schemas.microsoft.com/office/powerpoint/2010/main" val="2002468874"/>
              </p:ext>
            </p:extLst>
          </p:nvPr>
        </p:nvGraphicFramePr>
        <p:xfrm>
          <a:off x="1097280" y="2038662"/>
          <a:ext cx="10115203" cy="4137287"/>
        </p:xfrm>
        <a:graphic>
          <a:graphicData uri="http://schemas.openxmlformats.org/drawingml/2006/table">
            <a:tbl>
              <a:tblPr/>
              <a:tblGrid>
                <a:gridCol w="1711908">
                  <a:extLst>
                    <a:ext uri="{9D8B030D-6E8A-4147-A177-3AD203B41FA5}">
                      <a16:colId xmlns:a16="http://schemas.microsoft.com/office/drawing/2014/main" val="3992394196"/>
                    </a:ext>
                  </a:extLst>
                </a:gridCol>
                <a:gridCol w="2282545">
                  <a:extLst>
                    <a:ext uri="{9D8B030D-6E8A-4147-A177-3AD203B41FA5}">
                      <a16:colId xmlns:a16="http://schemas.microsoft.com/office/drawing/2014/main" val="1846802841"/>
                    </a:ext>
                  </a:extLst>
                </a:gridCol>
                <a:gridCol w="3403437">
                  <a:extLst>
                    <a:ext uri="{9D8B030D-6E8A-4147-A177-3AD203B41FA5}">
                      <a16:colId xmlns:a16="http://schemas.microsoft.com/office/drawing/2014/main" val="468092193"/>
                    </a:ext>
                  </a:extLst>
                </a:gridCol>
                <a:gridCol w="2717313">
                  <a:extLst>
                    <a:ext uri="{9D8B030D-6E8A-4147-A177-3AD203B41FA5}">
                      <a16:colId xmlns:a16="http://schemas.microsoft.com/office/drawing/2014/main" val="1628935382"/>
                    </a:ext>
                  </a:extLst>
                </a:gridCol>
              </a:tblGrid>
              <a:tr h="376117">
                <a:tc>
                  <a:txBody>
                    <a:bodyPr/>
                    <a:lstStyle/>
                    <a:p>
                      <a:pPr algn="ctr" fontAlgn="b"/>
                      <a:r>
                        <a:rPr lang="en-IN" sz="2000" b="1" i="0" u="none" strike="noStrike" dirty="0">
                          <a:solidFill>
                            <a:srgbClr val="FFFFFF"/>
                          </a:solidFill>
                          <a:effectLst/>
                          <a:highlight>
                            <a:srgbClr val="4472C4"/>
                          </a:highlight>
                          <a:latin typeface="Calibri" panose="020F0502020204030204" pitchFamily="34" charset="0"/>
                        </a:rPr>
                        <a:t>ORDER_ID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CUSTOMER_ID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CUSTOMER_FULLNAME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2000" b="1" i="0" u="none" strike="noStrike">
                          <a:solidFill>
                            <a:srgbClr val="FFFFFF"/>
                          </a:solidFill>
                          <a:effectLst/>
                          <a:highlight>
                            <a:srgbClr val="4472C4"/>
                          </a:highlight>
                          <a:latin typeface="Calibri" panose="020F0502020204030204" pitchFamily="34" charset="0"/>
                        </a:rPr>
                        <a:t>TOTAL_QUANTITY</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592332268"/>
                  </a:ext>
                </a:extLst>
              </a:tr>
              <a:tr h="376117">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10008</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ASHWATHI BHATT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5316520"/>
                  </a:ext>
                </a:extLst>
              </a:tr>
              <a:tr h="376117">
                <a:tc>
                  <a:txBody>
                    <a:bodyPr/>
                    <a:lstStyle/>
                    <a:p>
                      <a:pPr algn="ctr" fontAlgn="b"/>
                      <a:r>
                        <a:rPr lang="en-IN" sz="2000" b="0" i="0" u="none" strike="noStrike">
                          <a:solidFill>
                            <a:srgbClr val="000000"/>
                          </a:solidFill>
                          <a:effectLst/>
                          <a:latin typeface="Calibri" panose="020F0502020204030204" pitchFamily="34" charset="0"/>
                        </a:rPr>
                        <a:t>10022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23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ANNA PINNOCK</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046044483"/>
                  </a:ext>
                </a:extLst>
              </a:tr>
              <a:tr h="37611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10024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HANS ZIMMER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89128260"/>
                  </a:ext>
                </a:extLst>
              </a:tr>
              <a:tr h="376117">
                <a:tc>
                  <a:txBody>
                    <a:bodyPr/>
                    <a:lstStyle/>
                    <a:p>
                      <a:pPr algn="ctr" fontAlgn="b"/>
                      <a:r>
                        <a:rPr lang="en-IN" sz="2000" b="0" i="0" u="none" strike="noStrike">
                          <a:solidFill>
                            <a:srgbClr val="000000"/>
                          </a:solidFill>
                          <a:effectLst/>
                          <a:latin typeface="Calibri" panose="020F0502020204030204" pitchFamily="34" charset="0"/>
                        </a:rPr>
                        <a:t>10030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SUCHIRITHAA EKANAYAKE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979125740"/>
                  </a:ext>
                </a:extLst>
              </a:tr>
              <a:tr h="37611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10032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ASHWATHI BHATT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7</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1973324"/>
                  </a:ext>
                </a:extLst>
              </a:tr>
              <a:tr h="376117">
                <a:tc>
                  <a:txBody>
                    <a:bodyPr/>
                    <a:lstStyle/>
                    <a:p>
                      <a:pPr algn="ctr" fontAlgn="b"/>
                      <a:r>
                        <a:rPr lang="en-IN" sz="2000" b="0" i="0" u="none" strike="noStrike">
                          <a:solidFill>
                            <a:srgbClr val="000000"/>
                          </a:solidFill>
                          <a:effectLst/>
                          <a:latin typeface="Calibri" panose="020F0502020204030204" pitchFamily="34" charset="0"/>
                        </a:rPr>
                        <a:t>10034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BHARTI SUBHASH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726031885"/>
                  </a:ext>
                </a:extLst>
              </a:tr>
              <a:tr h="37611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10036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BRIAN GRAZER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6050105"/>
                  </a:ext>
                </a:extLst>
              </a:tr>
              <a:tr h="376117">
                <a:tc>
                  <a:txBody>
                    <a:bodyPr/>
                    <a:lstStyle/>
                    <a:p>
                      <a:pPr algn="ctr" fontAlgn="b"/>
                      <a:r>
                        <a:rPr lang="en-IN" sz="2000" b="0" i="0" u="none" strike="noStrike">
                          <a:solidFill>
                            <a:srgbClr val="000000"/>
                          </a:solidFill>
                          <a:effectLst/>
                          <a:latin typeface="Calibri" panose="020F0502020204030204" pitchFamily="34" charset="0"/>
                        </a:rPr>
                        <a:t>10040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KOMAL CHOUDHARY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00437833"/>
                  </a:ext>
                </a:extLst>
              </a:tr>
              <a:tr h="376117">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10042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26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STEPHEN E. RIVKIN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98675734"/>
                  </a:ext>
                </a:extLst>
              </a:tr>
              <a:tr h="376117">
                <a:tc>
                  <a:txBody>
                    <a:bodyPr/>
                    <a:lstStyle/>
                    <a:p>
                      <a:pPr algn="ctr" fontAlgn="b"/>
                      <a:r>
                        <a:rPr lang="en-IN" sz="2000" b="0" i="0" u="none" strike="noStrike">
                          <a:solidFill>
                            <a:srgbClr val="000000"/>
                          </a:solidFill>
                          <a:effectLst/>
                          <a:latin typeface="Calibri" panose="020F0502020204030204" pitchFamily="34" charset="0"/>
                        </a:rPr>
                        <a:t>10046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KOMAL CHOUDHARY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58484794"/>
                  </a:ext>
                </a:extLst>
              </a:tr>
            </a:tbl>
          </a:graphicData>
        </a:graphic>
      </p:graphicFrame>
    </p:spTree>
    <p:extLst>
      <p:ext uri="{BB962C8B-B14F-4D97-AF65-F5344CB8AC3E}">
        <p14:creationId xmlns:p14="http://schemas.microsoft.com/office/powerpoint/2010/main" val="230902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C2A324-3BAD-6801-2297-A9395551A205}"/>
              </a:ext>
            </a:extLst>
          </p:cNvPr>
          <p:cNvSpPr>
            <a:spLocks noGrp="1"/>
          </p:cNvSpPr>
          <p:nvPr>
            <p:ph type="title"/>
          </p:nvPr>
        </p:nvSpPr>
        <p:spPr/>
        <p:txBody>
          <a:bodyPr>
            <a:normAutofit/>
          </a:bodyPr>
          <a:lstStyle/>
          <a:p>
            <a:r>
              <a:rPr lang="en-IN" sz="2800" dirty="0">
                <a:latin typeface="+mn-lt"/>
              </a:rPr>
              <a:t>Key Takeaways</a:t>
            </a:r>
          </a:p>
        </p:txBody>
      </p:sp>
      <p:sp>
        <p:nvSpPr>
          <p:cNvPr id="6" name="Content Placeholder 5">
            <a:extLst>
              <a:ext uri="{FF2B5EF4-FFF2-40B4-BE49-F238E27FC236}">
                <a16:creationId xmlns:a16="http://schemas.microsoft.com/office/drawing/2014/main" id="{30EA91C9-E2DD-5E00-D2B6-EE15D180D327}"/>
              </a:ext>
            </a:extLst>
          </p:cNvPr>
          <p:cNvSpPr>
            <a:spLocks noGrp="1"/>
          </p:cNvSpPr>
          <p:nvPr>
            <p:ph idx="1"/>
          </p:nvPr>
        </p:nvSpPr>
        <p:spPr/>
        <p:txBody>
          <a:bodyPr/>
          <a:lstStyle/>
          <a:p>
            <a:pPr marL="457200" indent="-457200">
              <a:buFont typeface="+mj-lt"/>
              <a:buAutoNum type="arabicPeriod"/>
            </a:pPr>
            <a:r>
              <a:rPr lang="en-IN" dirty="0"/>
              <a:t>We extracted order details like order id, customer id, customer full name and total quantity purchased for orders whose order id were even and pin codes were not starting with 5.</a:t>
            </a:r>
          </a:p>
          <a:p>
            <a:pPr marL="457200" indent="-457200">
              <a:buFont typeface="+mj-lt"/>
              <a:buAutoNum type="arabicPeriod"/>
            </a:pPr>
            <a:r>
              <a:rPr lang="en-IN" dirty="0"/>
              <a:t>This information provides us with an insight regarding what customers in different locations are purchasing and in what quantity.</a:t>
            </a:r>
          </a:p>
        </p:txBody>
      </p:sp>
      <p:sp>
        <p:nvSpPr>
          <p:cNvPr id="3" name="Slide Number Placeholder 2">
            <a:extLst>
              <a:ext uri="{FF2B5EF4-FFF2-40B4-BE49-F238E27FC236}">
                <a16:creationId xmlns:a16="http://schemas.microsoft.com/office/drawing/2014/main" id="{E1F17474-2284-9D81-309C-70062B3EBE58}"/>
              </a:ext>
            </a:extLst>
          </p:cNvPr>
          <p:cNvSpPr>
            <a:spLocks noGrp="1"/>
          </p:cNvSpPr>
          <p:nvPr>
            <p:ph type="sldNum" sz="quarter" idx="12"/>
          </p:nvPr>
        </p:nvSpPr>
        <p:spPr/>
        <p:txBody>
          <a:bodyPr/>
          <a:lstStyle/>
          <a:p>
            <a:fld id="{0FBC1E31-FB38-45C2-B88D-9DDCD65AC088}" type="slidenum">
              <a:rPr lang="en-IN" smtClean="0"/>
              <a:t>34</a:t>
            </a:fld>
            <a:endParaRPr lang="en-IN"/>
          </a:p>
        </p:txBody>
      </p:sp>
    </p:spTree>
    <p:extLst>
      <p:ext uri="{BB962C8B-B14F-4D97-AF65-F5344CB8AC3E}">
        <p14:creationId xmlns:p14="http://schemas.microsoft.com/office/powerpoint/2010/main" val="3562577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8EB8-971F-79B3-CFBB-FBA7634CA010}"/>
              </a:ext>
            </a:extLst>
          </p:cNvPr>
          <p:cNvSpPr>
            <a:spLocks noGrp="1"/>
          </p:cNvSpPr>
          <p:nvPr>
            <p:ph type="title"/>
          </p:nvPr>
        </p:nvSpPr>
        <p:spPr/>
        <p:txBody>
          <a:bodyPr/>
          <a:lstStyle/>
          <a:p>
            <a:pPr algn="ctr"/>
            <a:r>
              <a:rPr lang="en-IN" u="sng" dirty="0"/>
              <a:t>Conclusion</a:t>
            </a:r>
          </a:p>
        </p:txBody>
      </p:sp>
      <p:sp>
        <p:nvSpPr>
          <p:cNvPr id="3" name="Content Placeholder 2">
            <a:extLst>
              <a:ext uri="{FF2B5EF4-FFF2-40B4-BE49-F238E27FC236}">
                <a16:creationId xmlns:a16="http://schemas.microsoft.com/office/drawing/2014/main" id="{49FE8B66-6538-31E1-4DDF-BFB3536DC2CB}"/>
              </a:ext>
            </a:extLst>
          </p:cNvPr>
          <p:cNvSpPr>
            <a:spLocks noGrp="1"/>
          </p:cNvSpPr>
          <p:nvPr>
            <p:ph idx="1"/>
          </p:nvPr>
        </p:nvSpPr>
        <p:spPr/>
        <p:txBody>
          <a:bodyPr>
            <a:normAutofit lnSpcReduction="10000"/>
          </a:bodyPr>
          <a:lstStyle/>
          <a:p>
            <a:pPr marL="457200" indent="-457200">
              <a:buFont typeface="+mj-lt"/>
              <a:buAutoNum type="arabicPeriod"/>
            </a:pPr>
            <a:r>
              <a:rPr lang="en-IN" sz="2200" dirty="0"/>
              <a:t>In this project we were able to extract key trends and insights relating customers and their orders, products and inventory and supply chain.</a:t>
            </a:r>
          </a:p>
          <a:p>
            <a:pPr marL="457200" indent="-457200">
              <a:buFont typeface="+mj-lt"/>
              <a:buAutoNum type="arabicPeriod"/>
            </a:pPr>
            <a:r>
              <a:rPr lang="en-IN" sz="2200" dirty="0"/>
              <a:t>Key Findings and Recommendations</a:t>
            </a:r>
          </a:p>
          <a:p>
            <a:pPr>
              <a:buFont typeface="Wingdings" panose="05000000000000000000" pitchFamily="2" charset="2"/>
              <a:buChar char="Ø"/>
            </a:pPr>
            <a:r>
              <a:rPr lang="en-IN" sz="2200" dirty="0"/>
              <a:t> Customer growth and acquisition:</a:t>
            </a:r>
          </a:p>
          <a:p>
            <a:pPr>
              <a:buFont typeface="Wingdings" panose="05000000000000000000" pitchFamily="2" charset="2"/>
              <a:buChar char="§"/>
            </a:pPr>
            <a:r>
              <a:rPr lang="en-IN" sz="2200" dirty="0"/>
              <a:t> On studying the growth in customers by categorizing them based on creation date we found that rate of customer acquisition has come down for which it is recommended to carry out an in-depth study of customer demography to highlight key factors contributing to this slowdown.</a:t>
            </a:r>
          </a:p>
          <a:p>
            <a:pPr>
              <a:buFont typeface="Wingdings" panose="05000000000000000000" pitchFamily="2" charset="2"/>
              <a:buChar char="§"/>
            </a:pPr>
            <a:r>
              <a:rPr lang="en-IN" dirty="0"/>
              <a:t> </a:t>
            </a:r>
            <a:r>
              <a:rPr lang="en-GB" dirty="0"/>
              <a:t>In order to retain customers and maintain steady growth, it is recommended to ensure that customers have a seamless and personalized experience, consistent communication, and access to high-quality products and services that meet their evolving needs.</a:t>
            </a:r>
          </a:p>
          <a:p>
            <a:pPr marL="0" indent="0">
              <a:buNone/>
            </a:pPr>
            <a:endParaRPr lang="en-IN" dirty="0"/>
          </a:p>
        </p:txBody>
      </p:sp>
      <p:sp>
        <p:nvSpPr>
          <p:cNvPr id="4" name="Slide Number Placeholder 3">
            <a:extLst>
              <a:ext uri="{FF2B5EF4-FFF2-40B4-BE49-F238E27FC236}">
                <a16:creationId xmlns:a16="http://schemas.microsoft.com/office/drawing/2014/main" id="{82708C22-C647-E965-623E-58373622BFCB}"/>
              </a:ext>
            </a:extLst>
          </p:cNvPr>
          <p:cNvSpPr>
            <a:spLocks noGrp="1"/>
          </p:cNvSpPr>
          <p:nvPr>
            <p:ph type="sldNum" sz="quarter" idx="12"/>
          </p:nvPr>
        </p:nvSpPr>
        <p:spPr/>
        <p:txBody>
          <a:bodyPr/>
          <a:lstStyle/>
          <a:p>
            <a:fld id="{0FBC1E31-FB38-45C2-B88D-9DDCD65AC088}" type="slidenum">
              <a:rPr lang="en-IN" smtClean="0"/>
              <a:t>35</a:t>
            </a:fld>
            <a:endParaRPr lang="en-IN"/>
          </a:p>
        </p:txBody>
      </p:sp>
    </p:spTree>
    <p:extLst>
      <p:ext uri="{BB962C8B-B14F-4D97-AF65-F5344CB8AC3E}">
        <p14:creationId xmlns:p14="http://schemas.microsoft.com/office/powerpoint/2010/main" val="37157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A59AAC-2C95-D813-505B-068BB5F21DA9}"/>
              </a:ext>
            </a:extLst>
          </p:cNvPr>
          <p:cNvSpPr>
            <a:spLocks noGrp="1"/>
          </p:cNvSpPr>
          <p:nvPr>
            <p:ph type="sldNum" sz="quarter" idx="12"/>
          </p:nvPr>
        </p:nvSpPr>
        <p:spPr/>
        <p:txBody>
          <a:bodyPr/>
          <a:lstStyle/>
          <a:p>
            <a:fld id="{0FBC1E31-FB38-45C2-B88D-9DDCD65AC088}" type="slidenum">
              <a:rPr lang="en-IN" smtClean="0"/>
              <a:t>36</a:t>
            </a:fld>
            <a:endParaRPr lang="en-IN"/>
          </a:p>
        </p:txBody>
      </p:sp>
      <p:sp>
        <p:nvSpPr>
          <p:cNvPr id="3" name="TextBox 2">
            <a:extLst>
              <a:ext uri="{FF2B5EF4-FFF2-40B4-BE49-F238E27FC236}">
                <a16:creationId xmlns:a16="http://schemas.microsoft.com/office/drawing/2014/main" id="{58E98184-CC51-457D-8436-8FD620AB367D}"/>
              </a:ext>
            </a:extLst>
          </p:cNvPr>
          <p:cNvSpPr txBox="1"/>
          <p:nvPr/>
        </p:nvSpPr>
        <p:spPr>
          <a:xfrm>
            <a:off x="1004340" y="524656"/>
            <a:ext cx="9863529" cy="5601533"/>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IN" sz="2000" dirty="0"/>
              <a:t>Inventory Management:</a:t>
            </a:r>
          </a:p>
          <a:p>
            <a:pPr marL="285750" indent="-285750">
              <a:buClr>
                <a:schemeClr val="accent1"/>
              </a:buClr>
              <a:buFont typeface="Arial" panose="020B0604020202020204" pitchFamily="34" charset="0"/>
              <a:buChar char="•"/>
            </a:pPr>
            <a:r>
              <a:rPr lang="en-IN" sz="2000" dirty="0"/>
              <a:t>We have found that there are number of products that have remained unsold for which we have applied discount on the price, however, we have established that price is not the only factor leading to these products remaining unsold due to which it is critical to understand key factors due to which these products have remained unsold.</a:t>
            </a:r>
          </a:p>
          <a:p>
            <a:pPr marL="285750" indent="-285750">
              <a:buClr>
                <a:schemeClr val="accent1"/>
              </a:buClr>
              <a:buFont typeface="Arial" panose="020B0604020202020204" pitchFamily="34" charset="0"/>
              <a:buChar char="•"/>
            </a:pPr>
            <a:r>
              <a:rPr lang="en-IN" sz="2000" dirty="0"/>
              <a:t>It is recommended to continuously evaluate and maintain optimum inventory levels where unsold products should be cleared by applying promotions and their future inventory levels should be changed accordingly, additionally, there are some products which have experienced high sales volumes due to which they have low inventory levels. These products should be reordered.</a:t>
            </a:r>
          </a:p>
          <a:p>
            <a:pPr marL="342900" indent="-342900">
              <a:buClr>
                <a:schemeClr val="accent1"/>
              </a:buClr>
              <a:buFont typeface="Wingdings" panose="05000000000000000000" pitchFamily="2" charset="2"/>
              <a:buChar char="Ø"/>
            </a:pPr>
            <a:r>
              <a:rPr lang="en-IN" sz="2000" dirty="0"/>
              <a:t>Supply Chain:</a:t>
            </a:r>
          </a:p>
          <a:p>
            <a:pPr marL="342900" indent="-342900">
              <a:buClr>
                <a:schemeClr val="accent1"/>
              </a:buClr>
              <a:buFont typeface="Arial" panose="020B0604020202020204" pitchFamily="34" charset="0"/>
              <a:buChar char="•"/>
            </a:pPr>
            <a:r>
              <a:rPr lang="en-IN" sz="2000" dirty="0"/>
              <a:t>It has been found that while we use multiple shipping partners to fulfil customer orders, these partners are shipping orders to multiple cities and similarly multiple shipping partners are delivering to same city. To streamline the operations and keep the package tracking process simple it recommended that to assign specific geographic location to each shipping partner, following this step would also help increase delivery volume to shippers which would result in reduced delivery cost</a:t>
            </a:r>
          </a:p>
          <a:p>
            <a:endParaRPr lang="en-IN" dirty="0"/>
          </a:p>
        </p:txBody>
      </p:sp>
    </p:spTree>
    <p:extLst>
      <p:ext uri="{BB962C8B-B14F-4D97-AF65-F5344CB8AC3E}">
        <p14:creationId xmlns:p14="http://schemas.microsoft.com/office/powerpoint/2010/main" val="612974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CA6EB1-CA95-F520-A626-D30EF4E57534}"/>
              </a:ext>
            </a:extLst>
          </p:cNvPr>
          <p:cNvSpPr>
            <a:spLocks noGrp="1"/>
          </p:cNvSpPr>
          <p:nvPr>
            <p:ph type="sldNum" sz="quarter" idx="12"/>
          </p:nvPr>
        </p:nvSpPr>
        <p:spPr/>
        <p:txBody>
          <a:bodyPr/>
          <a:lstStyle/>
          <a:p>
            <a:fld id="{0FBC1E31-FB38-45C2-B88D-9DDCD65AC088}" type="slidenum">
              <a:rPr lang="en-IN" smtClean="0"/>
              <a:t>37</a:t>
            </a:fld>
            <a:endParaRPr lang="en-IN"/>
          </a:p>
        </p:txBody>
      </p:sp>
      <p:sp>
        <p:nvSpPr>
          <p:cNvPr id="3" name="TextBox 2">
            <a:extLst>
              <a:ext uri="{FF2B5EF4-FFF2-40B4-BE49-F238E27FC236}">
                <a16:creationId xmlns:a16="http://schemas.microsoft.com/office/drawing/2014/main" id="{0C87C81F-C4A5-E06E-7737-B52FBAFA1B65}"/>
              </a:ext>
            </a:extLst>
          </p:cNvPr>
          <p:cNvSpPr txBox="1"/>
          <p:nvPr/>
        </p:nvSpPr>
        <p:spPr>
          <a:xfrm>
            <a:off x="1079292" y="644577"/>
            <a:ext cx="10133191" cy="5501506"/>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IN" sz="2000" dirty="0"/>
              <a:t>Cost Management</a:t>
            </a:r>
          </a:p>
          <a:p>
            <a:pPr marL="342900" indent="-342900">
              <a:buClr>
                <a:schemeClr val="accent1"/>
              </a:buClr>
              <a:buFont typeface="Arial" panose="020B0604020202020204" pitchFamily="34" charset="0"/>
              <a:buChar char="•"/>
            </a:pPr>
            <a:r>
              <a:rPr lang="en-IN" sz="1950" dirty="0"/>
              <a:t>It has been found that cartons used in packaging the products are considerably larger in volume and since packaging material is a key element in business expenditure it is highly recommended to reduce the carton which would not only help reduce packaging material cost but also transportation cost.</a:t>
            </a:r>
          </a:p>
          <a:p>
            <a:pPr marL="342900" indent="-342900">
              <a:buClr>
                <a:schemeClr val="accent1"/>
              </a:buClr>
              <a:buFont typeface="Arial" panose="020B0604020202020204" pitchFamily="34" charset="0"/>
              <a:buChar char="•"/>
            </a:pPr>
            <a:r>
              <a:rPr lang="en-IN" sz="1950" dirty="0"/>
              <a:t>It has been found that some customers are cancelling all their orders, if a customer is doing this continuously it is advisable to flag such customers as cancelled orders lead to losses.</a:t>
            </a:r>
          </a:p>
          <a:p>
            <a:pPr marL="342900" indent="-342900">
              <a:buClr>
                <a:schemeClr val="accent1"/>
              </a:buClr>
              <a:buFont typeface="Arial" panose="020B0604020202020204" pitchFamily="34" charset="0"/>
              <a:buChar char="•"/>
            </a:pPr>
            <a:r>
              <a:rPr lang="en-IN" sz="1950" dirty="0"/>
              <a:t>There are unsold products in the inventory which we are trying to sell by offering discounts but these discounts erode our profit margins, products which remain unsold can be discontinued or after discount if there is good customer for these products then there pricing should be renegotiated with the suppliers.</a:t>
            </a:r>
          </a:p>
          <a:p>
            <a:pPr marL="342900" indent="-342900">
              <a:buClr>
                <a:schemeClr val="accent1"/>
              </a:buClr>
              <a:buFont typeface="Wingdings" panose="05000000000000000000" pitchFamily="2" charset="2"/>
              <a:buChar char="Ø"/>
            </a:pPr>
            <a:r>
              <a:rPr lang="en-IN" sz="1950" dirty="0"/>
              <a:t>Sales Growth</a:t>
            </a:r>
          </a:p>
          <a:p>
            <a:pPr marL="342900" indent="-342900">
              <a:buClr>
                <a:schemeClr val="accent1"/>
              </a:buClr>
              <a:buFont typeface="Arial" panose="020B0604020202020204" pitchFamily="34" charset="0"/>
              <a:buChar char="•"/>
            </a:pPr>
            <a:r>
              <a:rPr lang="en-IN" sz="1950" dirty="0"/>
              <a:t>It is suggested that we find co-purchased products and build chain of such products and build a recommendation system which recommends a co-purchased product whenever customer adds a product to their cart such a system could increase our sales value per customer.</a:t>
            </a:r>
          </a:p>
          <a:p>
            <a:pPr marL="342900" indent="-342900">
              <a:buClr>
                <a:schemeClr val="accent1"/>
              </a:buClr>
              <a:buFont typeface="Arial" panose="020B0604020202020204" pitchFamily="34" charset="0"/>
              <a:buChar char="•"/>
            </a:pPr>
            <a:r>
              <a:rPr lang="en-IN" sz="1950" dirty="0"/>
              <a:t>Listed products should be updated continuously by dropping or reducing products in product classes which are seeing slag and adding products to product classes where there is strong growth rate </a:t>
            </a:r>
          </a:p>
        </p:txBody>
      </p:sp>
    </p:spTree>
    <p:extLst>
      <p:ext uri="{BB962C8B-B14F-4D97-AF65-F5344CB8AC3E}">
        <p14:creationId xmlns:p14="http://schemas.microsoft.com/office/powerpoint/2010/main" val="4001631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11E9D9-2324-EE64-FA7C-F0041CDD6B70}"/>
              </a:ext>
            </a:extLst>
          </p:cNvPr>
          <p:cNvSpPr>
            <a:spLocks noGrp="1"/>
          </p:cNvSpPr>
          <p:nvPr>
            <p:ph type="sldNum" sz="quarter" idx="12"/>
          </p:nvPr>
        </p:nvSpPr>
        <p:spPr/>
        <p:txBody>
          <a:bodyPr/>
          <a:lstStyle/>
          <a:p>
            <a:fld id="{0FBC1E31-FB38-45C2-B88D-9DDCD65AC088}" type="slidenum">
              <a:rPr lang="en-IN" smtClean="0"/>
              <a:t>38</a:t>
            </a:fld>
            <a:endParaRPr lang="en-IN"/>
          </a:p>
        </p:txBody>
      </p:sp>
      <p:sp>
        <p:nvSpPr>
          <p:cNvPr id="3" name="TextBox 2">
            <a:extLst>
              <a:ext uri="{FF2B5EF4-FFF2-40B4-BE49-F238E27FC236}">
                <a16:creationId xmlns:a16="http://schemas.microsoft.com/office/drawing/2014/main" id="{8ADB19AC-F9EB-10BB-DB76-AFFED1782303}"/>
              </a:ext>
            </a:extLst>
          </p:cNvPr>
          <p:cNvSpPr txBox="1"/>
          <p:nvPr/>
        </p:nvSpPr>
        <p:spPr>
          <a:xfrm>
            <a:off x="1094282" y="659567"/>
            <a:ext cx="9968459" cy="3477875"/>
          </a:xfrm>
          <a:prstGeom prst="rect">
            <a:avLst/>
          </a:prstGeom>
          <a:noFill/>
        </p:spPr>
        <p:txBody>
          <a:bodyPr wrap="square" rtlCol="0">
            <a:spAutoFit/>
          </a:bodyPr>
          <a:lstStyle/>
          <a:p>
            <a:pPr marL="342900" indent="-342900">
              <a:buClr>
                <a:schemeClr val="accent1"/>
              </a:buClr>
              <a:buFont typeface="+mj-lt"/>
              <a:buAutoNum type="arabicPeriod" startAt="3"/>
            </a:pPr>
            <a:r>
              <a:rPr lang="en-IN" sz="2000" dirty="0"/>
              <a:t>While we have provided recommendations covering multiple factors a further analysis covering each of them will be beneficial like-</a:t>
            </a:r>
          </a:p>
          <a:p>
            <a:pPr marL="342900" indent="-342900">
              <a:buClr>
                <a:schemeClr val="accent1"/>
              </a:buClr>
              <a:buFont typeface="Arial" panose="020B0604020202020204" pitchFamily="34" charset="0"/>
              <a:buChar char="•"/>
            </a:pPr>
            <a:r>
              <a:rPr lang="en-IN" sz="2000" dirty="0"/>
              <a:t>Categorizing customers based on multiple demographic factors and evaluating and finding key factors that could increase customer growth rate</a:t>
            </a:r>
          </a:p>
          <a:p>
            <a:pPr marL="342900" indent="-342900">
              <a:buClr>
                <a:schemeClr val="accent1"/>
              </a:buClr>
              <a:buFont typeface="Arial" panose="020B0604020202020204" pitchFamily="34" charset="0"/>
              <a:buChar char="•"/>
            </a:pPr>
            <a:r>
              <a:rPr lang="en-IN" sz="2000" dirty="0"/>
              <a:t>Studying sales trend by seasons, geographic locations and customer demography this could help keep us more agile and prepared for any change in customer demand.</a:t>
            </a:r>
          </a:p>
          <a:p>
            <a:pPr marL="342900" indent="-342900">
              <a:buClr>
                <a:schemeClr val="accent1"/>
              </a:buClr>
              <a:buFont typeface="Arial" panose="020B0604020202020204" pitchFamily="34" charset="0"/>
              <a:buChar char="•"/>
            </a:pPr>
            <a:r>
              <a:rPr lang="en-IN" sz="2000" dirty="0"/>
              <a:t>Tracking order delivery time, this is a factor which we have not covered in this project but is part of supply chain and it is recommended that we track the time taken between order placed by the customer and its delivery. It is important to have a standard delivery time based on geographic location of the customer to make the delivery process </a:t>
            </a:r>
            <a:r>
              <a:rPr lang="en-IN" sz="2000"/>
              <a:t>more transparent.</a:t>
            </a:r>
            <a:endParaRPr lang="en-IN" sz="2000" dirty="0"/>
          </a:p>
        </p:txBody>
      </p:sp>
    </p:spTree>
    <p:extLst>
      <p:ext uri="{BB962C8B-B14F-4D97-AF65-F5344CB8AC3E}">
        <p14:creationId xmlns:p14="http://schemas.microsoft.com/office/powerpoint/2010/main" val="255094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7CE45D-65B0-CB61-6F33-FA14AC8F4DA3}"/>
              </a:ext>
            </a:extLst>
          </p:cNvPr>
          <p:cNvSpPr>
            <a:spLocks noGrp="1"/>
          </p:cNvSpPr>
          <p:nvPr>
            <p:ph type="sldNum" sz="quarter" idx="12"/>
          </p:nvPr>
        </p:nvSpPr>
        <p:spPr/>
        <p:txBody>
          <a:bodyPr/>
          <a:lstStyle/>
          <a:p>
            <a:fld id="{0FBC1E31-FB38-45C2-B88D-9DDCD65AC088}" type="slidenum">
              <a:rPr lang="en-IN" smtClean="0"/>
              <a:t>4</a:t>
            </a:fld>
            <a:endParaRPr lang="en-IN"/>
          </a:p>
        </p:txBody>
      </p:sp>
      <p:sp>
        <p:nvSpPr>
          <p:cNvPr id="4" name="TextBox 3">
            <a:extLst>
              <a:ext uri="{FF2B5EF4-FFF2-40B4-BE49-F238E27FC236}">
                <a16:creationId xmlns:a16="http://schemas.microsoft.com/office/drawing/2014/main" id="{E048F35C-B3A9-19A2-D8D8-A101FA135FFD}"/>
              </a:ext>
            </a:extLst>
          </p:cNvPr>
          <p:cNvSpPr txBox="1"/>
          <p:nvPr/>
        </p:nvSpPr>
        <p:spPr>
          <a:xfrm>
            <a:off x="854439" y="734518"/>
            <a:ext cx="10358044" cy="2554545"/>
          </a:xfrm>
          <a:prstGeom prst="rect">
            <a:avLst/>
          </a:prstGeom>
          <a:noFill/>
        </p:spPr>
        <p:txBody>
          <a:bodyPr wrap="square" rtlCol="0">
            <a:spAutoFit/>
          </a:bodyPr>
          <a:lstStyle/>
          <a:p>
            <a:pPr marL="342900" indent="-342900">
              <a:buClr>
                <a:schemeClr val="accent1"/>
              </a:buClr>
              <a:buFont typeface="+mj-lt"/>
              <a:buAutoNum type="arabicPeriod" startAt="6"/>
            </a:pPr>
            <a:r>
              <a:rPr lang="en-IN" sz="2000" dirty="0"/>
              <a:t>Product: This table had details regarding products in inventory which included product description, product price, available quantity, product dimensions etc. PRODUCT_ID was the primary for this table.</a:t>
            </a:r>
          </a:p>
          <a:p>
            <a:pPr marL="342900" indent="-342900">
              <a:buClr>
                <a:schemeClr val="accent1"/>
              </a:buClr>
              <a:buFont typeface="+mj-lt"/>
              <a:buAutoNum type="arabicPeriod" startAt="6"/>
            </a:pPr>
            <a:r>
              <a:rPr lang="en-IN" sz="2000" dirty="0" err="1"/>
              <a:t>Product_class</a:t>
            </a:r>
            <a:r>
              <a:rPr lang="en-IN" sz="2000" dirty="0"/>
              <a:t>: This table contains different categories into which products are classified into. PRODUCT_CLASS_CODE is the primary key for this table.</a:t>
            </a:r>
          </a:p>
          <a:p>
            <a:pPr marL="342900" indent="-342900">
              <a:buClr>
                <a:schemeClr val="accent1"/>
              </a:buClr>
              <a:buFont typeface="+mj-lt"/>
              <a:buAutoNum type="arabicPeriod" startAt="6"/>
            </a:pPr>
            <a:r>
              <a:rPr lang="en-IN" sz="2000" dirty="0"/>
              <a:t>Shipper: </a:t>
            </a:r>
            <a:r>
              <a:rPr lang="en-GB" sz="2000" dirty="0"/>
              <a:t>This table provides details about various shippers, including their names, addresses, and phone numbers, who serve as supply chain partners responsible for delivering ordered products to customers. SHIPPER_ID is the primary key for this table.</a:t>
            </a:r>
            <a:endParaRPr lang="en-IN" sz="2000" dirty="0"/>
          </a:p>
        </p:txBody>
      </p:sp>
    </p:spTree>
    <p:extLst>
      <p:ext uri="{BB962C8B-B14F-4D97-AF65-F5344CB8AC3E}">
        <p14:creationId xmlns:p14="http://schemas.microsoft.com/office/powerpoint/2010/main" val="388210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2CB2-AE8E-126A-7E94-F6942200E45B}"/>
              </a:ext>
            </a:extLst>
          </p:cNvPr>
          <p:cNvSpPr>
            <a:spLocks noGrp="1"/>
          </p:cNvSpPr>
          <p:nvPr>
            <p:ph type="title"/>
          </p:nvPr>
        </p:nvSpPr>
        <p:spPr/>
        <p:txBody>
          <a:bodyPr/>
          <a:lstStyle/>
          <a:p>
            <a:pPr algn="ctr"/>
            <a:r>
              <a:rPr lang="en-IN" dirty="0"/>
              <a:t>Analysis</a:t>
            </a:r>
            <a:br>
              <a:rPr lang="en-IN" dirty="0"/>
            </a:br>
            <a:r>
              <a:rPr lang="en-IN" sz="3600" dirty="0"/>
              <a:t>Customer Categorization</a:t>
            </a:r>
          </a:p>
        </p:txBody>
      </p:sp>
      <p:sp>
        <p:nvSpPr>
          <p:cNvPr id="4" name="Slide Number Placeholder 3">
            <a:extLst>
              <a:ext uri="{FF2B5EF4-FFF2-40B4-BE49-F238E27FC236}">
                <a16:creationId xmlns:a16="http://schemas.microsoft.com/office/drawing/2014/main" id="{0BA042AB-3135-CB25-4BFB-45014902DB95}"/>
              </a:ext>
            </a:extLst>
          </p:cNvPr>
          <p:cNvSpPr>
            <a:spLocks noGrp="1"/>
          </p:cNvSpPr>
          <p:nvPr>
            <p:ph type="sldNum" sz="quarter" idx="12"/>
          </p:nvPr>
        </p:nvSpPr>
        <p:spPr/>
        <p:txBody>
          <a:bodyPr/>
          <a:lstStyle/>
          <a:p>
            <a:fld id="{0FBC1E31-FB38-45C2-B88D-9DDCD65AC088}" type="slidenum">
              <a:rPr lang="en-IN" smtClean="0"/>
              <a:t>5</a:t>
            </a:fld>
            <a:endParaRPr lang="en-IN"/>
          </a:p>
        </p:txBody>
      </p:sp>
      <p:sp>
        <p:nvSpPr>
          <p:cNvPr id="6" name="Content Placeholder 5">
            <a:extLst>
              <a:ext uri="{FF2B5EF4-FFF2-40B4-BE49-F238E27FC236}">
                <a16:creationId xmlns:a16="http://schemas.microsoft.com/office/drawing/2014/main" id="{367F5D7C-DDAE-3A8E-3CED-FD6F3CB3A3A9}"/>
              </a:ext>
            </a:extLst>
          </p:cNvPr>
          <p:cNvSpPr>
            <a:spLocks noGrp="1"/>
          </p:cNvSpPr>
          <p:nvPr>
            <p:ph idx="1"/>
          </p:nvPr>
        </p:nvSpPr>
        <p:spPr>
          <a:xfrm>
            <a:off x="1097280" y="1845734"/>
            <a:ext cx="10058400" cy="4390174"/>
          </a:xfrm>
        </p:spPr>
        <p:txBody>
          <a:bodyPr>
            <a:normAutofit fontScale="92500" lnSpcReduction="10000"/>
          </a:bodyPr>
          <a:lstStyle/>
          <a:p>
            <a:pPr marL="0" indent="0">
              <a:buNone/>
            </a:pPr>
            <a:r>
              <a:rPr lang="en-IN" sz="2800" dirty="0"/>
              <a:t>Objective</a:t>
            </a:r>
          </a:p>
          <a:p>
            <a:pPr marL="0" indent="0">
              <a:buNone/>
            </a:pPr>
            <a:r>
              <a:rPr lang="en-GB" sz="2200" dirty="0"/>
              <a:t>To categorize customers based on their creation date in order to analyse how the growth in the number of customers has evolved over time.</a:t>
            </a:r>
          </a:p>
          <a:p>
            <a:pPr marL="0" indent="0">
              <a:buNone/>
            </a:pPr>
            <a:r>
              <a:rPr lang="en-IN" sz="2800" dirty="0"/>
              <a:t>Data Sources</a:t>
            </a:r>
          </a:p>
          <a:p>
            <a:pPr marL="0" indent="0">
              <a:buNone/>
            </a:pPr>
            <a:r>
              <a:rPr lang="en-IN" sz="2200" dirty="0"/>
              <a:t>Online customer data (</a:t>
            </a:r>
            <a:r>
              <a:rPr lang="en-IN" sz="2200" dirty="0" err="1"/>
              <a:t>online_customer</a:t>
            </a:r>
            <a:r>
              <a:rPr lang="en-IN" sz="2200" dirty="0"/>
              <a:t> table)</a:t>
            </a:r>
          </a:p>
          <a:p>
            <a:pPr marL="0" indent="0">
              <a:buNone/>
            </a:pPr>
            <a:r>
              <a:rPr lang="en-IN" sz="2800" dirty="0"/>
              <a:t>Methodology used</a:t>
            </a:r>
          </a:p>
          <a:p>
            <a:pPr marL="0" indent="0">
              <a:buNone/>
            </a:pPr>
            <a:r>
              <a:rPr lang="en-GB" sz="2200" dirty="0"/>
              <a:t>To achieve this, we utilized the CASE statement to define conditions for categorizing customers based on their creation date into three distinct groups. Customers onboarded before 2005 were categorized as A; those who joined between 2005 and 2010 were classified as B; and customers who started purchasing after 2010 were assigned to category C.</a:t>
            </a:r>
          </a:p>
          <a:p>
            <a:pPr marL="0" indent="0">
              <a:buNone/>
            </a:pPr>
            <a:r>
              <a:rPr lang="en-GB" sz="2200" dirty="0"/>
              <a:t> Additionally, we calculated the number of customers in each category to gain a clearer understanding of the growth in customer numbers over time.</a:t>
            </a:r>
            <a:endParaRPr lang="en-IN" sz="2200" dirty="0"/>
          </a:p>
        </p:txBody>
      </p:sp>
    </p:spTree>
    <p:extLst>
      <p:ext uri="{BB962C8B-B14F-4D97-AF65-F5344CB8AC3E}">
        <p14:creationId xmlns:p14="http://schemas.microsoft.com/office/powerpoint/2010/main" val="4030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97723E-8A7C-44AD-69C2-74D70EC52289}"/>
              </a:ext>
            </a:extLst>
          </p:cNvPr>
          <p:cNvSpPr>
            <a:spLocks noGrp="1"/>
          </p:cNvSpPr>
          <p:nvPr>
            <p:ph type="title"/>
          </p:nvPr>
        </p:nvSpPr>
        <p:spPr/>
        <p:txBody>
          <a:bodyPr>
            <a:normAutofit/>
          </a:bodyPr>
          <a:lstStyle/>
          <a:p>
            <a:r>
              <a:rPr lang="en-IN" sz="2800" dirty="0">
                <a:latin typeface="+mn-lt"/>
              </a:rPr>
              <a:t>Customer Categorization by Date of Creation</a:t>
            </a:r>
          </a:p>
        </p:txBody>
      </p:sp>
      <p:sp>
        <p:nvSpPr>
          <p:cNvPr id="4" name="Slide Number Placeholder 3">
            <a:extLst>
              <a:ext uri="{FF2B5EF4-FFF2-40B4-BE49-F238E27FC236}">
                <a16:creationId xmlns:a16="http://schemas.microsoft.com/office/drawing/2014/main" id="{A2B05858-5AFB-F424-C8B4-1CBD262C57A9}"/>
              </a:ext>
            </a:extLst>
          </p:cNvPr>
          <p:cNvSpPr>
            <a:spLocks noGrp="1"/>
          </p:cNvSpPr>
          <p:nvPr>
            <p:ph type="sldNum" sz="quarter" idx="12"/>
          </p:nvPr>
        </p:nvSpPr>
        <p:spPr/>
        <p:txBody>
          <a:bodyPr/>
          <a:lstStyle/>
          <a:p>
            <a:fld id="{0FBC1E31-FB38-45C2-B88D-9DDCD65AC088}" type="slidenum">
              <a:rPr lang="en-IN" smtClean="0"/>
              <a:t>6</a:t>
            </a:fld>
            <a:endParaRPr lang="en-IN"/>
          </a:p>
        </p:txBody>
      </p:sp>
      <p:graphicFrame>
        <p:nvGraphicFramePr>
          <p:cNvPr id="11" name="Table 10">
            <a:extLst>
              <a:ext uri="{FF2B5EF4-FFF2-40B4-BE49-F238E27FC236}">
                <a16:creationId xmlns:a16="http://schemas.microsoft.com/office/drawing/2014/main" id="{8CF436F6-683D-0EE7-25A8-2F52138C45AF}"/>
              </a:ext>
            </a:extLst>
          </p:cNvPr>
          <p:cNvGraphicFramePr>
            <a:graphicFrameLocks noGrp="1"/>
          </p:cNvGraphicFramePr>
          <p:nvPr>
            <p:extLst>
              <p:ext uri="{D42A27DB-BD31-4B8C-83A1-F6EECF244321}">
                <p14:modId xmlns:p14="http://schemas.microsoft.com/office/powerpoint/2010/main" val="1441171201"/>
              </p:ext>
            </p:extLst>
          </p:nvPr>
        </p:nvGraphicFramePr>
        <p:xfrm>
          <a:off x="1097279" y="2023672"/>
          <a:ext cx="10058400" cy="3657599"/>
        </p:xfrm>
        <a:graphic>
          <a:graphicData uri="http://schemas.openxmlformats.org/drawingml/2006/table">
            <a:tbl>
              <a:tblPr/>
              <a:tblGrid>
                <a:gridCol w="2161309">
                  <a:extLst>
                    <a:ext uri="{9D8B030D-6E8A-4147-A177-3AD203B41FA5}">
                      <a16:colId xmlns:a16="http://schemas.microsoft.com/office/drawing/2014/main" val="2354499320"/>
                    </a:ext>
                  </a:extLst>
                </a:gridCol>
                <a:gridCol w="2161309">
                  <a:extLst>
                    <a:ext uri="{9D8B030D-6E8A-4147-A177-3AD203B41FA5}">
                      <a16:colId xmlns:a16="http://schemas.microsoft.com/office/drawing/2014/main" val="2776243350"/>
                    </a:ext>
                  </a:extLst>
                </a:gridCol>
                <a:gridCol w="3138054">
                  <a:extLst>
                    <a:ext uri="{9D8B030D-6E8A-4147-A177-3AD203B41FA5}">
                      <a16:colId xmlns:a16="http://schemas.microsoft.com/office/drawing/2014/main" val="425162395"/>
                    </a:ext>
                  </a:extLst>
                </a:gridCol>
                <a:gridCol w="2597728">
                  <a:extLst>
                    <a:ext uri="{9D8B030D-6E8A-4147-A177-3AD203B41FA5}">
                      <a16:colId xmlns:a16="http://schemas.microsoft.com/office/drawing/2014/main" val="3186659704"/>
                    </a:ext>
                  </a:extLst>
                </a:gridCol>
              </a:tblGrid>
              <a:tr h="332509">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CUSTOMER_NAME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CUSTOMER_EMAIL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CUSTOMER_CREATION_DATE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CUSTOMER_CATEGORY</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80637064"/>
                  </a:ext>
                </a:extLst>
              </a:tr>
              <a:tr h="332509">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MS. JENNIFER WILSON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jen_w@gmail.com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01-06-1991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A</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7443077"/>
                  </a:ext>
                </a:extLst>
              </a:tr>
              <a:tr h="332509">
                <a:tc>
                  <a:txBody>
                    <a:bodyPr/>
                    <a:lstStyle/>
                    <a:p>
                      <a:pPr algn="ctr" fontAlgn="b"/>
                      <a:r>
                        <a:rPr lang="en-IN" sz="1600" b="0" i="0" u="none" strike="noStrike">
                          <a:solidFill>
                            <a:srgbClr val="000000"/>
                          </a:solidFill>
                          <a:effectLst/>
                          <a:latin typeface="Calibri" panose="020F0502020204030204" pitchFamily="34" charset="0"/>
                        </a:rPr>
                        <a:t>MR. JACKSON DAVIS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dave_jack@gmail.com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12-06-2001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A</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323259830"/>
                  </a:ext>
                </a:extLst>
              </a:tr>
              <a:tr h="332509">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MS. KOMAL CHOUDHARY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ch_komal@yahoo.co.IN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26-06-2002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A</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20129038"/>
                  </a:ext>
                </a:extLst>
              </a:tr>
              <a:tr h="332509">
                <a:tc>
                  <a:txBody>
                    <a:bodyPr/>
                    <a:lstStyle/>
                    <a:p>
                      <a:pPr algn="ctr" fontAlgn="b"/>
                      <a:r>
                        <a:rPr lang="en-IN" sz="1600" b="0" i="0" u="none" strike="noStrike">
                          <a:solidFill>
                            <a:srgbClr val="000000"/>
                          </a:solidFill>
                          <a:effectLst/>
                          <a:latin typeface="Calibri" panose="020F0502020204030204" pitchFamily="34" charset="0"/>
                        </a:rPr>
                        <a:t>MR. WILFRED JEAN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w_jean@gmail.com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12-01-2006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B</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136786983"/>
                  </a:ext>
                </a:extLst>
              </a:tr>
              <a:tr h="332509">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MS. ANITA GOSWAMI</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agoswami@gmail.com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13-03-2006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B</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58202099"/>
                  </a:ext>
                </a:extLst>
              </a:tr>
              <a:tr h="332509">
                <a:tc>
                  <a:txBody>
                    <a:bodyPr/>
                    <a:lstStyle/>
                    <a:p>
                      <a:pPr algn="ctr" fontAlgn="b"/>
                      <a:r>
                        <a:rPr lang="en-IN" sz="1600" b="0" i="0" u="none" strike="noStrike">
                          <a:solidFill>
                            <a:srgbClr val="000000"/>
                          </a:solidFill>
                          <a:effectLst/>
                          <a:latin typeface="Calibri" panose="020F0502020204030204" pitchFamily="34" charset="0"/>
                        </a:rPr>
                        <a:t>MS. ASHWATHI BHATT</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ash_bhat@yahoo.co.IN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15-04-2007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B</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530440181"/>
                  </a:ext>
                </a:extLst>
              </a:tr>
              <a:tr h="332509">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MS. NEETHA CASTELINA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neetha20@gmail.com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16-08-2011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C</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54528698"/>
                  </a:ext>
                </a:extLst>
              </a:tr>
              <a:tr h="332509">
                <a:tc>
                  <a:txBody>
                    <a:bodyPr/>
                    <a:lstStyle/>
                    <a:p>
                      <a:pPr algn="ctr" fontAlgn="b"/>
                      <a:r>
                        <a:rPr lang="en-IN" sz="1600" b="0" i="0" u="none" strike="noStrike">
                          <a:solidFill>
                            <a:srgbClr val="000000"/>
                          </a:solidFill>
                          <a:effectLst/>
                          <a:latin typeface="Calibri" panose="020F0502020204030204" pitchFamily="34" charset="0"/>
                        </a:rPr>
                        <a:t>MS. DEVIKA SATISH</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devika_sa@gmail.com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01-09-2011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C</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642569865"/>
                  </a:ext>
                </a:extLst>
              </a:tr>
              <a:tr h="332509">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MS. BIDHAN C.ROY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bidhanroy@yahoo.co.in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23-10-2011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highlight>
                            <a:srgbClr val="D9E1F2"/>
                          </a:highlight>
                          <a:latin typeface="Calibri" panose="020F0502020204030204" pitchFamily="34" charset="0"/>
                        </a:rPr>
                        <a:t>C</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51533269"/>
                  </a:ext>
                </a:extLst>
              </a:tr>
              <a:tr h="332509">
                <a:tc>
                  <a:txBody>
                    <a:bodyPr/>
                    <a:lstStyle/>
                    <a:p>
                      <a:pPr algn="ctr" fontAlgn="b"/>
                      <a:r>
                        <a:rPr lang="en-IN" sz="1600" b="0" i="0" u="none" strike="noStrike">
                          <a:solidFill>
                            <a:srgbClr val="000000"/>
                          </a:solidFill>
                          <a:effectLst/>
                          <a:latin typeface="Calibri" panose="020F0502020204030204" pitchFamily="34" charset="0"/>
                        </a:rPr>
                        <a:t>MR. VIKAS JHA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vikas.jha@gmail.com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15-11-2011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C</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86111613"/>
                  </a:ext>
                </a:extLst>
              </a:tr>
            </a:tbl>
          </a:graphicData>
        </a:graphic>
      </p:graphicFrame>
    </p:spTree>
    <p:extLst>
      <p:ext uri="{BB962C8B-B14F-4D97-AF65-F5344CB8AC3E}">
        <p14:creationId xmlns:p14="http://schemas.microsoft.com/office/powerpoint/2010/main" val="383249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0190-064A-52AC-32A5-C0E52FCAE471}"/>
              </a:ext>
            </a:extLst>
          </p:cNvPr>
          <p:cNvSpPr>
            <a:spLocks noGrp="1"/>
          </p:cNvSpPr>
          <p:nvPr>
            <p:ph type="title"/>
          </p:nvPr>
        </p:nvSpPr>
        <p:spPr/>
        <p:txBody>
          <a:bodyPr>
            <a:normAutofit/>
          </a:bodyPr>
          <a:lstStyle/>
          <a:p>
            <a:r>
              <a:rPr lang="en-IN" sz="2800" dirty="0">
                <a:latin typeface="+mn-lt"/>
              </a:rPr>
              <a:t>Number of Customers by Category</a:t>
            </a:r>
          </a:p>
        </p:txBody>
      </p:sp>
      <p:sp>
        <p:nvSpPr>
          <p:cNvPr id="3" name="Slide Number Placeholder 2">
            <a:extLst>
              <a:ext uri="{FF2B5EF4-FFF2-40B4-BE49-F238E27FC236}">
                <a16:creationId xmlns:a16="http://schemas.microsoft.com/office/drawing/2014/main" id="{40ACCD02-97A0-82B7-1E94-C82929F838C1}"/>
              </a:ext>
            </a:extLst>
          </p:cNvPr>
          <p:cNvSpPr>
            <a:spLocks noGrp="1"/>
          </p:cNvSpPr>
          <p:nvPr>
            <p:ph type="sldNum" sz="quarter" idx="12"/>
          </p:nvPr>
        </p:nvSpPr>
        <p:spPr/>
        <p:txBody>
          <a:bodyPr/>
          <a:lstStyle/>
          <a:p>
            <a:fld id="{0FBC1E31-FB38-45C2-B88D-9DDCD65AC088}" type="slidenum">
              <a:rPr lang="en-IN" smtClean="0"/>
              <a:t>7</a:t>
            </a:fld>
            <a:endParaRPr lang="en-IN" dirty="0"/>
          </a:p>
        </p:txBody>
      </p:sp>
      <p:graphicFrame>
        <p:nvGraphicFramePr>
          <p:cNvPr id="10" name="Table 9">
            <a:extLst>
              <a:ext uri="{FF2B5EF4-FFF2-40B4-BE49-F238E27FC236}">
                <a16:creationId xmlns:a16="http://schemas.microsoft.com/office/drawing/2014/main" id="{64A2427A-C6BD-0897-917D-45878A891237}"/>
              </a:ext>
            </a:extLst>
          </p:cNvPr>
          <p:cNvGraphicFramePr>
            <a:graphicFrameLocks noGrp="1"/>
          </p:cNvGraphicFramePr>
          <p:nvPr>
            <p:extLst>
              <p:ext uri="{D42A27DB-BD31-4B8C-83A1-F6EECF244321}">
                <p14:modId xmlns:p14="http://schemas.microsoft.com/office/powerpoint/2010/main" val="1124137774"/>
              </p:ext>
            </p:extLst>
          </p:nvPr>
        </p:nvGraphicFramePr>
        <p:xfrm>
          <a:off x="2743200" y="2622976"/>
          <a:ext cx="6220917" cy="1829104"/>
        </p:xfrm>
        <a:graphic>
          <a:graphicData uri="http://schemas.openxmlformats.org/drawingml/2006/table">
            <a:tbl>
              <a:tblPr/>
              <a:tblGrid>
                <a:gridCol w="3366298">
                  <a:extLst>
                    <a:ext uri="{9D8B030D-6E8A-4147-A177-3AD203B41FA5}">
                      <a16:colId xmlns:a16="http://schemas.microsoft.com/office/drawing/2014/main" val="3950698600"/>
                    </a:ext>
                  </a:extLst>
                </a:gridCol>
                <a:gridCol w="2854619">
                  <a:extLst>
                    <a:ext uri="{9D8B030D-6E8A-4147-A177-3AD203B41FA5}">
                      <a16:colId xmlns:a16="http://schemas.microsoft.com/office/drawing/2014/main" val="2476617182"/>
                    </a:ext>
                  </a:extLst>
                </a:gridCol>
              </a:tblGrid>
              <a:tr h="457276">
                <a:tc>
                  <a:txBody>
                    <a:bodyPr/>
                    <a:lstStyle/>
                    <a:p>
                      <a:pPr algn="ctr" fontAlgn="b"/>
                      <a:r>
                        <a:rPr lang="en-IN" sz="1100" b="1" i="0" u="none" strike="noStrike" dirty="0">
                          <a:solidFill>
                            <a:srgbClr val="FFFFFF"/>
                          </a:solidFill>
                          <a:effectLst/>
                          <a:highlight>
                            <a:srgbClr val="4472C4"/>
                          </a:highlight>
                          <a:latin typeface="Calibri" panose="020F0502020204030204" pitchFamily="34" charset="0"/>
                        </a:rPr>
                        <a:t>CUSTOMER_CATEGORY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IN" sz="1100" b="1" i="0" u="none" strike="noStrike">
                          <a:solidFill>
                            <a:srgbClr val="FFFFFF"/>
                          </a:solidFill>
                          <a:effectLst/>
                          <a:highlight>
                            <a:srgbClr val="4472C4"/>
                          </a:highlight>
                          <a:latin typeface="Calibri" panose="020F0502020204030204" pitchFamily="34" charset="0"/>
                        </a:rPr>
                        <a:t>CATEGORY_COUNT</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297240730"/>
                  </a:ext>
                </a:extLst>
              </a:tr>
              <a:tr h="457276">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a:solidFill>
                            <a:srgbClr val="000000"/>
                          </a:solidFill>
                          <a:effectLst/>
                          <a:highlight>
                            <a:srgbClr val="D9E1F2"/>
                          </a:highlight>
                          <a:latin typeface="Calibri" panose="020F0502020204030204" pitchFamily="34" charset="0"/>
                        </a:rPr>
                        <a:t>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3611726"/>
                  </a:ext>
                </a:extLst>
              </a:tr>
              <a:tr h="457276">
                <a:tc>
                  <a:txBody>
                    <a:bodyPr/>
                    <a:lstStyle/>
                    <a:p>
                      <a:pPr algn="ctr" fontAlgn="b"/>
                      <a:r>
                        <a:rPr lang="en-IN" sz="2000" b="0" i="0" u="none" strike="noStrike" dirty="0">
                          <a:solidFill>
                            <a:srgbClr val="000000"/>
                          </a:solidFill>
                          <a:effectLst/>
                          <a:latin typeface="Calibri" panose="020F0502020204030204" pitchFamily="34" charset="0"/>
                        </a:rPr>
                        <a:t>B</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17</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712040049"/>
                  </a:ext>
                </a:extLst>
              </a:tr>
              <a:tr h="457276">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C</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000" b="0" i="0" u="none" strike="noStrike" dirty="0">
                          <a:solidFill>
                            <a:srgbClr val="000000"/>
                          </a:solidFill>
                          <a:effectLst/>
                          <a:highlight>
                            <a:srgbClr val="D9E1F2"/>
                          </a:highlight>
                          <a:latin typeface="Calibri" panose="020F0502020204030204" pitchFamily="34" charset="0"/>
                        </a:rPr>
                        <a:t>32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43544127"/>
                  </a:ext>
                </a:extLst>
              </a:tr>
            </a:tbl>
          </a:graphicData>
        </a:graphic>
      </p:graphicFrame>
    </p:spTree>
    <p:extLst>
      <p:ext uri="{BB962C8B-B14F-4D97-AF65-F5344CB8AC3E}">
        <p14:creationId xmlns:p14="http://schemas.microsoft.com/office/powerpoint/2010/main" val="384146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ECF4-0D2B-620D-DC38-2C9F12C65121}"/>
              </a:ext>
            </a:extLst>
          </p:cNvPr>
          <p:cNvSpPr>
            <a:spLocks noGrp="1"/>
          </p:cNvSpPr>
          <p:nvPr>
            <p:ph type="title"/>
          </p:nvPr>
        </p:nvSpPr>
        <p:spPr>
          <a:xfrm>
            <a:off x="1097280" y="859868"/>
            <a:ext cx="10058400" cy="790349"/>
          </a:xfrm>
        </p:spPr>
        <p:txBody>
          <a:bodyPr>
            <a:normAutofit/>
          </a:bodyPr>
          <a:lstStyle/>
          <a:p>
            <a:r>
              <a:rPr lang="en-IN" sz="2800" dirty="0">
                <a:latin typeface="+mn-lt"/>
              </a:rPr>
              <a:t>Key Takeaways</a:t>
            </a:r>
          </a:p>
        </p:txBody>
      </p:sp>
      <p:sp>
        <p:nvSpPr>
          <p:cNvPr id="3" name="Content Placeholder 2">
            <a:extLst>
              <a:ext uri="{FF2B5EF4-FFF2-40B4-BE49-F238E27FC236}">
                <a16:creationId xmlns:a16="http://schemas.microsoft.com/office/drawing/2014/main" id="{B272B3F3-9612-4E7C-C5FD-A26939001A7F}"/>
              </a:ext>
            </a:extLst>
          </p:cNvPr>
          <p:cNvSpPr>
            <a:spLocks noGrp="1"/>
          </p:cNvSpPr>
          <p:nvPr>
            <p:ph idx="1"/>
          </p:nvPr>
        </p:nvSpPr>
        <p:spPr/>
        <p:txBody>
          <a:bodyPr/>
          <a:lstStyle/>
          <a:p>
            <a:pPr marL="457200" indent="-457200">
              <a:buFont typeface="+mj-lt"/>
              <a:buAutoNum type="arabicPeriod"/>
            </a:pPr>
            <a:r>
              <a:rPr lang="en-GB" dirty="0"/>
              <a:t>Based on the categorization, we can conclude that while the number of customers has certainly increased over time, there was a significant surge in customer growth between 2005 and 2010, with a fivefold increase compared to the number of customers before 2005. However, after 2010, the rate of growth has slowed considerably, with the number of customers not even doubling compared to those who joined between 2005 and 2010.</a:t>
            </a:r>
          </a:p>
          <a:p>
            <a:pPr marL="457200" indent="-457200">
              <a:buFont typeface="+mj-lt"/>
              <a:buAutoNum type="arabicPeriod"/>
            </a:pPr>
            <a:r>
              <a:rPr lang="en-GB" dirty="0"/>
              <a:t>A further study of customer demography can be highly beneficial to understand what kind of customers we are gaining and from where. This understanding could be highly beneficial for future planning both in terms customer acquisition and resource utilization.</a:t>
            </a:r>
            <a:endParaRPr lang="en-IN" dirty="0"/>
          </a:p>
        </p:txBody>
      </p:sp>
      <p:sp>
        <p:nvSpPr>
          <p:cNvPr id="4" name="Slide Number Placeholder 3">
            <a:extLst>
              <a:ext uri="{FF2B5EF4-FFF2-40B4-BE49-F238E27FC236}">
                <a16:creationId xmlns:a16="http://schemas.microsoft.com/office/drawing/2014/main" id="{1242385E-33C9-AF23-1FA5-F77F3F6709A3}"/>
              </a:ext>
            </a:extLst>
          </p:cNvPr>
          <p:cNvSpPr>
            <a:spLocks noGrp="1"/>
          </p:cNvSpPr>
          <p:nvPr>
            <p:ph type="sldNum" sz="quarter" idx="12"/>
          </p:nvPr>
        </p:nvSpPr>
        <p:spPr/>
        <p:txBody>
          <a:bodyPr/>
          <a:lstStyle/>
          <a:p>
            <a:fld id="{0FBC1E31-FB38-45C2-B88D-9DDCD65AC088}" type="slidenum">
              <a:rPr lang="en-IN" smtClean="0"/>
              <a:t>8</a:t>
            </a:fld>
            <a:endParaRPr lang="en-IN"/>
          </a:p>
        </p:txBody>
      </p:sp>
    </p:spTree>
    <p:extLst>
      <p:ext uri="{BB962C8B-B14F-4D97-AF65-F5344CB8AC3E}">
        <p14:creationId xmlns:p14="http://schemas.microsoft.com/office/powerpoint/2010/main" val="275246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498A-1539-8874-DDA5-6D2CB5819AB6}"/>
              </a:ext>
            </a:extLst>
          </p:cNvPr>
          <p:cNvSpPr>
            <a:spLocks noGrp="1"/>
          </p:cNvSpPr>
          <p:nvPr>
            <p:ph type="title"/>
          </p:nvPr>
        </p:nvSpPr>
        <p:spPr>
          <a:xfrm>
            <a:off x="1097280" y="842813"/>
            <a:ext cx="10058400" cy="824459"/>
          </a:xfrm>
        </p:spPr>
        <p:txBody>
          <a:bodyPr>
            <a:normAutofit/>
          </a:bodyPr>
          <a:lstStyle/>
          <a:p>
            <a:pPr algn="ctr"/>
            <a:r>
              <a:rPr lang="en-IN" sz="3600" dirty="0"/>
              <a:t>Unsold Products and Discount Strategy</a:t>
            </a:r>
          </a:p>
        </p:txBody>
      </p:sp>
      <p:sp>
        <p:nvSpPr>
          <p:cNvPr id="3" name="Content Placeholder 2">
            <a:extLst>
              <a:ext uri="{FF2B5EF4-FFF2-40B4-BE49-F238E27FC236}">
                <a16:creationId xmlns:a16="http://schemas.microsoft.com/office/drawing/2014/main" id="{74A5D1D9-3602-33F5-1C9F-EB149B53AAEE}"/>
              </a:ext>
            </a:extLst>
          </p:cNvPr>
          <p:cNvSpPr>
            <a:spLocks noGrp="1"/>
          </p:cNvSpPr>
          <p:nvPr>
            <p:ph idx="1"/>
          </p:nvPr>
        </p:nvSpPr>
        <p:spPr>
          <a:xfrm>
            <a:off x="1097280" y="1845734"/>
            <a:ext cx="10058400" cy="4360194"/>
          </a:xfrm>
        </p:spPr>
        <p:txBody>
          <a:bodyPr>
            <a:normAutofit lnSpcReduction="10000"/>
          </a:bodyPr>
          <a:lstStyle/>
          <a:p>
            <a:r>
              <a:rPr lang="en-IN" sz="2800" dirty="0"/>
              <a:t>Objective</a:t>
            </a:r>
          </a:p>
          <a:p>
            <a:r>
              <a:rPr lang="en-IN" dirty="0"/>
              <a:t>To identify unsold products, categorize them and design a discount strategy in terms of these categories to clear this dead stock.</a:t>
            </a:r>
          </a:p>
          <a:p>
            <a:r>
              <a:rPr lang="en-IN" sz="2800" dirty="0"/>
              <a:t>Data Sources</a:t>
            </a:r>
          </a:p>
          <a:p>
            <a:r>
              <a:rPr lang="en-IN" dirty="0"/>
              <a:t>Product Information (product table)</a:t>
            </a:r>
          </a:p>
          <a:p>
            <a:r>
              <a:rPr lang="en-IN" dirty="0"/>
              <a:t>Order Details (</a:t>
            </a:r>
            <a:r>
              <a:rPr lang="en-IN" dirty="0" err="1"/>
              <a:t>order_items</a:t>
            </a:r>
            <a:r>
              <a:rPr lang="en-IN" dirty="0"/>
              <a:t> table)</a:t>
            </a:r>
          </a:p>
          <a:p>
            <a:r>
              <a:rPr lang="en-IN" sz="2800" dirty="0"/>
              <a:t>Methodology</a:t>
            </a:r>
          </a:p>
          <a:p>
            <a:r>
              <a:rPr lang="en-IN" dirty="0"/>
              <a:t>For this analysis we have used join to combine product information and order details in order to identify unsold products which were then categorized based on their prices into 3 categories using CASE statement and discount was applied based on categories where higher priced products were given more discount.</a:t>
            </a:r>
          </a:p>
        </p:txBody>
      </p:sp>
      <p:sp>
        <p:nvSpPr>
          <p:cNvPr id="4" name="Slide Number Placeholder 3">
            <a:extLst>
              <a:ext uri="{FF2B5EF4-FFF2-40B4-BE49-F238E27FC236}">
                <a16:creationId xmlns:a16="http://schemas.microsoft.com/office/drawing/2014/main" id="{22C5A000-C37B-5A6F-5B26-F83BBDFBD6F5}"/>
              </a:ext>
            </a:extLst>
          </p:cNvPr>
          <p:cNvSpPr>
            <a:spLocks noGrp="1"/>
          </p:cNvSpPr>
          <p:nvPr>
            <p:ph type="sldNum" sz="quarter" idx="12"/>
          </p:nvPr>
        </p:nvSpPr>
        <p:spPr/>
        <p:txBody>
          <a:bodyPr/>
          <a:lstStyle/>
          <a:p>
            <a:fld id="{0FBC1E31-FB38-45C2-B88D-9DDCD65AC088}" type="slidenum">
              <a:rPr lang="en-IN" smtClean="0"/>
              <a:t>9</a:t>
            </a:fld>
            <a:endParaRPr lang="en-IN"/>
          </a:p>
        </p:txBody>
      </p:sp>
    </p:spTree>
    <p:extLst>
      <p:ext uri="{BB962C8B-B14F-4D97-AF65-F5344CB8AC3E}">
        <p14:creationId xmlns:p14="http://schemas.microsoft.com/office/powerpoint/2010/main" val="30110572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977</TotalTime>
  <Words>3936</Words>
  <Application>Microsoft Office PowerPoint</Application>
  <PresentationFormat>Widescreen</PresentationFormat>
  <Paragraphs>588</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Inter</vt:lpstr>
      <vt:lpstr>Wingdings</vt:lpstr>
      <vt:lpstr>Retrospect</vt:lpstr>
      <vt:lpstr>SQL Project Business Report</vt:lpstr>
      <vt:lpstr>Objective</vt:lpstr>
      <vt:lpstr>Data Overview</vt:lpstr>
      <vt:lpstr>PowerPoint Presentation</vt:lpstr>
      <vt:lpstr>Analysis Customer Categorization</vt:lpstr>
      <vt:lpstr>Customer Categorization by Date of Creation</vt:lpstr>
      <vt:lpstr>Number of Customers by Category</vt:lpstr>
      <vt:lpstr>Key Takeaways</vt:lpstr>
      <vt:lpstr>Unsold Products and Discount Strategy</vt:lpstr>
      <vt:lpstr>Additionally, we have also calculated the number of products in each price category as well as number of unsold products by price category to identify products under which price range are not getting sold.   Analysis of Unsold Products </vt:lpstr>
      <vt:lpstr>Discount Application to Unsold Products</vt:lpstr>
      <vt:lpstr>Key Takeaways</vt:lpstr>
      <vt:lpstr>Inventory Evaluation Based on Product Class</vt:lpstr>
      <vt:lpstr>Inventory Value</vt:lpstr>
      <vt:lpstr>Key Takeaways</vt:lpstr>
      <vt:lpstr>Identifying Customers who Cancelled all orders</vt:lpstr>
      <vt:lpstr>those customers who have cancelled all their orders.  Customer Details for those who have Cancelled all their Orders</vt:lpstr>
      <vt:lpstr>Shipper and City-wise Delivery Analysis</vt:lpstr>
      <vt:lpstr>extract specific columns from these tables. We have aggregated the number of customer catered and consignment delivered by shipper and city.  Shipper and City-wise Delivery Details</vt:lpstr>
      <vt:lpstr>Key Takeaways</vt:lpstr>
      <vt:lpstr>Analysis of orders where the Payment Mode is Cash and Customer Last Name starts with 'G'.</vt:lpstr>
      <vt:lpstr>Order Details based on Customer Data</vt:lpstr>
      <vt:lpstr>Calculation of the largest order volume that has been shipped in a specific carton.</vt:lpstr>
      <vt:lpstr>Additionally, we also calculated the volume of the carton to compare the volume available with volume utilized.  Volume of Biggest Order in Carton ID 10</vt:lpstr>
      <vt:lpstr>Key Takeaways</vt:lpstr>
      <vt:lpstr>Inventory Status based on Sales and Product category</vt:lpstr>
      <vt:lpstr>Inventory Status of Products</vt:lpstr>
      <vt:lpstr>Key Takeaways</vt:lpstr>
      <vt:lpstr>Co-purchased products analysis excluding specific cities</vt:lpstr>
      <vt:lpstr>necessary data after applying specific filters. Additionally, we employed aggregate functions to calculate the quantity of each product that was co-purchased, helping us identify the most frequently co-purchased items.  Co-purchased Products Excluding Specific Cities</vt:lpstr>
      <vt:lpstr>Key Takeaways</vt:lpstr>
      <vt:lpstr>Order details for even Order IDs Shipped to specific Pincodes</vt:lpstr>
      <vt:lpstr>Order details for even numbered Order Ids not belonging to Pin codes starting with 5</vt:lpstr>
      <vt:lpstr>Key Takeaways</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Trivedi</dc:creator>
  <cp:lastModifiedBy>Piyush Trivedi</cp:lastModifiedBy>
  <cp:revision>22</cp:revision>
  <cp:lastPrinted>2024-08-11T14:38:16Z</cp:lastPrinted>
  <dcterms:created xsi:type="dcterms:W3CDTF">2024-08-10T08:27:06Z</dcterms:created>
  <dcterms:modified xsi:type="dcterms:W3CDTF">2024-08-11T14:41:11Z</dcterms:modified>
</cp:coreProperties>
</file>