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C66D507-958A-4F82-AB52-9A5EAE691AE1}" type="datetimeFigureOut">
              <a:rPr lang="en-IN" smtClean="0"/>
              <a:t>26-04-2025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17027926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6D507-958A-4F82-AB52-9A5EAE691AE1}"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164418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6D507-958A-4F82-AB52-9A5EAE691AE1}"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3716733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6D507-958A-4F82-AB52-9A5EAE691AE1}"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1574521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6D507-958A-4F82-AB52-9A5EAE691AE1}"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1085225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6D507-958A-4F82-AB52-9A5EAE691AE1}"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1025089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6D507-958A-4F82-AB52-9A5EAE691AE1}"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29702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6D507-958A-4F82-AB52-9A5EAE691AE1}"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614670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6D507-958A-4F82-AB52-9A5EAE691AE1}"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487639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6D507-958A-4F82-AB52-9A5EAE691AE1}"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34275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6D507-958A-4F82-AB52-9A5EAE691AE1}"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164578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6D507-958A-4F82-AB52-9A5EAE691AE1}"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43113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6D507-958A-4F82-AB52-9A5EAE691AE1}" type="datetimeFigureOut">
              <a:rPr lang="en-IN" smtClean="0"/>
              <a:t>26-04-2025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322482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6D507-958A-4F82-AB52-9A5EAE691AE1}" type="datetimeFigureOut">
              <a:rPr lang="en-IN" smtClean="0"/>
              <a:t>26-04-2025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346471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C66D507-958A-4F82-AB52-9A5EAE691AE1}" type="datetimeFigureOut">
              <a:rPr lang="en-IN" smtClean="0"/>
              <a:t>26-04-2025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328939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6D507-958A-4F82-AB52-9A5EAE691AE1}"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395486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6D507-958A-4F82-AB52-9A5EAE691AE1}"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BC538-5194-44FC-8D22-EF219EEA9D44}" type="slidenum">
              <a:rPr lang="en-IN" smtClean="0"/>
              <a:t>‹#›</a:t>
            </a:fld>
            <a:endParaRPr lang="en-IN"/>
          </a:p>
        </p:txBody>
      </p:sp>
    </p:spTree>
    <p:extLst>
      <p:ext uri="{BB962C8B-B14F-4D97-AF65-F5344CB8AC3E}">
        <p14:creationId xmlns:p14="http://schemas.microsoft.com/office/powerpoint/2010/main" val="163276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66D507-958A-4F82-AB52-9A5EAE691AE1}" type="datetimeFigureOut">
              <a:rPr lang="en-IN" smtClean="0"/>
              <a:t>26-04-2025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7BC538-5194-44FC-8D22-EF219EEA9D44}" type="slidenum">
              <a:rPr lang="en-IN" smtClean="0"/>
              <a:t>‹#›</a:t>
            </a:fld>
            <a:endParaRPr lang="en-IN"/>
          </a:p>
        </p:txBody>
      </p:sp>
    </p:spTree>
    <p:extLst>
      <p:ext uri="{BB962C8B-B14F-4D97-AF65-F5344CB8AC3E}">
        <p14:creationId xmlns:p14="http://schemas.microsoft.com/office/powerpoint/2010/main" val="2475315806"/>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244C-E5A2-6A83-FA42-61701E6A0137}"/>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C6DD65A6-FA9B-5C08-FFF8-CE945B00098F}"/>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E83AB9-4749-0699-D71A-0654C7044244}"/>
              </a:ext>
            </a:extLst>
          </p:cNvPr>
          <p:cNvPicPr>
            <a:picLocks noChangeAspect="1"/>
          </p:cNvPicPr>
          <p:nvPr/>
        </p:nvPicPr>
        <p:blipFill>
          <a:blip r:embed="rId2">
            <a:extLst>
              <a:ext uri="{28A0092B-C50C-407E-A947-70E740481C1C}">
                <a14:useLocalDpi xmlns:a14="http://schemas.microsoft.com/office/drawing/2010/main" val="0"/>
              </a:ext>
            </a:extLst>
          </a:blip>
          <a:srcRect t="15840"/>
          <a:stretch/>
        </p:blipFill>
        <p:spPr>
          <a:xfrm>
            <a:off x="0" y="0"/>
            <a:ext cx="12192000" cy="6014883"/>
          </a:xfrm>
          <a:prstGeom prst="rect">
            <a:avLst/>
          </a:prstGeom>
        </p:spPr>
      </p:pic>
      <p:sp>
        <p:nvSpPr>
          <p:cNvPr id="6" name="TextBox 5">
            <a:extLst>
              <a:ext uri="{FF2B5EF4-FFF2-40B4-BE49-F238E27FC236}">
                <a16:creationId xmlns:a16="http://schemas.microsoft.com/office/drawing/2014/main" id="{33FA10A3-A7D1-B36A-C382-315B933125BE}"/>
              </a:ext>
            </a:extLst>
          </p:cNvPr>
          <p:cNvSpPr txBox="1"/>
          <p:nvPr/>
        </p:nvSpPr>
        <p:spPr>
          <a:xfrm>
            <a:off x="5801032" y="6106958"/>
            <a:ext cx="6194323" cy="646331"/>
          </a:xfrm>
          <a:prstGeom prst="rect">
            <a:avLst/>
          </a:prstGeom>
          <a:noFill/>
        </p:spPr>
        <p:txBody>
          <a:bodyPr wrap="square" rtlCol="0">
            <a:spAutoFit/>
          </a:bodyPr>
          <a:lstStyle/>
          <a:p>
            <a:pPr algn="r"/>
            <a:r>
              <a:rPr lang="en-US" sz="3600" dirty="0"/>
              <a:t>--&gt; By Kartik Roy</a:t>
            </a:r>
            <a:endParaRPr lang="en-IN" sz="3600" dirty="0"/>
          </a:p>
        </p:txBody>
      </p:sp>
    </p:spTree>
    <p:extLst>
      <p:ext uri="{BB962C8B-B14F-4D97-AF65-F5344CB8AC3E}">
        <p14:creationId xmlns:p14="http://schemas.microsoft.com/office/powerpoint/2010/main" val="2258807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D9439-5CAB-8A3D-71C6-6C1CC5EE5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750156-94F3-9759-F3AA-A31C43BC59B5}"/>
              </a:ext>
            </a:extLst>
          </p:cNvPr>
          <p:cNvSpPr>
            <a:spLocks noGrp="1"/>
          </p:cNvSpPr>
          <p:nvPr>
            <p:ph type="title"/>
          </p:nvPr>
        </p:nvSpPr>
        <p:spPr>
          <a:xfrm>
            <a:off x="685801" y="98324"/>
            <a:ext cx="10131425" cy="1219199"/>
          </a:xfrm>
        </p:spPr>
        <p:txBody>
          <a:bodyPr>
            <a:normAutofit/>
          </a:bodyPr>
          <a:lstStyle/>
          <a:p>
            <a:pPr algn="ctr"/>
            <a:r>
              <a:rPr lang="en-IN" sz="4800" b="1" i="0" dirty="0">
                <a:effectLst/>
                <a:latin typeface="Manrope"/>
              </a:rPr>
              <a:t>Insights</a:t>
            </a:r>
            <a:endParaRPr lang="en-IN" sz="4800" dirty="0"/>
          </a:p>
        </p:txBody>
      </p:sp>
      <p:sp>
        <p:nvSpPr>
          <p:cNvPr id="3" name="Content Placeholder 2">
            <a:extLst>
              <a:ext uri="{FF2B5EF4-FFF2-40B4-BE49-F238E27FC236}">
                <a16:creationId xmlns:a16="http://schemas.microsoft.com/office/drawing/2014/main" id="{0A2D341B-95FC-72A9-B550-6022FACC2585}"/>
              </a:ext>
            </a:extLst>
          </p:cNvPr>
          <p:cNvSpPr>
            <a:spLocks noGrp="1"/>
          </p:cNvSpPr>
          <p:nvPr>
            <p:ph idx="1"/>
          </p:nvPr>
        </p:nvSpPr>
        <p:spPr>
          <a:xfrm>
            <a:off x="685801" y="2045110"/>
            <a:ext cx="5498689" cy="4483509"/>
          </a:xfrm>
        </p:spPr>
        <p:txBody>
          <a:bodyPr>
            <a:normAutofit/>
          </a:bodyPr>
          <a:lstStyle/>
          <a:p>
            <a:pPr marL="0" indent="0">
              <a:buNone/>
            </a:pPr>
            <a:r>
              <a:rPr lang="en-US" b="1" u="sng" dirty="0">
                <a:latin typeface="Manrope"/>
              </a:rPr>
              <a:t>#B. User Growth Analysis:</a:t>
            </a:r>
          </a:p>
          <a:p>
            <a:pPr marL="0" indent="0">
              <a:buNone/>
            </a:pPr>
            <a:endParaRPr lang="en-US" b="1" i="0" u="sng" dirty="0">
              <a:effectLst/>
              <a:latin typeface="Manrope"/>
            </a:endParaRPr>
          </a:p>
          <a:p>
            <a:pPr marL="0" indent="0">
              <a:buNone/>
            </a:pPr>
            <a:r>
              <a:rPr lang="en-US" b="1" i="0" dirty="0">
                <a:effectLst/>
                <a:latin typeface="Manrope"/>
              </a:rPr>
              <a:t>SELECT year, </a:t>
            </a:r>
            <a:r>
              <a:rPr lang="en-US" b="1" i="0" dirty="0" err="1">
                <a:effectLst/>
                <a:latin typeface="Manrope"/>
              </a:rPr>
              <a:t>num_week</a:t>
            </a:r>
            <a:r>
              <a:rPr lang="en-US" b="1" i="0" dirty="0">
                <a:effectLst/>
                <a:latin typeface="Manrope"/>
              </a:rPr>
              <a:t>, </a:t>
            </a:r>
            <a:r>
              <a:rPr lang="en-US" b="1" i="0" dirty="0" err="1">
                <a:effectLst/>
                <a:latin typeface="Manrope"/>
              </a:rPr>
              <a:t>num_active_users,SUM</a:t>
            </a:r>
            <a:r>
              <a:rPr lang="en-US" b="1" i="0" dirty="0">
                <a:effectLst/>
                <a:latin typeface="Manrope"/>
              </a:rPr>
              <a:t>(</a:t>
            </a:r>
            <a:r>
              <a:rPr lang="en-US" b="1" i="0" dirty="0" err="1">
                <a:effectLst/>
                <a:latin typeface="Manrope"/>
              </a:rPr>
              <a:t>num_active_users</a:t>
            </a:r>
            <a:r>
              <a:rPr lang="en-US" b="1" i="0" dirty="0">
                <a:effectLst/>
                <a:latin typeface="Manrope"/>
              </a:rPr>
              <a:t>) OVER (ORDER BY year, </a:t>
            </a:r>
            <a:r>
              <a:rPr lang="en-US" b="1" i="0" dirty="0" err="1">
                <a:effectLst/>
                <a:latin typeface="Manrope"/>
              </a:rPr>
              <a:t>num_week</a:t>
            </a:r>
            <a:r>
              <a:rPr lang="en-US" b="1" i="0" dirty="0">
                <a:effectLst/>
                <a:latin typeface="Manrope"/>
              </a:rPr>
              <a:t> ROWS BETWEEN UNBOUNDED PRECEDING AND CURRENT ROW)AS </a:t>
            </a:r>
            <a:r>
              <a:rPr lang="en-US" b="1" i="0" dirty="0" err="1">
                <a:effectLst/>
                <a:latin typeface="Manrope"/>
              </a:rPr>
              <a:t>cumm_active_users</a:t>
            </a:r>
            <a:r>
              <a:rPr lang="en-US" b="1" i="0" dirty="0">
                <a:effectLst/>
                <a:latin typeface="Manrope"/>
              </a:rPr>
              <a:t> FROM(</a:t>
            </a:r>
          </a:p>
          <a:p>
            <a:pPr marL="0" indent="0">
              <a:buNone/>
            </a:pPr>
            <a:r>
              <a:rPr lang="en-US" b="1" i="0" dirty="0">
                <a:effectLst/>
                <a:latin typeface="Manrope"/>
              </a:rPr>
              <a:t>SELECT    EXTRACT(YEAR FROM </a:t>
            </a:r>
            <a:r>
              <a:rPr lang="en-US" b="1" i="0" dirty="0" err="1">
                <a:effectLst/>
                <a:latin typeface="Manrope"/>
              </a:rPr>
              <a:t>a.activated_at</a:t>
            </a:r>
            <a:r>
              <a:rPr lang="en-US" b="1" i="0" dirty="0">
                <a:effectLst/>
                <a:latin typeface="Manrope"/>
              </a:rPr>
              <a:t>) AS year,    EXTRACT(WEEK FROM </a:t>
            </a:r>
            <a:r>
              <a:rPr lang="en-US" b="1" i="0" dirty="0" err="1">
                <a:effectLst/>
                <a:latin typeface="Manrope"/>
              </a:rPr>
              <a:t>a.activated_at</a:t>
            </a:r>
            <a:r>
              <a:rPr lang="en-US" b="1" i="0" dirty="0">
                <a:effectLst/>
                <a:latin typeface="Manrope"/>
              </a:rPr>
              <a:t>) AS </a:t>
            </a:r>
            <a:r>
              <a:rPr lang="en-US" b="1" i="0" dirty="0" err="1">
                <a:effectLst/>
                <a:latin typeface="Manrope"/>
              </a:rPr>
              <a:t>num_week</a:t>
            </a:r>
            <a:r>
              <a:rPr lang="en-US" b="1" i="0" dirty="0">
                <a:effectLst/>
                <a:latin typeface="Manrope"/>
              </a:rPr>
              <a:t>,    COUNT(DISTINCT </a:t>
            </a:r>
            <a:r>
              <a:rPr lang="en-US" b="1" i="0" dirty="0" err="1">
                <a:effectLst/>
                <a:latin typeface="Manrope"/>
              </a:rPr>
              <a:t>user_id</a:t>
            </a:r>
            <a:r>
              <a:rPr lang="en-US" b="1" i="0" dirty="0">
                <a:effectLst/>
                <a:latin typeface="Manrope"/>
              </a:rPr>
              <a:t>) AS </a:t>
            </a:r>
            <a:r>
              <a:rPr lang="en-US" b="1" i="0" dirty="0" err="1">
                <a:effectLst/>
                <a:latin typeface="Manrope"/>
              </a:rPr>
              <a:t>num_active_users</a:t>
            </a:r>
            <a:r>
              <a:rPr lang="en-US" b="1" i="0" dirty="0">
                <a:effectLst/>
                <a:latin typeface="Manrope"/>
              </a:rPr>
              <a:t> </a:t>
            </a:r>
          </a:p>
          <a:p>
            <a:pPr marL="0" indent="0">
              <a:buNone/>
            </a:pPr>
            <a:r>
              <a:rPr lang="en-US" b="1" i="0" dirty="0">
                <a:effectLst/>
                <a:latin typeface="Manrope"/>
              </a:rPr>
              <a:t>FROM users a </a:t>
            </a:r>
          </a:p>
          <a:p>
            <a:pPr marL="0" indent="0">
              <a:buNone/>
            </a:pPr>
            <a:r>
              <a:rPr lang="en-US" b="1" i="0" dirty="0">
                <a:effectLst/>
                <a:latin typeface="Manrope"/>
              </a:rPr>
              <a:t>GROUP BY year, </a:t>
            </a:r>
            <a:r>
              <a:rPr lang="en-US" b="1" i="0" dirty="0" err="1">
                <a:effectLst/>
                <a:latin typeface="Manrope"/>
              </a:rPr>
              <a:t>num_week</a:t>
            </a:r>
            <a:r>
              <a:rPr lang="en-US" b="1" i="0" dirty="0">
                <a:effectLst/>
                <a:latin typeface="Manrope"/>
              </a:rPr>
              <a:t> </a:t>
            </a:r>
          </a:p>
          <a:p>
            <a:pPr marL="0" indent="0">
              <a:buNone/>
            </a:pPr>
            <a:r>
              <a:rPr lang="en-US" b="1" i="0" dirty="0">
                <a:effectLst/>
                <a:latin typeface="Manrope"/>
              </a:rPr>
              <a:t>ORDER BY year, </a:t>
            </a:r>
            <a:r>
              <a:rPr lang="en-US" b="1" i="0" dirty="0" err="1">
                <a:effectLst/>
                <a:latin typeface="Manrope"/>
              </a:rPr>
              <a:t>num_week</a:t>
            </a:r>
            <a:r>
              <a:rPr lang="en-US" b="1" i="0" dirty="0">
                <a:effectLst/>
                <a:latin typeface="Manrope"/>
              </a:rPr>
              <a:t>) AS B;</a:t>
            </a:r>
            <a:endParaRPr lang="en-IN" dirty="0"/>
          </a:p>
        </p:txBody>
      </p:sp>
      <p:sp>
        <p:nvSpPr>
          <p:cNvPr id="4" name="TextBox 3">
            <a:extLst>
              <a:ext uri="{FF2B5EF4-FFF2-40B4-BE49-F238E27FC236}">
                <a16:creationId xmlns:a16="http://schemas.microsoft.com/office/drawing/2014/main" id="{A7DEB23E-953E-E4F1-9C45-C37172A57082}"/>
              </a:ext>
            </a:extLst>
          </p:cNvPr>
          <p:cNvSpPr txBox="1"/>
          <p:nvPr/>
        </p:nvSpPr>
        <p:spPr>
          <a:xfrm>
            <a:off x="776748" y="1317523"/>
            <a:ext cx="6597446" cy="461665"/>
          </a:xfrm>
          <a:prstGeom prst="rect">
            <a:avLst/>
          </a:prstGeom>
          <a:noFill/>
        </p:spPr>
        <p:txBody>
          <a:bodyPr wrap="square" rtlCol="0">
            <a:spAutoFit/>
          </a:bodyPr>
          <a:lstStyle/>
          <a:p>
            <a:r>
              <a:rPr lang="en-US" dirty="0"/>
              <a:t># </a:t>
            </a:r>
            <a:r>
              <a:rPr lang="en-US" sz="2400" dirty="0"/>
              <a:t>Case Study 2 -&gt;  </a:t>
            </a:r>
            <a:r>
              <a:rPr lang="en-IN" sz="2400" b="1" i="0" dirty="0">
                <a:effectLst/>
                <a:latin typeface="Manrope"/>
              </a:rPr>
              <a:t>Investigating Metric Spike</a:t>
            </a:r>
            <a:endParaRPr lang="en-IN" sz="2400" dirty="0"/>
          </a:p>
        </p:txBody>
      </p:sp>
      <p:pic>
        <p:nvPicPr>
          <p:cNvPr id="6" name="Picture 5">
            <a:extLst>
              <a:ext uri="{FF2B5EF4-FFF2-40B4-BE49-F238E27FC236}">
                <a16:creationId xmlns:a16="http://schemas.microsoft.com/office/drawing/2014/main" id="{6726F7A7-89BE-3E34-3B4E-05E67B05A8EF}"/>
              </a:ext>
            </a:extLst>
          </p:cNvPr>
          <p:cNvPicPr>
            <a:picLocks noChangeAspect="1"/>
          </p:cNvPicPr>
          <p:nvPr/>
        </p:nvPicPr>
        <p:blipFill>
          <a:blip r:embed="rId2"/>
          <a:stretch>
            <a:fillRect/>
          </a:stretch>
        </p:blipFill>
        <p:spPr>
          <a:xfrm>
            <a:off x="7129306" y="2610914"/>
            <a:ext cx="4235034" cy="2408904"/>
          </a:xfrm>
          <a:prstGeom prst="rect">
            <a:avLst/>
          </a:prstGeom>
        </p:spPr>
      </p:pic>
    </p:spTree>
    <p:extLst>
      <p:ext uri="{BB962C8B-B14F-4D97-AF65-F5344CB8AC3E}">
        <p14:creationId xmlns:p14="http://schemas.microsoft.com/office/powerpoint/2010/main" val="2221282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881B3-FDCF-1086-EEBF-04926D26DC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ABFE8-2542-C1C2-65F1-DBA3E4480E37}"/>
              </a:ext>
            </a:extLst>
          </p:cNvPr>
          <p:cNvSpPr>
            <a:spLocks noGrp="1"/>
          </p:cNvSpPr>
          <p:nvPr>
            <p:ph type="title"/>
          </p:nvPr>
        </p:nvSpPr>
        <p:spPr>
          <a:xfrm>
            <a:off x="685801" y="98324"/>
            <a:ext cx="10131425" cy="1219199"/>
          </a:xfrm>
        </p:spPr>
        <p:txBody>
          <a:bodyPr>
            <a:normAutofit/>
          </a:bodyPr>
          <a:lstStyle/>
          <a:p>
            <a:pPr algn="ctr"/>
            <a:r>
              <a:rPr lang="en-IN" sz="4800" b="1" i="0" dirty="0">
                <a:effectLst/>
                <a:latin typeface="Manrope"/>
              </a:rPr>
              <a:t>Insights</a:t>
            </a:r>
            <a:endParaRPr lang="en-IN" sz="4800" dirty="0"/>
          </a:p>
        </p:txBody>
      </p:sp>
      <p:sp>
        <p:nvSpPr>
          <p:cNvPr id="3" name="Content Placeholder 2">
            <a:extLst>
              <a:ext uri="{FF2B5EF4-FFF2-40B4-BE49-F238E27FC236}">
                <a16:creationId xmlns:a16="http://schemas.microsoft.com/office/drawing/2014/main" id="{A8398208-D4C4-F049-FF9B-81EF73FC6616}"/>
              </a:ext>
            </a:extLst>
          </p:cNvPr>
          <p:cNvSpPr>
            <a:spLocks noGrp="1"/>
          </p:cNvSpPr>
          <p:nvPr>
            <p:ph idx="1"/>
          </p:nvPr>
        </p:nvSpPr>
        <p:spPr>
          <a:xfrm>
            <a:off x="685801" y="2045110"/>
            <a:ext cx="5498689" cy="4522838"/>
          </a:xfrm>
        </p:spPr>
        <p:txBody>
          <a:bodyPr>
            <a:normAutofit fontScale="70000" lnSpcReduction="20000"/>
          </a:bodyPr>
          <a:lstStyle/>
          <a:p>
            <a:pPr marL="0" indent="0">
              <a:buNone/>
            </a:pPr>
            <a:r>
              <a:rPr lang="en-US" sz="2900" b="1" u="sng" dirty="0">
                <a:latin typeface="Manrope"/>
              </a:rPr>
              <a:t>#C. Weekly Retention Analysis:</a:t>
            </a:r>
          </a:p>
          <a:p>
            <a:pPr marL="0" indent="0">
              <a:buNone/>
            </a:pPr>
            <a:endParaRPr lang="en-US" b="1" i="0" u="sng" dirty="0">
              <a:effectLst/>
              <a:latin typeface="Manrope"/>
            </a:endParaRPr>
          </a:p>
          <a:p>
            <a:pPr marL="0" indent="0">
              <a:buNone/>
            </a:pPr>
            <a:r>
              <a:rPr lang="en-US" b="1" i="0" dirty="0">
                <a:effectLst/>
                <a:latin typeface="Manrope"/>
              </a:rPr>
              <a:t>SELECT </a:t>
            </a:r>
            <a:r>
              <a:rPr lang="en-US" b="1" i="0" dirty="0" err="1">
                <a:effectLst/>
                <a:latin typeface="Manrope"/>
              </a:rPr>
              <a:t>user_id</a:t>
            </a:r>
            <a:r>
              <a:rPr lang="en-US" b="1" i="0" dirty="0">
                <a:effectLst/>
                <a:latin typeface="Manrope"/>
              </a:rPr>
              <a:t>, COUNT(</a:t>
            </a:r>
            <a:r>
              <a:rPr lang="en-US" b="1" i="0" dirty="0" err="1">
                <a:effectLst/>
                <a:latin typeface="Manrope"/>
              </a:rPr>
              <a:t>user_id</a:t>
            </a:r>
            <a:r>
              <a:rPr lang="en-US" b="1" i="0" dirty="0">
                <a:effectLst/>
                <a:latin typeface="Manrope"/>
              </a:rPr>
              <a:t>) AS </a:t>
            </a:r>
            <a:r>
              <a:rPr lang="en-US" b="1" i="0" dirty="0" err="1">
                <a:effectLst/>
                <a:latin typeface="Manrope"/>
              </a:rPr>
              <a:t>no_of_users</a:t>
            </a:r>
            <a:r>
              <a:rPr lang="en-US" b="1" i="0" dirty="0">
                <a:effectLst/>
                <a:latin typeface="Manrope"/>
              </a:rPr>
              <a:t>, SUM(CASE WHEN </a:t>
            </a:r>
            <a:r>
              <a:rPr lang="en-US" b="1" i="0" dirty="0" err="1">
                <a:effectLst/>
                <a:latin typeface="Manrope"/>
              </a:rPr>
              <a:t>retention_week</a:t>
            </a:r>
            <a:r>
              <a:rPr lang="en-US" b="1" i="0" dirty="0">
                <a:effectLst/>
                <a:latin typeface="Manrope"/>
              </a:rPr>
              <a:t> = 1        THEN 1        ELSE 0        END) AS </a:t>
            </a:r>
            <a:r>
              <a:rPr lang="en-US" b="1" i="0" dirty="0" err="1">
                <a:effectLst/>
                <a:latin typeface="Manrope"/>
              </a:rPr>
              <a:t>per_week_retention</a:t>
            </a:r>
            <a:endParaRPr lang="en-US" b="1" i="0" dirty="0">
              <a:effectLst/>
              <a:latin typeface="Manrope"/>
            </a:endParaRPr>
          </a:p>
          <a:p>
            <a:pPr marL="0" indent="0">
              <a:buNone/>
            </a:pPr>
            <a:r>
              <a:rPr lang="en-US" b="1" i="0" dirty="0">
                <a:effectLst/>
                <a:latin typeface="Manrope"/>
              </a:rPr>
              <a:t>FROM (    </a:t>
            </a:r>
          </a:p>
          <a:p>
            <a:pPr marL="0" indent="0">
              <a:buNone/>
            </a:pPr>
            <a:r>
              <a:rPr lang="en-US" b="1" i="0" dirty="0">
                <a:effectLst/>
                <a:latin typeface="Manrope"/>
              </a:rPr>
              <a:t>SELECT </a:t>
            </a:r>
            <a:r>
              <a:rPr lang="en-US" b="1" i="0" dirty="0" err="1">
                <a:effectLst/>
                <a:latin typeface="Manrope"/>
              </a:rPr>
              <a:t>a.user_id</a:t>
            </a:r>
            <a:r>
              <a:rPr lang="en-US" b="1" i="0" dirty="0">
                <a:effectLst/>
                <a:latin typeface="Manrope"/>
              </a:rPr>
              <a:t>,            </a:t>
            </a:r>
            <a:r>
              <a:rPr lang="en-US" b="1" i="0" dirty="0" err="1">
                <a:effectLst/>
                <a:latin typeface="Manrope"/>
              </a:rPr>
              <a:t>a.signup_week</a:t>
            </a:r>
            <a:r>
              <a:rPr lang="en-US" b="1" i="0" dirty="0">
                <a:effectLst/>
                <a:latin typeface="Manrope"/>
              </a:rPr>
              <a:t>,            </a:t>
            </a:r>
            <a:r>
              <a:rPr lang="en-US" b="1" i="0" dirty="0" err="1">
                <a:effectLst/>
                <a:latin typeface="Manrope"/>
              </a:rPr>
              <a:t>b.engagement_week</a:t>
            </a:r>
            <a:r>
              <a:rPr lang="en-US" b="1" i="0" dirty="0">
                <a:effectLst/>
                <a:latin typeface="Manrope"/>
              </a:rPr>
              <a:t>,           DATEDIFF(</a:t>
            </a:r>
            <a:r>
              <a:rPr lang="en-US" b="1" i="0" dirty="0" err="1">
                <a:effectLst/>
                <a:latin typeface="Manrope"/>
              </a:rPr>
              <a:t>b.engagement_week</a:t>
            </a:r>
            <a:r>
              <a:rPr lang="en-US" b="1" i="0" dirty="0">
                <a:effectLst/>
                <a:latin typeface="Manrope"/>
              </a:rPr>
              <a:t>, </a:t>
            </a:r>
            <a:r>
              <a:rPr lang="en-US" b="1" i="0" dirty="0" err="1">
                <a:effectLst/>
                <a:latin typeface="Manrope"/>
              </a:rPr>
              <a:t>a.signup_week</a:t>
            </a:r>
            <a:r>
              <a:rPr lang="en-US" b="1" i="0" dirty="0">
                <a:effectLst/>
                <a:latin typeface="Manrope"/>
              </a:rPr>
              <a:t>) AS </a:t>
            </a:r>
            <a:r>
              <a:rPr lang="en-US" b="1" i="0" dirty="0" err="1">
                <a:effectLst/>
                <a:latin typeface="Manrope"/>
              </a:rPr>
              <a:t>retention_week</a:t>
            </a:r>
            <a:r>
              <a:rPr lang="en-US" b="1" i="0" dirty="0">
                <a:effectLst/>
                <a:latin typeface="Manrope"/>
              </a:rPr>
              <a:t>    </a:t>
            </a:r>
          </a:p>
          <a:p>
            <a:pPr marL="0" indent="0">
              <a:buNone/>
            </a:pPr>
            <a:r>
              <a:rPr lang="en-US" b="1" i="0" dirty="0">
                <a:effectLst/>
                <a:latin typeface="Manrope"/>
              </a:rPr>
              <a:t>FROM (        SELECT DISTINCT </a:t>
            </a:r>
            <a:r>
              <a:rPr lang="en-US" b="1" i="0" dirty="0" err="1">
                <a:effectLst/>
                <a:latin typeface="Manrope"/>
              </a:rPr>
              <a:t>user_id</a:t>
            </a:r>
            <a:r>
              <a:rPr lang="en-US" b="1" i="0" dirty="0">
                <a:effectLst/>
                <a:latin typeface="Manrope"/>
              </a:rPr>
              <a:t>,               EXTRACT(WEEK FROM </a:t>
            </a:r>
            <a:r>
              <a:rPr lang="en-US" b="1" i="0" dirty="0" err="1">
                <a:effectLst/>
                <a:latin typeface="Manrope"/>
              </a:rPr>
              <a:t>occurred_at</a:t>
            </a:r>
            <a:r>
              <a:rPr lang="en-US" b="1" i="0" dirty="0">
                <a:effectLst/>
                <a:latin typeface="Manrope"/>
              </a:rPr>
              <a:t>) AS </a:t>
            </a:r>
            <a:r>
              <a:rPr lang="en-US" b="1" i="0" dirty="0" err="1">
                <a:effectLst/>
                <a:latin typeface="Manrope"/>
              </a:rPr>
              <a:t>signup_week</a:t>
            </a:r>
            <a:r>
              <a:rPr lang="en-US" b="1" i="0" dirty="0">
                <a:effectLst/>
                <a:latin typeface="Manrope"/>
              </a:rPr>
              <a:t>        </a:t>
            </a:r>
          </a:p>
          <a:p>
            <a:pPr marL="0" indent="0">
              <a:buNone/>
            </a:pPr>
            <a:r>
              <a:rPr lang="en-US" b="1" i="0" dirty="0">
                <a:effectLst/>
                <a:latin typeface="Manrope"/>
              </a:rPr>
              <a:t>FROM events        </a:t>
            </a:r>
          </a:p>
          <a:p>
            <a:pPr marL="0" indent="0">
              <a:buNone/>
            </a:pPr>
            <a:r>
              <a:rPr lang="en-US" b="1" i="0" dirty="0">
                <a:effectLst/>
                <a:latin typeface="Manrope"/>
              </a:rPr>
              <a:t>WHERE </a:t>
            </a:r>
            <a:r>
              <a:rPr lang="en-US" b="1" i="0" dirty="0" err="1">
                <a:effectLst/>
                <a:latin typeface="Manrope"/>
              </a:rPr>
              <a:t>event_type</a:t>
            </a:r>
            <a:r>
              <a:rPr lang="en-US" b="1" i="0" dirty="0">
                <a:effectLst/>
                <a:latin typeface="Manrope"/>
              </a:rPr>
              <a:t> = '</a:t>
            </a:r>
            <a:r>
              <a:rPr lang="en-US" b="1" i="0" dirty="0" err="1">
                <a:effectLst/>
                <a:latin typeface="Manrope"/>
              </a:rPr>
              <a:t>signup_flow</a:t>
            </a:r>
            <a:r>
              <a:rPr lang="en-US" b="1" i="0" dirty="0">
                <a:effectLst/>
                <a:latin typeface="Manrope"/>
              </a:rPr>
              <a:t>'           AND </a:t>
            </a:r>
            <a:r>
              <a:rPr lang="en-US" b="1" i="0" dirty="0" err="1">
                <a:effectLst/>
                <a:latin typeface="Manrope"/>
              </a:rPr>
              <a:t>event_name</a:t>
            </a:r>
            <a:r>
              <a:rPr lang="en-US" b="1" i="0" dirty="0">
                <a:effectLst/>
                <a:latin typeface="Manrope"/>
              </a:rPr>
              <a:t> = '</a:t>
            </a:r>
            <a:r>
              <a:rPr lang="en-US" b="1" i="0" dirty="0" err="1">
                <a:effectLst/>
                <a:latin typeface="Manrope"/>
              </a:rPr>
              <a:t>complete_signup</a:t>
            </a:r>
            <a:r>
              <a:rPr lang="en-US" b="1" i="0" dirty="0">
                <a:effectLst/>
                <a:latin typeface="Manrope"/>
              </a:rPr>
              <a:t>'          AND EXTRACT(WEEK FROM </a:t>
            </a:r>
            <a:r>
              <a:rPr lang="en-US" b="1" i="0" dirty="0" err="1">
                <a:effectLst/>
                <a:latin typeface="Manrope"/>
              </a:rPr>
              <a:t>occurred_at</a:t>
            </a:r>
            <a:r>
              <a:rPr lang="en-US" b="1" i="0" dirty="0">
                <a:effectLst/>
                <a:latin typeface="Manrope"/>
              </a:rPr>
              <a:t>) = 18    ) a    LEFT JOIN (        SELECT DISTINCT </a:t>
            </a:r>
            <a:r>
              <a:rPr lang="en-US" b="1" i="0" dirty="0" err="1">
                <a:effectLst/>
                <a:latin typeface="Manrope"/>
              </a:rPr>
              <a:t>user_id</a:t>
            </a:r>
            <a:r>
              <a:rPr lang="en-US" b="1" i="0" dirty="0">
                <a:effectLst/>
                <a:latin typeface="Manrope"/>
              </a:rPr>
              <a:t>,               EXTRACT(WEEK FROM </a:t>
            </a:r>
            <a:r>
              <a:rPr lang="en-US" b="1" i="0" dirty="0" err="1">
                <a:effectLst/>
                <a:latin typeface="Manrope"/>
              </a:rPr>
              <a:t>occurred_at</a:t>
            </a:r>
            <a:r>
              <a:rPr lang="en-US" b="1" i="0" dirty="0">
                <a:effectLst/>
                <a:latin typeface="Manrope"/>
              </a:rPr>
              <a:t>) AS </a:t>
            </a:r>
            <a:r>
              <a:rPr lang="en-US" b="1" i="0" dirty="0" err="1">
                <a:effectLst/>
                <a:latin typeface="Manrope"/>
              </a:rPr>
              <a:t>engagement_week</a:t>
            </a:r>
            <a:r>
              <a:rPr lang="en-US" b="1" i="0" dirty="0">
                <a:effectLst/>
                <a:latin typeface="Manrope"/>
              </a:rPr>
              <a:t>       </a:t>
            </a:r>
          </a:p>
          <a:p>
            <a:pPr marL="0" indent="0">
              <a:buNone/>
            </a:pPr>
            <a:r>
              <a:rPr lang="en-US" b="1" i="0" dirty="0">
                <a:effectLst/>
                <a:latin typeface="Manrope"/>
              </a:rPr>
              <a:t> FROM events        </a:t>
            </a:r>
          </a:p>
          <a:p>
            <a:pPr marL="0" indent="0">
              <a:buNone/>
            </a:pPr>
            <a:r>
              <a:rPr lang="en-US" b="1" i="0" dirty="0">
                <a:effectLst/>
                <a:latin typeface="Manrope"/>
              </a:rPr>
              <a:t>WHERE </a:t>
            </a:r>
            <a:r>
              <a:rPr lang="en-US" b="1" i="0" dirty="0" err="1">
                <a:effectLst/>
                <a:latin typeface="Manrope"/>
              </a:rPr>
              <a:t>event_type</a:t>
            </a:r>
            <a:r>
              <a:rPr lang="en-US" b="1" i="0" dirty="0">
                <a:effectLst/>
                <a:latin typeface="Manrope"/>
              </a:rPr>
              <a:t> = 'engagement'    ) b    ON </a:t>
            </a:r>
            <a:r>
              <a:rPr lang="en-US" b="1" i="0" dirty="0" err="1">
                <a:effectLst/>
                <a:latin typeface="Manrope"/>
              </a:rPr>
              <a:t>a.user_id</a:t>
            </a:r>
            <a:r>
              <a:rPr lang="en-US" b="1" i="0" dirty="0">
                <a:effectLst/>
                <a:latin typeface="Manrope"/>
              </a:rPr>
              <a:t> = </a:t>
            </a:r>
            <a:r>
              <a:rPr lang="en-US" b="1" i="0" dirty="0" err="1">
                <a:effectLst/>
                <a:latin typeface="Manrope"/>
              </a:rPr>
              <a:t>b.user_id</a:t>
            </a:r>
            <a:r>
              <a:rPr lang="en-US" b="1" i="0" dirty="0">
                <a:effectLst/>
                <a:latin typeface="Manrope"/>
              </a:rPr>
              <a:t>) </a:t>
            </a:r>
          </a:p>
          <a:p>
            <a:pPr marL="0" indent="0">
              <a:buNone/>
            </a:pPr>
            <a:r>
              <a:rPr lang="en-US" b="1" i="0" dirty="0" err="1">
                <a:effectLst/>
                <a:latin typeface="Manrope"/>
              </a:rPr>
              <a:t>dGROUP</a:t>
            </a:r>
            <a:r>
              <a:rPr lang="en-US" b="1" i="0" dirty="0">
                <a:effectLst/>
                <a:latin typeface="Manrope"/>
              </a:rPr>
              <a:t> BY </a:t>
            </a:r>
            <a:r>
              <a:rPr lang="en-US" b="1" i="0" dirty="0" err="1">
                <a:effectLst/>
                <a:latin typeface="Manrope"/>
              </a:rPr>
              <a:t>user_id</a:t>
            </a:r>
            <a:endParaRPr lang="en-US" b="1" i="0" dirty="0">
              <a:effectLst/>
              <a:latin typeface="Manrope"/>
            </a:endParaRPr>
          </a:p>
          <a:p>
            <a:pPr marL="0" indent="0">
              <a:buNone/>
            </a:pPr>
            <a:r>
              <a:rPr lang="en-US" b="1" i="0" dirty="0">
                <a:effectLst/>
                <a:latin typeface="Manrope"/>
              </a:rPr>
              <a:t>ORDER BY </a:t>
            </a:r>
            <a:r>
              <a:rPr lang="en-US" b="1" i="0" dirty="0" err="1">
                <a:effectLst/>
                <a:latin typeface="Manrope"/>
              </a:rPr>
              <a:t>user_id</a:t>
            </a:r>
            <a:r>
              <a:rPr lang="en-US" b="1" i="0" dirty="0">
                <a:effectLst/>
                <a:latin typeface="Manrope"/>
              </a:rPr>
              <a:t>;</a:t>
            </a:r>
            <a:endParaRPr lang="en-IN" dirty="0"/>
          </a:p>
        </p:txBody>
      </p:sp>
      <p:sp>
        <p:nvSpPr>
          <p:cNvPr id="4" name="TextBox 3">
            <a:extLst>
              <a:ext uri="{FF2B5EF4-FFF2-40B4-BE49-F238E27FC236}">
                <a16:creationId xmlns:a16="http://schemas.microsoft.com/office/drawing/2014/main" id="{47767D7F-24E7-3F04-DF53-B5C55EE8CD05}"/>
              </a:ext>
            </a:extLst>
          </p:cNvPr>
          <p:cNvSpPr txBox="1"/>
          <p:nvPr/>
        </p:nvSpPr>
        <p:spPr>
          <a:xfrm>
            <a:off x="776748" y="1317523"/>
            <a:ext cx="6597446" cy="461665"/>
          </a:xfrm>
          <a:prstGeom prst="rect">
            <a:avLst/>
          </a:prstGeom>
          <a:noFill/>
        </p:spPr>
        <p:txBody>
          <a:bodyPr wrap="square" rtlCol="0">
            <a:spAutoFit/>
          </a:bodyPr>
          <a:lstStyle/>
          <a:p>
            <a:r>
              <a:rPr lang="en-US" dirty="0"/>
              <a:t># </a:t>
            </a:r>
            <a:r>
              <a:rPr lang="en-US" sz="2400" dirty="0"/>
              <a:t>Case Study 2 -&gt;  </a:t>
            </a:r>
            <a:r>
              <a:rPr lang="en-IN" sz="2400" b="1" i="0" dirty="0">
                <a:effectLst/>
                <a:latin typeface="Manrope"/>
              </a:rPr>
              <a:t>Investigating Metric Spike</a:t>
            </a:r>
            <a:endParaRPr lang="en-IN" sz="2400" dirty="0"/>
          </a:p>
        </p:txBody>
      </p:sp>
      <p:pic>
        <p:nvPicPr>
          <p:cNvPr id="6" name="Picture 5">
            <a:extLst>
              <a:ext uri="{FF2B5EF4-FFF2-40B4-BE49-F238E27FC236}">
                <a16:creationId xmlns:a16="http://schemas.microsoft.com/office/drawing/2014/main" id="{70B143F3-BB4B-97EA-DB53-20F3DA142364}"/>
              </a:ext>
            </a:extLst>
          </p:cNvPr>
          <p:cNvPicPr>
            <a:picLocks noChangeAspect="1"/>
          </p:cNvPicPr>
          <p:nvPr/>
        </p:nvPicPr>
        <p:blipFill>
          <a:blip r:embed="rId2"/>
          <a:stretch>
            <a:fillRect/>
          </a:stretch>
        </p:blipFill>
        <p:spPr>
          <a:xfrm>
            <a:off x="7030064" y="2185345"/>
            <a:ext cx="4293845" cy="2910674"/>
          </a:xfrm>
          <a:prstGeom prst="rect">
            <a:avLst/>
          </a:prstGeom>
        </p:spPr>
      </p:pic>
    </p:spTree>
    <p:extLst>
      <p:ext uri="{BB962C8B-B14F-4D97-AF65-F5344CB8AC3E}">
        <p14:creationId xmlns:p14="http://schemas.microsoft.com/office/powerpoint/2010/main" val="77856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54854-3A49-6FC3-89D3-99ED961167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5F75D-4B28-45DD-15C4-FDFFB3397787}"/>
              </a:ext>
            </a:extLst>
          </p:cNvPr>
          <p:cNvSpPr>
            <a:spLocks noGrp="1"/>
          </p:cNvSpPr>
          <p:nvPr>
            <p:ph type="title"/>
          </p:nvPr>
        </p:nvSpPr>
        <p:spPr>
          <a:xfrm>
            <a:off x="685801" y="98324"/>
            <a:ext cx="10131425" cy="1219199"/>
          </a:xfrm>
        </p:spPr>
        <p:txBody>
          <a:bodyPr>
            <a:normAutofit/>
          </a:bodyPr>
          <a:lstStyle/>
          <a:p>
            <a:pPr algn="ctr"/>
            <a:r>
              <a:rPr lang="en-IN" sz="4800" b="1" i="0" dirty="0">
                <a:effectLst/>
                <a:latin typeface="Manrope"/>
              </a:rPr>
              <a:t>Insights</a:t>
            </a:r>
            <a:endParaRPr lang="en-IN" sz="4800" dirty="0"/>
          </a:p>
        </p:txBody>
      </p:sp>
      <p:sp>
        <p:nvSpPr>
          <p:cNvPr id="3" name="Content Placeholder 2">
            <a:extLst>
              <a:ext uri="{FF2B5EF4-FFF2-40B4-BE49-F238E27FC236}">
                <a16:creationId xmlns:a16="http://schemas.microsoft.com/office/drawing/2014/main" id="{CF5B4EF3-AB11-06C8-7AB4-D1ECE71E65FC}"/>
              </a:ext>
            </a:extLst>
          </p:cNvPr>
          <p:cNvSpPr>
            <a:spLocks noGrp="1"/>
          </p:cNvSpPr>
          <p:nvPr>
            <p:ph idx="1"/>
          </p:nvPr>
        </p:nvSpPr>
        <p:spPr>
          <a:xfrm>
            <a:off x="685801" y="2045110"/>
            <a:ext cx="5498689" cy="3844413"/>
          </a:xfrm>
        </p:spPr>
        <p:txBody>
          <a:bodyPr>
            <a:normAutofit lnSpcReduction="10000"/>
          </a:bodyPr>
          <a:lstStyle/>
          <a:p>
            <a:pPr marL="0" indent="0">
              <a:buNone/>
            </a:pPr>
            <a:r>
              <a:rPr lang="en-US" b="1" u="sng" dirty="0">
                <a:latin typeface="Manrope"/>
              </a:rPr>
              <a:t>#D. Weekly Engagement Per Device:</a:t>
            </a:r>
          </a:p>
          <a:p>
            <a:pPr marL="0" indent="0">
              <a:buNone/>
            </a:pPr>
            <a:endParaRPr lang="en-US" b="1" u="sng" dirty="0">
              <a:latin typeface="Manrope"/>
            </a:endParaRPr>
          </a:p>
          <a:p>
            <a:pPr marL="0" indent="0">
              <a:buNone/>
            </a:pPr>
            <a:r>
              <a:rPr lang="en-US" b="1" i="0" dirty="0">
                <a:effectLst/>
                <a:latin typeface="Manrope"/>
              </a:rPr>
              <a:t>SELECT year(</a:t>
            </a:r>
            <a:r>
              <a:rPr lang="en-US" b="1" i="0" dirty="0" err="1">
                <a:effectLst/>
                <a:latin typeface="Manrope"/>
              </a:rPr>
              <a:t>occurred_at</a:t>
            </a:r>
            <a:r>
              <a:rPr lang="en-US" b="1" i="0" dirty="0">
                <a:effectLst/>
                <a:latin typeface="Manrope"/>
              </a:rPr>
              <a:t>) AS year,       week(</a:t>
            </a:r>
            <a:r>
              <a:rPr lang="en-US" b="1" i="0" dirty="0" err="1">
                <a:effectLst/>
                <a:latin typeface="Manrope"/>
              </a:rPr>
              <a:t>occurred_at</a:t>
            </a:r>
            <a:r>
              <a:rPr lang="en-US" b="1" i="0" dirty="0">
                <a:effectLst/>
                <a:latin typeface="Manrope"/>
              </a:rPr>
              <a:t>) AS </a:t>
            </a:r>
            <a:r>
              <a:rPr lang="en-US" b="1" i="0" dirty="0" err="1">
                <a:effectLst/>
                <a:latin typeface="Manrope"/>
              </a:rPr>
              <a:t>no_of_weeks</a:t>
            </a:r>
            <a:r>
              <a:rPr lang="en-US" b="1" i="0" dirty="0">
                <a:effectLst/>
                <a:latin typeface="Manrope"/>
              </a:rPr>
              <a:t>,      </a:t>
            </a:r>
          </a:p>
          <a:p>
            <a:pPr marL="0" indent="0">
              <a:buNone/>
            </a:pPr>
            <a:r>
              <a:rPr lang="en-US" b="1" i="0" dirty="0">
                <a:effectLst/>
                <a:latin typeface="Manrope"/>
              </a:rPr>
              <a:t> device,      </a:t>
            </a:r>
          </a:p>
          <a:p>
            <a:pPr marL="0" indent="0">
              <a:buNone/>
            </a:pPr>
            <a:r>
              <a:rPr lang="en-US" b="1" i="0" dirty="0">
                <a:effectLst/>
                <a:latin typeface="Manrope"/>
              </a:rPr>
              <a:t> COUNT(DISTINCT </a:t>
            </a:r>
            <a:r>
              <a:rPr lang="en-US" b="1" i="0" dirty="0" err="1">
                <a:effectLst/>
                <a:latin typeface="Manrope"/>
              </a:rPr>
              <a:t>user_id</a:t>
            </a:r>
            <a:r>
              <a:rPr lang="en-US" b="1" i="0" dirty="0">
                <a:effectLst/>
                <a:latin typeface="Manrope"/>
              </a:rPr>
              <a:t>) AS </a:t>
            </a:r>
            <a:r>
              <a:rPr lang="en-US" b="1" i="0" dirty="0" err="1">
                <a:effectLst/>
                <a:latin typeface="Manrope"/>
              </a:rPr>
              <a:t>no_of_user</a:t>
            </a:r>
            <a:endParaRPr lang="en-US" b="1" i="0" dirty="0">
              <a:effectLst/>
              <a:latin typeface="Manrope"/>
            </a:endParaRPr>
          </a:p>
          <a:p>
            <a:pPr marL="0" indent="0">
              <a:buNone/>
            </a:pPr>
            <a:r>
              <a:rPr lang="en-US" b="1" i="0" dirty="0">
                <a:effectLst/>
                <a:latin typeface="Manrope"/>
              </a:rPr>
              <a:t>FROM events</a:t>
            </a:r>
          </a:p>
          <a:p>
            <a:pPr marL="0" indent="0">
              <a:buNone/>
            </a:pPr>
            <a:r>
              <a:rPr lang="en-US" b="1" i="0" dirty="0">
                <a:effectLst/>
                <a:latin typeface="Manrope"/>
              </a:rPr>
              <a:t>WHERE </a:t>
            </a:r>
            <a:r>
              <a:rPr lang="en-US" b="1" i="0" dirty="0" err="1">
                <a:effectLst/>
                <a:latin typeface="Manrope"/>
              </a:rPr>
              <a:t>event_type</a:t>
            </a:r>
            <a:r>
              <a:rPr lang="en-US" b="1" i="0" dirty="0">
                <a:effectLst/>
                <a:latin typeface="Manrope"/>
              </a:rPr>
              <a:t> = 'engagement’</a:t>
            </a:r>
          </a:p>
          <a:p>
            <a:pPr marL="0" indent="0">
              <a:buNone/>
            </a:pPr>
            <a:r>
              <a:rPr lang="en-US" b="1" i="0" dirty="0">
                <a:effectLst/>
                <a:latin typeface="Manrope"/>
              </a:rPr>
              <a:t>GROUP BY 1, 2, 3</a:t>
            </a:r>
          </a:p>
          <a:p>
            <a:pPr marL="0" indent="0">
              <a:buNone/>
            </a:pPr>
            <a:r>
              <a:rPr lang="en-US" b="1" i="0" dirty="0">
                <a:effectLst/>
                <a:latin typeface="Manrope"/>
              </a:rPr>
              <a:t>ORDER BY 1, 2, 3;</a:t>
            </a:r>
            <a:endParaRPr lang="en-IN" dirty="0"/>
          </a:p>
        </p:txBody>
      </p:sp>
      <p:sp>
        <p:nvSpPr>
          <p:cNvPr id="4" name="TextBox 3">
            <a:extLst>
              <a:ext uri="{FF2B5EF4-FFF2-40B4-BE49-F238E27FC236}">
                <a16:creationId xmlns:a16="http://schemas.microsoft.com/office/drawing/2014/main" id="{803F327A-79E3-0082-D4BE-93C722424334}"/>
              </a:ext>
            </a:extLst>
          </p:cNvPr>
          <p:cNvSpPr txBox="1"/>
          <p:nvPr/>
        </p:nvSpPr>
        <p:spPr>
          <a:xfrm>
            <a:off x="776748" y="1317523"/>
            <a:ext cx="6597446" cy="461665"/>
          </a:xfrm>
          <a:prstGeom prst="rect">
            <a:avLst/>
          </a:prstGeom>
          <a:noFill/>
        </p:spPr>
        <p:txBody>
          <a:bodyPr wrap="square" rtlCol="0">
            <a:spAutoFit/>
          </a:bodyPr>
          <a:lstStyle/>
          <a:p>
            <a:r>
              <a:rPr lang="en-US" dirty="0"/>
              <a:t># </a:t>
            </a:r>
            <a:r>
              <a:rPr lang="en-US" sz="2400" dirty="0"/>
              <a:t>Case Study 2 -&gt;  </a:t>
            </a:r>
            <a:r>
              <a:rPr lang="en-IN" sz="2400" b="1" i="0" dirty="0">
                <a:effectLst/>
                <a:latin typeface="Manrope"/>
              </a:rPr>
              <a:t>Investigating Metric Spike</a:t>
            </a:r>
            <a:endParaRPr lang="en-IN" sz="2400" dirty="0"/>
          </a:p>
        </p:txBody>
      </p:sp>
      <p:pic>
        <p:nvPicPr>
          <p:cNvPr id="6" name="Picture 5">
            <a:extLst>
              <a:ext uri="{FF2B5EF4-FFF2-40B4-BE49-F238E27FC236}">
                <a16:creationId xmlns:a16="http://schemas.microsoft.com/office/drawing/2014/main" id="{6A74DADD-23D8-7AF0-D26C-47E067382498}"/>
              </a:ext>
            </a:extLst>
          </p:cNvPr>
          <p:cNvPicPr>
            <a:picLocks noChangeAspect="1"/>
          </p:cNvPicPr>
          <p:nvPr/>
        </p:nvPicPr>
        <p:blipFill>
          <a:blip r:embed="rId2"/>
          <a:stretch>
            <a:fillRect/>
          </a:stretch>
        </p:blipFill>
        <p:spPr>
          <a:xfrm>
            <a:off x="5394420" y="2517057"/>
            <a:ext cx="6354097" cy="2900517"/>
          </a:xfrm>
          <a:prstGeom prst="rect">
            <a:avLst/>
          </a:prstGeom>
        </p:spPr>
      </p:pic>
    </p:spTree>
    <p:extLst>
      <p:ext uri="{BB962C8B-B14F-4D97-AF65-F5344CB8AC3E}">
        <p14:creationId xmlns:p14="http://schemas.microsoft.com/office/powerpoint/2010/main" val="184540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1E5AC-360D-DAD7-260B-46468AB60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C63FD-E11A-5179-96C2-B803BDAA163E}"/>
              </a:ext>
            </a:extLst>
          </p:cNvPr>
          <p:cNvSpPr>
            <a:spLocks noGrp="1"/>
          </p:cNvSpPr>
          <p:nvPr>
            <p:ph type="title"/>
          </p:nvPr>
        </p:nvSpPr>
        <p:spPr>
          <a:xfrm>
            <a:off x="685801" y="98324"/>
            <a:ext cx="10131425" cy="1219199"/>
          </a:xfrm>
        </p:spPr>
        <p:txBody>
          <a:bodyPr>
            <a:normAutofit/>
          </a:bodyPr>
          <a:lstStyle/>
          <a:p>
            <a:pPr algn="ctr"/>
            <a:r>
              <a:rPr lang="en-IN" sz="4800" b="1" i="0" dirty="0">
                <a:effectLst/>
                <a:latin typeface="Manrope"/>
              </a:rPr>
              <a:t>Insights</a:t>
            </a:r>
            <a:endParaRPr lang="en-IN" sz="4800" dirty="0"/>
          </a:p>
        </p:txBody>
      </p:sp>
      <p:sp>
        <p:nvSpPr>
          <p:cNvPr id="3" name="Content Placeholder 2">
            <a:extLst>
              <a:ext uri="{FF2B5EF4-FFF2-40B4-BE49-F238E27FC236}">
                <a16:creationId xmlns:a16="http://schemas.microsoft.com/office/drawing/2014/main" id="{36F8617B-73EB-FA18-BE51-02DE43E62B6B}"/>
              </a:ext>
            </a:extLst>
          </p:cNvPr>
          <p:cNvSpPr>
            <a:spLocks noGrp="1"/>
          </p:cNvSpPr>
          <p:nvPr>
            <p:ph idx="1"/>
          </p:nvPr>
        </p:nvSpPr>
        <p:spPr>
          <a:xfrm>
            <a:off x="685802" y="2045110"/>
            <a:ext cx="4387644" cy="4483509"/>
          </a:xfrm>
        </p:spPr>
        <p:txBody>
          <a:bodyPr>
            <a:normAutofit fontScale="70000" lnSpcReduction="20000"/>
          </a:bodyPr>
          <a:lstStyle/>
          <a:p>
            <a:pPr marL="0" indent="0">
              <a:buNone/>
            </a:pPr>
            <a:r>
              <a:rPr lang="en-US" sz="2900" b="1" u="sng" dirty="0">
                <a:latin typeface="Manrope"/>
              </a:rPr>
              <a:t>#E. Email Engagement Analysis:</a:t>
            </a:r>
          </a:p>
          <a:p>
            <a:pPr marL="0" indent="0">
              <a:buNone/>
            </a:pPr>
            <a:endParaRPr lang="en-US" b="1" i="0" u="sng" dirty="0">
              <a:effectLst/>
              <a:latin typeface="Manrope"/>
            </a:endParaRPr>
          </a:p>
          <a:p>
            <a:pPr marL="0" indent="0">
              <a:buNone/>
            </a:pPr>
            <a:r>
              <a:rPr lang="en-US" b="1" i="0" dirty="0">
                <a:effectLst/>
                <a:latin typeface="Manrope"/>
              </a:rPr>
              <a:t>Select week,num_users,time_weekly_digest_sent,time_weekly_digest_sent-lag(</a:t>
            </a:r>
            <a:r>
              <a:rPr lang="en-US" b="1" i="0" dirty="0" err="1">
                <a:effectLst/>
                <a:latin typeface="Manrope"/>
              </a:rPr>
              <a:t>time_weekly_digest_sent</a:t>
            </a:r>
            <a:r>
              <a:rPr lang="en-US" b="1" i="0" dirty="0">
                <a:effectLst/>
                <a:latin typeface="Manrope"/>
              </a:rPr>
              <a:t>) over(order by week) as time_weekly_digest_sent_growth,time_email_open,time_email_open-lag(</a:t>
            </a:r>
            <a:r>
              <a:rPr lang="en-US" b="1" i="0" dirty="0" err="1">
                <a:effectLst/>
                <a:latin typeface="Manrope"/>
              </a:rPr>
              <a:t>time_email_open</a:t>
            </a:r>
            <a:r>
              <a:rPr lang="en-US" b="1" i="0" dirty="0">
                <a:effectLst/>
                <a:latin typeface="Manrope"/>
              </a:rPr>
              <a:t>) over(order by week) as time_email_open_growth,time_email_clickthrough,time_email_clickthrough-lag(</a:t>
            </a:r>
            <a:r>
              <a:rPr lang="en-US" b="1" i="0" dirty="0" err="1">
                <a:effectLst/>
                <a:latin typeface="Manrope"/>
              </a:rPr>
              <a:t>time_email_clickthrough</a:t>
            </a:r>
            <a:r>
              <a:rPr lang="en-US" b="1" i="0" dirty="0">
                <a:effectLst/>
                <a:latin typeface="Manrope"/>
              </a:rPr>
              <a:t>) over</a:t>
            </a:r>
          </a:p>
          <a:p>
            <a:pPr marL="0" indent="0">
              <a:buNone/>
            </a:pPr>
            <a:r>
              <a:rPr lang="en-US" b="1" i="0" dirty="0">
                <a:effectLst/>
                <a:latin typeface="Manrope"/>
              </a:rPr>
              <a:t>(order by week) as </a:t>
            </a:r>
            <a:r>
              <a:rPr lang="en-US" b="1" i="0" dirty="0" err="1">
                <a:effectLst/>
                <a:latin typeface="Manrope"/>
              </a:rPr>
              <a:t>time_email_clickthrough_growth</a:t>
            </a:r>
            <a:r>
              <a:rPr lang="en-US" b="1" i="0" dirty="0">
                <a:effectLst/>
                <a:latin typeface="Manrope"/>
              </a:rPr>
              <a:t> From(</a:t>
            </a:r>
          </a:p>
          <a:p>
            <a:pPr marL="0" indent="0">
              <a:buNone/>
            </a:pPr>
            <a:r>
              <a:rPr lang="en-US" b="1" i="0" dirty="0">
                <a:effectLst/>
                <a:latin typeface="Manrope"/>
              </a:rPr>
              <a:t>select week(</a:t>
            </a:r>
            <a:r>
              <a:rPr lang="en-US" b="1" i="0" dirty="0" err="1">
                <a:effectLst/>
                <a:latin typeface="Manrope"/>
              </a:rPr>
              <a:t>occurred_at</a:t>
            </a:r>
            <a:r>
              <a:rPr lang="en-US" b="1" i="0" dirty="0">
                <a:effectLst/>
                <a:latin typeface="Manrope"/>
              </a:rPr>
              <a:t>)as </a:t>
            </a:r>
            <a:r>
              <a:rPr lang="en-US" b="1" i="0" dirty="0" err="1">
                <a:effectLst/>
                <a:latin typeface="Manrope"/>
              </a:rPr>
              <a:t>week,count</a:t>
            </a:r>
            <a:r>
              <a:rPr lang="en-US" b="1" i="0" dirty="0">
                <a:effectLst/>
                <a:latin typeface="Manrope"/>
              </a:rPr>
              <a:t>(distinct </a:t>
            </a:r>
            <a:r>
              <a:rPr lang="en-US" b="1" i="0" dirty="0" err="1">
                <a:effectLst/>
                <a:latin typeface="Manrope"/>
              </a:rPr>
              <a:t>user_id</a:t>
            </a:r>
            <a:r>
              <a:rPr lang="en-US" b="1" i="0" dirty="0">
                <a:effectLst/>
                <a:latin typeface="Manrope"/>
              </a:rPr>
              <a:t>) as </a:t>
            </a:r>
            <a:r>
              <a:rPr lang="en-US" b="1" i="0" dirty="0" err="1">
                <a:effectLst/>
                <a:latin typeface="Manrope"/>
              </a:rPr>
              <a:t>num_users</a:t>
            </a:r>
            <a:r>
              <a:rPr lang="en-US" b="1" i="0" dirty="0">
                <a:effectLst/>
                <a:latin typeface="Manrope"/>
              </a:rPr>
              <a:t>, sum(if(action='sent_weekly_digest',1,0)) as </a:t>
            </a:r>
            <a:r>
              <a:rPr lang="en-US" b="1" i="0" dirty="0" err="1">
                <a:effectLst/>
                <a:latin typeface="Manrope"/>
              </a:rPr>
              <a:t>time_weekly_digest_sent,sum</a:t>
            </a:r>
            <a:r>
              <a:rPr lang="en-US" b="1" i="0" dirty="0">
                <a:effectLst/>
                <a:latin typeface="Manrope"/>
              </a:rPr>
              <a:t>(if(action='email_open',1,0)) as </a:t>
            </a:r>
            <a:r>
              <a:rPr lang="en-US" b="1" i="0" dirty="0" err="1">
                <a:effectLst/>
                <a:latin typeface="Manrope"/>
              </a:rPr>
              <a:t>time_email_open,sum</a:t>
            </a:r>
            <a:r>
              <a:rPr lang="en-US" b="1" i="0" dirty="0">
                <a:effectLst/>
                <a:latin typeface="Manrope"/>
              </a:rPr>
              <a:t>(if(action='email_clickthrough',1,0)) as </a:t>
            </a:r>
            <a:r>
              <a:rPr lang="en-US" b="1" i="0" dirty="0" err="1">
                <a:effectLst/>
                <a:latin typeface="Manrope"/>
              </a:rPr>
              <a:t>time_email_clickthrough</a:t>
            </a:r>
            <a:r>
              <a:rPr lang="en-US" b="1" i="0" dirty="0">
                <a:effectLst/>
                <a:latin typeface="Manrope"/>
              </a:rPr>
              <a:t> </a:t>
            </a:r>
          </a:p>
          <a:p>
            <a:pPr marL="0" indent="0">
              <a:buNone/>
            </a:pPr>
            <a:r>
              <a:rPr lang="en-US" b="1" i="0" dirty="0">
                <a:effectLst/>
                <a:latin typeface="Manrope"/>
              </a:rPr>
              <a:t>from </a:t>
            </a:r>
            <a:r>
              <a:rPr lang="en-US" b="1" i="0" dirty="0" err="1">
                <a:effectLst/>
                <a:latin typeface="Manrope"/>
              </a:rPr>
              <a:t>email_events</a:t>
            </a:r>
            <a:r>
              <a:rPr lang="en-US" b="1" i="0" dirty="0">
                <a:effectLst/>
                <a:latin typeface="Manrope"/>
              </a:rPr>
              <a:t> </a:t>
            </a:r>
          </a:p>
          <a:p>
            <a:pPr marL="0" indent="0">
              <a:buNone/>
            </a:pPr>
            <a:r>
              <a:rPr lang="en-US" b="1" i="0" dirty="0">
                <a:effectLst/>
                <a:latin typeface="Manrope"/>
              </a:rPr>
              <a:t> group by 1 </a:t>
            </a:r>
          </a:p>
          <a:p>
            <a:pPr marL="0" indent="0">
              <a:buNone/>
            </a:pPr>
            <a:r>
              <a:rPr lang="en-US" b="1" i="0" dirty="0">
                <a:effectLst/>
                <a:latin typeface="Manrope"/>
              </a:rPr>
              <a:t>order by 1) a;</a:t>
            </a:r>
            <a:endParaRPr lang="en-IN" dirty="0"/>
          </a:p>
        </p:txBody>
      </p:sp>
      <p:sp>
        <p:nvSpPr>
          <p:cNvPr id="4" name="TextBox 3">
            <a:extLst>
              <a:ext uri="{FF2B5EF4-FFF2-40B4-BE49-F238E27FC236}">
                <a16:creationId xmlns:a16="http://schemas.microsoft.com/office/drawing/2014/main" id="{4758B3E8-20D8-5B21-87EA-2D971D371F52}"/>
              </a:ext>
            </a:extLst>
          </p:cNvPr>
          <p:cNvSpPr txBox="1"/>
          <p:nvPr/>
        </p:nvSpPr>
        <p:spPr>
          <a:xfrm>
            <a:off x="776748" y="1317523"/>
            <a:ext cx="6597446" cy="461665"/>
          </a:xfrm>
          <a:prstGeom prst="rect">
            <a:avLst/>
          </a:prstGeom>
          <a:noFill/>
        </p:spPr>
        <p:txBody>
          <a:bodyPr wrap="square" rtlCol="0">
            <a:spAutoFit/>
          </a:bodyPr>
          <a:lstStyle/>
          <a:p>
            <a:r>
              <a:rPr lang="en-US" dirty="0"/>
              <a:t># </a:t>
            </a:r>
            <a:r>
              <a:rPr lang="en-US" sz="2400" dirty="0"/>
              <a:t>Case Study 2 -&gt;  </a:t>
            </a:r>
            <a:r>
              <a:rPr lang="en-IN" sz="2400" b="1" i="0" dirty="0">
                <a:effectLst/>
                <a:latin typeface="Manrope"/>
              </a:rPr>
              <a:t>Investigating Metric Spike</a:t>
            </a:r>
            <a:endParaRPr lang="en-IN" sz="2400" dirty="0"/>
          </a:p>
        </p:txBody>
      </p:sp>
      <p:pic>
        <p:nvPicPr>
          <p:cNvPr id="6" name="Picture 5">
            <a:extLst>
              <a:ext uri="{FF2B5EF4-FFF2-40B4-BE49-F238E27FC236}">
                <a16:creationId xmlns:a16="http://schemas.microsoft.com/office/drawing/2014/main" id="{257BB62C-4C6B-EA3D-61FB-4DEDAFE135AF}"/>
              </a:ext>
            </a:extLst>
          </p:cNvPr>
          <p:cNvPicPr>
            <a:picLocks noChangeAspect="1"/>
          </p:cNvPicPr>
          <p:nvPr/>
        </p:nvPicPr>
        <p:blipFill>
          <a:blip r:embed="rId2"/>
          <a:stretch>
            <a:fillRect/>
          </a:stretch>
        </p:blipFill>
        <p:spPr>
          <a:xfrm>
            <a:off x="5555227" y="2644877"/>
            <a:ext cx="6489290" cy="1889924"/>
          </a:xfrm>
          <a:prstGeom prst="rect">
            <a:avLst/>
          </a:prstGeom>
        </p:spPr>
      </p:pic>
    </p:spTree>
    <p:extLst>
      <p:ext uri="{BB962C8B-B14F-4D97-AF65-F5344CB8AC3E}">
        <p14:creationId xmlns:p14="http://schemas.microsoft.com/office/powerpoint/2010/main" val="59424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245E-D635-B815-683B-0D3518F903D5}"/>
              </a:ext>
            </a:extLst>
          </p:cNvPr>
          <p:cNvSpPr>
            <a:spLocks noGrp="1"/>
          </p:cNvSpPr>
          <p:nvPr>
            <p:ph type="title"/>
          </p:nvPr>
        </p:nvSpPr>
        <p:spPr/>
        <p:txBody>
          <a:bodyPr>
            <a:normAutofit/>
          </a:bodyPr>
          <a:lstStyle/>
          <a:p>
            <a:pPr algn="ctr"/>
            <a:r>
              <a:rPr lang="en-IN" sz="5400" b="1" i="0" dirty="0">
                <a:effectLst/>
                <a:latin typeface="Manrope"/>
              </a:rPr>
              <a:t>Result</a:t>
            </a:r>
            <a:endParaRPr lang="en-IN" sz="5400" dirty="0"/>
          </a:p>
        </p:txBody>
      </p:sp>
      <p:sp>
        <p:nvSpPr>
          <p:cNvPr id="3" name="Content Placeholder 2">
            <a:extLst>
              <a:ext uri="{FF2B5EF4-FFF2-40B4-BE49-F238E27FC236}">
                <a16:creationId xmlns:a16="http://schemas.microsoft.com/office/drawing/2014/main" id="{8725227E-7A16-78C9-697D-C8799C95F03E}"/>
              </a:ext>
            </a:extLst>
          </p:cNvPr>
          <p:cNvSpPr>
            <a:spLocks noGrp="1"/>
          </p:cNvSpPr>
          <p:nvPr>
            <p:ph idx="1"/>
          </p:nvPr>
        </p:nvSpPr>
        <p:spPr/>
        <p:txBody>
          <a:bodyPr>
            <a:normAutofit/>
          </a:bodyPr>
          <a:lstStyle/>
          <a:p>
            <a:pPr marL="0" indent="0" algn="ctr">
              <a:buNone/>
            </a:pPr>
            <a:r>
              <a:rPr lang="en-US" sz="2000" dirty="0"/>
              <a:t>Operational analytics is pivotal in driving company performance by thoroughly examining end-to-end operations and pinpointing areas for improvement. As a Data Analyst, applying advanced SQL techniques to investigate metric fluctuations is vital for uncovering reasons behind sudden shifts in key metrics like user engagement and sales. By delivering actionable insights from data analysis, departments such as operations, support, and marketing can make well-informed decisions that streamline operations and foster business growth. This structured method not only resolves daily issues but also contributes to strategic planning and ongoing organizational development.</a:t>
            </a:r>
            <a:endParaRPr lang="en-IN" sz="2000" dirty="0"/>
          </a:p>
        </p:txBody>
      </p:sp>
    </p:spTree>
    <p:extLst>
      <p:ext uri="{BB962C8B-B14F-4D97-AF65-F5344CB8AC3E}">
        <p14:creationId xmlns:p14="http://schemas.microsoft.com/office/powerpoint/2010/main" val="227159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58AC-A2D6-4FD8-0ED6-F7BB9123ABAA}"/>
              </a:ext>
            </a:extLst>
          </p:cNvPr>
          <p:cNvSpPr>
            <a:spLocks noGrp="1"/>
          </p:cNvSpPr>
          <p:nvPr>
            <p:ph type="title"/>
          </p:nvPr>
        </p:nvSpPr>
        <p:spPr/>
        <p:txBody>
          <a:bodyPr>
            <a:normAutofit/>
          </a:bodyPr>
          <a:lstStyle/>
          <a:p>
            <a:pPr algn="ctr"/>
            <a:r>
              <a:rPr lang="en-IN" sz="5400" b="1" i="0" dirty="0">
                <a:effectLst/>
                <a:latin typeface="Manrope"/>
              </a:rPr>
              <a:t>Project</a:t>
            </a:r>
            <a:r>
              <a:rPr lang="en-IN" sz="5400" b="1" i="0" dirty="0">
                <a:solidFill>
                  <a:schemeClr val="bg1"/>
                </a:solidFill>
                <a:effectLst/>
                <a:latin typeface="Manrope"/>
              </a:rPr>
              <a:t> </a:t>
            </a:r>
            <a:r>
              <a:rPr lang="en-IN" sz="5400" b="1" i="0" dirty="0">
                <a:effectLst/>
                <a:latin typeface="Manrope"/>
              </a:rPr>
              <a:t>Description</a:t>
            </a:r>
            <a:endParaRPr lang="en-IN" sz="5400" dirty="0"/>
          </a:p>
        </p:txBody>
      </p:sp>
      <p:sp>
        <p:nvSpPr>
          <p:cNvPr id="3" name="Content Placeholder 2">
            <a:extLst>
              <a:ext uri="{FF2B5EF4-FFF2-40B4-BE49-F238E27FC236}">
                <a16:creationId xmlns:a16="http://schemas.microsoft.com/office/drawing/2014/main" id="{921C19C5-B70D-D17A-2D4E-84AFE31FA39A}"/>
              </a:ext>
            </a:extLst>
          </p:cNvPr>
          <p:cNvSpPr>
            <a:spLocks noGrp="1"/>
          </p:cNvSpPr>
          <p:nvPr>
            <p:ph idx="1"/>
          </p:nvPr>
        </p:nvSpPr>
        <p:spPr>
          <a:xfrm>
            <a:off x="685801" y="2142067"/>
            <a:ext cx="10131425" cy="3501649"/>
          </a:xfrm>
        </p:spPr>
        <p:txBody>
          <a:bodyPr>
            <a:normAutofit/>
          </a:bodyPr>
          <a:lstStyle/>
          <a:p>
            <a:r>
              <a:rPr lang="en-US" sz="2400" dirty="0"/>
              <a:t>As a Data Analyst, I focus on analyzing extensive datasets to extract insights that optimize operations. I collaborate with teams across marketing, operations, and support to address queries and resolve data-related challenges. A key aspect of my work involves diagnosing sudden shifts in critical metrics, such as decreases in sales or user engagement. </a:t>
            </a:r>
          </a:p>
          <a:p>
            <a:r>
              <a:rPr lang="en-US" sz="2400" dirty="0"/>
              <a:t>Leveraging advanced SQL techniques, I uncover patterns and address data anomalies with precision. These insights support actionable strategies that drive informed decision-making and enhance overall company performance.</a:t>
            </a:r>
            <a:endParaRPr lang="en-IN" sz="2400" dirty="0"/>
          </a:p>
        </p:txBody>
      </p:sp>
    </p:spTree>
    <p:extLst>
      <p:ext uri="{BB962C8B-B14F-4D97-AF65-F5344CB8AC3E}">
        <p14:creationId xmlns:p14="http://schemas.microsoft.com/office/powerpoint/2010/main" val="392141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ADB6-232B-6205-258F-BEAEE439CD65}"/>
              </a:ext>
            </a:extLst>
          </p:cNvPr>
          <p:cNvSpPr>
            <a:spLocks noGrp="1"/>
          </p:cNvSpPr>
          <p:nvPr>
            <p:ph type="title"/>
          </p:nvPr>
        </p:nvSpPr>
        <p:spPr>
          <a:xfrm>
            <a:off x="685801" y="717755"/>
            <a:ext cx="10131425" cy="1348112"/>
          </a:xfrm>
        </p:spPr>
        <p:txBody>
          <a:bodyPr>
            <a:normAutofit/>
          </a:bodyPr>
          <a:lstStyle/>
          <a:p>
            <a:pPr algn="ctr"/>
            <a:r>
              <a:rPr lang="en-IN" sz="5400" b="1" i="0" dirty="0">
                <a:effectLst/>
                <a:latin typeface="Manrope"/>
              </a:rPr>
              <a:t>Approach</a:t>
            </a:r>
            <a:endParaRPr lang="en-IN" sz="5400" dirty="0"/>
          </a:p>
        </p:txBody>
      </p:sp>
      <p:sp>
        <p:nvSpPr>
          <p:cNvPr id="3" name="Content Placeholder 2">
            <a:extLst>
              <a:ext uri="{FF2B5EF4-FFF2-40B4-BE49-F238E27FC236}">
                <a16:creationId xmlns:a16="http://schemas.microsoft.com/office/drawing/2014/main" id="{CFECEEB1-9287-CAD0-5A81-22B5D2B7B4B9}"/>
              </a:ext>
            </a:extLst>
          </p:cNvPr>
          <p:cNvSpPr>
            <a:spLocks noGrp="1"/>
          </p:cNvSpPr>
          <p:nvPr>
            <p:ph idx="1"/>
          </p:nvPr>
        </p:nvSpPr>
        <p:spPr>
          <a:xfrm>
            <a:off x="685801" y="2359742"/>
            <a:ext cx="10131425" cy="2880852"/>
          </a:xfrm>
        </p:spPr>
        <p:txBody>
          <a:bodyPr>
            <a:normAutofit/>
          </a:bodyPr>
          <a:lstStyle/>
          <a:p>
            <a:r>
              <a:rPr lang="en-US" sz="2800" dirty="0"/>
              <a:t>Understanding the data , identify key metrices, using of Adv. SQL queries for analysis, generate actionable insights and communicate findings effectively.</a:t>
            </a:r>
          </a:p>
          <a:p>
            <a:r>
              <a:rPr lang="en-US" sz="2800" dirty="0"/>
              <a:t>Using MS Excel’s dynamic feature for visualizing the generated actionable insights for the given case </a:t>
            </a:r>
            <a:r>
              <a:rPr lang="en-US" sz="2800" dirty="0" err="1"/>
              <a:t>studys</a:t>
            </a:r>
            <a:r>
              <a:rPr lang="en-US" sz="2800" dirty="0"/>
              <a:t>.</a:t>
            </a:r>
          </a:p>
          <a:p>
            <a:pPr marL="0" indent="0">
              <a:buNone/>
            </a:pPr>
            <a:endParaRPr lang="en-IN" sz="2800" dirty="0"/>
          </a:p>
        </p:txBody>
      </p:sp>
    </p:spTree>
    <p:extLst>
      <p:ext uri="{BB962C8B-B14F-4D97-AF65-F5344CB8AC3E}">
        <p14:creationId xmlns:p14="http://schemas.microsoft.com/office/powerpoint/2010/main" val="183129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F070-D4DB-6A58-BFA8-310E474AE12A}"/>
              </a:ext>
            </a:extLst>
          </p:cNvPr>
          <p:cNvSpPr>
            <a:spLocks noGrp="1"/>
          </p:cNvSpPr>
          <p:nvPr>
            <p:ph type="title"/>
          </p:nvPr>
        </p:nvSpPr>
        <p:spPr>
          <a:xfrm>
            <a:off x="685801" y="186813"/>
            <a:ext cx="10131425" cy="1641988"/>
          </a:xfrm>
        </p:spPr>
        <p:txBody>
          <a:bodyPr>
            <a:normAutofit/>
          </a:bodyPr>
          <a:lstStyle/>
          <a:p>
            <a:pPr algn="ctr"/>
            <a:r>
              <a:rPr lang="en-IN" sz="4400" b="1" i="0" dirty="0">
                <a:effectLst/>
                <a:latin typeface="Manrope"/>
              </a:rPr>
              <a:t>Tech-Stack Used</a:t>
            </a:r>
            <a:endParaRPr lang="en-IN" sz="4400" dirty="0"/>
          </a:p>
        </p:txBody>
      </p:sp>
      <p:sp>
        <p:nvSpPr>
          <p:cNvPr id="3" name="Content Placeholder 2">
            <a:extLst>
              <a:ext uri="{FF2B5EF4-FFF2-40B4-BE49-F238E27FC236}">
                <a16:creationId xmlns:a16="http://schemas.microsoft.com/office/drawing/2014/main" id="{2D89A79F-251B-7F10-6F7E-FC5477CFA12C}"/>
              </a:ext>
            </a:extLst>
          </p:cNvPr>
          <p:cNvSpPr>
            <a:spLocks noGrp="1"/>
          </p:cNvSpPr>
          <p:nvPr>
            <p:ph idx="1"/>
          </p:nvPr>
        </p:nvSpPr>
        <p:spPr>
          <a:xfrm>
            <a:off x="580103" y="1828801"/>
            <a:ext cx="6056671" cy="4296696"/>
          </a:xfrm>
        </p:spPr>
        <p:txBody>
          <a:bodyPr/>
          <a:lstStyle/>
          <a:p>
            <a:r>
              <a:rPr lang="en-US" dirty="0"/>
              <a:t>SQL -&gt; For querying and analyzing the dataset.</a:t>
            </a:r>
          </a:p>
          <a:p>
            <a:r>
              <a:rPr lang="en-US" dirty="0"/>
              <a:t>MySQL Workbench -&gt; Database Management tool used for executing SQL queries and visualizing results.</a:t>
            </a:r>
          </a:p>
          <a:p>
            <a:r>
              <a:rPr lang="en-US" dirty="0"/>
              <a:t>MS Excel </a:t>
            </a:r>
          </a:p>
          <a:p>
            <a:r>
              <a:rPr lang="en-US" dirty="0"/>
              <a:t>MS PPT</a:t>
            </a:r>
            <a:endParaRPr lang="en-IN" dirty="0"/>
          </a:p>
        </p:txBody>
      </p:sp>
      <p:sp>
        <p:nvSpPr>
          <p:cNvPr id="4" name="TextBox 3">
            <a:extLst>
              <a:ext uri="{FF2B5EF4-FFF2-40B4-BE49-F238E27FC236}">
                <a16:creationId xmlns:a16="http://schemas.microsoft.com/office/drawing/2014/main" id="{43C32EF6-83CD-4E66-984D-B6EC4E3C50A2}"/>
              </a:ext>
            </a:extLst>
          </p:cNvPr>
          <p:cNvSpPr txBox="1"/>
          <p:nvPr/>
        </p:nvSpPr>
        <p:spPr>
          <a:xfrm>
            <a:off x="7049729" y="2536723"/>
            <a:ext cx="4670323" cy="1200329"/>
          </a:xfrm>
          <a:prstGeom prst="rect">
            <a:avLst/>
          </a:prstGeom>
          <a:noFill/>
        </p:spPr>
        <p:txBody>
          <a:bodyPr wrap="square" rtlCol="0">
            <a:spAutoFit/>
          </a:bodyPr>
          <a:lstStyle/>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7576E657-4EDA-742D-52F8-C2B37C7D6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246" y="2060319"/>
            <a:ext cx="4751438" cy="35436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7836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5502-FAC9-F1EE-54F9-64E03DBEBACF}"/>
              </a:ext>
            </a:extLst>
          </p:cNvPr>
          <p:cNvSpPr>
            <a:spLocks noGrp="1"/>
          </p:cNvSpPr>
          <p:nvPr>
            <p:ph type="title"/>
          </p:nvPr>
        </p:nvSpPr>
        <p:spPr>
          <a:xfrm>
            <a:off x="685801" y="98324"/>
            <a:ext cx="10131425" cy="1219199"/>
          </a:xfrm>
        </p:spPr>
        <p:txBody>
          <a:bodyPr>
            <a:normAutofit/>
          </a:bodyPr>
          <a:lstStyle/>
          <a:p>
            <a:pPr algn="ctr"/>
            <a:r>
              <a:rPr lang="en-IN" sz="4800" b="1" i="0" dirty="0">
                <a:effectLst/>
                <a:latin typeface="Manrope"/>
              </a:rPr>
              <a:t>Insights</a:t>
            </a:r>
            <a:endParaRPr lang="en-IN" sz="4800" dirty="0"/>
          </a:p>
        </p:txBody>
      </p:sp>
      <p:sp>
        <p:nvSpPr>
          <p:cNvPr id="3" name="Content Placeholder 2">
            <a:extLst>
              <a:ext uri="{FF2B5EF4-FFF2-40B4-BE49-F238E27FC236}">
                <a16:creationId xmlns:a16="http://schemas.microsoft.com/office/drawing/2014/main" id="{2A2AB625-9529-CE6A-3845-0D3DAC75DA0E}"/>
              </a:ext>
            </a:extLst>
          </p:cNvPr>
          <p:cNvSpPr>
            <a:spLocks noGrp="1"/>
          </p:cNvSpPr>
          <p:nvPr>
            <p:ph idx="1"/>
          </p:nvPr>
        </p:nvSpPr>
        <p:spPr>
          <a:xfrm>
            <a:off x="685801" y="2045110"/>
            <a:ext cx="6078793" cy="3844413"/>
          </a:xfrm>
        </p:spPr>
        <p:txBody>
          <a:bodyPr>
            <a:normAutofit/>
          </a:bodyPr>
          <a:lstStyle/>
          <a:p>
            <a:pPr marL="0" indent="0">
              <a:buNone/>
            </a:pPr>
            <a:r>
              <a:rPr lang="en-US" b="1" u="sng" dirty="0">
                <a:latin typeface="Manrope"/>
              </a:rPr>
              <a:t>#</a:t>
            </a:r>
            <a:r>
              <a:rPr lang="en-US" b="1" i="0" u="sng" dirty="0">
                <a:effectLst/>
                <a:latin typeface="Manrope"/>
              </a:rPr>
              <a:t> A. Jobs Reviewed Over Time:</a:t>
            </a:r>
          </a:p>
          <a:p>
            <a:pPr marL="0" indent="0">
              <a:buNone/>
            </a:pPr>
            <a:endParaRPr lang="en-US" b="1" i="0" u="sng" dirty="0">
              <a:effectLst/>
              <a:latin typeface="Manrope"/>
            </a:endParaRPr>
          </a:p>
          <a:p>
            <a:pPr marL="0" indent="0">
              <a:buNone/>
            </a:pPr>
            <a:r>
              <a:rPr lang="en-US" b="1" i="0" dirty="0">
                <a:effectLst/>
                <a:latin typeface="Manrope"/>
              </a:rPr>
              <a:t>select ds, count(</a:t>
            </a:r>
            <a:r>
              <a:rPr lang="en-US" b="1" i="0" dirty="0" err="1">
                <a:effectLst/>
                <a:latin typeface="Manrope"/>
              </a:rPr>
              <a:t>job_id</a:t>
            </a:r>
            <a:r>
              <a:rPr lang="en-US" b="1" i="0" dirty="0">
                <a:effectLst/>
                <a:latin typeface="Manrope"/>
              </a:rPr>
              <a:t>) </a:t>
            </a:r>
          </a:p>
          <a:p>
            <a:pPr marL="0" indent="0">
              <a:buNone/>
            </a:pPr>
            <a:r>
              <a:rPr lang="en-US" b="1" i="0" dirty="0">
                <a:effectLst/>
                <a:latin typeface="Manrope"/>
              </a:rPr>
              <a:t>as </a:t>
            </a:r>
            <a:r>
              <a:rPr lang="en-US" b="1" i="0" dirty="0" err="1">
                <a:effectLst/>
                <a:latin typeface="Manrope"/>
              </a:rPr>
              <a:t>jobs_per_day</a:t>
            </a:r>
            <a:r>
              <a:rPr lang="en-US" b="1" i="0" dirty="0">
                <a:effectLst/>
                <a:latin typeface="Manrope"/>
              </a:rPr>
              <a:t>, sum(</a:t>
            </a:r>
            <a:r>
              <a:rPr lang="en-US" b="1" i="0" dirty="0" err="1">
                <a:effectLst/>
                <a:latin typeface="Manrope"/>
              </a:rPr>
              <a:t>time_spent</a:t>
            </a:r>
            <a:r>
              <a:rPr lang="en-US" b="1" i="0" dirty="0">
                <a:effectLst/>
                <a:latin typeface="Manrope"/>
              </a:rPr>
              <a:t>)/3600 as </a:t>
            </a:r>
            <a:r>
              <a:rPr lang="en-US" b="1" i="0" dirty="0" err="1">
                <a:effectLst/>
                <a:latin typeface="Manrope"/>
              </a:rPr>
              <a:t>time_spent_dayfrom</a:t>
            </a:r>
            <a:r>
              <a:rPr lang="en-US" b="1" i="0" dirty="0">
                <a:effectLst/>
                <a:latin typeface="Manrope"/>
              </a:rPr>
              <a:t> </a:t>
            </a:r>
            <a:r>
              <a:rPr lang="en-US" b="1" i="0" dirty="0" err="1">
                <a:effectLst/>
                <a:latin typeface="Manrope"/>
              </a:rPr>
              <a:t>job_data</a:t>
            </a:r>
            <a:r>
              <a:rPr lang="en-US" b="1" i="0" dirty="0">
                <a:effectLst/>
                <a:latin typeface="Manrope"/>
              </a:rPr>
              <a:t>  </a:t>
            </a:r>
          </a:p>
          <a:p>
            <a:pPr marL="0" indent="0">
              <a:buNone/>
            </a:pPr>
            <a:r>
              <a:rPr lang="en-US" b="1" i="0" dirty="0">
                <a:effectLst/>
                <a:latin typeface="Manrope"/>
              </a:rPr>
              <a:t>group by ds </a:t>
            </a:r>
          </a:p>
          <a:p>
            <a:pPr marL="0" indent="0">
              <a:buNone/>
            </a:pPr>
            <a:r>
              <a:rPr lang="en-US" b="1" i="0" dirty="0">
                <a:effectLst/>
                <a:latin typeface="Manrope"/>
              </a:rPr>
              <a:t>order by ds;</a:t>
            </a:r>
            <a:endParaRPr lang="en-IN" b="1" i="0" dirty="0">
              <a:effectLst/>
              <a:latin typeface="Manrope"/>
            </a:endParaRPr>
          </a:p>
          <a:p>
            <a:pPr marL="0" indent="0">
              <a:buNone/>
            </a:pPr>
            <a:endParaRPr lang="en-IN" dirty="0"/>
          </a:p>
        </p:txBody>
      </p:sp>
      <p:sp>
        <p:nvSpPr>
          <p:cNvPr id="4" name="TextBox 3">
            <a:extLst>
              <a:ext uri="{FF2B5EF4-FFF2-40B4-BE49-F238E27FC236}">
                <a16:creationId xmlns:a16="http://schemas.microsoft.com/office/drawing/2014/main" id="{B2BA1A24-97A4-AFBB-B570-12638311CB5D}"/>
              </a:ext>
            </a:extLst>
          </p:cNvPr>
          <p:cNvSpPr txBox="1"/>
          <p:nvPr/>
        </p:nvSpPr>
        <p:spPr>
          <a:xfrm>
            <a:off x="776748" y="1317523"/>
            <a:ext cx="5624052" cy="461665"/>
          </a:xfrm>
          <a:prstGeom prst="rect">
            <a:avLst/>
          </a:prstGeom>
          <a:noFill/>
        </p:spPr>
        <p:txBody>
          <a:bodyPr wrap="square" rtlCol="0">
            <a:spAutoFit/>
          </a:bodyPr>
          <a:lstStyle/>
          <a:p>
            <a:r>
              <a:rPr lang="en-US" dirty="0"/>
              <a:t># </a:t>
            </a:r>
            <a:r>
              <a:rPr lang="en-US" sz="2400" dirty="0"/>
              <a:t>Case Study 1 -&gt;  </a:t>
            </a:r>
            <a:r>
              <a:rPr lang="en-IN" sz="2400" b="1" i="0" dirty="0">
                <a:effectLst/>
                <a:latin typeface="Manrope"/>
              </a:rPr>
              <a:t>Job Data Analysis</a:t>
            </a:r>
            <a:endParaRPr lang="en-IN" sz="2400" dirty="0"/>
          </a:p>
        </p:txBody>
      </p:sp>
      <p:pic>
        <p:nvPicPr>
          <p:cNvPr id="6" name="Picture 5">
            <a:extLst>
              <a:ext uri="{FF2B5EF4-FFF2-40B4-BE49-F238E27FC236}">
                <a16:creationId xmlns:a16="http://schemas.microsoft.com/office/drawing/2014/main" id="{3C7C5314-FE1B-6BC6-CE24-F5C592185806}"/>
              </a:ext>
            </a:extLst>
          </p:cNvPr>
          <p:cNvPicPr>
            <a:picLocks noChangeAspect="1"/>
          </p:cNvPicPr>
          <p:nvPr/>
        </p:nvPicPr>
        <p:blipFill>
          <a:blip r:embed="rId2"/>
          <a:stretch>
            <a:fillRect/>
          </a:stretch>
        </p:blipFill>
        <p:spPr>
          <a:xfrm>
            <a:off x="6597446" y="2849829"/>
            <a:ext cx="4650658" cy="2656235"/>
          </a:xfrm>
          <a:prstGeom prst="rect">
            <a:avLst/>
          </a:prstGeom>
        </p:spPr>
      </p:pic>
    </p:spTree>
    <p:extLst>
      <p:ext uri="{BB962C8B-B14F-4D97-AF65-F5344CB8AC3E}">
        <p14:creationId xmlns:p14="http://schemas.microsoft.com/office/powerpoint/2010/main" val="122741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D319D-2FD4-CE83-38E6-D3EE5EEB8D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8E8-60C0-8A5D-77B7-8877280FEC23}"/>
              </a:ext>
            </a:extLst>
          </p:cNvPr>
          <p:cNvSpPr>
            <a:spLocks noGrp="1"/>
          </p:cNvSpPr>
          <p:nvPr>
            <p:ph type="title"/>
          </p:nvPr>
        </p:nvSpPr>
        <p:spPr>
          <a:xfrm>
            <a:off x="685801" y="98324"/>
            <a:ext cx="10131425" cy="1219199"/>
          </a:xfrm>
        </p:spPr>
        <p:txBody>
          <a:bodyPr>
            <a:normAutofit/>
          </a:bodyPr>
          <a:lstStyle/>
          <a:p>
            <a:pPr algn="ctr"/>
            <a:r>
              <a:rPr lang="en-IN" sz="4800" b="1" i="0" dirty="0">
                <a:effectLst/>
                <a:latin typeface="Manrope"/>
              </a:rPr>
              <a:t>Insights</a:t>
            </a:r>
            <a:endParaRPr lang="en-IN" sz="4800" dirty="0"/>
          </a:p>
        </p:txBody>
      </p:sp>
      <p:sp>
        <p:nvSpPr>
          <p:cNvPr id="3" name="Content Placeholder 2">
            <a:extLst>
              <a:ext uri="{FF2B5EF4-FFF2-40B4-BE49-F238E27FC236}">
                <a16:creationId xmlns:a16="http://schemas.microsoft.com/office/drawing/2014/main" id="{F19FBAFC-30E7-E00E-1095-63AF8DB165DD}"/>
              </a:ext>
            </a:extLst>
          </p:cNvPr>
          <p:cNvSpPr>
            <a:spLocks noGrp="1"/>
          </p:cNvSpPr>
          <p:nvPr>
            <p:ph idx="1"/>
          </p:nvPr>
        </p:nvSpPr>
        <p:spPr>
          <a:xfrm>
            <a:off x="685801" y="2045110"/>
            <a:ext cx="6078793" cy="3844413"/>
          </a:xfrm>
        </p:spPr>
        <p:txBody>
          <a:bodyPr>
            <a:normAutofit/>
          </a:bodyPr>
          <a:lstStyle/>
          <a:p>
            <a:pPr marL="0" indent="0">
              <a:buNone/>
            </a:pPr>
            <a:r>
              <a:rPr lang="en-US" b="1" u="sng" dirty="0">
                <a:latin typeface="Manrope"/>
              </a:rPr>
              <a:t># B. Throughput Analysis:</a:t>
            </a:r>
          </a:p>
          <a:p>
            <a:pPr marL="0" indent="0">
              <a:buNone/>
            </a:pPr>
            <a:endParaRPr lang="en-US" b="1" u="sng" dirty="0">
              <a:latin typeface="Manrope"/>
            </a:endParaRPr>
          </a:p>
          <a:p>
            <a:pPr marL="0" indent="0">
              <a:buNone/>
            </a:pPr>
            <a:r>
              <a:rPr lang="en-US" b="1" i="0" dirty="0">
                <a:effectLst/>
                <a:latin typeface="Manrope"/>
              </a:rPr>
              <a:t>select ds, </a:t>
            </a:r>
            <a:r>
              <a:rPr lang="en-US" b="1" i="0" dirty="0" err="1">
                <a:effectLst/>
                <a:latin typeface="Manrope"/>
              </a:rPr>
              <a:t>jobs_reviewed</a:t>
            </a:r>
            <a:r>
              <a:rPr lang="en-US" b="1" i="0" dirty="0">
                <a:effectLst/>
                <a:latin typeface="Manrope"/>
              </a:rPr>
              <a:t>,       </a:t>
            </a:r>
          </a:p>
          <a:p>
            <a:pPr marL="0" indent="0">
              <a:buNone/>
            </a:pPr>
            <a:r>
              <a:rPr lang="en-US" b="1" i="0" dirty="0">
                <a:effectLst/>
                <a:latin typeface="Manrope"/>
              </a:rPr>
              <a:t>avg(</a:t>
            </a:r>
            <a:r>
              <a:rPr lang="en-US" b="1" i="0" dirty="0" err="1">
                <a:effectLst/>
                <a:latin typeface="Manrope"/>
              </a:rPr>
              <a:t>jobs_reviewed</a:t>
            </a:r>
            <a:r>
              <a:rPr lang="en-US" b="1" i="0" dirty="0">
                <a:effectLst/>
                <a:latin typeface="Manrope"/>
              </a:rPr>
              <a:t>) over (order by ds rows between 6 preceding and current row) as throughput_7 from ( </a:t>
            </a:r>
          </a:p>
          <a:p>
            <a:pPr marL="0" indent="0">
              <a:buNone/>
            </a:pPr>
            <a:r>
              <a:rPr lang="en-US" b="1" i="0" dirty="0">
                <a:effectLst/>
                <a:latin typeface="Manrope"/>
              </a:rPr>
              <a:t>select ds, count(distinct </a:t>
            </a:r>
            <a:r>
              <a:rPr lang="en-US" b="1" i="0" dirty="0" err="1">
                <a:effectLst/>
                <a:latin typeface="Manrope"/>
              </a:rPr>
              <a:t>job_id</a:t>
            </a:r>
            <a:r>
              <a:rPr lang="en-US" b="1" i="0" dirty="0">
                <a:effectLst/>
                <a:latin typeface="Manrope"/>
              </a:rPr>
              <a:t>) as </a:t>
            </a:r>
            <a:r>
              <a:rPr lang="en-US" b="1" i="0" dirty="0" err="1">
                <a:effectLst/>
                <a:latin typeface="Manrope"/>
              </a:rPr>
              <a:t>jobs_reviewed</a:t>
            </a:r>
            <a:r>
              <a:rPr lang="en-US" b="1" i="0" dirty="0">
                <a:effectLst/>
                <a:latin typeface="Manrope"/>
              </a:rPr>
              <a:t> from </a:t>
            </a:r>
            <a:r>
              <a:rPr lang="en-US" b="1" i="0" dirty="0" err="1">
                <a:effectLst/>
                <a:latin typeface="Manrope"/>
              </a:rPr>
              <a:t>job_data</a:t>
            </a:r>
            <a:r>
              <a:rPr lang="en-US" b="1" i="0" dirty="0">
                <a:effectLst/>
                <a:latin typeface="Manrope"/>
              </a:rPr>
              <a:t> where ds between '2020-11-01' and '2020-11-30'group by ds) as a;</a:t>
            </a:r>
            <a:endParaRPr lang="en-IN" dirty="0"/>
          </a:p>
        </p:txBody>
      </p:sp>
      <p:sp>
        <p:nvSpPr>
          <p:cNvPr id="4" name="TextBox 3">
            <a:extLst>
              <a:ext uri="{FF2B5EF4-FFF2-40B4-BE49-F238E27FC236}">
                <a16:creationId xmlns:a16="http://schemas.microsoft.com/office/drawing/2014/main" id="{F8B4E71E-90BE-F945-6612-1EF252D86BE1}"/>
              </a:ext>
            </a:extLst>
          </p:cNvPr>
          <p:cNvSpPr txBox="1"/>
          <p:nvPr/>
        </p:nvSpPr>
        <p:spPr>
          <a:xfrm>
            <a:off x="776748" y="1317523"/>
            <a:ext cx="5624052" cy="461665"/>
          </a:xfrm>
          <a:prstGeom prst="rect">
            <a:avLst/>
          </a:prstGeom>
          <a:noFill/>
        </p:spPr>
        <p:txBody>
          <a:bodyPr wrap="square" rtlCol="0">
            <a:spAutoFit/>
          </a:bodyPr>
          <a:lstStyle/>
          <a:p>
            <a:r>
              <a:rPr lang="en-US" dirty="0"/>
              <a:t># </a:t>
            </a:r>
            <a:r>
              <a:rPr lang="en-US" sz="2400" dirty="0"/>
              <a:t>Case Study 1 -&gt;  </a:t>
            </a:r>
            <a:r>
              <a:rPr lang="en-IN" sz="2400" b="1" i="0" dirty="0">
                <a:effectLst/>
                <a:latin typeface="Manrope"/>
              </a:rPr>
              <a:t>Job Data Analysis</a:t>
            </a:r>
            <a:endParaRPr lang="en-IN" sz="2400" dirty="0"/>
          </a:p>
        </p:txBody>
      </p:sp>
      <p:pic>
        <p:nvPicPr>
          <p:cNvPr id="7" name="Picture 6">
            <a:extLst>
              <a:ext uri="{FF2B5EF4-FFF2-40B4-BE49-F238E27FC236}">
                <a16:creationId xmlns:a16="http://schemas.microsoft.com/office/drawing/2014/main" id="{073D454A-F021-EDB2-0C71-7E73730383A7}"/>
              </a:ext>
            </a:extLst>
          </p:cNvPr>
          <p:cNvPicPr>
            <a:picLocks noChangeAspect="1"/>
          </p:cNvPicPr>
          <p:nvPr/>
        </p:nvPicPr>
        <p:blipFill>
          <a:blip r:embed="rId2"/>
          <a:stretch>
            <a:fillRect/>
          </a:stretch>
        </p:blipFill>
        <p:spPr>
          <a:xfrm>
            <a:off x="6941575" y="2622364"/>
            <a:ext cx="5014085" cy="22239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3621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CDE7E-C481-DE9E-2CB8-425972D67B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16B1B-D5AD-CBED-D894-789C650D4665}"/>
              </a:ext>
            </a:extLst>
          </p:cNvPr>
          <p:cNvSpPr>
            <a:spLocks noGrp="1"/>
          </p:cNvSpPr>
          <p:nvPr>
            <p:ph type="title"/>
          </p:nvPr>
        </p:nvSpPr>
        <p:spPr>
          <a:xfrm>
            <a:off x="685801" y="98324"/>
            <a:ext cx="10131425" cy="1219199"/>
          </a:xfrm>
        </p:spPr>
        <p:txBody>
          <a:bodyPr>
            <a:normAutofit/>
          </a:bodyPr>
          <a:lstStyle/>
          <a:p>
            <a:pPr algn="ctr"/>
            <a:r>
              <a:rPr lang="en-IN" sz="4800" b="1" i="0" dirty="0">
                <a:effectLst/>
                <a:latin typeface="Manrope"/>
              </a:rPr>
              <a:t>Insights</a:t>
            </a:r>
            <a:endParaRPr lang="en-IN" sz="4800" dirty="0"/>
          </a:p>
        </p:txBody>
      </p:sp>
      <p:sp>
        <p:nvSpPr>
          <p:cNvPr id="3" name="Content Placeholder 2">
            <a:extLst>
              <a:ext uri="{FF2B5EF4-FFF2-40B4-BE49-F238E27FC236}">
                <a16:creationId xmlns:a16="http://schemas.microsoft.com/office/drawing/2014/main" id="{B3CCA6E2-2F05-08E9-339D-9F2072E14818}"/>
              </a:ext>
            </a:extLst>
          </p:cNvPr>
          <p:cNvSpPr>
            <a:spLocks noGrp="1"/>
          </p:cNvSpPr>
          <p:nvPr>
            <p:ph idx="1"/>
          </p:nvPr>
        </p:nvSpPr>
        <p:spPr>
          <a:xfrm>
            <a:off x="685801" y="2045110"/>
            <a:ext cx="6078793" cy="3844413"/>
          </a:xfrm>
        </p:spPr>
        <p:txBody>
          <a:bodyPr>
            <a:normAutofit/>
          </a:bodyPr>
          <a:lstStyle/>
          <a:p>
            <a:pPr marL="0" indent="0">
              <a:buNone/>
            </a:pPr>
            <a:r>
              <a:rPr lang="en-US" b="1" u="sng" dirty="0">
                <a:latin typeface="Manrope"/>
              </a:rPr>
              <a:t># C. Language Share Analysis:</a:t>
            </a:r>
          </a:p>
          <a:p>
            <a:pPr marL="0" indent="0">
              <a:buNone/>
            </a:pPr>
            <a:endParaRPr lang="en-US" b="1" i="0" u="sng" dirty="0">
              <a:effectLst/>
              <a:latin typeface="Manrope"/>
            </a:endParaRPr>
          </a:p>
          <a:p>
            <a:pPr marL="0" indent="0">
              <a:buNone/>
            </a:pPr>
            <a:r>
              <a:rPr lang="en-US" b="1" i="0" dirty="0">
                <a:effectLst/>
                <a:latin typeface="Manrope"/>
              </a:rPr>
              <a:t>select language, </a:t>
            </a:r>
            <a:r>
              <a:rPr lang="en-US" b="1" i="0" dirty="0" err="1">
                <a:effectLst/>
                <a:latin typeface="Manrope"/>
              </a:rPr>
              <a:t>p.total_per_lan</a:t>
            </a:r>
            <a:r>
              <a:rPr lang="en-US" b="1" i="0" dirty="0">
                <a:effectLst/>
                <a:latin typeface="Manrope"/>
              </a:rPr>
              <a:t>, 	round(</a:t>
            </a:r>
            <a:r>
              <a:rPr lang="en-US" b="1" i="0" dirty="0" err="1">
                <a:effectLst/>
                <a:latin typeface="Manrope"/>
              </a:rPr>
              <a:t>p.total_per_lan</a:t>
            </a:r>
            <a:r>
              <a:rPr lang="en-US" b="1" i="0" dirty="0">
                <a:effectLst/>
                <a:latin typeface="Manrope"/>
              </a:rPr>
              <a:t>/</a:t>
            </a:r>
            <a:r>
              <a:rPr lang="en-US" b="1" i="0" dirty="0" err="1">
                <a:effectLst/>
                <a:latin typeface="Manrope"/>
              </a:rPr>
              <a:t>t.total_lan</a:t>
            </a:r>
            <a:r>
              <a:rPr lang="en-US" b="1" i="0" dirty="0">
                <a:effectLst/>
                <a:latin typeface="Manrope"/>
              </a:rPr>
              <a:t> *100,2) as </a:t>
            </a:r>
            <a:r>
              <a:rPr lang="en-US" b="1" i="0" dirty="0" err="1">
                <a:effectLst/>
                <a:latin typeface="Manrope"/>
              </a:rPr>
              <a:t>lan_percent_share</a:t>
            </a:r>
            <a:r>
              <a:rPr lang="en-US" b="1" i="0" dirty="0">
                <a:effectLst/>
                <a:latin typeface="Manrope"/>
              </a:rPr>
              <a:t> from(	</a:t>
            </a:r>
          </a:p>
          <a:p>
            <a:pPr marL="0" indent="0">
              <a:buNone/>
            </a:pPr>
            <a:r>
              <a:rPr lang="en-US" b="1" i="0" dirty="0">
                <a:effectLst/>
                <a:latin typeface="Manrope"/>
              </a:rPr>
              <a:t>select language, count(language) as </a:t>
            </a:r>
            <a:r>
              <a:rPr lang="en-US" b="1" i="0" dirty="0" err="1">
                <a:effectLst/>
                <a:latin typeface="Manrope"/>
              </a:rPr>
              <a:t>total_per_lan</a:t>
            </a:r>
            <a:r>
              <a:rPr lang="en-US" b="1" i="0" dirty="0">
                <a:effectLst/>
                <a:latin typeface="Manrope"/>
              </a:rPr>
              <a:t> 	</a:t>
            </a:r>
          </a:p>
          <a:p>
            <a:pPr marL="0" indent="0">
              <a:buNone/>
            </a:pPr>
            <a:r>
              <a:rPr lang="en-US" b="1" i="0" dirty="0">
                <a:effectLst/>
                <a:latin typeface="Manrope"/>
              </a:rPr>
              <a:t>from </a:t>
            </a:r>
            <a:r>
              <a:rPr lang="en-US" b="1" i="0" dirty="0" err="1">
                <a:effectLst/>
                <a:latin typeface="Manrope"/>
              </a:rPr>
              <a:t>job_data</a:t>
            </a:r>
            <a:r>
              <a:rPr lang="en-US" b="1" i="0" dirty="0">
                <a:effectLst/>
                <a:latin typeface="Manrope"/>
              </a:rPr>
              <a:t> 	</a:t>
            </a:r>
          </a:p>
          <a:p>
            <a:pPr marL="0" indent="0">
              <a:buNone/>
            </a:pPr>
            <a:r>
              <a:rPr lang="en-US" b="1" i="0" dirty="0">
                <a:effectLst/>
                <a:latin typeface="Manrope"/>
              </a:rPr>
              <a:t>group by language)as p,</a:t>
            </a:r>
          </a:p>
          <a:p>
            <a:pPr marL="0" indent="0">
              <a:buNone/>
            </a:pPr>
            <a:r>
              <a:rPr lang="en-US" b="1" i="0" dirty="0">
                <a:effectLst/>
                <a:latin typeface="Manrope"/>
              </a:rPr>
              <a:t>(select count(language) as </a:t>
            </a:r>
            <a:r>
              <a:rPr lang="en-US" b="1" i="0" dirty="0" err="1">
                <a:effectLst/>
                <a:latin typeface="Manrope"/>
              </a:rPr>
              <a:t>total_lan</a:t>
            </a:r>
            <a:r>
              <a:rPr lang="en-US" b="1" i="0" dirty="0">
                <a:effectLst/>
                <a:latin typeface="Manrope"/>
              </a:rPr>
              <a:t> 	</a:t>
            </a:r>
          </a:p>
          <a:p>
            <a:pPr marL="0" indent="0">
              <a:buNone/>
            </a:pPr>
            <a:r>
              <a:rPr lang="en-US" b="1" i="0" dirty="0">
                <a:effectLst/>
                <a:latin typeface="Manrope"/>
              </a:rPr>
              <a:t>from </a:t>
            </a:r>
            <a:r>
              <a:rPr lang="en-US" b="1" i="0" dirty="0" err="1">
                <a:effectLst/>
                <a:latin typeface="Manrope"/>
              </a:rPr>
              <a:t>job_data</a:t>
            </a:r>
            <a:r>
              <a:rPr lang="en-US" b="1" i="0" dirty="0">
                <a:effectLst/>
                <a:latin typeface="Manrope"/>
              </a:rPr>
              <a:t>)as t;</a:t>
            </a:r>
            <a:endParaRPr lang="en-IN" dirty="0"/>
          </a:p>
        </p:txBody>
      </p:sp>
      <p:sp>
        <p:nvSpPr>
          <p:cNvPr id="4" name="TextBox 3">
            <a:extLst>
              <a:ext uri="{FF2B5EF4-FFF2-40B4-BE49-F238E27FC236}">
                <a16:creationId xmlns:a16="http://schemas.microsoft.com/office/drawing/2014/main" id="{5CFA8AE3-4CE7-201E-3163-84E1A3C20AE5}"/>
              </a:ext>
            </a:extLst>
          </p:cNvPr>
          <p:cNvSpPr txBox="1"/>
          <p:nvPr/>
        </p:nvSpPr>
        <p:spPr>
          <a:xfrm>
            <a:off x="776748" y="1317523"/>
            <a:ext cx="5624052" cy="461665"/>
          </a:xfrm>
          <a:prstGeom prst="rect">
            <a:avLst/>
          </a:prstGeom>
          <a:noFill/>
        </p:spPr>
        <p:txBody>
          <a:bodyPr wrap="square" rtlCol="0">
            <a:spAutoFit/>
          </a:bodyPr>
          <a:lstStyle/>
          <a:p>
            <a:r>
              <a:rPr lang="en-US" dirty="0"/>
              <a:t># </a:t>
            </a:r>
            <a:r>
              <a:rPr lang="en-US" sz="2400" dirty="0"/>
              <a:t>Case Study 1 -&gt;  </a:t>
            </a:r>
            <a:r>
              <a:rPr lang="en-IN" sz="2400" b="1" i="0" dirty="0">
                <a:effectLst/>
                <a:latin typeface="Manrope"/>
              </a:rPr>
              <a:t>Job Data Analysis</a:t>
            </a:r>
            <a:endParaRPr lang="en-IN" sz="2400" dirty="0"/>
          </a:p>
        </p:txBody>
      </p:sp>
      <p:pic>
        <p:nvPicPr>
          <p:cNvPr id="7" name="Picture 6">
            <a:extLst>
              <a:ext uri="{FF2B5EF4-FFF2-40B4-BE49-F238E27FC236}">
                <a16:creationId xmlns:a16="http://schemas.microsoft.com/office/drawing/2014/main" id="{91AA7D22-8992-C7D3-72FB-B44C50A7FF36}"/>
              </a:ext>
            </a:extLst>
          </p:cNvPr>
          <p:cNvPicPr>
            <a:picLocks noChangeAspect="1"/>
          </p:cNvPicPr>
          <p:nvPr/>
        </p:nvPicPr>
        <p:blipFill>
          <a:blip r:embed="rId2"/>
          <a:stretch>
            <a:fillRect/>
          </a:stretch>
        </p:blipFill>
        <p:spPr>
          <a:xfrm>
            <a:off x="6882581" y="2571328"/>
            <a:ext cx="4414683" cy="2452955"/>
          </a:xfrm>
          <a:prstGeom prst="rect">
            <a:avLst/>
          </a:prstGeom>
        </p:spPr>
      </p:pic>
    </p:spTree>
    <p:extLst>
      <p:ext uri="{BB962C8B-B14F-4D97-AF65-F5344CB8AC3E}">
        <p14:creationId xmlns:p14="http://schemas.microsoft.com/office/powerpoint/2010/main" val="238503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C859C-41C8-E706-5B0E-78C513E58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42B2E-A29E-550C-337C-2ED3C9520A35}"/>
              </a:ext>
            </a:extLst>
          </p:cNvPr>
          <p:cNvSpPr>
            <a:spLocks noGrp="1"/>
          </p:cNvSpPr>
          <p:nvPr>
            <p:ph type="title"/>
          </p:nvPr>
        </p:nvSpPr>
        <p:spPr>
          <a:xfrm>
            <a:off x="685801" y="98324"/>
            <a:ext cx="10131425" cy="1219199"/>
          </a:xfrm>
        </p:spPr>
        <p:txBody>
          <a:bodyPr>
            <a:normAutofit/>
          </a:bodyPr>
          <a:lstStyle/>
          <a:p>
            <a:pPr algn="ctr"/>
            <a:r>
              <a:rPr lang="en-IN" sz="4800" b="1" i="0" dirty="0">
                <a:effectLst/>
                <a:latin typeface="Manrope"/>
              </a:rPr>
              <a:t>Insights</a:t>
            </a:r>
            <a:endParaRPr lang="en-IN" sz="4800" dirty="0"/>
          </a:p>
        </p:txBody>
      </p:sp>
      <p:sp>
        <p:nvSpPr>
          <p:cNvPr id="3" name="Content Placeholder 2">
            <a:extLst>
              <a:ext uri="{FF2B5EF4-FFF2-40B4-BE49-F238E27FC236}">
                <a16:creationId xmlns:a16="http://schemas.microsoft.com/office/drawing/2014/main" id="{ADFB9757-8840-BD0B-D895-FB2082B9D159}"/>
              </a:ext>
            </a:extLst>
          </p:cNvPr>
          <p:cNvSpPr>
            <a:spLocks noGrp="1"/>
          </p:cNvSpPr>
          <p:nvPr>
            <p:ph idx="1"/>
          </p:nvPr>
        </p:nvSpPr>
        <p:spPr>
          <a:xfrm>
            <a:off x="685801" y="2045110"/>
            <a:ext cx="5498689" cy="3844413"/>
          </a:xfrm>
        </p:spPr>
        <p:txBody>
          <a:bodyPr>
            <a:normAutofit/>
          </a:bodyPr>
          <a:lstStyle/>
          <a:p>
            <a:pPr marL="0" indent="0">
              <a:buNone/>
            </a:pPr>
            <a:r>
              <a:rPr lang="en-US" b="1" u="sng" dirty="0">
                <a:latin typeface="Manrope"/>
              </a:rPr>
              <a:t># D. Duplicate Rows Detection:</a:t>
            </a:r>
          </a:p>
          <a:p>
            <a:pPr marL="0" indent="0">
              <a:buNone/>
            </a:pPr>
            <a:endParaRPr lang="en-US" b="1" i="0" u="sng" dirty="0">
              <a:effectLst/>
              <a:latin typeface="Manrope"/>
            </a:endParaRPr>
          </a:p>
          <a:p>
            <a:pPr marL="0" indent="0">
              <a:buNone/>
            </a:pPr>
            <a:r>
              <a:rPr lang="en-US" b="1" i="0" dirty="0">
                <a:effectLst/>
                <a:latin typeface="Manrope"/>
              </a:rPr>
              <a:t>select * from</a:t>
            </a:r>
          </a:p>
          <a:p>
            <a:pPr marL="0" indent="0">
              <a:buNone/>
            </a:pPr>
            <a:r>
              <a:rPr lang="en-US" b="1" i="0" dirty="0">
                <a:effectLst/>
                <a:latin typeface="Manrope"/>
              </a:rPr>
              <a:t>(select *,</a:t>
            </a:r>
            <a:r>
              <a:rPr lang="en-US" b="1" i="0" dirty="0" err="1">
                <a:effectLst/>
                <a:latin typeface="Manrope"/>
              </a:rPr>
              <a:t>row_number</a:t>
            </a:r>
            <a:r>
              <a:rPr lang="en-US" b="1" i="0" dirty="0">
                <a:effectLst/>
                <a:latin typeface="Manrope"/>
              </a:rPr>
              <a:t>() over (partition by </a:t>
            </a:r>
            <a:r>
              <a:rPr lang="en-US" b="1" i="0" dirty="0" err="1">
                <a:effectLst/>
                <a:latin typeface="Manrope"/>
              </a:rPr>
              <a:t>job_id</a:t>
            </a:r>
            <a:r>
              <a:rPr lang="en-US" b="1" i="0" dirty="0">
                <a:effectLst/>
                <a:latin typeface="Manrope"/>
              </a:rPr>
              <a:t>) as </a:t>
            </a:r>
            <a:r>
              <a:rPr lang="en-US" b="1" i="0" dirty="0" err="1">
                <a:effectLst/>
                <a:latin typeface="Manrope"/>
              </a:rPr>
              <a:t>rownum</a:t>
            </a:r>
            <a:r>
              <a:rPr lang="en-US" b="1" i="0" dirty="0">
                <a:effectLst/>
                <a:latin typeface="Manrope"/>
              </a:rPr>
              <a:t> from </a:t>
            </a:r>
            <a:r>
              <a:rPr lang="en-US" b="1" i="0" dirty="0" err="1">
                <a:effectLst/>
                <a:latin typeface="Manrope"/>
              </a:rPr>
              <a:t>job_data</a:t>
            </a:r>
            <a:r>
              <a:rPr lang="en-US" b="1" i="0" dirty="0">
                <a:effectLst/>
                <a:latin typeface="Manrope"/>
              </a:rPr>
              <a:t>)</a:t>
            </a:r>
          </a:p>
          <a:p>
            <a:pPr marL="0" indent="0">
              <a:buNone/>
            </a:pPr>
            <a:r>
              <a:rPr lang="en-US" b="1" i="0" dirty="0">
                <a:effectLst/>
                <a:latin typeface="Manrope"/>
              </a:rPr>
              <a:t>as a </a:t>
            </a:r>
          </a:p>
          <a:p>
            <a:pPr marL="0" indent="0">
              <a:buNone/>
            </a:pPr>
            <a:r>
              <a:rPr lang="en-US" b="1" i="0" dirty="0">
                <a:effectLst/>
                <a:latin typeface="Manrope"/>
              </a:rPr>
              <a:t>where </a:t>
            </a:r>
            <a:r>
              <a:rPr lang="en-US" b="1" i="0" dirty="0" err="1">
                <a:effectLst/>
                <a:latin typeface="Manrope"/>
              </a:rPr>
              <a:t>rownum</a:t>
            </a:r>
            <a:r>
              <a:rPr lang="en-US" b="1" i="0" dirty="0">
                <a:effectLst/>
                <a:latin typeface="Manrope"/>
              </a:rPr>
              <a:t>&gt;1;</a:t>
            </a:r>
            <a:endParaRPr lang="en-IN" dirty="0"/>
          </a:p>
        </p:txBody>
      </p:sp>
      <p:sp>
        <p:nvSpPr>
          <p:cNvPr id="4" name="TextBox 3">
            <a:extLst>
              <a:ext uri="{FF2B5EF4-FFF2-40B4-BE49-F238E27FC236}">
                <a16:creationId xmlns:a16="http://schemas.microsoft.com/office/drawing/2014/main" id="{37265C69-DAC6-DC29-BFC0-3915FA697DEC}"/>
              </a:ext>
            </a:extLst>
          </p:cNvPr>
          <p:cNvSpPr txBox="1"/>
          <p:nvPr/>
        </p:nvSpPr>
        <p:spPr>
          <a:xfrm>
            <a:off x="776748" y="1317523"/>
            <a:ext cx="5624052" cy="461665"/>
          </a:xfrm>
          <a:prstGeom prst="rect">
            <a:avLst/>
          </a:prstGeom>
          <a:noFill/>
        </p:spPr>
        <p:txBody>
          <a:bodyPr wrap="square" rtlCol="0">
            <a:spAutoFit/>
          </a:bodyPr>
          <a:lstStyle/>
          <a:p>
            <a:r>
              <a:rPr lang="en-US" dirty="0"/>
              <a:t># </a:t>
            </a:r>
            <a:r>
              <a:rPr lang="en-US" sz="2400" dirty="0"/>
              <a:t>Case Study 1 -&gt;  </a:t>
            </a:r>
            <a:r>
              <a:rPr lang="en-IN" sz="2400" b="1" i="0" dirty="0">
                <a:effectLst/>
                <a:latin typeface="Manrope"/>
              </a:rPr>
              <a:t>Job Data Analysis</a:t>
            </a:r>
            <a:endParaRPr lang="en-IN" sz="2400" dirty="0"/>
          </a:p>
        </p:txBody>
      </p:sp>
      <p:pic>
        <p:nvPicPr>
          <p:cNvPr id="7" name="Picture 6">
            <a:extLst>
              <a:ext uri="{FF2B5EF4-FFF2-40B4-BE49-F238E27FC236}">
                <a16:creationId xmlns:a16="http://schemas.microsoft.com/office/drawing/2014/main" id="{8DDFF420-7421-827A-B241-441DA8E0D9BA}"/>
              </a:ext>
            </a:extLst>
          </p:cNvPr>
          <p:cNvPicPr>
            <a:picLocks noChangeAspect="1"/>
          </p:cNvPicPr>
          <p:nvPr/>
        </p:nvPicPr>
        <p:blipFill>
          <a:blip r:embed="rId2"/>
          <a:stretch>
            <a:fillRect/>
          </a:stretch>
        </p:blipFill>
        <p:spPr>
          <a:xfrm>
            <a:off x="6568011" y="2580681"/>
            <a:ext cx="5289692" cy="2099474"/>
          </a:xfrm>
          <a:prstGeom prst="rect">
            <a:avLst/>
          </a:prstGeom>
        </p:spPr>
      </p:pic>
    </p:spTree>
    <p:extLst>
      <p:ext uri="{BB962C8B-B14F-4D97-AF65-F5344CB8AC3E}">
        <p14:creationId xmlns:p14="http://schemas.microsoft.com/office/powerpoint/2010/main" val="3775461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07FC6-06A5-2AEA-650E-B7F1602D4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EAB7A4-621A-6D82-6B81-98BEA8B7CBB5}"/>
              </a:ext>
            </a:extLst>
          </p:cNvPr>
          <p:cNvSpPr>
            <a:spLocks noGrp="1"/>
          </p:cNvSpPr>
          <p:nvPr>
            <p:ph type="title"/>
          </p:nvPr>
        </p:nvSpPr>
        <p:spPr>
          <a:xfrm>
            <a:off x="685801" y="98324"/>
            <a:ext cx="10131425" cy="1219199"/>
          </a:xfrm>
        </p:spPr>
        <p:txBody>
          <a:bodyPr>
            <a:normAutofit/>
          </a:bodyPr>
          <a:lstStyle/>
          <a:p>
            <a:pPr algn="ctr"/>
            <a:r>
              <a:rPr lang="en-IN" sz="4800" b="1" i="0" dirty="0">
                <a:effectLst/>
                <a:latin typeface="Manrope"/>
              </a:rPr>
              <a:t>Insights</a:t>
            </a:r>
            <a:endParaRPr lang="en-IN" sz="4800" dirty="0"/>
          </a:p>
        </p:txBody>
      </p:sp>
      <p:sp>
        <p:nvSpPr>
          <p:cNvPr id="3" name="Content Placeholder 2">
            <a:extLst>
              <a:ext uri="{FF2B5EF4-FFF2-40B4-BE49-F238E27FC236}">
                <a16:creationId xmlns:a16="http://schemas.microsoft.com/office/drawing/2014/main" id="{3AC56146-76ED-E87C-8CD3-6BC761C1EB93}"/>
              </a:ext>
            </a:extLst>
          </p:cNvPr>
          <p:cNvSpPr>
            <a:spLocks noGrp="1"/>
          </p:cNvSpPr>
          <p:nvPr>
            <p:ph idx="1"/>
          </p:nvPr>
        </p:nvSpPr>
        <p:spPr>
          <a:xfrm>
            <a:off x="685801" y="2045110"/>
            <a:ext cx="5498689" cy="3844413"/>
          </a:xfrm>
        </p:spPr>
        <p:txBody>
          <a:bodyPr>
            <a:normAutofit/>
          </a:bodyPr>
          <a:lstStyle/>
          <a:p>
            <a:pPr marL="0" indent="0">
              <a:buNone/>
            </a:pPr>
            <a:r>
              <a:rPr lang="en-US" b="1" u="sng" dirty="0">
                <a:latin typeface="Manrope"/>
              </a:rPr>
              <a:t>#A. Weekly User Engagement:</a:t>
            </a:r>
          </a:p>
          <a:p>
            <a:pPr marL="0" indent="0">
              <a:buNone/>
            </a:pPr>
            <a:endParaRPr lang="en-US" b="1" i="0" u="sng" dirty="0">
              <a:effectLst/>
              <a:latin typeface="Manrope"/>
            </a:endParaRPr>
          </a:p>
          <a:p>
            <a:pPr marL="0" indent="0">
              <a:buNone/>
            </a:pPr>
            <a:r>
              <a:rPr lang="en-US" b="1" i="0" dirty="0">
                <a:effectLst/>
                <a:latin typeface="Manrope"/>
              </a:rPr>
              <a:t>select extract(week from </a:t>
            </a:r>
            <a:r>
              <a:rPr lang="en-US" b="1" i="0" dirty="0" err="1">
                <a:effectLst/>
                <a:latin typeface="Manrope"/>
              </a:rPr>
              <a:t>occurred_at</a:t>
            </a:r>
            <a:r>
              <a:rPr lang="en-US" b="1" i="0" dirty="0">
                <a:effectLst/>
                <a:latin typeface="Manrope"/>
              </a:rPr>
              <a:t>) as weeks, count(distinct </a:t>
            </a:r>
            <a:r>
              <a:rPr lang="en-US" b="1" i="0" dirty="0" err="1">
                <a:effectLst/>
                <a:latin typeface="Manrope"/>
              </a:rPr>
              <a:t>user_id</a:t>
            </a:r>
            <a:r>
              <a:rPr lang="en-US" b="1" i="0" dirty="0">
                <a:effectLst/>
                <a:latin typeface="Manrope"/>
              </a:rPr>
              <a:t>) as </a:t>
            </a:r>
            <a:r>
              <a:rPr lang="en-US" b="1" i="0" dirty="0" err="1">
                <a:effectLst/>
                <a:latin typeface="Manrope"/>
              </a:rPr>
              <a:t>no_of_users</a:t>
            </a:r>
            <a:r>
              <a:rPr lang="en-US" b="1" i="0" dirty="0">
                <a:effectLst/>
                <a:latin typeface="Manrope"/>
              </a:rPr>
              <a:t> </a:t>
            </a:r>
          </a:p>
          <a:p>
            <a:pPr marL="0" indent="0">
              <a:buNone/>
            </a:pPr>
            <a:r>
              <a:rPr lang="en-US" b="1" i="0" dirty="0">
                <a:effectLst/>
                <a:latin typeface="Manrope"/>
              </a:rPr>
              <a:t>from events </a:t>
            </a:r>
          </a:p>
          <a:p>
            <a:pPr marL="0" indent="0">
              <a:buNone/>
            </a:pPr>
            <a:r>
              <a:rPr lang="en-US" b="1" i="0" dirty="0">
                <a:effectLst/>
                <a:latin typeface="Manrope"/>
              </a:rPr>
              <a:t>where </a:t>
            </a:r>
            <a:r>
              <a:rPr lang="en-US" b="1" i="0" dirty="0" err="1">
                <a:effectLst/>
                <a:latin typeface="Manrope"/>
              </a:rPr>
              <a:t>event_type</a:t>
            </a:r>
            <a:r>
              <a:rPr lang="en-US" b="1" i="0" dirty="0">
                <a:effectLst/>
                <a:latin typeface="Manrope"/>
              </a:rPr>
              <a:t>="engagement“</a:t>
            </a:r>
          </a:p>
          <a:p>
            <a:pPr marL="0" indent="0">
              <a:buNone/>
            </a:pPr>
            <a:r>
              <a:rPr lang="en-US" b="1" i="0" dirty="0">
                <a:effectLst/>
                <a:latin typeface="Manrope"/>
              </a:rPr>
              <a:t>group by weeks </a:t>
            </a:r>
          </a:p>
          <a:p>
            <a:pPr marL="0" indent="0">
              <a:buNone/>
            </a:pPr>
            <a:r>
              <a:rPr lang="en-US" b="1" i="0" dirty="0">
                <a:effectLst/>
                <a:latin typeface="Manrope"/>
              </a:rPr>
              <a:t>order by weeks;</a:t>
            </a:r>
            <a:endParaRPr lang="en-IN" dirty="0"/>
          </a:p>
        </p:txBody>
      </p:sp>
      <p:sp>
        <p:nvSpPr>
          <p:cNvPr id="4" name="TextBox 3">
            <a:extLst>
              <a:ext uri="{FF2B5EF4-FFF2-40B4-BE49-F238E27FC236}">
                <a16:creationId xmlns:a16="http://schemas.microsoft.com/office/drawing/2014/main" id="{EFBFE5C9-376C-F9B9-BC32-E545558BE239}"/>
              </a:ext>
            </a:extLst>
          </p:cNvPr>
          <p:cNvSpPr txBox="1"/>
          <p:nvPr/>
        </p:nvSpPr>
        <p:spPr>
          <a:xfrm>
            <a:off x="776748" y="1317523"/>
            <a:ext cx="6597446" cy="461665"/>
          </a:xfrm>
          <a:prstGeom prst="rect">
            <a:avLst/>
          </a:prstGeom>
          <a:noFill/>
        </p:spPr>
        <p:txBody>
          <a:bodyPr wrap="square" rtlCol="0">
            <a:spAutoFit/>
          </a:bodyPr>
          <a:lstStyle/>
          <a:p>
            <a:r>
              <a:rPr lang="en-US" dirty="0"/>
              <a:t># </a:t>
            </a:r>
            <a:r>
              <a:rPr lang="en-US" sz="2400" dirty="0"/>
              <a:t>Case Study 2 -&gt;  </a:t>
            </a:r>
            <a:r>
              <a:rPr lang="en-IN" sz="2400" b="1" i="0" dirty="0">
                <a:effectLst/>
                <a:latin typeface="Manrope"/>
              </a:rPr>
              <a:t>Investigating Metric Spike</a:t>
            </a:r>
            <a:endParaRPr lang="en-IN" sz="2400" dirty="0"/>
          </a:p>
        </p:txBody>
      </p:sp>
      <p:pic>
        <p:nvPicPr>
          <p:cNvPr id="6" name="Picture 5">
            <a:extLst>
              <a:ext uri="{FF2B5EF4-FFF2-40B4-BE49-F238E27FC236}">
                <a16:creationId xmlns:a16="http://schemas.microsoft.com/office/drawing/2014/main" id="{ED1FF569-4301-220F-18BE-567E08E8D47B}"/>
              </a:ext>
            </a:extLst>
          </p:cNvPr>
          <p:cNvPicPr>
            <a:picLocks noChangeAspect="1"/>
          </p:cNvPicPr>
          <p:nvPr/>
        </p:nvPicPr>
        <p:blipFill>
          <a:blip r:embed="rId2"/>
          <a:stretch>
            <a:fillRect/>
          </a:stretch>
        </p:blipFill>
        <p:spPr>
          <a:xfrm>
            <a:off x="7421301" y="2546122"/>
            <a:ext cx="3724515" cy="3343401"/>
          </a:xfrm>
          <a:prstGeom prst="rect">
            <a:avLst/>
          </a:prstGeom>
        </p:spPr>
      </p:pic>
    </p:spTree>
    <p:extLst>
      <p:ext uri="{BB962C8B-B14F-4D97-AF65-F5344CB8AC3E}">
        <p14:creationId xmlns:p14="http://schemas.microsoft.com/office/powerpoint/2010/main" val="230377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66</TotalTime>
  <Words>1243</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Manrope</vt:lpstr>
      <vt:lpstr>Celestial</vt:lpstr>
      <vt:lpstr>PowerPoint Presentation</vt:lpstr>
      <vt:lpstr>Project Description</vt:lpstr>
      <vt:lpstr>Approach</vt:lpstr>
      <vt:lpstr>Tech-Stack Used</vt:lpstr>
      <vt:lpstr>Insights</vt:lpstr>
      <vt:lpstr>Insights</vt:lpstr>
      <vt:lpstr>Insights</vt:lpstr>
      <vt:lpstr>Insights</vt:lpstr>
      <vt:lpstr>Insights</vt:lpstr>
      <vt:lpstr>Insights</vt:lpstr>
      <vt:lpstr>Insights</vt:lpstr>
      <vt:lpstr>Insights</vt:lpstr>
      <vt:lpstr>Insights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KARTIK ROY</dc:creator>
  <cp:lastModifiedBy>KARTIK ROY</cp:lastModifiedBy>
  <cp:revision>1</cp:revision>
  <dcterms:created xsi:type="dcterms:W3CDTF">2025-04-26T14:42:45Z</dcterms:created>
  <dcterms:modified xsi:type="dcterms:W3CDTF">2025-04-26T15:49:09Z</dcterms:modified>
</cp:coreProperties>
</file>