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65" r:id="rId3"/>
    <p:sldId id="262" r:id="rId4"/>
    <p:sldId id="257" r:id="rId5"/>
    <p:sldId id="263" r:id="rId6"/>
    <p:sldId id="266"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Sharma" userId="2a02be68-9f6d-4bd0-bfa1-184b20ecb566" providerId="ADAL" clId="{7E8DCE80-F3E3-450D-BA50-EAD9C4EA828C}"/>
    <pc:docChg chg="custSel modSld">
      <pc:chgData name="Anurag Sharma" userId="2a02be68-9f6d-4bd0-bfa1-184b20ecb566" providerId="ADAL" clId="{7E8DCE80-F3E3-450D-BA50-EAD9C4EA828C}" dt="2021-01-15T17:55:30.072" v="16" actId="20577"/>
      <pc:docMkLst>
        <pc:docMk/>
      </pc:docMkLst>
      <pc:sldChg chg="modSp mod">
        <pc:chgData name="Anurag Sharma" userId="2a02be68-9f6d-4bd0-bfa1-184b20ecb566" providerId="ADAL" clId="{7E8DCE80-F3E3-450D-BA50-EAD9C4EA828C}" dt="2021-01-15T17:48:52.426" v="9" actId="6549"/>
        <pc:sldMkLst>
          <pc:docMk/>
          <pc:sldMk cId="3453423497" sldId="257"/>
        </pc:sldMkLst>
        <pc:spChg chg="mod">
          <ac:chgData name="Anurag Sharma" userId="2a02be68-9f6d-4bd0-bfa1-184b20ecb566" providerId="ADAL" clId="{7E8DCE80-F3E3-450D-BA50-EAD9C4EA828C}" dt="2021-01-15T17:48:52.426" v="9" actId="6549"/>
          <ac:spMkLst>
            <pc:docMk/>
            <pc:sldMk cId="3453423497" sldId="257"/>
            <ac:spMk id="17" creationId="{9CA4E082-DBA2-44B1-B7B8-25EA1D113EFA}"/>
          </ac:spMkLst>
        </pc:spChg>
      </pc:sldChg>
      <pc:sldChg chg="modSp mod">
        <pc:chgData name="Anurag Sharma" userId="2a02be68-9f6d-4bd0-bfa1-184b20ecb566" providerId="ADAL" clId="{7E8DCE80-F3E3-450D-BA50-EAD9C4EA828C}" dt="2021-01-15T17:48:07.489" v="7" actId="20577"/>
        <pc:sldMkLst>
          <pc:docMk/>
          <pc:sldMk cId="622688488" sldId="258"/>
        </pc:sldMkLst>
        <pc:spChg chg="mod">
          <ac:chgData name="Anurag Sharma" userId="2a02be68-9f6d-4bd0-bfa1-184b20ecb566" providerId="ADAL" clId="{7E8DCE80-F3E3-450D-BA50-EAD9C4EA828C}" dt="2021-01-15T17:48:07.489" v="7" actId="20577"/>
          <ac:spMkLst>
            <pc:docMk/>
            <pc:sldMk cId="622688488" sldId="258"/>
            <ac:spMk id="2" creationId="{48164643-5684-48E7-B253-F71D7DB13C16}"/>
          </ac:spMkLst>
        </pc:spChg>
      </pc:sldChg>
      <pc:sldChg chg="modSp mod">
        <pc:chgData name="Anurag Sharma" userId="2a02be68-9f6d-4bd0-bfa1-184b20ecb566" providerId="ADAL" clId="{7E8DCE80-F3E3-450D-BA50-EAD9C4EA828C}" dt="2021-01-15T17:48:30.424" v="8" actId="33524"/>
        <pc:sldMkLst>
          <pc:docMk/>
          <pc:sldMk cId="748446416" sldId="262"/>
        </pc:sldMkLst>
        <pc:spChg chg="mod">
          <ac:chgData name="Anurag Sharma" userId="2a02be68-9f6d-4bd0-bfa1-184b20ecb566" providerId="ADAL" clId="{7E8DCE80-F3E3-450D-BA50-EAD9C4EA828C}" dt="2021-01-15T17:48:30.424" v="8" actId="33524"/>
          <ac:spMkLst>
            <pc:docMk/>
            <pc:sldMk cId="748446416" sldId="262"/>
            <ac:spMk id="145" creationId="{D714C703-3BB0-46E6-8C32-855C71FA6274}"/>
          </ac:spMkLst>
        </pc:spChg>
      </pc:sldChg>
      <pc:sldChg chg="modSp mod">
        <pc:chgData name="Anurag Sharma" userId="2a02be68-9f6d-4bd0-bfa1-184b20ecb566" providerId="ADAL" clId="{7E8DCE80-F3E3-450D-BA50-EAD9C4EA828C}" dt="2021-01-15T17:55:30.072" v="16" actId="20577"/>
        <pc:sldMkLst>
          <pc:docMk/>
          <pc:sldMk cId="4147581259" sldId="263"/>
        </pc:sldMkLst>
        <pc:spChg chg="mod">
          <ac:chgData name="Anurag Sharma" userId="2a02be68-9f6d-4bd0-bfa1-184b20ecb566" providerId="ADAL" clId="{7E8DCE80-F3E3-450D-BA50-EAD9C4EA828C}" dt="2021-01-15T17:55:30.072" v="16" actId="20577"/>
          <ac:spMkLst>
            <pc:docMk/>
            <pc:sldMk cId="4147581259" sldId="263"/>
            <ac:spMk id="8" creationId="{4B35B423-17BF-4A5D-B0CA-D07C0A04FE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897BA-1810-4AB9-A977-878A61167E4D}" type="doc">
      <dgm:prSet loTypeId="urn:microsoft.com/office/officeart/2005/8/layout/hProcess9" loCatId="process" qsTypeId="urn:microsoft.com/office/officeart/2005/8/quickstyle/simple1" qsCatId="simple" csTypeId="urn:microsoft.com/office/officeart/2005/8/colors/accent1_2" csCatId="accent1" phldr="1"/>
      <dgm:spPr/>
    </dgm:pt>
    <dgm:pt modelId="{C54E16A1-7A2E-4990-BA3B-BE561E3E8EA8}">
      <dgm:prSet phldrT="[Text]"/>
      <dgm:spPr>
        <a:solidFill>
          <a:srgbClr val="00B0F0"/>
        </a:solidFill>
      </dgm:spPr>
      <dgm:t>
        <a:bodyPr/>
        <a:lstStyle/>
        <a:p>
          <a:r>
            <a:rPr lang="en-US" dirty="0"/>
            <a:t>Collection</a:t>
          </a:r>
        </a:p>
      </dgm:t>
    </dgm:pt>
    <dgm:pt modelId="{33689A49-DA7E-47A8-9ED0-A77529D9AA32}" type="parTrans" cxnId="{F71251AB-8748-47E4-885F-8163C9AE2EF5}">
      <dgm:prSet/>
      <dgm:spPr/>
      <dgm:t>
        <a:bodyPr/>
        <a:lstStyle/>
        <a:p>
          <a:endParaRPr lang="en-US"/>
        </a:p>
      </dgm:t>
    </dgm:pt>
    <dgm:pt modelId="{BE045882-6BC2-4A98-9F77-A11733AE77ED}" type="sibTrans" cxnId="{F71251AB-8748-47E4-885F-8163C9AE2EF5}">
      <dgm:prSet/>
      <dgm:spPr/>
      <dgm:t>
        <a:bodyPr/>
        <a:lstStyle/>
        <a:p>
          <a:endParaRPr lang="en-US"/>
        </a:p>
      </dgm:t>
    </dgm:pt>
    <dgm:pt modelId="{0AC4EEA9-1E3B-4D99-8789-23AD33DF9753}">
      <dgm:prSet phldrT="[Text]"/>
      <dgm:spPr>
        <a:solidFill>
          <a:srgbClr val="00B0F0"/>
        </a:solidFill>
      </dgm:spPr>
      <dgm:t>
        <a:bodyPr/>
        <a:lstStyle/>
        <a:p>
          <a:r>
            <a:rPr lang="en-US" dirty="0"/>
            <a:t>Cleaning</a:t>
          </a:r>
        </a:p>
      </dgm:t>
    </dgm:pt>
    <dgm:pt modelId="{620C501E-FDB0-4082-B5E9-78DA0D06D25B}" type="parTrans" cxnId="{28B871EF-0312-41D5-8B4D-1D983B9DB542}">
      <dgm:prSet/>
      <dgm:spPr/>
      <dgm:t>
        <a:bodyPr/>
        <a:lstStyle/>
        <a:p>
          <a:endParaRPr lang="en-US"/>
        </a:p>
      </dgm:t>
    </dgm:pt>
    <dgm:pt modelId="{359761D5-A0D7-4D07-A1D6-25CEFD2B422E}" type="sibTrans" cxnId="{28B871EF-0312-41D5-8B4D-1D983B9DB542}">
      <dgm:prSet/>
      <dgm:spPr/>
      <dgm:t>
        <a:bodyPr/>
        <a:lstStyle/>
        <a:p>
          <a:endParaRPr lang="en-US"/>
        </a:p>
      </dgm:t>
    </dgm:pt>
    <dgm:pt modelId="{EB3AC5C0-AE6E-4B3F-ADE5-59ED1BDCF88D}">
      <dgm:prSet phldrT="[Text]"/>
      <dgm:spPr>
        <a:solidFill>
          <a:srgbClr val="00B0F0"/>
        </a:solidFill>
      </dgm:spPr>
      <dgm:t>
        <a:bodyPr/>
        <a:lstStyle/>
        <a:p>
          <a:r>
            <a:rPr lang="en-US" dirty="0"/>
            <a:t>Conversion</a:t>
          </a:r>
        </a:p>
      </dgm:t>
    </dgm:pt>
    <dgm:pt modelId="{A83BF714-3A79-46FB-A9BC-10AE41B574F7}" type="parTrans" cxnId="{7B2103E0-071B-47F9-8E9F-DA4C6EFB956F}">
      <dgm:prSet/>
      <dgm:spPr/>
      <dgm:t>
        <a:bodyPr/>
        <a:lstStyle/>
        <a:p>
          <a:endParaRPr lang="en-US"/>
        </a:p>
      </dgm:t>
    </dgm:pt>
    <dgm:pt modelId="{64A5B314-E441-4884-B439-7F9F335C366E}" type="sibTrans" cxnId="{7B2103E0-071B-47F9-8E9F-DA4C6EFB956F}">
      <dgm:prSet/>
      <dgm:spPr/>
      <dgm:t>
        <a:bodyPr/>
        <a:lstStyle/>
        <a:p>
          <a:endParaRPr lang="en-US"/>
        </a:p>
      </dgm:t>
    </dgm:pt>
    <dgm:pt modelId="{29DE661D-92F6-41FC-A385-D7B9E05EBA00}" type="pres">
      <dgm:prSet presAssocID="{971897BA-1810-4AB9-A977-878A61167E4D}" presName="CompostProcess" presStyleCnt="0">
        <dgm:presLayoutVars>
          <dgm:dir/>
          <dgm:resizeHandles val="exact"/>
        </dgm:presLayoutVars>
      </dgm:prSet>
      <dgm:spPr/>
    </dgm:pt>
    <dgm:pt modelId="{06781D95-E50B-4BB1-8115-73A164F288DC}" type="pres">
      <dgm:prSet presAssocID="{971897BA-1810-4AB9-A977-878A61167E4D}" presName="arrow" presStyleLbl="bgShp" presStyleIdx="0" presStyleCnt="1" custScaleX="110513" custLinFactNeighborX="4049" custLinFactNeighborY="-1201"/>
      <dgm:spPr>
        <a:solidFill>
          <a:schemeClr val="accent6">
            <a:lumMod val="75000"/>
          </a:schemeClr>
        </a:solidFill>
      </dgm:spPr>
    </dgm:pt>
    <dgm:pt modelId="{1EEFBC68-1830-4446-A807-7390BDCC97B9}" type="pres">
      <dgm:prSet presAssocID="{971897BA-1810-4AB9-A977-878A61167E4D}" presName="linearProcess" presStyleCnt="0"/>
      <dgm:spPr/>
    </dgm:pt>
    <dgm:pt modelId="{F23A2846-C2D7-4A8C-A3D4-0CD90BD5970A}" type="pres">
      <dgm:prSet presAssocID="{C54E16A1-7A2E-4990-BA3B-BE561E3E8EA8}" presName="textNode" presStyleLbl="node1" presStyleIdx="0" presStyleCnt="3" custScaleX="58922">
        <dgm:presLayoutVars>
          <dgm:bulletEnabled val="1"/>
        </dgm:presLayoutVars>
      </dgm:prSet>
      <dgm:spPr/>
    </dgm:pt>
    <dgm:pt modelId="{6F5E4F85-DE3F-4DB9-854D-4C4CB7C67D8B}" type="pres">
      <dgm:prSet presAssocID="{BE045882-6BC2-4A98-9F77-A11733AE77ED}" presName="sibTrans" presStyleCnt="0"/>
      <dgm:spPr/>
    </dgm:pt>
    <dgm:pt modelId="{D9D5B2CA-306E-4CF6-A483-5EB4BC34AC12}" type="pres">
      <dgm:prSet presAssocID="{0AC4EEA9-1E3B-4D99-8789-23AD33DF9753}" presName="textNode" presStyleLbl="node1" presStyleIdx="1" presStyleCnt="3" custScaleX="61127">
        <dgm:presLayoutVars>
          <dgm:bulletEnabled val="1"/>
        </dgm:presLayoutVars>
      </dgm:prSet>
      <dgm:spPr/>
    </dgm:pt>
    <dgm:pt modelId="{B4DAC444-E9C6-412F-B791-A6C07CBA3A99}" type="pres">
      <dgm:prSet presAssocID="{359761D5-A0D7-4D07-A1D6-25CEFD2B422E}" presName="sibTrans" presStyleCnt="0"/>
      <dgm:spPr/>
    </dgm:pt>
    <dgm:pt modelId="{F3459B5A-4E46-4392-8450-9BEB22B4BFA8}" type="pres">
      <dgm:prSet presAssocID="{EB3AC5C0-AE6E-4B3F-ADE5-59ED1BDCF88D}" presName="textNode" presStyleLbl="node1" presStyleIdx="2" presStyleCnt="3" custScaleX="49216">
        <dgm:presLayoutVars>
          <dgm:bulletEnabled val="1"/>
        </dgm:presLayoutVars>
      </dgm:prSet>
      <dgm:spPr/>
    </dgm:pt>
  </dgm:ptLst>
  <dgm:cxnLst>
    <dgm:cxn modelId="{BA76F209-FFEE-467C-8920-93884D241917}" type="presOf" srcId="{0AC4EEA9-1E3B-4D99-8789-23AD33DF9753}" destId="{D9D5B2CA-306E-4CF6-A483-5EB4BC34AC12}" srcOrd="0" destOrd="0" presId="urn:microsoft.com/office/officeart/2005/8/layout/hProcess9"/>
    <dgm:cxn modelId="{C8BF2A35-F308-4F6B-8314-BD98DA398DD2}" type="presOf" srcId="{EB3AC5C0-AE6E-4B3F-ADE5-59ED1BDCF88D}" destId="{F3459B5A-4E46-4392-8450-9BEB22B4BFA8}" srcOrd="0" destOrd="0" presId="urn:microsoft.com/office/officeart/2005/8/layout/hProcess9"/>
    <dgm:cxn modelId="{FB110C65-1C0C-446B-824D-3295811A1495}" type="presOf" srcId="{971897BA-1810-4AB9-A977-878A61167E4D}" destId="{29DE661D-92F6-41FC-A385-D7B9E05EBA00}" srcOrd="0" destOrd="0" presId="urn:microsoft.com/office/officeart/2005/8/layout/hProcess9"/>
    <dgm:cxn modelId="{4EEAA497-8795-431E-B646-189221C9E2ED}" type="presOf" srcId="{C54E16A1-7A2E-4990-BA3B-BE561E3E8EA8}" destId="{F23A2846-C2D7-4A8C-A3D4-0CD90BD5970A}" srcOrd="0" destOrd="0" presId="urn:microsoft.com/office/officeart/2005/8/layout/hProcess9"/>
    <dgm:cxn modelId="{F71251AB-8748-47E4-885F-8163C9AE2EF5}" srcId="{971897BA-1810-4AB9-A977-878A61167E4D}" destId="{C54E16A1-7A2E-4990-BA3B-BE561E3E8EA8}" srcOrd="0" destOrd="0" parTransId="{33689A49-DA7E-47A8-9ED0-A77529D9AA32}" sibTransId="{BE045882-6BC2-4A98-9F77-A11733AE77ED}"/>
    <dgm:cxn modelId="{7B2103E0-071B-47F9-8E9F-DA4C6EFB956F}" srcId="{971897BA-1810-4AB9-A977-878A61167E4D}" destId="{EB3AC5C0-AE6E-4B3F-ADE5-59ED1BDCF88D}" srcOrd="2" destOrd="0" parTransId="{A83BF714-3A79-46FB-A9BC-10AE41B574F7}" sibTransId="{64A5B314-E441-4884-B439-7F9F335C366E}"/>
    <dgm:cxn modelId="{28B871EF-0312-41D5-8B4D-1D983B9DB542}" srcId="{971897BA-1810-4AB9-A977-878A61167E4D}" destId="{0AC4EEA9-1E3B-4D99-8789-23AD33DF9753}" srcOrd="1" destOrd="0" parTransId="{620C501E-FDB0-4082-B5E9-78DA0D06D25B}" sibTransId="{359761D5-A0D7-4D07-A1D6-25CEFD2B422E}"/>
    <dgm:cxn modelId="{D2E8EB84-D970-4665-B5AF-E64B4E544FB6}" type="presParOf" srcId="{29DE661D-92F6-41FC-A385-D7B9E05EBA00}" destId="{06781D95-E50B-4BB1-8115-73A164F288DC}" srcOrd="0" destOrd="0" presId="urn:microsoft.com/office/officeart/2005/8/layout/hProcess9"/>
    <dgm:cxn modelId="{8D4853CD-F13F-4DD2-9109-401A24C600B8}" type="presParOf" srcId="{29DE661D-92F6-41FC-A385-D7B9E05EBA00}" destId="{1EEFBC68-1830-4446-A807-7390BDCC97B9}" srcOrd="1" destOrd="0" presId="urn:microsoft.com/office/officeart/2005/8/layout/hProcess9"/>
    <dgm:cxn modelId="{FB8C08DF-7652-4285-A02F-27D226A5DD90}" type="presParOf" srcId="{1EEFBC68-1830-4446-A807-7390BDCC97B9}" destId="{F23A2846-C2D7-4A8C-A3D4-0CD90BD5970A}" srcOrd="0" destOrd="0" presId="urn:microsoft.com/office/officeart/2005/8/layout/hProcess9"/>
    <dgm:cxn modelId="{E0298FE5-2D4F-4A7A-B764-AB10C8FF857A}" type="presParOf" srcId="{1EEFBC68-1830-4446-A807-7390BDCC97B9}" destId="{6F5E4F85-DE3F-4DB9-854D-4C4CB7C67D8B}" srcOrd="1" destOrd="0" presId="urn:microsoft.com/office/officeart/2005/8/layout/hProcess9"/>
    <dgm:cxn modelId="{B7B9E163-DAEB-4F8B-ADB2-310506DA425B}" type="presParOf" srcId="{1EEFBC68-1830-4446-A807-7390BDCC97B9}" destId="{D9D5B2CA-306E-4CF6-A483-5EB4BC34AC12}" srcOrd="2" destOrd="0" presId="urn:microsoft.com/office/officeart/2005/8/layout/hProcess9"/>
    <dgm:cxn modelId="{A6B1FDCE-A39F-4707-A12A-7A6BAC3AF686}" type="presParOf" srcId="{1EEFBC68-1830-4446-A807-7390BDCC97B9}" destId="{B4DAC444-E9C6-412F-B791-A6C07CBA3A99}" srcOrd="3" destOrd="0" presId="urn:microsoft.com/office/officeart/2005/8/layout/hProcess9"/>
    <dgm:cxn modelId="{309191C2-F6D8-4FFC-B8FC-3ADF7A4DDD9D}" type="presParOf" srcId="{1EEFBC68-1830-4446-A807-7390BDCC97B9}" destId="{F3459B5A-4E46-4392-8450-9BEB22B4BFA8}"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81D95-E50B-4BB1-8115-73A164F288DC}">
      <dsp:nvSpPr>
        <dsp:cNvPr id="0" name=""/>
        <dsp:cNvSpPr/>
      </dsp:nvSpPr>
      <dsp:spPr>
        <a:xfrm>
          <a:off x="515416" y="0"/>
          <a:ext cx="7984259" cy="1361673"/>
        </a:xfrm>
        <a:prstGeom prst="rightArrow">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F23A2846-C2D7-4A8C-A3D4-0CD90BD5970A}">
      <dsp:nvSpPr>
        <dsp:cNvPr id="0" name=""/>
        <dsp:cNvSpPr/>
      </dsp:nvSpPr>
      <dsp:spPr>
        <a:xfrm>
          <a:off x="1509450" y="408501"/>
          <a:ext cx="1612007"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Collection</a:t>
          </a:r>
        </a:p>
      </dsp:txBody>
      <dsp:txXfrm>
        <a:off x="1536039" y="435090"/>
        <a:ext cx="1558829" cy="491491"/>
      </dsp:txXfrm>
    </dsp:sp>
    <dsp:sp modelId="{D9D5B2CA-306E-4CF6-A483-5EB4BC34AC12}">
      <dsp:nvSpPr>
        <dsp:cNvPr id="0" name=""/>
        <dsp:cNvSpPr/>
      </dsp:nvSpPr>
      <dsp:spPr>
        <a:xfrm>
          <a:off x="3546441" y="408501"/>
          <a:ext cx="1672332"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Cleaning</a:t>
          </a:r>
        </a:p>
      </dsp:txBody>
      <dsp:txXfrm>
        <a:off x="3573030" y="435090"/>
        <a:ext cx="1619154" cy="491491"/>
      </dsp:txXfrm>
    </dsp:sp>
    <dsp:sp modelId="{F3459B5A-4E46-4392-8450-9BEB22B4BFA8}">
      <dsp:nvSpPr>
        <dsp:cNvPr id="0" name=""/>
        <dsp:cNvSpPr/>
      </dsp:nvSpPr>
      <dsp:spPr>
        <a:xfrm>
          <a:off x="5643758" y="408501"/>
          <a:ext cx="1346467"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Conversion</a:t>
          </a:r>
        </a:p>
      </dsp:txBody>
      <dsp:txXfrm>
        <a:off x="5670347" y="435090"/>
        <a:ext cx="1293289" cy="4914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007932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93519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5667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8198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70651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59A9BFA-631A-44F6-986D-A4B26F366105}" type="datetimeFigureOut">
              <a:rPr lang="en-US" smtClean="0"/>
              <a:t>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324884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764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A9BFA-631A-44F6-986D-A4B26F366105}"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17811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9BFA-631A-44F6-986D-A4B26F366105}"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9727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59A9BFA-631A-44F6-986D-A4B26F366105}" type="datetimeFigureOut">
              <a:rPr lang="en-US" smtClean="0"/>
              <a:t>2/1/2021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38828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9A9BFA-631A-44F6-986D-A4B26F366105}" type="datetimeFigureOut">
              <a:rPr lang="en-US" smtClean="0"/>
              <a:t>2/1/2021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72417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59A9BFA-631A-44F6-986D-A4B26F366105}" type="datetimeFigureOut">
              <a:rPr lang="en-US" smtClean="0"/>
              <a:t>2/1/2021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D378B7-B254-4277-BA2A-110428EAC232}" type="slidenum">
              <a:rPr lang="en-US" smtClean="0"/>
              <a:t>‹#›</a:t>
            </a:fld>
            <a:endParaRPr lang="en-US"/>
          </a:p>
        </p:txBody>
      </p:sp>
    </p:spTree>
    <p:extLst>
      <p:ext uri="{BB962C8B-B14F-4D97-AF65-F5344CB8AC3E}">
        <p14:creationId xmlns:p14="http://schemas.microsoft.com/office/powerpoint/2010/main" val="17607945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sv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uragsharma900/Deep-learning-CV-Fire-Detection.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FFF00"/>
          </a:fgClr>
          <a:bgClr>
            <a:schemeClr val="accent4">
              <a:lumMod val="75000"/>
            </a:schemeClr>
          </a:bgClr>
        </a:patt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AEE70035-2E4E-4F9F-A4A6-77B0B9FB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lumMod val="75000"/>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24" name="Rectangle 17">
            <a:extLst>
              <a:ext uri="{FF2B5EF4-FFF2-40B4-BE49-F238E27FC236}">
                <a16:creationId xmlns:a16="http://schemas.microsoft.com/office/drawing/2014/main" id="{48FDCBF5-07B8-49C5-BD1E-0DD5E1DB2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10753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64643-5684-48E7-B253-F71D7DB13C16}"/>
              </a:ext>
            </a:extLst>
          </p:cNvPr>
          <p:cNvSpPr>
            <a:spLocks noGrp="1"/>
          </p:cNvSpPr>
          <p:nvPr>
            <p:ph type="ctrTitle"/>
          </p:nvPr>
        </p:nvSpPr>
        <p:spPr>
          <a:xfrm>
            <a:off x="6735899" y="405114"/>
            <a:ext cx="4812634" cy="5393048"/>
          </a:xfrm>
          <a:noFill/>
          <a:ln>
            <a:noFill/>
          </a:ln>
        </p:spPr>
        <p:txBody>
          <a:bodyPr vert="horz" lIns="182880" tIns="182880" rIns="182880" bIns="182880" rtlCol="0" anchor="ctr">
            <a:normAutofit fontScale="90000"/>
          </a:bodyPr>
          <a:lstStyle/>
          <a:p>
            <a:br>
              <a:rPr lang="en-US" sz="1900" kern="1200" cap="none" spc="200" baseline="0" dirty="0">
                <a:solidFill>
                  <a:schemeClr val="bg1">
                    <a:lumMod val="85000"/>
                    <a:lumOff val="15000"/>
                  </a:schemeClr>
                </a:solidFill>
                <a:latin typeface="+mj-lt"/>
                <a:ea typeface="+mj-ea"/>
                <a:cs typeface="+mj-cs"/>
              </a:rPr>
            </a:br>
            <a:r>
              <a:rPr lang="en-US" sz="2200" kern="1200" cap="none" spc="200" baseline="0" dirty="0">
                <a:solidFill>
                  <a:schemeClr val="bg1">
                    <a:lumMod val="85000"/>
                    <a:lumOff val="15000"/>
                  </a:schemeClr>
                </a:solidFill>
                <a:latin typeface="Arial Nova Light" panose="020B0304020202020204" pitchFamily="34" charset="0"/>
              </a:rPr>
              <a:t>AI solution for creating fire detection system. Using smart cameras, you can identify various suspicious incidents such as collisions, medical emergencies, and </a:t>
            </a:r>
            <a:r>
              <a:rPr lang="en-US" sz="6700" kern="1200" cap="none" spc="200" baseline="0" dirty="0">
                <a:solidFill>
                  <a:srgbClr val="FF0000"/>
                </a:solidFill>
                <a:latin typeface="Arial Nova Light" panose="020B0304020202020204" pitchFamily="34" charset="0"/>
              </a:rPr>
              <a:t>FIRES</a:t>
            </a:r>
            <a:r>
              <a:rPr lang="en-US" sz="6000" kern="1200" cap="none" spc="200" baseline="0" dirty="0">
                <a:solidFill>
                  <a:srgbClr val="FF0000"/>
                </a:solidFill>
                <a:latin typeface="Arial Nova Light" panose="020B0304020202020204" pitchFamily="34" charset="0"/>
              </a:rPr>
              <a:t>. </a:t>
            </a:r>
            <a:br>
              <a:rPr lang="en-US" sz="2200" kern="1200" cap="none" spc="200" baseline="0" dirty="0">
                <a:solidFill>
                  <a:schemeClr val="bg1">
                    <a:lumMod val="85000"/>
                    <a:lumOff val="15000"/>
                  </a:schemeClr>
                </a:solidFill>
                <a:latin typeface="Arial Nova Light" panose="020B0304020202020204" pitchFamily="34" charset="0"/>
              </a:rPr>
            </a:br>
            <a:r>
              <a:rPr lang="en-US" sz="2200" kern="1200" cap="none" spc="200" baseline="0" dirty="0">
                <a:solidFill>
                  <a:schemeClr val="bg1">
                    <a:lumMod val="85000"/>
                    <a:lumOff val="15000"/>
                  </a:schemeClr>
                </a:solidFill>
                <a:latin typeface="Arial Nova Light" panose="020B0304020202020204" pitchFamily="34" charset="0"/>
              </a:rPr>
              <a:t>Of such, fire is the most dangerous abnormal occurrence, because failure to control it at an early stage can lead to huge disasters, leading to human, ecological and economic losses.</a:t>
            </a:r>
            <a:endParaRPr lang="en-US" sz="1900" kern="1200" cap="none" spc="200" baseline="0" dirty="0">
              <a:solidFill>
                <a:schemeClr val="bg1">
                  <a:lumMod val="85000"/>
                  <a:lumOff val="15000"/>
                </a:schemeClr>
              </a:solidFill>
              <a:latin typeface="Arial Nova Light" panose="020B0304020202020204" pitchFamily="34" charset="0"/>
            </a:endParaRPr>
          </a:p>
        </p:txBody>
      </p:sp>
      <p:sp useBgFill="1">
        <p:nvSpPr>
          <p:cNvPr id="25" name="Rectangle 19">
            <a:extLst>
              <a:ext uri="{FF2B5EF4-FFF2-40B4-BE49-F238E27FC236}">
                <a16:creationId xmlns:a16="http://schemas.microsoft.com/office/drawing/2014/main" id="{4EFB64A5-5FD5-4748-BC76-137C0DEB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86B3648-84E6-4968-B27C-866FE8F40C1E}"/>
              </a:ext>
            </a:extLst>
          </p:cNvPr>
          <p:cNvSpPr txBox="1">
            <a:spLocks/>
          </p:cNvSpPr>
          <p:nvPr/>
        </p:nvSpPr>
        <p:spPr>
          <a:xfrm>
            <a:off x="104172" y="405114"/>
            <a:ext cx="5988260" cy="5721368"/>
          </a:xfrm>
          <a:prstGeom prst="rect">
            <a:avLst/>
          </a:prstGeom>
          <a:noFill/>
          <a:scene3d>
            <a:camera prst="orthographicFront"/>
            <a:lightRig rig="threePt" dir="t"/>
          </a:scene3d>
          <a:sp3d>
            <a:bevelT w="101600" prst="riblet"/>
          </a:sp3d>
        </p:spPr>
        <p:txBody>
          <a:bodyPr vert="horz" lIns="91440" tIns="45720" rIns="91440" bIns="45720" rtlCol="0" anchor="ctr">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spcBef>
                <a:spcPts val="1000"/>
              </a:spcBef>
              <a:buClr>
                <a:schemeClr val="accent2"/>
              </a:buClr>
            </a:pPr>
            <a:r>
              <a:rPr lang="en-US" dirty="0">
                <a:solidFill>
                  <a:srgbClr val="FFFF00"/>
                </a:solidFill>
                <a:latin typeface="+mn-lt"/>
                <a:ea typeface="+mn-ea"/>
                <a:cs typeface="+mn-cs"/>
              </a:rPr>
              <a:t>fire detection SYSTEM:</a:t>
            </a:r>
          </a:p>
          <a:p>
            <a:pPr algn="ctr">
              <a:spcBef>
                <a:spcPts val="1000"/>
              </a:spcBef>
              <a:buClr>
                <a:schemeClr val="accent2"/>
              </a:buClr>
            </a:pPr>
            <a:r>
              <a:rPr lang="en-US" dirty="0">
                <a:solidFill>
                  <a:srgbClr val="FFFF00"/>
                </a:solidFill>
                <a:latin typeface="+mn-lt"/>
                <a:ea typeface="+mn-ea"/>
                <a:cs typeface="+mn-cs"/>
              </a:rPr>
              <a:t>Ai Solution</a:t>
            </a:r>
          </a:p>
        </p:txBody>
      </p:sp>
    </p:spTree>
    <p:extLst>
      <p:ext uri="{BB962C8B-B14F-4D97-AF65-F5344CB8AC3E}">
        <p14:creationId xmlns:p14="http://schemas.microsoft.com/office/powerpoint/2010/main" val="62268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73EC-7B1F-4BC0-9199-54E6A7EDA737}"/>
              </a:ext>
            </a:extLst>
          </p:cNvPr>
          <p:cNvSpPr>
            <a:spLocks noGrp="1"/>
          </p:cNvSpPr>
          <p:nvPr>
            <p:ph type="title"/>
          </p:nvPr>
        </p:nvSpPr>
        <p:spPr>
          <a:xfrm>
            <a:off x="1348161" y="308959"/>
            <a:ext cx="4308560" cy="884642"/>
          </a:xfrm>
        </p:spPr>
        <p:txBody>
          <a:bodyPr>
            <a:normAutofit fontScale="90000"/>
          </a:bodyPr>
          <a:lstStyle/>
          <a:p>
            <a:r>
              <a:rPr lang="en-CA" dirty="0"/>
              <a:t>Fire Detection-</a:t>
            </a:r>
            <a:br>
              <a:rPr lang="en-CA" dirty="0"/>
            </a:br>
            <a:r>
              <a:rPr lang="en-CA" dirty="0"/>
              <a:t>Ai Agent</a:t>
            </a:r>
          </a:p>
        </p:txBody>
      </p:sp>
      <p:pic>
        <p:nvPicPr>
          <p:cNvPr id="5" name="Content Placeholder 4">
            <a:extLst>
              <a:ext uri="{FF2B5EF4-FFF2-40B4-BE49-F238E27FC236}">
                <a16:creationId xmlns:a16="http://schemas.microsoft.com/office/drawing/2014/main" id="{2AED4714-BAB3-4DC2-843C-477EADB4D166}"/>
              </a:ext>
            </a:extLst>
          </p:cNvPr>
          <p:cNvPicPr>
            <a:picLocks noGrp="1" noChangeAspect="1"/>
          </p:cNvPicPr>
          <p:nvPr>
            <p:ph idx="1"/>
          </p:nvPr>
        </p:nvPicPr>
        <p:blipFill rotWithShape="1">
          <a:blip r:embed="rId2"/>
          <a:srcRect t="39174"/>
          <a:stretch/>
        </p:blipFill>
        <p:spPr>
          <a:xfrm>
            <a:off x="6096000" y="135924"/>
            <a:ext cx="5424999" cy="2175064"/>
          </a:xfrm>
        </p:spPr>
      </p:pic>
      <p:sp>
        <p:nvSpPr>
          <p:cNvPr id="10" name="TextBox 9">
            <a:extLst>
              <a:ext uri="{FF2B5EF4-FFF2-40B4-BE49-F238E27FC236}">
                <a16:creationId xmlns:a16="http://schemas.microsoft.com/office/drawing/2014/main" id="{CDF2483F-BD28-4F95-9B44-A554C3597EDD}"/>
              </a:ext>
            </a:extLst>
          </p:cNvPr>
          <p:cNvSpPr txBox="1"/>
          <p:nvPr/>
        </p:nvSpPr>
        <p:spPr>
          <a:xfrm>
            <a:off x="711393" y="2293571"/>
            <a:ext cx="10809606" cy="975828"/>
          </a:xfrm>
          <a:prstGeom prst="rect">
            <a:avLst/>
          </a:prstGeom>
        </p:spPr>
        <p:txBody>
          <a:bodyPr vert="horz" lIns="91440" tIns="45720" rIns="91440" bIns="45720" rtlCol="0" anchor="t">
            <a:normAutofit lnSpcReduction="10000"/>
          </a:bodyPr>
          <a:lstStyle/>
          <a:p>
            <a:pPr marL="114300" defTabSz="914400">
              <a:lnSpc>
                <a:spcPct val="120000"/>
              </a:lnSpc>
              <a:spcAft>
                <a:spcPts val="600"/>
              </a:spcAft>
              <a:buClr>
                <a:schemeClr val="accent1"/>
              </a:buClr>
              <a:buSzPct val="100000"/>
            </a:pPr>
            <a:r>
              <a:rPr lang="en-US" sz="2800" b="1" dirty="0">
                <a:latin typeface="Calibri" panose="020F0502020204030204" pitchFamily="34" charset="0"/>
                <a:cs typeface="Calibri" panose="020F0502020204030204" pitchFamily="34" charset="0"/>
              </a:rPr>
              <a:t>PEAS System: </a:t>
            </a:r>
            <a:r>
              <a:rPr lang="en-US" dirty="0">
                <a:latin typeface="Calibri" panose="020F0502020204030204" pitchFamily="34" charset="0"/>
                <a:cs typeface="Calibri" panose="020F0502020204030204" pitchFamily="34" charset="0"/>
              </a:rPr>
              <a:t>It is used to categorize similar agents together. The PEAS system delivers the performance measure with respect to the environment, actuators and sensors of the respective agent. </a:t>
            </a:r>
          </a:p>
          <a:p>
            <a:pPr marL="114300" defTabSz="914400">
              <a:lnSpc>
                <a:spcPct val="120000"/>
              </a:lnSpc>
              <a:spcAft>
                <a:spcPts val="600"/>
              </a:spcAft>
              <a:buClr>
                <a:schemeClr val="accent1"/>
              </a:buClr>
              <a:buSzPct val="100000"/>
            </a:pPr>
            <a:endParaRPr lang="en-US"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34BF0C2-5743-410C-88D4-CE9678781BC9}"/>
              </a:ext>
            </a:extLst>
          </p:cNvPr>
          <p:cNvSpPr txBox="1"/>
          <p:nvPr/>
        </p:nvSpPr>
        <p:spPr>
          <a:xfrm>
            <a:off x="657337" y="3269399"/>
            <a:ext cx="4495431" cy="3080202"/>
          </a:xfrm>
          <a:prstGeom prst="rect">
            <a:avLst/>
          </a:prstGeom>
          <a:noFill/>
        </p:spPr>
        <p:txBody>
          <a:bodyPr wrap="square">
            <a:spAutoFit/>
          </a:bodyPr>
          <a:lstStyle/>
          <a:p>
            <a:pPr marL="114300" defTabSz="914400">
              <a:lnSpc>
                <a:spcPct val="120000"/>
              </a:lnSpc>
              <a:spcAft>
                <a:spcPts val="600"/>
              </a:spcAft>
              <a:buClr>
                <a:schemeClr val="accent1"/>
              </a:buClr>
              <a:buSzPct val="100000"/>
            </a:pPr>
            <a:r>
              <a:rPr lang="en-US" sz="2400" b="1" dirty="0">
                <a:latin typeface="Calibri" panose="020F0502020204030204" pitchFamily="34" charset="0"/>
                <a:cs typeface="Calibri" panose="020F0502020204030204" pitchFamily="34" charset="0"/>
              </a:rPr>
              <a:t>P- Performance Measures</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unit to define the success of an agent.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Less Fire Damage</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M</a:t>
            </a:r>
            <a:r>
              <a:rPr lang="en-US" sz="1800" b="0" i="0" dirty="0">
                <a:solidFill>
                  <a:srgbClr val="292929"/>
                </a:solidFill>
                <a:effectLst/>
                <a:latin typeface="Calibri" panose="020F0502020204030204" pitchFamily="34" charset="0"/>
                <a:cs typeface="Calibri" panose="020F0502020204030204" pitchFamily="34" charset="0"/>
              </a:rPr>
              <a:t>anaging fire disasters on time</a:t>
            </a:r>
            <a:endParaRPr lang="en-US" dirty="0">
              <a:solidFill>
                <a:srgbClr val="292929"/>
              </a:solidFill>
              <a:latin typeface="Calibri" panose="020F0502020204030204" pitchFamily="34" charset="0"/>
              <a:cs typeface="Calibri" panose="020F0502020204030204" pitchFamily="34" charset="0"/>
            </a:endParaRPr>
          </a:p>
          <a:p>
            <a:pPr marL="114300" defTabSz="914400">
              <a:lnSpc>
                <a:spcPct val="120000"/>
              </a:lnSpc>
              <a:spcAft>
                <a:spcPts val="600"/>
              </a:spcAft>
              <a:buClr>
                <a:schemeClr val="accent1"/>
              </a:buClr>
              <a:buSzPct val="100000"/>
            </a:pPr>
            <a:r>
              <a:rPr lang="en-US" sz="2400" b="1" i="0" dirty="0">
                <a:solidFill>
                  <a:srgbClr val="292929"/>
                </a:solidFill>
                <a:effectLst/>
                <a:latin typeface="Calibri" panose="020F0502020204030204" pitchFamily="34" charset="0"/>
                <a:cs typeface="Calibri" panose="020F0502020204030204" pitchFamily="34" charset="0"/>
              </a:rPr>
              <a:t>E- </a:t>
            </a:r>
            <a:r>
              <a:rPr lang="en-US" sz="2400" b="1" dirty="0">
                <a:solidFill>
                  <a:srgbClr val="292929"/>
                </a:solidFill>
                <a:latin typeface="Calibri" panose="020F0502020204030204" pitchFamily="34" charset="0"/>
                <a:cs typeface="Calibri" panose="020F0502020204030204" pitchFamily="34" charset="0"/>
              </a:rPr>
              <a:t>Task environment</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surrounding of an agent at every instant.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sz="1800" i="0" dirty="0">
                <a:solidFill>
                  <a:srgbClr val="292929"/>
                </a:solidFill>
                <a:effectLst/>
                <a:latin typeface="Calibri" panose="020F0502020204030204" pitchFamily="34" charset="0"/>
                <a:cs typeface="Calibri" panose="020F0502020204030204" pitchFamily="34" charset="0"/>
              </a:rPr>
              <a:t>Any habitual </a:t>
            </a:r>
            <a:r>
              <a:rPr lang="en-US" dirty="0">
                <a:solidFill>
                  <a:srgbClr val="292929"/>
                </a:solidFill>
                <a:latin typeface="Calibri" panose="020F0502020204030204" pitchFamily="34" charset="0"/>
                <a:cs typeface="Calibri" panose="020F0502020204030204" pitchFamily="34" charset="0"/>
              </a:rPr>
              <a:t>places</a:t>
            </a:r>
            <a:endParaRPr lang="en-US" sz="1800" i="0" dirty="0">
              <a:solidFill>
                <a:srgbClr val="292929"/>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06D939F-BAD8-4BC4-B965-318AA22A9169}"/>
              </a:ext>
            </a:extLst>
          </p:cNvPr>
          <p:cNvSpPr txBox="1"/>
          <p:nvPr/>
        </p:nvSpPr>
        <p:spPr>
          <a:xfrm>
            <a:off x="4996438" y="3296530"/>
            <a:ext cx="7624121" cy="3080202"/>
          </a:xfrm>
          <a:prstGeom prst="rect">
            <a:avLst/>
          </a:prstGeom>
          <a:noFill/>
        </p:spPr>
        <p:txBody>
          <a:bodyPr wrap="square">
            <a:spAutoFit/>
          </a:bodyPr>
          <a:lstStyle/>
          <a:p>
            <a:pPr marL="114300" defTabSz="914400">
              <a:lnSpc>
                <a:spcPct val="120000"/>
              </a:lnSpc>
              <a:spcAft>
                <a:spcPts val="600"/>
              </a:spcAft>
              <a:buClr>
                <a:schemeClr val="accent1"/>
              </a:buClr>
              <a:buSzPct val="100000"/>
            </a:pPr>
            <a:r>
              <a:rPr lang="en-US" sz="2400" b="1" dirty="0">
                <a:latin typeface="Calibri" panose="020F0502020204030204" pitchFamily="34" charset="0"/>
                <a:cs typeface="Calibri" panose="020F0502020204030204" pitchFamily="34" charset="0"/>
              </a:rPr>
              <a:t>A- Actuator : </a:t>
            </a:r>
            <a:r>
              <a:rPr lang="en-US" dirty="0">
                <a:latin typeface="Calibri" panose="020F0502020204030204" pitchFamily="34" charset="0"/>
                <a:cs typeface="Calibri" panose="020F0502020204030204" pitchFamily="34" charset="0"/>
              </a:rPr>
              <a:t>Part of the agent that delivers the output of an action</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Immediate Alarming System</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Online communication channel: Email notification, Sensor lightening</a:t>
            </a:r>
          </a:p>
          <a:p>
            <a:pPr marL="114300" defTabSz="914400">
              <a:lnSpc>
                <a:spcPct val="120000"/>
              </a:lnSpc>
              <a:spcAft>
                <a:spcPts val="600"/>
              </a:spcAft>
              <a:buClr>
                <a:schemeClr val="accent1"/>
              </a:buClr>
              <a:buSzPct val="100000"/>
            </a:pPr>
            <a:r>
              <a:rPr lang="en-US" sz="2400" b="1" dirty="0">
                <a:solidFill>
                  <a:srgbClr val="292929"/>
                </a:solidFill>
                <a:latin typeface="Calibri" panose="020F0502020204030204" pitchFamily="34" charset="0"/>
                <a:cs typeface="Calibri" panose="020F0502020204030204" pitchFamily="34" charset="0"/>
              </a:rPr>
              <a:t>S</a:t>
            </a:r>
            <a:r>
              <a:rPr lang="en-US" sz="2400" b="1" i="0" dirty="0">
                <a:solidFill>
                  <a:srgbClr val="292929"/>
                </a:solidFill>
                <a:effectLst/>
                <a:latin typeface="Calibri" panose="020F0502020204030204" pitchFamily="34" charset="0"/>
                <a:cs typeface="Calibri" panose="020F0502020204030204" pitchFamily="34" charset="0"/>
              </a:rPr>
              <a:t>- </a:t>
            </a:r>
            <a:r>
              <a:rPr lang="en-US" sz="2400" b="1" dirty="0">
                <a:solidFill>
                  <a:srgbClr val="292929"/>
                </a:solidFill>
                <a:latin typeface="Calibri" panose="020F0502020204030204" pitchFamily="34" charset="0"/>
                <a:cs typeface="Calibri" panose="020F0502020204030204" pitchFamily="34" charset="0"/>
              </a:rPr>
              <a:t>Sensor</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receptive parts of an agent which takes in the input for the agent.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sz="1800" i="0" dirty="0">
                <a:solidFill>
                  <a:srgbClr val="292929"/>
                </a:solidFill>
                <a:effectLst/>
                <a:latin typeface="Calibri" panose="020F0502020204030204" pitchFamily="34" charset="0"/>
                <a:cs typeface="Calibri" panose="020F0502020204030204" pitchFamily="34" charset="0"/>
              </a:rPr>
              <a:t>Surveillance Cameras</a:t>
            </a:r>
          </a:p>
          <a:p>
            <a:pPr marL="400050" indent="-285750" defTabSz="914400">
              <a:lnSpc>
                <a:spcPct val="120000"/>
              </a:lnSpc>
              <a:spcAft>
                <a:spcPts val="600"/>
              </a:spcAft>
              <a:buClr>
                <a:schemeClr val="accent1"/>
              </a:buClr>
              <a:buSzPct val="100000"/>
              <a:buFont typeface="Arial" panose="020B0604020202020204" pitchFamily="34" charset="0"/>
              <a:buChar char="•"/>
            </a:pPr>
            <a:endParaRPr lang="en-US" sz="1800" i="0" dirty="0">
              <a:solidFill>
                <a:srgbClr val="292929"/>
              </a:solidFill>
              <a:effectLst/>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582575E-7D3C-4DD0-9E1B-191751BD7912}"/>
              </a:ext>
            </a:extLst>
          </p:cNvPr>
          <p:cNvSpPr txBox="1"/>
          <p:nvPr/>
        </p:nvSpPr>
        <p:spPr>
          <a:xfrm>
            <a:off x="538397" y="1308029"/>
            <a:ext cx="5424999" cy="1145144"/>
          </a:xfrm>
          <a:prstGeom prst="rect">
            <a:avLst/>
          </a:prstGeom>
        </p:spPr>
        <p:txBody>
          <a:bodyPr vert="horz" lIns="91440" tIns="45720" rIns="91440" bIns="45720" rtlCol="0" anchor="t">
            <a:normAutofit fontScale="92500" lnSpcReduction="20000"/>
          </a:bodyPr>
          <a:lstStyle/>
          <a:p>
            <a:pPr marL="114300" algn="ctr" defTabSz="914400">
              <a:lnSpc>
                <a:spcPct val="120000"/>
              </a:lnSpc>
              <a:spcAft>
                <a:spcPts val="600"/>
              </a:spcAft>
              <a:buClr>
                <a:schemeClr val="accent1"/>
              </a:buClr>
              <a:buSzPct val="100000"/>
            </a:pPr>
            <a:r>
              <a:rPr lang="en-US" sz="2200" dirty="0">
                <a:latin typeface="Calibri" panose="020F0502020204030204" pitchFamily="34" charset="0"/>
                <a:cs typeface="Calibri" panose="020F0502020204030204" pitchFamily="34" charset="0"/>
              </a:rPr>
              <a:t>Agent can be viewed anything which perceives its environment through Sensors &amp; act upon the environment through actuators </a:t>
            </a:r>
          </a:p>
          <a:p>
            <a:pPr marL="114300" defTabSz="914400">
              <a:lnSpc>
                <a:spcPct val="120000"/>
              </a:lnSpc>
              <a:spcAft>
                <a:spcPts val="600"/>
              </a:spcAft>
              <a:buClr>
                <a:schemeClr val="accent1"/>
              </a:buClr>
              <a:buSzPct val="100000"/>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3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9EE2A2-CB0E-4A7B-804F-2DF17A2A57B0}"/>
              </a:ext>
            </a:extLst>
          </p:cNvPr>
          <p:cNvSpPr>
            <a:spLocks noGrp="1"/>
          </p:cNvSpPr>
          <p:nvPr>
            <p:ph type="title"/>
          </p:nvPr>
        </p:nvSpPr>
        <p:spPr>
          <a:xfrm>
            <a:off x="1178558" y="436459"/>
            <a:ext cx="5877751" cy="493127"/>
          </a:xfrm>
        </p:spPr>
        <p:txBody>
          <a:bodyPr>
            <a:normAutofit fontScale="90000"/>
          </a:bodyPr>
          <a:lstStyle/>
          <a:p>
            <a:r>
              <a:rPr lang="en-US" dirty="0"/>
              <a:t>Data Science Component</a:t>
            </a:r>
          </a:p>
        </p:txBody>
      </p:sp>
      <p:pic>
        <p:nvPicPr>
          <p:cNvPr id="8" name="Graphic 7" descr="Folder Search with solid fill">
            <a:extLst>
              <a:ext uri="{FF2B5EF4-FFF2-40B4-BE49-F238E27FC236}">
                <a16:creationId xmlns:a16="http://schemas.microsoft.com/office/drawing/2014/main" id="{F9A1F5E0-CCD4-4DD4-AF86-2D0BBF35F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7139" y="929585"/>
            <a:ext cx="781283" cy="781283"/>
          </a:xfrm>
          <a:prstGeom prst="rect">
            <a:avLst/>
          </a:prstGeom>
        </p:spPr>
      </p:pic>
      <p:pic>
        <p:nvPicPr>
          <p:cNvPr id="11" name="Graphic 10" descr="Filter with solid fill">
            <a:extLst>
              <a:ext uri="{FF2B5EF4-FFF2-40B4-BE49-F238E27FC236}">
                <a16:creationId xmlns:a16="http://schemas.microsoft.com/office/drawing/2014/main" id="{87E07FCB-93E0-46D5-8141-421A742F4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893" y="929586"/>
            <a:ext cx="781283" cy="781283"/>
          </a:xfrm>
          <a:prstGeom prst="rect">
            <a:avLst/>
          </a:prstGeom>
        </p:spPr>
      </p:pic>
      <p:pic>
        <p:nvPicPr>
          <p:cNvPr id="13" name="Graphic 12" descr="Table with solid fill">
            <a:extLst>
              <a:ext uri="{FF2B5EF4-FFF2-40B4-BE49-F238E27FC236}">
                <a16:creationId xmlns:a16="http://schemas.microsoft.com/office/drawing/2014/main" id="{AD7BAB0E-8318-40F8-86A4-4134978AE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74690" y="929585"/>
            <a:ext cx="781283" cy="781283"/>
          </a:xfrm>
          <a:prstGeom prst="rect">
            <a:avLst/>
          </a:prstGeom>
        </p:spPr>
      </p:pic>
      <p:graphicFrame>
        <p:nvGraphicFramePr>
          <p:cNvPr id="14" name="Diagram 13">
            <a:extLst>
              <a:ext uri="{FF2B5EF4-FFF2-40B4-BE49-F238E27FC236}">
                <a16:creationId xmlns:a16="http://schemas.microsoft.com/office/drawing/2014/main" id="{464C0A15-F482-4BFB-9972-99C742D63146}"/>
              </a:ext>
            </a:extLst>
          </p:cNvPr>
          <p:cNvGraphicFramePr/>
          <p:nvPr>
            <p:extLst>
              <p:ext uri="{D42A27DB-BD31-4B8C-83A1-F6EECF244321}">
                <p14:modId xmlns:p14="http://schemas.microsoft.com/office/powerpoint/2010/main" val="392314757"/>
              </p:ext>
            </p:extLst>
          </p:nvPr>
        </p:nvGraphicFramePr>
        <p:xfrm>
          <a:off x="473569" y="1461706"/>
          <a:ext cx="8499676" cy="13616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Graphic 14" descr="Database with solid fill">
            <a:extLst>
              <a:ext uri="{FF2B5EF4-FFF2-40B4-BE49-F238E27FC236}">
                <a16:creationId xmlns:a16="http://schemas.microsoft.com/office/drawing/2014/main" id="{A0257FFD-D57F-405D-8087-1A5DB0EAA0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02291" y="929586"/>
            <a:ext cx="781283" cy="781283"/>
          </a:xfrm>
          <a:prstGeom prst="rect">
            <a:avLst/>
          </a:prstGeom>
        </p:spPr>
      </p:pic>
      <p:sp>
        <p:nvSpPr>
          <p:cNvPr id="145" name="TextBox 144">
            <a:extLst>
              <a:ext uri="{FF2B5EF4-FFF2-40B4-BE49-F238E27FC236}">
                <a16:creationId xmlns:a16="http://schemas.microsoft.com/office/drawing/2014/main" id="{D714C703-3BB0-46E6-8C32-855C71FA6274}"/>
              </a:ext>
            </a:extLst>
          </p:cNvPr>
          <p:cNvSpPr txBox="1"/>
          <p:nvPr/>
        </p:nvSpPr>
        <p:spPr>
          <a:xfrm>
            <a:off x="935078" y="2698157"/>
            <a:ext cx="11013905" cy="3908762"/>
          </a:xfrm>
          <a:prstGeom prst="rect">
            <a:avLst/>
          </a:prstGeom>
          <a:noFill/>
        </p:spPr>
        <p:txBody>
          <a:bodyPr wrap="square">
            <a:spAutoFit/>
          </a:bodyPr>
          <a:lstStyle/>
          <a:p>
            <a:r>
              <a:rPr lang="en-CA" sz="2800" b="1" i="0" dirty="0">
                <a:solidFill>
                  <a:srgbClr val="24292E"/>
                </a:solidFill>
                <a:effectLst/>
                <a:latin typeface="Calibri" panose="020F0502020204030204" pitchFamily="34" charset="0"/>
                <a:cs typeface="Calibri" panose="020F0502020204030204" pitchFamily="34" charset="0"/>
              </a:rPr>
              <a:t>Fire-Flame-Dataset</a:t>
            </a:r>
            <a:r>
              <a:rPr lang="en-CA" sz="2000" b="1" i="0" dirty="0">
                <a:solidFill>
                  <a:srgbClr val="24292E"/>
                </a:solidFill>
                <a:effectLst/>
                <a:latin typeface="Calibri" panose="020F0502020204030204" pitchFamily="34" charset="0"/>
                <a:cs typeface="Calibri" panose="020F0502020204030204" pitchFamily="34" charset="0"/>
              </a:rPr>
              <a:t>: </a:t>
            </a:r>
          </a:p>
          <a:p>
            <a:r>
              <a:rPr lang="en-US" sz="2000" b="0" i="0" dirty="0">
                <a:solidFill>
                  <a:srgbClr val="24292E"/>
                </a:solidFill>
                <a:effectLst/>
                <a:latin typeface="Calibri" panose="020F0502020204030204" pitchFamily="34" charset="0"/>
                <a:cs typeface="Calibri" panose="020F0502020204030204" pitchFamily="34" charset="0"/>
              </a:rPr>
              <a:t>An image dataset for training fire and frame detection AI</a:t>
            </a:r>
            <a:r>
              <a:rPr lang="en-US" sz="2000" dirty="0">
                <a:latin typeface="Calibri" panose="020F0502020204030204" pitchFamily="34" charset="0"/>
                <a:cs typeface="Calibri" panose="020F0502020204030204" pitchFamily="34" charset="0"/>
              </a:rPr>
              <a:t>. It is</a:t>
            </a:r>
            <a:r>
              <a:rPr lang="en-US" sz="2000" b="0" i="0" dirty="0">
                <a:solidFill>
                  <a:srgbClr val="24292E"/>
                </a:solidFill>
                <a:effectLst/>
                <a:latin typeface="Calibri" panose="020F0502020204030204" pitchFamily="34" charset="0"/>
                <a:cs typeface="Calibri" panose="020F0502020204030204" pitchFamily="34" charset="0"/>
              </a:rPr>
              <a:t> collected in order to train machine learning model to recognize Fire, smoke, and neutral(images without fire or smoke).This a dataset containing about 3000 images and 3 classes which include: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Fire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Smoke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neutral</a:t>
            </a:r>
          </a:p>
          <a:p>
            <a:r>
              <a:rPr lang="en-US" sz="2000" b="0" i="0" dirty="0">
                <a:solidFill>
                  <a:srgbClr val="24292E"/>
                </a:solidFill>
                <a:effectLst/>
                <a:latin typeface="-apple-system"/>
              </a:rPr>
              <a:t>There are 1000 images in each category and 900 for train and 100 for testing</a:t>
            </a:r>
            <a:endParaRPr lang="en-US" sz="2000" b="0" i="0" dirty="0">
              <a:effectLst/>
              <a:latin typeface="Calibri" panose="020F0502020204030204" pitchFamily="34" charset="0"/>
              <a:cs typeface="Calibri" panose="020F0502020204030204" pitchFamily="34" charset="0"/>
            </a:endParaRPr>
          </a:p>
          <a:p>
            <a:endParaRPr lang="en-US" sz="2000" b="0" i="0" dirty="0">
              <a:effectLst/>
              <a:latin typeface="Calibri" panose="020F0502020204030204" pitchFamily="34" charset="0"/>
              <a:cs typeface="Calibri" panose="020F0502020204030204" pitchFamily="34" charset="0"/>
            </a:endParaRPr>
          </a:p>
          <a:p>
            <a:r>
              <a:rPr lang="en-US" sz="2000" b="0" i="0" dirty="0">
                <a:effectLst/>
                <a:latin typeface="Calibri" panose="020F0502020204030204" pitchFamily="34" charset="0"/>
                <a:cs typeface="Calibri" panose="020F0502020204030204" pitchFamily="34" charset="0"/>
              </a:rPr>
              <a:t>We will implement and see its output and limitations and create a customized model. To balance the efficiency and accuracy, the model </a:t>
            </a:r>
            <a:r>
              <a:rPr lang="en-US" sz="2000" dirty="0">
                <a:latin typeface="Calibri" panose="020F0502020204030204" pitchFamily="34" charset="0"/>
                <a:cs typeface="Calibri" panose="020F0502020204030204" pitchFamily="34" charset="0"/>
              </a:rPr>
              <a:t>would be created</a:t>
            </a:r>
            <a:r>
              <a:rPr lang="en-US" sz="2000" b="0" i="0" dirty="0">
                <a:effectLst/>
                <a:latin typeface="Calibri" panose="020F0502020204030204" pitchFamily="34" charset="0"/>
                <a:cs typeface="Calibri" panose="020F0502020204030204" pitchFamily="34" charset="0"/>
              </a:rPr>
              <a:t> to fine-tune the nature of the target problem and fire data. </a:t>
            </a:r>
          </a:p>
        </p:txBody>
      </p:sp>
    </p:spTree>
    <p:extLst>
      <p:ext uri="{BB962C8B-B14F-4D97-AF65-F5344CB8AC3E}">
        <p14:creationId xmlns:p14="http://schemas.microsoft.com/office/powerpoint/2010/main" val="74844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1CBA696-ED9F-4FC1-8873-A0995D3BD76D}"/>
              </a:ext>
            </a:extLst>
          </p:cNvPr>
          <p:cNvSpPr>
            <a:spLocks noGrp="1"/>
          </p:cNvSpPr>
          <p:nvPr>
            <p:ph type="title"/>
          </p:nvPr>
        </p:nvSpPr>
        <p:spPr>
          <a:xfrm>
            <a:off x="1923631" y="233215"/>
            <a:ext cx="7613439" cy="624321"/>
          </a:xfrm>
        </p:spPr>
        <p:txBody>
          <a:bodyPr vert="horz" lIns="91440" tIns="45720" rIns="91440" bIns="45720" rtlCol="0" anchor="t">
            <a:normAutofit/>
          </a:bodyPr>
          <a:lstStyle/>
          <a:p>
            <a:r>
              <a:rPr lang="en-US" dirty="0">
                <a:latin typeface="Calibri" panose="020F0502020204030204" pitchFamily="34" charset="0"/>
                <a:cs typeface="Calibri" panose="020F0502020204030204" pitchFamily="34" charset="0"/>
              </a:rPr>
              <a:t>Machine Learning Component</a:t>
            </a:r>
          </a:p>
        </p:txBody>
      </p:sp>
      <p:sp>
        <p:nvSpPr>
          <p:cNvPr id="17" name="TextBox 16">
            <a:extLst>
              <a:ext uri="{FF2B5EF4-FFF2-40B4-BE49-F238E27FC236}">
                <a16:creationId xmlns:a16="http://schemas.microsoft.com/office/drawing/2014/main" id="{9CA4E082-DBA2-44B1-B7B8-25EA1D113EFA}"/>
              </a:ext>
            </a:extLst>
          </p:cNvPr>
          <p:cNvSpPr txBox="1"/>
          <p:nvPr/>
        </p:nvSpPr>
        <p:spPr>
          <a:xfrm>
            <a:off x="342700" y="951470"/>
            <a:ext cx="11655711" cy="2360254"/>
          </a:xfrm>
          <a:prstGeom prst="rect">
            <a:avLst/>
          </a:prstGeom>
        </p:spPr>
        <p:txBody>
          <a:bodyPr vert="horz" lIns="91440" tIns="45720" rIns="91440" bIns="45720" rtlCol="0" anchor="t">
            <a:normAutofit fontScale="92500"/>
          </a:bodyPr>
          <a:lstStyle/>
          <a:p>
            <a:pPr marL="457200" indent="-342900" defTabSz="914400">
              <a:lnSpc>
                <a:spcPct val="120000"/>
              </a:lnSpc>
              <a:spcAft>
                <a:spcPts val="600"/>
              </a:spcAft>
              <a:buClr>
                <a:schemeClr val="accent1"/>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We will train a Deep Learning model for Detection of fire using Python platform. </a:t>
            </a:r>
          </a:p>
          <a:p>
            <a:pPr marL="457200" indent="-342900" defTabSz="914400">
              <a:lnSpc>
                <a:spcPct val="120000"/>
              </a:lnSpc>
              <a:spcAft>
                <a:spcPts val="600"/>
              </a:spcAft>
              <a:buClr>
                <a:schemeClr val="accent1"/>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We will use the TensorFlow, and several libraries required from the KERAS API  and libraries.</a:t>
            </a:r>
          </a:p>
          <a:p>
            <a:pPr marL="457200" indent="-342900" defTabSz="914400">
              <a:lnSpc>
                <a:spcPct val="120000"/>
              </a:lnSpc>
              <a:spcAft>
                <a:spcPts val="600"/>
              </a:spcAft>
              <a:buClr>
                <a:schemeClr val="accent1"/>
              </a:buClr>
              <a:buSzPct val="100000"/>
              <a:buFont typeface="Arial" panose="020B0604020202020204" pitchFamily="34" charset="0"/>
              <a:buChar char="•"/>
            </a:pPr>
            <a:r>
              <a:rPr lang="en-US" sz="3500" b="1" dirty="0">
                <a:latin typeface="Calibri" panose="020F0502020204030204" pitchFamily="34" charset="0"/>
                <a:cs typeface="Calibri" panose="020F0502020204030204" pitchFamily="34" charset="0"/>
              </a:rPr>
              <a:t>Inceptionv3</a:t>
            </a:r>
            <a:r>
              <a:rPr lang="en-US" sz="2400" dirty="0">
                <a:latin typeface="Calibri" panose="020F0502020204030204" pitchFamily="34" charset="0"/>
                <a:cs typeface="Calibri" panose="020F0502020204030204" pitchFamily="34" charset="0"/>
              </a:rPr>
              <a:t> is a convolutional neural network (CNN) for assisting in image analysis. And classification of  situation (of Fire in our case) in the world of </a:t>
            </a:r>
            <a:r>
              <a:rPr lang="en-US" sz="3200" b="1" dirty="0">
                <a:latin typeface="Calibri" panose="020F0502020204030204" pitchFamily="34" charset="0"/>
                <a:cs typeface="Calibri" panose="020F0502020204030204" pitchFamily="34" charset="0"/>
              </a:rPr>
              <a:t>Computer Vision</a:t>
            </a:r>
            <a:r>
              <a:rPr lang="en-US" sz="2400" dirty="0">
                <a:latin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9323286E-4A54-4DAD-B0A9-5028D062DA55}"/>
              </a:ext>
            </a:extLst>
          </p:cNvPr>
          <p:cNvPicPr/>
          <p:nvPr/>
        </p:nvPicPr>
        <p:blipFill>
          <a:blip r:embed="rId2">
            <a:extLst>
              <a:ext uri="{28A0092B-C50C-407E-A947-70E740481C1C}">
                <a14:useLocalDpi xmlns:a14="http://schemas.microsoft.com/office/drawing/2010/main" val="0"/>
              </a:ext>
            </a:extLst>
          </a:blip>
          <a:stretch>
            <a:fillRect/>
          </a:stretch>
        </p:blipFill>
        <p:spPr>
          <a:xfrm>
            <a:off x="74555" y="3313664"/>
            <a:ext cx="12191999" cy="3334270"/>
          </a:xfrm>
          <a:prstGeom prst="rect">
            <a:avLst/>
          </a:prstGeom>
        </p:spPr>
      </p:pic>
    </p:spTree>
    <p:extLst>
      <p:ext uri="{BB962C8B-B14F-4D97-AF65-F5344CB8AC3E}">
        <p14:creationId xmlns:p14="http://schemas.microsoft.com/office/powerpoint/2010/main" val="345342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65B8-2F79-4F58-8C62-8236CE771570}"/>
              </a:ext>
            </a:extLst>
          </p:cNvPr>
          <p:cNvSpPr>
            <a:spLocks noGrp="1"/>
          </p:cNvSpPr>
          <p:nvPr>
            <p:ph type="title"/>
          </p:nvPr>
        </p:nvSpPr>
        <p:spPr>
          <a:xfrm>
            <a:off x="947321" y="237352"/>
            <a:ext cx="5774756" cy="572868"/>
          </a:xfrm>
        </p:spPr>
        <p:txBody>
          <a:bodyPr>
            <a:normAutofit fontScale="90000"/>
          </a:bodyPr>
          <a:lstStyle/>
          <a:p>
            <a:r>
              <a:rPr lang="en-US" dirty="0"/>
              <a:t>Use Case Scenario</a:t>
            </a:r>
            <a:endParaRPr lang="en-CA" dirty="0"/>
          </a:p>
        </p:txBody>
      </p:sp>
      <p:pic>
        <p:nvPicPr>
          <p:cNvPr id="7" name="Picture 6">
            <a:extLst>
              <a:ext uri="{FF2B5EF4-FFF2-40B4-BE49-F238E27FC236}">
                <a16:creationId xmlns:a16="http://schemas.microsoft.com/office/drawing/2014/main" id="{F88FBC46-F65E-408C-AA7F-B74ADE75FAB5}"/>
              </a:ext>
            </a:extLst>
          </p:cNvPr>
          <p:cNvPicPr>
            <a:picLocks noChangeAspect="1"/>
          </p:cNvPicPr>
          <p:nvPr/>
        </p:nvPicPr>
        <p:blipFill>
          <a:blip r:embed="rId2"/>
          <a:stretch>
            <a:fillRect/>
          </a:stretch>
        </p:blipFill>
        <p:spPr>
          <a:xfrm>
            <a:off x="6915507" y="3228658"/>
            <a:ext cx="5029931" cy="3420241"/>
          </a:xfrm>
          <a:prstGeom prst="rect">
            <a:avLst/>
          </a:prstGeom>
        </p:spPr>
      </p:pic>
      <p:pic>
        <p:nvPicPr>
          <p:cNvPr id="10" name="Picture 9">
            <a:extLst>
              <a:ext uri="{FF2B5EF4-FFF2-40B4-BE49-F238E27FC236}">
                <a16:creationId xmlns:a16="http://schemas.microsoft.com/office/drawing/2014/main" id="{338B42D7-2A19-4ABD-A908-B39EB99F39F9}"/>
              </a:ext>
            </a:extLst>
          </p:cNvPr>
          <p:cNvPicPr>
            <a:picLocks noChangeAspect="1"/>
          </p:cNvPicPr>
          <p:nvPr/>
        </p:nvPicPr>
        <p:blipFill>
          <a:blip r:embed="rId3"/>
          <a:stretch>
            <a:fillRect/>
          </a:stretch>
        </p:blipFill>
        <p:spPr>
          <a:xfrm>
            <a:off x="6915508" y="523786"/>
            <a:ext cx="1752845" cy="2581635"/>
          </a:xfrm>
          <a:prstGeom prst="rect">
            <a:avLst/>
          </a:prstGeom>
        </p:spPr>
      </p:pic>
      <p:pic>
        <p:nvPicPr>
          <p:cNvPr id="12" name="Picture 11">
            <a:extLst>
              <a:ext uri="{FF2B5EF4-FFF2-40B4-BE49-F238E27FC236}">
                <a16:creationId xmlns:a16="http://schemas.microsoft.com/office/drawing/2014/main" id="{8C985897-5B2F-497D-875E-04B5F51DC7B6}"/>
              </a:ext>
            </a:extLst>
          </p:cNvPr>
          <p:cNvPicPr>
            <a:picLocks noChangeAspect="1"/>
          </p:cNvPicPr>
          <p:nvPr/>
        </p:nvPicPr>
        <p:blipFill rotWithShape="1">
          <a:blip r:embed="rId4"/>
          <a:srcRect t="5253"/>
          <a:stretch/>
        </p:blipFill>
        <p:spPr>
          <a:xfrm>
            <a:off x="8668353" y="519280"/>
            <a:ext cx="3238952" cy="2581635"/>
          </a:xfrm>
          <a:prstGeom prst="rect">
            <a:avLst/>
          </a:prstGeom>
        </p:spPr>
      </p:pic>
      <p:sp>
        <p:nvSpPr>
          <p:cNvPr id="13" name="TextBox 12">
            <a:extLst>
              <a:ext uri="{FF2B5EF4-FFF2-40B4-BE49-F238E27FC236}">
                <a16:creationId xmlns:a16="http://schemas.microsoft.com/office/drawing/2014/main" id="{B5754900-806B-44FC-B91A-7062AD54D946}"/>
              </a:ext>
            </a:extLst>
          </p:cNvPr>
          <p:cNvSpPr txBox="1"/>
          <p:nvPr/>
        </p:nvSpPr>
        <p:spPr>
          <a:xfrm>
            <a:off x="772893" y="1057870"/>
            <a:ext cx="6142614" cy="5386090"/>
          </a:xfrm>
          <a:prstGeom prst="rect">
            <a:avLst/>
          </a:prstGeom>
          <a:noFill/>
        </p:spPr>
        <p:txBody>
          <a:bodyPr wrap="square">
            <a:spAutoFit/>
          </a:bodyPr>
          <a:lstStyle/>
          <a:p>
            <a:r>
              <a:rPr lang="en-US" sz="2400" b="1" i="0" dirty="0">
                <a:solidFill>
                  <a:srgbClr val="292929"/>
                </a:solidFill>
                <a:effectLst/>
                <a:latin typeface="charter"/>
              </a:rPr>
              <a:t>USE CASE</a:t>
            </a:r>
          </a:p>
          <a:p>
            <a:r>
              <a:rPr lang="en-CA" sz="2000" b="1" dirty="0"/>
              <a:t>Goal in Context:</a:t>
            </a:r>
            <a:endParaRPr lang="en-US" sz="2000" b="1" i="0" dirty="0">
              <a:solidFill>
                <a:srgbClr val="292929"/>
              </a:solidFill>
              <a:effectLst/>
              <a:latin typeface="charter"/>
            </a:endParaRPr>
          </a:p>
          <a:p>
            <a:r>
              <a:rPr lang="en-US" sz="2000" dirty="0"/>
              <a:t>The remote webcam will notify the fire department authority of the fire detection (the fire department alarms the respective department after evaluation of the fire detection).</a:t>
            </a:r>
          </a:p>
          <a:p>
            <a:r>
              <a:rPr lang="en-US" sz="2000" b="1" dirty="0"/>
              <a:t>Stakeholders:</a:t>
            </a:r>
          </a:p>
          <a:p>
            <a:r>
              <a:rPr lang="en-US" sz="2000" dirty="0"/>
              <a:t>Fire Department – wants notification of the fire detection via the remote fire alarm or online communication channel.</a:t>
            </a:r>
          </a:p>
          <a:p>
            <a:r>
              <a:rPr lang="en-CA" sz="2000" b="1" dirty="0"/>
              <a:t>Precondition:</a:t>
            </a:r>
          </a:p>
          <a:p>
            <a:r>
              <a:rPr lang="en-US" sz="2000" dirty="0"/>
              <a:t>Fire detector(s) (wireless cameras integrated with the home security system) are armed and operable via wireless connection</a:t>
            </a:r>
          </a:p>
          <a:p>
            <a:r>
              <a:rPr lang="en-CA" sz="2000" b="1" dirty="0"/>
              <a:t>Trigger:</a:t>
            </a:r>
          </a:p>
          <a:p>
            <a:r>
              <a:rPr lang="en-US" sz="2000" dirty="0"/>
              <a:t>The remote webcam alarms the fire department of the fire detection.</a:t>
            </a:r>
            <a:endParaRPr lang="en-CA" sz="2000" dirty="0"/>
          </a:p>
        </p:txBody>
      </p:sp>
    </p:spTree>
    <p:extLst>
      <p:ext uri="{BB962C8B-B14F-4D97-AF65-F5344CB8AC3E}">
        <p14:creationId xmlns:p14="http://schemas.microsoft.com/office/powerpoint/2010/main" val="41475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A45B-BF4A-4912-B9DA-088BE8432D32}"/>
              </a:ext>
            </a:extLst>
          </p:cNvPr>
          <p:cNvSpPr>
            <a:spLocks noGrp="1"/>
          </p:cNvSpPr>
          <p:nvPr>
            <p:ph type="title"/>
          </p:nvPr>
        </p:nvSpPr>
        <p:spPr>
          <a:xfrm>
            <a:off x="2854080" y="469767"/>
            <a:ext cx="4877807" cy="505293"/>
          </a:xfrm>
        </p:spPr>
        <p:txBody>
          <a:bodyPr>
            <a:normAutofit fontScale="90000"/>
          </a:bodyPr>
          <a:lstStyle/>
          <a:p>
            <a:r>
              <a:rPr lang="en-CA" dirty="0"/>
              <a:t>Open Issue</a:t>
            </a:r>
          </a:p>
        </p:txBody>
      </p:sp>
      <p:sp>
        <p:nvSpPr>
          <p:cNvPr id="8" name="TextBox 7">
            <a:extLst>
              <a:ext uri="{FF2B5EF4-FFF2-40B4-BE49-F238E27FC236}">
                <a16:creationId xmlns:a16="http://schemas.microsoft.com/office/drawing/2014/main" id="{475D4E98-F8D3-4519-A443-39932C5D92D1}"/>
              </a:ext>
            </a:extLst>
          </p:cNvPr>
          <p:cNvSpPr txBox="1"/>
          <p:nvPr/>
        </p:nvSpPr>
        <p:spPr>
          <a:xfrm>
            <a:off x="1048430" y="1235984"/>
            <a:ext cx="10225312" cy="523220"/>
          </a:xfrm>
          <a:prstGeom prst="rect">
            <a:avLst/>
          </a:prstGeom>
          <a:noFill/>
        </p:spPr>
        <p:txBody>
          <a:bodyPr wrap="square">
            <a:spAutoFit/>
          </a:bodyPr>
          <a:lstStyle/>
          <a:p>
            <a:r>
              <a:rPr lang="en-US" sz="2800" dirty="0"/>
              <a:t>Do the Fire alarms trigger simultaneously or in sequence?</a:t>
            </a:r>
            <a:endParaRPr lang="en-CA" sz="2800" dirty="0"/>
          </a:p>
        </p:txBody>
      </p:sp>
      <p:sp>
        <p:nvSpPr>
          <p:cNvPr id="9" name="Title 1">
            <a:extLst>
              <a:ext uri="{FF2B5EF4-FFF2-40B4-BE49-F238E27FC236}">
                <a16:creationId xmlns:a16="http://schemas.microsoft.com/office/drawing/2014/main" id="{990D9107-1AE6-4469-A3B6-199B1A457803}"/>
              </a:ext>
            </a:extLst>
          </p:cNvPr>
          <p:cNvSpPr txBox="1">
            <a:spLocks/>
          </p:cNvSpPr>
          <p:nvPr/>
        </p:nvSpPr>
        <p:spPr bwMode="black">
          <a:xfrm>
            <a:off x="2055427" y="1870691"/>
            <a:ext cx="6973103" cy="1163177"/>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cap="none"/>
              <a:t>Team Name: Fire </a:t>
            </a:r>
            <a:r>
              <a:rPr lang="en-CA" cap="none"/>
              <a:t>Rescuers</a:t>
            </a:r>
            <a:br>
              <a:rPr lang="en-US" cap="none"/>
            </a:br>
            <a:r>
              <a:rPr lang="en-US" cap="none"/>
              <a:t>Product Name: Fire Detection System</a:t>
            </a:r>
            <a:endParaRPr lang="en-CA" cap="none" dirty="0"/>
          </a:p>
        </p:txBody>
      </p:sp>
      <p:graphicFrame>
        <p:nvGraphicFramePr>
          <p:cNvPr id="12" name="Table 4">
            <a:extLst>
              <a:ext uri="{FF2B5EF4-FFF2-40B4-BE49-F238E27FC236}">
                <a16:creationId xmlns:a16="http://schemas.microsoft.com/office/drawing/2014/main" id="{37F8A0AF-1945-4914-80ED-D0FF4338AC2E}"/>
              </a:ext>
            </a:extLst>
          </p:cNvPr>
          <p:cNvGraphicFramePr>
            <a:graphicFrameLocks noGrp="1"/>
          </p:cNvGraphicFramePr>
          <p:nvPr>
            <p:ph idx="1"/>
            <p:extLst>
              <p:ext uri="{D42A27DB-BD31-4B8C-83A1-F6EECF244321}">
                <p14:modId xmlns:p14="http://schemas.microsoft.com/office/powerpoint/2010/main" val="2819877643"/>
              </p:ext>
            </p:extLst>
          </p:nvPr>
        </p:nvGraphicFramePr>
        <p:xfrm>
          <a:off x="1048430" y="3321331"/>
          <a:ext cx="8987098" cy="2225040"/>
        </p:xfrm>
        <a:graphic>
          <a:graphicData uri="http://schemas.openxmlformats.org/drawingml/2006/table">
            <a:tbl>
              <a:tblPr firstRow="1" bandRow="1">
                <a:tableStyleId>{5C22544A-7EE6-4342-B048-85BDC9FD1C3A}</a:tableStyleId>
              </a:tblPr>
              <a:tblGrid>
                <a:gridCol w="3126679">
                  <a:extLst>
                    <a:ext uri="{9D8B030D-6E8A-4147-A177-3AD203B41FA5}">
                      <a16:colId xmlns:a16="http://schemas.microsoft.com/office/drawing/2014/main" val="3552617078"/>
                    </a:ext>
                  </a:extLst>
                </a:gridCol>
                <a:gridCol w="5860419">
                  <a:extLst>
                    <a:ext uri="{9D8B030D-6E8A-4147-A177-3AD203B41FA5}">
                      <a16:colId xmlns:a16="http://schemas.microsoft.com/office/drawing/2014/main" val="1384885227"/>
                    </a:ext>
                  </a:extLst>
                </a:gridCol>
              </a:tblGrid>
              <a:tr h="370840">
                <a:tc>
                  <a:txBody>
                    <a:bodyPr/>
                    <a:lstStyle/>
                    <a:p>
                      <a:r>
                        <a:rPr lang="en-US" dirty="0"/>
                        <a:t>Team member</a:t>
                      </a:r>
                      <a:endParaRPr lang="en-CA" dirty="0"/>
                    </a:p>
                  </a:txBody>
                  <a:tcPr/>
                </a:tc>
                <a:tc>
                  <a:txBody>
                    <a:bodyPr/>
                    <a:lstStyle/>
                    <a:p>
                      <a:r>
                        <a:rPr lang="en-US" dirty="0"/>
                        <a:t>Task needs to be completed</a:t>
                      </a:r>
                      <a:endParaRPr lang="en-CA" dirty="0"/>
                    </a:p>
                  </a:txBody>
                  <a:tcPr/>
                </a:tc>
                <a:extLst>
                  <a:ext uri="{0D108BD9-81ED-4DB2-BD59-A6C34878D82A}">
                    <a16:rowId xmlns:a16="http://schemas.microsoft.com/office/drawing/2014/main" val="4068543318"/>
                  </a:ext>
                </a:extLst>
              </a:tr>
              <a:tr h="370840">
                <a:tc>
                  <a:txBody>
                    <a:bodyPr/>
                    <a:lstStyle/>
                    <a:p>
                      <a:r>
                        <a:rPr lang="en-US" dirty="0"/>
                        <a:t>Anurag Sharma (Tech Lead)</a:t>
                      </a:r>
                      <a:endParaRPr lang="en-CA" dirty="0"/>
                    </a:p>
                  </a:txBody>
                  <a:tcPr/>
                </a:tc>
                <a:tc>
                  <a:txBody>
                    <a:bodyPr/>
                    <a:lstStyle/>
                    <a:p>
                      <a:r>
                        <a:rPr lang="en-US" dirty="0"/>
                        <a:t>Studying the several model training CNN architectures</a:t>
                      </a:r>
                      <a:endParaRPr lang="en-CA" dirty="0"/>
                    </a:p>
                  </a:txBody>
                  <a:tcPr/>
                </a:tc>
                <a:extLst>
                  <a:ext uri="{0D108BD9-81ED-4DB2-BD59-A6C34878D82A}">
                    <a16:rowId xmlns:a16="http://schemas.microsoft.com/office/drawing/2014/main" val="2921868667"/>
                  </a:ext>
                </a:extLst>
              </a:tr>
              <a:tr h="370840">
                <a:tc>
                  <a:txBody>
                    <a:bodyPr/>
                    <a:lstStyle/>
                    <a:p>
                      <a:r>
                        <a:rPr lang="en-CA" dirty="0" err="1"/>
                        <a:t>Gbemisola</a:t>
                      </a:r>
                      <a:r>
                        <a:rPr lang="en-CA" dirty="0"/>
                        <a:t> </a:t>
                      </a:r>
                      <a:r>
                        <a:rPr lang="en-CA" dirty="0" err="1"/>
                        <a:t>Banjoko</a:t>
                      </a:r>
                      <a:endParaRPr lang="en-CA" dirty="0"/>
                    </a:p>
                  </a:txBody>
                  <a:tcPr/>
                </a:tc>
                <a:tc>
                  <a:txBody>
                    <a:bodyPr/>
                    <a:lstStyle/>
                    <a:p>
                      <a:r>
                        <a:rPr lang="en-CA" dirty="0"/>
                        <a:t>Working on the Alarm System Scenarios</a:t>
                      </a:r>
                    </a:p>
                  </a:txBody>
                  <a:tcPr/>
                </a:tc>
                <a:extLst>
                  <a:ext uri="{0D108BD9-81ED-4DB2-BD59-A6C34878D82A}">
                    <a16:rowId xmlns:a16="http://schemas.microsoft.com/office/drawing/2014/main" val="3117805365"/>
                  </a:ext>
                </a:extLst>
              </a:tr>
              <a:tr h="370840">
                <a:tc>
                  <a:txBody>
                    <a:bodyPr/>
                    <a:lstStyle/>
                    <a:p>
                      <a:r>
                        <a:rPr lang="en-CA" dirty="0"/>
                        <a:t>Kartik Jagdish </a:t>
                      </a:r>
                      <a:r>
                        <a:rPr lang="en-CA" dirty="0" err="1"/>
                        <a:t>Sojitra</a:t>
                      </a:r>
                      <a:endParaRPr lang="en-CA" dirty="0"/>
                    </a:p>
                  </a:txBody>
                  <a:tcPr/>
                </a:tc>
                <a:tc>
                  <a:txBody>
                    <a:bodyPr/>
                    <a:lstStyle/>
                    <a:p>
                      <a:r>
                        <a:rPr lang="en-CA" dirty="0"/>
                        <a:t>Dataset Study </a:t>
                      </a:r>
                    </a:p>
                  </a:txBody>
                  <a:tcPr/>
                </a:tc>
                <a:extLst>
                  <a:ext uri="{0D108BD9-81ED-4DB2-BD59-A6C34878D82A}">
                    <a16:rowId xmlns:a16="http://schemas.microsoft.com/office/drawing/2014/main" val="546179599"/>
                  </a:ext>
                </a:extLst>
              </a:tr>
              <a:tr h="370840">
                <a:tc>
                  <a:txBody>
                    <a:bodyPr/>
                    <a:lstStyle/>
                    <a:p>
                      <a:r>
                        <a:rPr lang="en-CA" dirty="0"/>
                        <a:t>Ramon </a:t>
                      </a:r>
                      <a:r>
                        <a:rPr lang="en-CA" dirty="0" err="1"/>
                        <a:t>Vilarins</a:t>
                      </a:r>
                      <a:endParaRPr lang="en-CA" dirty="0"/>
                    </a:p>
                  </a:txBody>
                  <a:tcPr/>
                </a:tc>
                <a:tc>
                  <a:txBody>
                    <a:bodyPr/>
                    <a:lstStyle/>
                    <a:p>
                      <a:r>
                        <a:rPr lang="en-CA" dirty="0"/>
                        <a:t>Handling the online communication channels</a:t>
                      </a:r>
                    </a:p>
                  </a:txBody>
                  <a:tcPr/>
                </a:tc>
                <a:extLst>
                  <a:ext uri="{0D108BD9-81ED-4DB2-BD59-A6C34878D82A}">
                    <a16:rowId xmlns:a16="http://schemas.microsoft.com/office/drawing/2014/main" val="1358454503"/>
                  </a:ext>
                </a:extLst>
              </a:tr>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108781667"/>
                  </a:ext>
                </a:extLst>
              </a:tr>
            </a:tbl>
          </a:graphicData>
        </a:graphic>
      </p:graphicFrame>
    </p:spTree>
    <p:extLst>
      <p:ext uri="{BB962C8B-B14F-4D97-AF65-F5344CB8AC3E}">
        <p14:creationId xmlns:p14="http://schemas.microsoft.com/office/powerpoint/2010/main" val="17490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7E983-817D-4723-83A8-FD6866CDFA63}"/>
              </a:ext>
            </a:extLst>
          </p:cNvPr>
          <p:cNvSpPr>
            <a:spLocks noGrp="1"/>
          </p:cNvSpPr>
          <p:nvPr>
            <p:ph type="title"/>
          </p:nvPr>
        </p:nvSpPr>
        <p:spPr>
          <a:xfrm>
            <a:off x="2115389" y="416688"/>
            <a:ext cx="7729728" cy="718151"/>
          </a:xfrm>
        </p:spPr>
        <p:txBody>
          <a:bodyPr>
            <a:normAutofit fontScale="90000"/>
          </a:bodyPr>
          <a:lstStyle/>
          <a:p>
            <a:r>
              <a:rPr lang="en-CA" dirty="0"/>
              <a:t>Conclusion</a:t>
            </a:r>
          </a:p>
        </p:txBody>
      </p:sp>
      <p:sp>
        <p:nvSpPr>
          <p:cNvPr id="6" name="Content Placeholder 3">
            <a:extLst>
              <a:ext uri="{FF2B5EF4-FFF2-40B4-BE49-F238E27FC236}">
                <a16:creationId xmlns:a16="http://schemas.microsoft.com/office/drawing/2014/main" id="{1174632B-5FE1-4FC4-82F3-6C6787694B28}"/>
              </a:ext>
            </a:extLst>
          </p:cNvPr>
          <p:cNvSpPr txBox="1">
            <a:spLocks noGrp="1"/>
          </p:cNvSpPr>
          <p:nvPr>
            <p:ph idx="1"/>
          </p:nvPr>
        </p:nvSpPr>
        <p:spPr>
          <a:xfrm>
            <a:off x="1500243" y="1649053"/>
            <a:ext cx="9446158" cy="1938992"/>
          </a:xfrm>
          <a:prstGeom prst="rect">
            <a:avLst/>
          </a:prstGeom>
          <a:noFill/>
        </p:spPr>
        <p:txBody>
          <a:bodyPr wrap="square">
            <a:spAutoFit/>
          </a:bodyPr>
          <a:lstStyle/>
          <a:p>
            <a:pPr marL="0" indent="0">
              <a:buNone/>
            </a:pPr>
            <a:r>
              <a:rPr lang="en-US" sz="2400" b="0" i="0" dirty="0">
                <a:solidFill>
                  <a:srgbClr val="292929"/>
                </a:solidFill>
                <a:effectLst/>
                <a:latin typeface="charter"/>
              </a:rPr>
              <a:t>Inspired by the great potential of Convolutional neural networks (CNNs), we can detect fire from images or videos at an early stage. Considering the fair fire detection accuracy of the CNN model, it can be of assistance to disaster management teams in managing fire disasters on time, thus preventing huge losses.</a:t>
            </a:r>
            <a:endParaRPr lang="en-CA" sz="2400" dirty="0"/>
          </a:p>
        </p:txBody>
      </p:sp>
      <p:sp>
        <p:nvSpPr>
          <p:cNvPr id="7" name="Title 4">
            <a:extLst>
              <a:ext uri="{FF2B5EF4-FFF2-40B4-BE49-F238E27FC236}">
                <a16:creationId xmlns:a16="http://schemas.microsoft.com/office/drawing/2014/main" id="{B578E859-1773-4927-B3DD-5EA174C0C193}"/>
              </a:ext>
            </a:extLst>
          </p:cNvPr>
          <p:cNvSpPr txBox="1">
            <a:spLocks/>
          </p:cNvSpPr>
          <p:nvPr/>
        </p:nvSpPr>
        <p:spPr bwMode="black">
          <a:xfrm>
            <a:off x="3879542" y="4909350"/>
            <a:ext cx="4245345" cy="1332297"/>
          </a:xfrm>
          <a:prstGeom prst="rect">
            <a:avLst/>
          </a:prstGeom>
          <a:solidFill>
            <a:srgbClr val="FFFFFF"/>
          </a:solidFill>
          <a:ln w="31750" cap="sq">
            <a:solidFill>
              <a:srgbClr val="404040"/>
            </a:solidFill>
            <a:miter lim="800000"/>
          </a:ln>
        </p:spPr>
        <p:txBody>
          <a:bodyPr vert="horz" lIns="182880" tIns="182880" rIns="182880" bIns="182880" rtlCol="0" anchor="ctr">
            <a:normAutofit fontScale="7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5500" dirty="0"/>
              <a:t>THANK</a:t>
            </a:r>
            <a:endParaRPr lang="en-CA" dirty="0"/>
          </a:p>
          <a:p>
            <a:r>
              <a:rPr lang="en-CA" sz="5500" dirty="0"/>
              <a:t>YOU</a:t>
            </a:r>
            <a:endParaRPr lang="en-CA" dirty="0"/>
          </a:p>
        </p:txBody>
      </p:sp>
      <p:sp>
        <p:nvSpPr>
          <p:cNvPr id="2" name="TextBox 1">
            <a:extLst>
              <a:ext uri="{FF2B5EF4-FFF2-40B4-BE49-F238E27FC236}">
                <a16:creationId xmlns:a16="http://schemas.microsoft.com/office/drawing/2014/main" id="{6701FB72-887B-4581-8293-92053A9986E8}"/>
              </a:ext>
            </a:extLst>
          </p:cNvPr>
          <p:cNvSpPr txBox="1"/>
          <p:nvPr/>
        </p:nvSpPr>
        <p:spPr>
          <a:xfrm>
            <a:off x="2556769" y="3879365"/>
            <a:ext cx="7963270" cy="369332"/>
          </a:xfrm>
          <a:prstGeom prst="rect">
            <a:avLst/>
          </a:prstGeom>
          <a:noFill/>
        </p:spPr>
        <p:txBody>
          <a:bodyPr wrap="square" rtlCol="0">
            <a:spAutoFit/>
          </a:bodyPr>
          <a:lstStyle/>
          <a:p>
            <a:r>
              <a:rPr lang="en-CA" dirty="0">
                <a:hlinkClick r:id="rId2"/>
              </a:rPr>
              <a:t>https://github.com/anuragsharma900/Deep-learning-CV-Fire-Detection.git</a:t>
            </a:r>
            <a:endParaRPr lang="en-CA" dirty="0"/>
          </a:p>
        </p:txBody>
      </p:sp>
    </p:spTree>
    <p:extLst>
      <p:ext uri="{BB962C8B-B14F-4D97-AF65-F5344CB8AC3E}">
        <p14:creationId xmlns:p14="http://schemas.microsoft.com/office/powerpoint/2010/main" val="801478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1382</TotalTime>
  <Words>621</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Arial Nova Light</vt:lpstr>
      <vt:lpstr>Calibri</vt:lpstr>
      <vt:lpstr>charter</vt:lpstr>
      <vt:lpstr>Gill Sans MT</vt:lpstr>
      <vt:lpstr>Parcel</vt:lpstr>
      <vt:lpstr> AI solution for creating fire detection system. Using smart cameras, you can identify various suspicious incidents such as collisions, medical emergencies, and FIRES.  Of such, fire is the most dangerous abnormal occurrence, because failure to control it at an early stage can lead to huge disasters, leading to human, ecological and economic losses.</vt:lpstr>
      <vt:lpstr>Fire Detection- Ai Agent</vt:lpstr>
      <vt:lpstr>Data Science Component</vt:lpstr>
      <vt:lpstr>Machine Learning Component</vt:lpstr>
      <vt:lpstr>Use Case Scenario</vt:lpstr>
      <vt:lpstr>Open Issue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Model: AI Solution</dc:title>
  <dc:creator>Anurag Sharma</dc:creator>
  <cp:lastModifiedBy>kartik sojitra</cp:lastModifiedBy>
  <cp:revision>39</cp:revision>
  <dcterms:created xsi:type="dcterms:W3CDTF">2021-01-09T21:14:29Z</dcterms:created>
  <dcterms:modified xsi:type="dcterms:W3CDTF">2021-02-02T02:24:54Z</dcterms:modified>
</cp:coreProperties>
</file>