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439" r:id="rId6"/>
    <p:sldId id="2440" r:id="rId7"/>
    <p:sldId id="2443" r:id="rId8"/>
    <p:sldId id="2447" r:id="rId9"/>
    <p:sldId id="2444" r:id="rId10"/>
    <p:sldId id="2446" r:id="rId11"/>
    <p:sldId id="2448" r:id="rId12"/>
    <p:sldId id="2449" r:id="rId13"/>
    <p:sldId id="24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3" r:id="rId7"/>
    <p:sldLayoutId id="2147483670" r:id="rId8"/>
    <p:sldLayoutId id="2147483669" r:id="rId9"/>
    <p:sldLayoutId id="2147483667" r:id="rId10"/>
    <p:sldLayoutId id="2147483668" r:id="rId11"/>
    <p:sldLayoutId id="2147483666" r:id="rId12"/>
    <p:sldLayoutId id="2147483671" r:id="rId13"/>
    <p:sldLayoutId id="2147483655" r:id="rId1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78072" y="328382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489" y="1048755"/>
            <a:ext cx="5914439" cy="1592845"/>
          </a:xfrm>
        </p:spPr>
        <p:txBody>
          <a:bodyPr>
            <a:normAutofit/>
          </a:bodyPr>
          <a:lstStyle/>
          <a:p>
            <a:r>
              <a:rPr lang="en-US" sz="4400" cap="none" dirty="0">
                <a:latin typeface="Calibri" panose="020F0502020204030204" pitchFamily="34" charset="0"/>
              </a:rPr>
              <a:t>Introduction to Data Analysis</a:t>
            </a:r>
            <a:endParaRPr lang="en-US" sz="4400" cap="none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0756" y="2922446"/>
            <a:ext cx="4820355" cy="623266"/>
          </a:xfrm>
        </p:spPr>
        <p:txBody>
          <a:bodyPr>
            <a:normAutofit/>
          </a:bodyPr>
          <a:lstStyle/>
          <a:p>
            <a:r>
              <a:rPr lang="en-US" sz="2800" b="1" spc="0" dirty="0">
                <a:latin typeface="+mn-lt"/>
              </a:rPr>
              <a:t>Assignment 4</a:t>
            </a:r>
          </a:p>
          <a:p>
            <a:endParaRPr lang="en-US" sz="2800" dirty="0">
              <a:solidFill>
                <a:srgbClr val="2F334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F39D59-4D02-420D-A494-231E6E961D04}"/>
              </a:ext>
            </a:extLst>
          </p:cNvPr>
          <p:cNvSpPr txBox="1"/>
          <p:nvPr/>
        </p:nvSpPr>
        <p:spPr>
          <a:xfrm flipH="1">
            <a:off x="1942252" y="5080000"/>
            <a:ext cx="153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F49DA-EBC9-41D3-9D0B-2FD4B6C64EF9}"/>
              </a:ext>
            </a:extLst>
          </p:cNvPr>
          <p:cNvSpPr txBox="1"/>
          <p:nvPr/>
        </p:nvSpPr>
        <p:spPr>
          <a:xfrm flipH="1">
            <a:off x="8484631" y="5264666"/>
            <a:ext cx="447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Name: Kartik Sojitra</a:t>
            </a:r>
          </a:p>
          <a:p>
            <a:r>
              <a:rPr lang="en-US" sz="2800" dirty="0"/>
              <a:t>             (100723768)</a:t>
            </a:r>
          </a:p>
          <a:p>
            <a:endParaRPr lang="en-CA" dirty="0"/>
          </a:p>
        </p:txBody>
      </p:sp>
      <p:pic>
        <p:nvPicPr>
          <p:cNvPr id="12" name="Picture Placeholder 11" descr="A picture containing window, holding, dark, room&#10;&#10;Description automatically generated">
            <a:extLst>
              <a:ext uri="{FF2B5EF4-FFF2-40B4-BE49-F238E27FC236}">
                <a16:creationId xmlns:a16="http://schemas.microsoft.com/office/drawing/2014/main" id="{D5145907-0CEF-4EE1-8DF8-80390FD0D21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91" b="291"/>
          <a:stretch>
            <a:fillRect/>
          </a:stretch>
        </p:blipFill>
        <p:spPr>
          <a:xfrm>
            <a:off x="0" y="0"/>
            <a:ext cx="12191999" cy="6858000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E5A476F-DF20-4B7F-839B-4E8EB19DC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97170" y="376007"/>
            <a:ext cx="6177643" cy="3558684"/>
            <a:chOff x="252031" y="-22763"/>
            <a:chExt cx="7324426" cy="72699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71E379-7F36-4C84-A395-51428742606E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CBF414-038B-4ED0-9400-199E6BD75CD0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71BF98-AF4C-49B9-B8BB-24932D88138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Assignment 4</a:t>
              </a:r>
            </a:p>
            <a:p>
              <a:pPr algn="ctr"/>
              <a:r>
                <a:rPr lang="en-US" b="1" dirty="0"/>
                <a:t>Assignment 4</a:t>
              </a:r>
            </a:p>
            <a:p>
              <a:pPr algn="ctr"/>
              <a:r>
                <a:rPr lang="en-US" b="1" dirty="0"/>
                <a:t>Assignment 4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E2CD5B-7879-4BBD-9842-8253E185895E}"/>
              </a:ext>
            </a:extLst>
          </p:cNvPr>
          <p:cNvSpPr txBox="1"/>
          <p:nvPr/>
        </p:nvSpPr>
        <p:spPr>
          <a:xfrm>
            <a:off x="2663940" y="2406382"/>
            <a:ext cx="2545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Assignment 4</a:t>
            </a:r>
          </a:p>
          <a:p>
            <a:r>
              <a:rPr lang="en-US" sz="2000" b="1" dirty="0"/>
              <a:t>SVM And Naïve Bayes</a:t>
            </a:r>
            <a:endParaRPr lang="en-CA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012F8-FC32-466F-B192-701DA6404AA1}"/>
              </a:ext>
            </a:extLst>
          </p:cNvPr>
          <p:cNvSpPr txBox="1"/>
          <p:nvPr/>
        </p:nvSpPr>
        <p:spPr>
          <a:xfrm>
            <a:off x="2034387" y="1119161"/>
            <a:ext cx="38055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</a:rPr>
              <a:t>Introduction to Data Analysis</a:t>
            </a:r>
            <a:endParaRPr lang="en-CA" sz="3200" b="1" dirty="0"/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CB8D2F-92DD-4734-A093-3DFAF2B5BA11}"/>
              </a:ext>
            </a:extLst>
          </p:cNvPr>
          <p:cNvSpPr txBox="1"/>
          <p:nvPr/>
        </p:nvSpPr>
        <p:spPr>
          <a:xfrm>
            <a:off x="8220363" y="5399806"/>
            <a:ext cx="331585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Name: Kartik Sojitra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             (100723768)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10398-6E1F-44DF-A679-7DC9C6BBC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4C432-AF95-430F-81A2-B3D482F233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picture containing window, holding, dark, room&#10;&#10;Description automatically generated">
            <a:extLst>
              <a:ext uri="{FF2B5EF4-FFF2-40B4-BE49-F238E27FC236}">
                <a16:creationId xmlns:a16="http://schemas.microsoft.com/office/drawing/2014/main" id="{D8A67310-4539-405E-BE20-647B0823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840181D-6E5E-4A70-BD92-946BC80E0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595884" y="1255059"/>
            <a:ext cx="4297311" cy="3478305"/>
            <a:chOff x="252031" y="-22763"/>
            <a:chExt cx="7324426" cy="72699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EF9248-7520-4EAC-9614-BAA3D1500603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24DFBA-AB41-48AC-BCED-E1714213BFC7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2560C0-28DE-4445-A9D6-13022469D89F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Thank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C93145-26EB-4427-830B-C85EE980A69D}"/>
              </a:ext>
            </a:extLst>
          </p:cNvPr>
          <p:cNvSpPr txBox="1"/>
          <p:nvPr/>
        </p:nvSpPr>
        <p:spPr>
          <a:xfrm>
            <a:off x="726141" y="2550591"/>
            <a:ext cx="482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/>
              <a:t>Thank You..</a:t>
            </a:r>
          </a:p>
        </p:txBody>
      </p:sp>
    </p:spTree>
    <p:extLst>
      <p:ext uri="{BB962C8B-B14F-4D97-AF65-F5344CB8AC3E}">
        <p14:creationId xmlns:p14="http://schemas.microsoft.com/office/powerpoint/2010/main" val="6009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78EAF87-74CF-4D41-BA6F-23563CA2715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/>
        </p:blipFill>
        <p:spPr>
          <a:xfrm>
            <a:off x="2264229" y="1"/>
            <a:ext cx="9927771" cy="6858000"/>
          </a:xfr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779607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u="sng" cap="none" spc="0" dirty="0"/>
              <a:t>TABLE OF  CONTENTS</a:t>
            </a:r>
            <a:br>
              <a:rPr lang="en-US" sz="4400" cap="none" spc="0" dirty="0"/>
            </a:br>
            <a:br>
              <a:rPr lang="en-US" sz="4400" cap="none" spc="0" dirty="0"/>
            </a:br>
            <a:br>
              <a:rPr lang="en-CA" spc="0" dirty="0"/>
            </a:br>
            <a:endParaRPr lang="en-US" sz="4400" cap="none" spc="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77329" y="1763790"/>
            <a:ext cx="4351910" cy="310377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0" dirty="0">
                <a:latin typeface="+mn-lt"/>
              </a:rPr>
              <a:t>Introduction</a:t>
            </a:r>
            <a:endParaRPr lang="en-US" sz="4000" spc="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pc="0" dirty="0">
                <a:latin typeface="+mn-lt"/>
              </a:rPr>
              <a:t>Description Of Analysis Conducted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pc="0" dirty="0">
                <a:latin typeface="+mn-lt"/>
              </a:rPr>
              <a:t>Summery Of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pc="0" dirty="0">
                <a:latin typeface="+mn-lt"/>
              </a:rPr>
              <a:t>Comparison Of SVM Algorithm Vs Naïve Bayes Algorithm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pc="0" dirty="0">
                <a:latin typeface="+mn-lt"/>
              </a:rPr>
              <a:t>Insights and Findings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pc="0" dirty="0">
                <a:latin typeface="+mn-lt"/>
              </a:rPr>
              <a:t>Recommendation and Justification</a:t>
            </a:r>
            <a:br>
              <a:rPr lang="en-CA" spc="0" dirty="0"/>
            </a:br>
            <a:endParaRPr 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1B4C1D1F-C2EF-4D29-B146-E0CE535B36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DFF522F-AF68-4632-B55E-C71590EC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6F6586-42C9-4B51-A82B-5FC75BEA6D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Title Alt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962F63-5916-4FA1-A182-299A5099AD5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71FE10C-81AC-4781-843B-B9994368CB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AC647-D2A2-4904-B455-984AECA4DA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SUBTITLE GOES HERE</a:t>
            </a:r>
          </a:p>
        </p:txBody>
      </p:sp>
      <p:pic>
        <p:nvPicPr>
          <p:cNvPr id="32" name="Picture Placeholder 31" descr="A picture containing window, holding, dark, room&#10;&#10;Description automatically generated">
            <a:extLst>
              <a:ext uri="{FF2B5EF4-FFF2-40B4-BE49-F238E27FC236}">
                <a16:creationId xmlns:a16="http://schemas.microsoft.com/office/drawing/2014/main" id="{2AE57F83-0A6A-4669-9B7D-7EEF47F2DB6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91" b="291"/>
          <a:stretch>
            <a:fillRect/>
          </a:stretch>
        </p:blipFill>
        <p:spPr>
          <a:xfrm>
            <a:off x="-71015" y="0"/>
            <a:ext cx="12263015" cy="6858000"/>
          </a:xfr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26B7F37-04A8-4A58-8EA9-9613964E7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24862" y="443338"/>
            <a:ext cx="10880435" cy="5105814"/>
            <a:chOff x="883522" y="879692"/>
            <a:chExt cx="5276606" cy="529727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77CAA2-74C6-41EE-850D-0FEB512DBCCA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35" name="Graphic 34" descr="Open square">
              <a:extLst>
                <a:ext uri="{FF2B5EF4-FFF2-40B4-BE49-F238E27FC236}">
                  <a16:creationId xmlns:a16="http://schemas.microsoft.com/office/drawing/2014/main" id="{D0E47DF8-968A-426A-A65F-B4F1E509F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879692"/>
              <a:ext cx="4796223" cy="5102708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FC8DD6-5F9A-4EA0-8E73-86B567B1FFC7}"/>
                </a:ext>
              </a:extLst>
            </p:cNvPr>
            <p:cNvSpPr/>
            <p:nvPr/>
          </p:nvSpPr>
          <p:spPr>
            <a:xfrm>
              <a:off x="883522" y="1242345"/>
              <a:ext cx="4796223" cy="430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B6313B6-60EA-4141-A10B-0131976BB485}"/>
              </a:ext>
            </a:extLst>
          </p:cNvPr>
          <p:cNvSpPr txBox="1"/>
          <p:nvPr/>
        </p:nvSpPr>
        <p:spPr>
          <a:xfrm>
            <a:off x="2800056" y="1174617"/>
            <a:ext cx="652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u="sng" dirty="0"/>
              <a:t>Introduction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0CEA24-7D56-48C5-B460-C65D8D1CFD8F}"/>
              </a:ext>
            </a:extLst>
          </p:cNvPr>
          <p:cNvSpPr txBox="1"/>
          <p:nvPr/>
        </p:nvSpPr>
        <p:spPr>
          <a:xfrm>
            <a:off x="1884218" y="2078182"/>
            <a:ext cx="8663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Mr. John Hughes has been analyzing patient data for illness study.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analyze the data, we are using the Support Vector Machine (SVM) and Naïve Bayes model which is based on categorical variables.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 Vector Machine (SVM) is best to separate the two hyperplanes and the Naive Bayes model is easy to build and especially useful for very large data sets.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objective is to import the illnessstudy.csv dataset and run SVM and Naïve Bayes scripts in Jupyter notebook.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6A11F-BBFF-4FAE-95E2-A00FF45B7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4B354-D0F7-4240-A1BC-5828C307B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7" name="Picture Placeholder 31" descr="&#10;">
            <a:extLst>
              <a:ext uri="{FF2B5EF4-FFF2-40B4-BE49-F238E27FC236}">
                <a16:creationId xmlns:a16="http://schemas.microsoft.com/office/drawing/2014/main" id="{A765C063-AF04-46AB-9BCC-49C9BDD6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" b="29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C01DE11-DA21-4656-A406-F8E5C1DD2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80040" y="486129"/>
            <a:ext cx="10880435" cy="5885742"/>
            <a:chOff x="883522" y="879692"/>
            <a:chExt cx="5276606" cy="52972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76CF2D-553E-4737-BB7B-C7573F403643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0" name="Graphic 9" descr="Open square">
              <a:extLst>
                <a:ext uri="{FF2B5EF4-FFF2-40B4-BE49-F238E27FC236}">
                  <a16:creationId xmlns:a16="http://schemas.microsoft.com/office/drawing/2014/main" id="{DBEC6B42-6A56-4B35-8160-A7F9FDFBB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879692"/>
              <a:ext cx="4796223" cy="510270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A7899B-8F80-4065-AA2B-CE7DA3DDDDB3}"/>
                </a:ext>
              </a:extLst>
            </p:cNvPr>
            <p:cNvSpPr/>
            <p:nvPr/>
          </p:nvSpPr>
          <p:spPr>
            <a:xfrm>
              <a:off x="883522" y="1242345"/>
              <a:ext cx="4796223" cy="430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DD6501-C37D-4FF3-8555-E1C65A338D27}"/>
              </a:ext>
            </a:extLst>
          </p:cNvPr>
          <p:cNvSpPr txBox="1"/>
          <p:nvPr/>
        </p:nvSpPr>
        <p:spPr>
          <a:xfrm>
            <a:off x="3791970" y="1264024"/>
            <a:ext cx="5047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u="sng" dirty="0"/>
              <a:t>Description Of Analysis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D7517-B3BE-45C0-B973-405D456434AE}"/>
              </a:ext>
            </a:extLst>
          </p:cNvPr>
          <p:cNvSpPr txBox="1"/>
          <p:nvPr/>
        </p:nvSpPr>
        <p:spPr>
          <a:xfrm>
            <a:off x="1855694" y="2241176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SVM algorithm is Support Vector Machine (SVM) which is based on categorical variables.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SVM Model can create a high accuracy for the model and it is a powerful and flexible class of supervised algorithms for both classification and regression..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purpose of SVM is to separate the given dataset into the best possible way and determine the distance between either nearest points that is known as the margin.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objective is to select a hyperplane with the maximum possible margin between support vectors in the illnessstudy.csv dataset. </a:t>
            </a:r>
          </a:p>
          <a:p>
            <a:r>
              <a:rPr lang="en-US" dirty="0"/>
              <a:t>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                                        Continue…          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19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074DBD-B981-4606-BE4D-FE187CA7E2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8BFD3-9324-4026-B44A-F828AB88B1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picture containing window, holding, dark, room&#10;&#10;Description automatically generated">
            <a:extLst>
              <a:ext uri="{FF2B5EF4-FFF2-40B4-BE49-F238E27FC236}">
                <a16:creationId xmlns:a16="http://schemas.microsoft.com/office/drawing/2014/main" id="{42DF88A9-8055-4F39-A0DE-147833A7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916A24-42F8-49A7-B5BB-ACC663D3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80038" y="486129"/>
            <a:ext cx="10880435" cy="3608793"/>
            <a:chOff x="883522" y="879692"/>
            <a:chExt cx="5276606" cy="52972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51966B-8218-44E7-BCC9-14DE62321D93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8" name="Graphic 7" descr="Open square">
              <a:extLst>
                <a:ext uri="{FF2B5EF4-FFF2-40B4-BE49-F238E27FC236}">
                  <a16:creationId xmlns:a16="http://schemas.microsoft.com/office/drawing/2014/main" id="{A2BBCC05-534C-485C-819C-237B4EC94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879692"/>
              <a:ext cx="4796223" cy="510270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539E53-00F1-4BC4-B4B5-0DD4FDEA2AB4}"/>
                </a:ext>
              </a:extLst>
            </p:cNvPr>
            <p:cNvSpPr/>
            <p:nvPr/>
          </p:nvSpPr>
          <p:spPr>
            <a:xfrm>
              <a:off x="883522" y="1242345"/>
              <a:ext cx="4796223" cy="430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B7216E-77E2-48DB-A39A-84AA4107B99D}"/>
              </a:ext>
            </a:extLst>
          </p:cNvPr>
          <p:cNvSpPr txBox="1"/>
          <p:nvPr/>
        </p:nvSpPr>
        <p:spPr>
          <a:xfrm>
            <a:off x="1520687" y="1371600"/>
            <a:ext cx="937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accuracy between the y_test and y_pred which is 0.96.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recall value, f1 score and precision value is more than 95% which demonstrate that SVM is very good to predict illness.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model is correctly classified by the confusion matrix as its true negative value 69 and true positive value 40.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555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1B6D5-5CDF-4F0C-B0C8-E1E11E693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A6A7F-B0CA-40E2-8E87-0714018ABB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Placeholder 31" descr="&#10;">
            <a:extLst>
              <a:ext uri="{FF2B5EF4-FFF2-40B4-BE49-F238E27FC236}">
                <a16:creationId xmlns:a16="http://schemas.microsoft.com/office/drawing/2014/main" id="{AD7574AE-1825-43DF-B0C5-467DF99B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" b="29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AA6909F-F9CD-4383-9BC9-2756195F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595193" y="486129"/>
            <a:ext cx="5500807" cy="5885742"/>
            <a:chOff x="883522" y="879692"/>
            <a:chExt cx="5276606" cy="52972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EB5683-C075-4C4A-A439-C17188C57D73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7" name="Graphic 6" descr="Open square">
              <a:extLst>
                <a:ext uri="{FF2B5EF4-FFF2-40B4-BE49-F238E27FC236}">
                  <a16:creationId xmlns:a16="http://schemas.microsoft.com/office/drawing/2014/main" id="{5741A08B-03B7-46AD-A8F6-11E29C438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879692"/>
              <a:ext cx="4796223" cy="510270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6EBAB4-6E6B-462A-A030-89737C2F7327}"/>
                </a:ext>
              </a:extLst>
            </p:cNvPr>
            <p:cNvSpPr/>
            <p:nvPr/>
          </p:nvSpPr>
          <p:spPr>
            <a:xfrm>
              <a:off x="883522" y="1242345"/>
              <a:ext cx="4796223" cy="430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B617B6-7934-46D8-BD5E-BD6AB866A685}"/>
              </a:ext>
            </a:extLst>
          </p:cNvPr>
          <p:cNvSpPr txBox="1"/>
          <p:nvPr/>
        </p:nvSpPr>
        <p:spPr>
          <a:xfrm>
            <a:off x="1380565" y="1229889"/>
            <a:ext cx="6221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/>
              <a:t>Summery Of Analysis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77880C-AA63-4DCE-8A5E-1C84D0A788B3}"/>
              </a:ext>
            </a:extLst>
          </p:cNvPr>
          <p:cNvSpPr txBox="1"/>
          <p:nvPr/>
        </p:nvSpPr>
        <p:spPr>
          <a:xfrm>
            <a:off x="1649506" y="2017059"/>
            <a:ext cx="9224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Load libraries 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Load data - illnessstudy.csv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Create training and test datasets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Scale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Script for SVM and NB algorithm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7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EF7766-D47C-481A-A6F5-F5EF71D651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87AA0-3FC4-4891-AE8C-F04C176AD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picture containing window, holding, dark, room&#10;&#10;Description automatically generated">
            <a:extLst>
              <a:ext uri="{FF2B5EF4-FFF2-40B4-BE49-F238E27FC236}">
                <a16:creationId xmlns:a16="http://schemas.microsoft.com/office/drawing/2014/main" id="{B54BE3CC-5787-4EAB-BBF6-D8262C64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2F1F1-0111-4821-82B3-2B1211A1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7740"/>
            <a:ext cx="4536822" cy="4760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3B80F-29D0-4B79-A302-EFFFB7A76BB0}"/>
              </a:ext>
            </a:extLst>
          </p:cNvPr>
          <p:cNvSpPr txBox="1"/>
          <p:nvPr/>
        </p:nvSpPr>
        <p:spPr>
          <a:xfrm>
            <a:off x="2268411" y="6834"/>
            <a:ext cx="68956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>
                <a:solidFill>
                  <a:schemeClr val="bg1"/>
                </a:solidFill>
              </a:rPr>
              <a:t>Comparison Of SVM  Vs NB Algorithm </a:t>
            </a:r>
          </a:p>
          <a:p>
            <a:r>
              <a:rPr lang="en-CA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D511E4-1E8D-45BB-BB33-378E1EAD0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536820" y="544750"/>
            <a:ext cx="7513714" cy="6074378"/>
            <a:chOff x="544408" y="1049314"/>
            <a:chExt cx="5615720" cy="51276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114696E-A385-418D-8B09-DA512E485B7D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1" name="Graphic 10" descr="Open square">
              <a:extLst>
                <a:ext uri="{FF2B5EF4-FFF2-40B4-BE49-F238E27FC236}">
                  <a16:creationId xmlns:a16="http://schemas.microsoft.com/office/drawing/2014/main" id="{7799B98B-EDFD-4EE3-B575-6CDAF1300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49314"/>
              <a:ext cx="4796223" cy="503147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1B4846-AE4A-456A-8BE3-B4947AB85C81}"/>
                </a:ext>
              </a:extLst>
            </p:cNvPr>
            <p:cNvSpPr/>
            <p:nvPr/>
          </p:nvSpPr>
          <p:spPr>
            <a:xfrm>
              <a:off x="544408" y="1229625"/>
              <a:ext cx="5093239" cy="45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NBNNB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5E568-7010-4E68-9A5F-666E7E113294}"/>
              </a:ext>
            </a:extLst>
          </p:cNvPr>
          <p:cNvSpPr txBox="1"/>
          <p:nvPr/>
        </p:nvSpPr>
        <p:spPr>
          <a:xfrm>
            <a:off x="5141945" y="1271808"/>
            <a:ext cx="67671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SVM works well with clear margin of separation and It is effective in high dimensional spaces.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is effective in cases where number of dimensions is greater than the number of samples and It uses a subset of training points in the support vector.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doesn’t perform well, when we have large data set because the required training time is higher.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                                                     </a:t>
            </a:r>
            <a:r>
              <a:rPr lang="en-US" u="sng" dirty="0"/>
              <a:t>NB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NB algorithm is easy and fast to predict class of test data set and perform well in multi class prediction.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It perform well in case of categorical input variables compared to numerical variables.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Naïve Bayes is also known as a bad estimator and it is the assumption of independent predictors.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Naive Bayes classifier performs better compare to other models and it need less training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4563F-EC97-4AB3-88DE-3D1346555A9B}"/>
              </a:ext>
            </a:extLst>
          </p:cNvPr>
          <p:cNvSpPr txBox="1"/>
          <p:nvPr/>
        </p:nvSpPr>
        <p:spPr>
          <a:xfrm>
            <a:off x="7805111" y="982538"/>
            <a:ext cx="292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u="sng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78193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2E34CA-151B-4233-A2E4-37819D6DD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232A9-9F6F-416D-9238-A59580BA5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&#10;&#10;Description automatically generated">
            <a:extLst>
              <a:ext uri="{FF2B5EF4-FFF2-40B4-BE49-F238E27FC236}">
                <a16:creationId xmlns:a16="http://schemas.microsoft.com/office/drawing/2014/main" id="{D5C2E07E-9270-4CD2-95BA-90583D215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5496"/>
            <a:ext cx="12192000" cy="7593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9FCEB-B4D0-4974-8C6A-F6139E4115AF}"/>
              </a:ext>
            </a:extLst>
          </p:cNvPr>
          <p:cNvSpPr txBox="1"/>
          <p:nvPr/>
        </p:nvSpPr>
        <p:spPr>
          <a:xfrm>
            <a:off x="3610411" y="-656713"/>
            <a:ext cx="4691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>
                <a:solidFill>
                  <a:schemeClr val="bg1"/>
                </a:solidFill>
              </a:rPr>
              <a:t>Insights and Findings</a:t>
            </a:r>
          </a:p>
          <a:p>
            <a:endParaRPr lang="en-CA" dirty="0"/>
          </a:p>
        </p:txBody>
      </p:sp>
      <p:pic>
        <p:nvPicPr>
          <p:cNvPr id="8" name="Picture 7" descr="A picture containing bird&#10;&#10;Description automatically generated">
            <a:extLst>
              <a:ext uri="{FF2B5EF4-FFF2-40B4-BE49-F238E27FC236}">
                <a16:creationId xmlns:a16="http://schemas.microsoft.com/office/drawing/2014/main" id="{B510352F-D39C-4942-9246-5975372CB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818" y="1072136"/>
            <a:ext cx="4214225" cy="192802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FE2D25-B3B5-4AC6-B385-8114E2F7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818" y="3429000"/>
            <a:ext cx="4214225" cy="192802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BE09E02-EB75-4FFC-B472-F308C1A2C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76183" y="219439"/>
            <a:ext cx="7563678" cy="5683625"/>
            <a:chOff x="883525" y="879693"/>
            <a:chExt cx="5276603" cy="529727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033883-700D-480B-BEA0-194C003985D0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8CE1E372-2272-4A22-8E84-227A10444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9" y="879693"/>
              <a:ext cx="4796223" cy="513802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22875C-E8D2-4830-88D5-0A89484255CB}"/>
                </a:ext>
              </a:extLst>
            </p:cNvPr>
            <p:cNvSpPr/>
            <p:nvPr/>
          </p:nvSpPr>
          <p:spPr>
            <a:xfrm>
              <a:off x="883525" y="1106014"/>
              <a:ext cx="4796223" cy="4671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25C45F0-ADC9-4B56-93E2-F584AF0EC237}"/>
              </a:ext>
            </a:extLst>
          </p:cNvPr>
          <p:cNvSpPr txBox="1"/>
          <p:nvPr/>
        </p:nvSpPr>
        <p:spPr>
          <a:xfrm>
            <a:off x="745435" y="715617"/>
            <a:ext cx="675860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To evaluate an algorithm, we used a </a:t>
            </a:r>
            <a:r>
              <a:rPr lang="en-CA" b="1" dirty="0"/>
              <a:t>confusion matrix, precision and recall</a:t>
            </a:r>
            <a:r>
              <a:rPr lang="en-CA" dirty="0"/>
              <a:t>, besides, confusion matrix and classification methods are used to find the scores.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Accuracy of this model is 0.96 which demonstrates that SVM model is very good to predict malignant or Benign.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In SVM model, probability of individual has Benign is 96% and Malignant is 95% from recall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In Naïve Bayes model, accuracy is 93% which mean it is good to predict malignant or Benign.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In NB model, probability of individual has Benign is 92% and Malignant is 95% from f1-score that demonstrates NB model is less powerful than the SVM model.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675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F500FD-8C04-4944-929C-034EC20E8E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01A00C-9347-4DF8-918C-24225BD8AC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&#10;&#10;Description automatically generated">
            <a:extLst>
              <a:ext uri="{FF2B5EF4-FFF2-40B4-BE49-F238E27FC236}">
                <a16:creationId xmlns:a16="http://schemas.microsoft.com/office/drawing/2014/main" id="{7AC77B0B-B819-46D5-9ABE-54A44B27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1951"/>
            <a:ext cx="12192000" cy="703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672D6-CB74-4B55-9FC1-7028E4596428}"/>
              </a:ext>
            </a:extLst>
          </p:cNvPr>
          <p:cNvSpPr txBox="1"/>
          <p:nvPr/>
        </p:nvSpPr>
        <p:spPr>
          <a:xfrm>
            <a:off x="3024187" y="-304800"/>
            <a:ext cx="61436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u="sng" dirty="0">
                <a:solidFill>
                  <a:schemeClr val="bg1"/>
                </a:solidFill>
              </a:rPr>
              <a:t>Recommendation and Justification</a:t>
            </a:r>
            <a:br>
              <a:rPr lang="en-CA" dirty="0"/>
            </a:br>
            <a:endParaRPr lang="en-US" dirty="0"/>
          </a:p>
          <a:p>
            <a:endParaRPr lang="en-CA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B830C2-7D9D-49B5-ABC8-973FC8A1E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406933" y="971930"/>
            <a:ext cx="6791725" cy="4569965"/>
            <a:chOff x="883522" y="879692"/>
            <a:chExt cx="5276606" cy="52972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055C0B-69DB-47A3-A481-5A7FB18D790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9" name="Graphic 8" descr="Open square">
              <a:extLst>
                <a:ext uri="{FF2B5EF4-FFF2-40B4-BE49-F238E27FC236}">
                  <a16:creationId xmlns:a16="http://schemas.microsoft.com/office/drawing/2014/main" id="{09C294CA-1947-4BA7-B029-5323D4F0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879692"/>
              <a:ext cx="4796223" cy="510270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FFB1E5-6276-4A75-A07C-82CB12D884DA}"/>
                </a:ext>
              </a:extLst>
            </p:cNvPr>
            <p:cNvSpPr/>
            <p:nvPr/>
          </p:nvSpPr>
          <p:spPr>
            <a:xfrm>
              <a:off x="883522" y="1242345"/>
              <a:ext cx="4796223" cy="430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BCCFDE-7AE5-4431-9DA9-CB667B877A9D}"/>
              </a:ext>
            </a:extLst>
          </p:cNvPr>
          <p:cNvSpPr txBox="1"/>
          <p:nvPr/>
        </p:nvSpPr>
        <p:spPr>
          <a:xfrm>
            <a:off x="1198425" y="1859339"/>
            <a:ext cx="58270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Comparatively, Support Vector Machine model shows high accuracy rather than Naïve Bayes model </a:t>
            </a:r>
            <a:r>
              <a:rPr lang="en-CA" dirty="0" err="1"/>
              <a:t>i.e</a:t>
            </a:r>
            <a:r>
              <a:rPr lang="en-CA" dirty="0"/>
              <a:t> 96%.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SVM and NB models are good to predict individual has Malignant or Benign as both has higher recall and precision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Mr. John Hughes should not add any variable or make any change because both models are very good and accurate.</a:t>
            </a:r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38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1380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Introduction to Data Analysis</vt:lpstr>
      <vt:lpstr>TABLE OF  CONTENTS   </vt:lpstr>
      <vt:lpstr>Presentation Title Alt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2019-11-08T18:48:14Z</dcterms:created>
  <dcterms:modified xsi:type="dcterms:W3CDTF">2019-11-08T21:00:33Z</dcterms:modified>
</cp:coreProperties>
</file>