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39" r:id="rId6"/>
    <p:sldId id="2440" r:id="rId7"/>
    <p:sldId id="2443" r:id="rId8"/>
    <p:sldId id="2447" r:id="rId9"/>
    <p:sldId id="2444" r:id="rId10"/>
    <p:sldId id="2446" r:id="rId11"/>
    <p:sldId id="2448" r:id="rId12"/>
    <p:sldId id="2449" r:id="rId13"/>
    <p:sldId id="24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p:cViewPr>
        <p:scale>
          <a:sx n="85" d="100"/>
          <a:sy n="85" d="100"/>
        </p:scale>
        <p:origin x="590" y="187"/>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11/22/2019</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11/22/2019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71" r:id="rId13"/>
    <p:sldLayoutId id="2147483655" r:id="rId14"/>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4.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78072" y="328382"/>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230489" y="1048755"/>
            <a:ext cx="5914439" cy="1592845"/>
          </a:xfrm>
        </p:spPr>
        <p:txBody>
          <a:bodyPr>
            <a:normAutofit/>
          </a:bodyPr>
          <a:lstStyle/>
          <a:p>
            <a:r>
              <a:rPr lang="en-US" sz="4400" cap="none" dirty="0">
                <a:latin typeface="Calibri" panose="020F0502020204030204" pitchFamily="34" charset="0"/>
              </a:rPr>
              <a:t>Introduction to Data Analysis</a:t>
            </a:r>
            <a:endParaRPr lang="en-US" sz="4400" cap="none"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1670756" y="2922446"/>
            <a:ext cx="4820355" cy="623266"/>
          </a:xfrm>
        </p:spPr>
        <p:txBody>
          <a:bodyPr>
            <a:normAutofit/>
          </a:bodyPr>
          <a:lstStyle/>
          <a:p>
            <a:r>
              <a:rPr lang="en-US" sz="2800" b="1" spc="0" dirty="0">
                <a:latin typeface="+mn-lt"/>
              </a:rPr>
              <a:t>Assignment 4</a:t>
            </a:r>
          </a:p>
          <a:p>
            <a:endParaRPr lang="en-US" sz="2800" dirty="0">
              <a:solidFill>
                <a:srgbClr val="2F3342"/>
              </a:solidFill>
            </a:endParaRPr>
          </a:p>
        </p:txBody>
      </p:sp>
      <p:sp>
        <p:nvSpPr>
          <p:cNvPr id="2" name="TextBox 1">
            <a:extLst>
              <a:ext uri="{FF2B5EF4-FFF2-40B4-BE49-F238E27FC236}">
                <a16:creationId xmlns:a16="http://schemas.microsoft.com/office/drawing/2014/main" id="{81F39D59-4D02-420D-A494-231E6E961D04}"/>
              </a:ext>
            </a:extLst>
          </p:cNvPr>
          <p:cNvSpPr txBox="1"/>
          <p:nvPr/>
        </p:nvSpPr>
        <p:spPr>
          <a:xfrm flipH="1">
            <a:off x="1942252" y="5080000"/>
            <a:ext cx="1534726" cy="369332"/>
          </a:xfrm>
          <a:prstGeom prst="rect">
            <a:avLst/>
          </a:prstGeom>
          <a:noFill/>
        </p:spPr>
        <p:txBody>
          <a:bodyPr wrap="square" rtlCol="0">
            <a:spAutoFit/>
          </a:bodyPr>
          <a:lstStyle/>
          <a:p>
            <a:endParaRPr lang="en-CA" dirty="0"/>
          </a:p>
        </p:txBody>
      </p:sp>
      <p:sp>
        <p:nvSpPr>
          <p:cNvPr id="3" name="TextBox 2">
            <a:extLst>
              <a:ext uri="{FF2B5EF4-FFF2-40B4-BE49-F238E27FC236}">
                <a16:creationId xmlns:a16="http://schemas.microsoft.com/office/drawing/2014/main" id="{75DF49DA-EBC9-41D3-9D0B-2FD4B6C64EF9}"/>
              </a:ext>
            </a:extLst>
          </p:cNvPr>
          <p:cNvSpPr txBox="1"/>
          <p:nvPr/>
        </p:nvSpPr>
        <p:spPr>
          <a:xfrm flipH="1">
            <a:off x="8484631" y="5264666"/>
            <a:ext cx="4470400" cy="1231106"/>
          </a:xfrm>
          <a:prstGeom prst="rect">
            <a:avLst/>
          </a:prstGeom>
          <a:noFill/>
        </p:spPr>
        <p:txBody>
          <a:bodyPr wrap="square" rtlCol="0">
            <a:spAutoFit/>
          </a:bodyPr>
          <a:lstStyle/>
          <a:p>
            <a:r>
              <a:rPr lang="en-US" sz="2800" dirty="0"/>
              <a:t>Name: Kartik Sojitra</a:t>
            </a:r>
          </a:p>
          <a:p>
            <a:r>
              <a:rPr lang="en-US" sz="2800" dirty="0"/>
              <a:t>             (100723768)</a:t>
            </a:r>
          </a:p>
          <a:p>
            <a:endParaRPr lang="en-CA" dirty="0"/>
          </a:p>
        </p:txBody>
      </p:sp>
      <p:pic>
        <p:nvPicPr>
          <p:cNvPr id="12" name="Picture Placeholder 11" descr="A picture containing window, holding, dark, room&#10;&#10;Description automatically generated">
            <a:extLst>
              <a:ext uri="{FF2B5EF4-FFF2-40B4-BE49-F238E27FC236}">
                <a16:creationId xmlns:a16="http://schemas.microsoft.com/office/drawing/2014/main" id="{D5145907-0CEF-4EE1-8DF8-80390FD0D210}"/>
              </a:ext>
            </a:extLst>
          </p:cNvPr>
          <p:cNvPicPr>
            <a:picLocks noGrp="1" noChangeAspect="1"/>
          </p:cNvPicPr>
          <p:nvPr>
            <p:ph type="pic" sz="quarter" idx="15"/>
          </p:nvPr>
        </p:nvPicPr>
        <p:blipFill>
          <a:blip r:embed="rId2"/>
          <a:srcRect t="291" b="291"/>
          <a:stretch>
            <a:fillRect/>
          </a:stretch>
        </p:blipFill>
        <p:spPr>
          <a:xfrm>
            <a:off x="0" y="0"/>
            <a:ext cx="12191999" cy="6858000"/>
          </a:xfrm>
        </p:spPr>
      </p:pic>
      <p:grpSp>
        <p:nvGrpSpPr>
          <p:cNvPr id="18" name="Group 17">
            <a:extLst>
              <a:ext uri="{FF2B5EF4-FFF2-40B4-BE49-F238E27FC236}">
                <a16:creationId xmlns:a16="http://schemas.microsoft.com/office/drawing/2014/main" id="{6E5A476F-DF20-4B7F-839B-4E8EB19DCA84}"/>
              </a:ext>
              <a:ext uri="{C183D7F6-B498-43B3-948B-1728B52AA6E4}">
                <adec:decorative xmlns:adec="http://schemas.microsoft.com/office/drawing/2017/decorative" val="1"/>
              </a:ext>
            </a:extLst>
          </p:cNvPr>
          <p:cNvGrpSpPr/>
          <p:nvPr/>
        </p:nvGrpSpPr>
        <p:grpSpPr>
          <a:xfrm flipH="1">
            <a:off x="597170" y="384972"/>
            <a:ext cx="6177643" cy="3558684"/>
            <a:chOff x="252031" y="-22763"/>
            <a:chExt cx="7324426" cy="7269964"/>
          </a:xfrm>
        </p:grpSpPr>
        <p:sp>
          <p:nvSpPr>
            <p:cNvPr id="19" name="Rectangle 18">
              <a:extLst>
                <a:ext uri="{FF2B5EF4-FFF2-40B4-BE49-F238E27FC236}">
                  <a16:creationId xmlns:a16="http://schemas.microsoft.com/office/drawing/2014/main" id="{5271E379-7F36-4C84-A395-51428742606E}"/>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0" name="Rectangle 19">
              <a:extLst>
                <a:ext uri="{FF2B5EF4-FFF2-40B4-BE49-F238E27FC236}">
                  <a16:creationId xmlns:a16="http://schemas.microsoft.com/office/drawing/2014/main" id="{08CBF414-038B-4ED0-9400-199E6BD75CD0}"/>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671BF98-AF4C-49B9-B8BB-24932D88138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Assignment 4</a:t>
              </a:r>
            </a:p>
            <a:p>
              <a:pPr algn="ctr"/>
              <a:r>
                <a:rPr lang="en-US" b="1" dirty="0"/>
                <a:t>Assignment 4</a:t>
              </a:r>
            </a:p>
            <a:p>
              <a:pPr algn="ctr"/>
              <a:r>
                <a:rPr lang="en-US" b="1" dirty="0"/>
                <a:t>Assignment 4</a:t>
              </a:r>
            </a:p>
            <a:p>
              <a:pPr algn="ctr"/>
              <a:endParaRPr lang="en-US" dirty="0"/>
            </a:p>
          </p:txBody>
        </p:sp>
      </p:grpSp>
      <p:sp>
        <p:nvSpPr>
          <p:cNvPr id="13" name="TextBox 12">
            <a:extLst>
              <a:ext uri="{FF2B5EF4-FFF2-40B4-BE49-F238E27FC236}">
                <a16:creationId xmlns:a16="http://schemas.microsoft.com/office/drawing/2014/main" id="{98E2CD5B-7879-4BBD-9842-8253E185895E}"/>
              </a:ext>
            </a:extLst>
          </p:cNvPr>
          <p:cNvSpPr txBox="1"/>
          <p:nvPr/>
        </p:nvSpPr>
        <p:spPr>
          <a:xfrm>
            <a:off x="2663940" y="2406382"/>
            <a:ext cx="2545876" cy="830997"/>
          </a:xfrm>
          <a:prstGeom prst="rect">
            <a:avLst/>
          </a:prstGeom>
          <a:noFill/>
        </p:spPr>
        <p:txBody>
          <a:bodyPr wrap="square" rtlCol="0">
            <a:spAutoFit/>
          </a:bodyPr>
          <a:lstStyle/>
          <a:p>
            <a:pPr algn="ctr"/>
            <a:r>
              <a:rPr lang="en-US" sz="2400" b="1" dirty="0"/>
              <a:t>Assignment 5</a:t>
            </a:r>
          </a:p>
          <a:p>
            <a:pPr algn="ctr"/>
            <a:r>
              <a:rPr lang="en-CA" sz="2400" b="1" dirty="0"/>
              <a:t>Clustering</a:t>
            </a:r>
            <a:endParaRPr lang="en-US" sz="2400" b="1" dirty="0"/>
          </a:p>
        </p:txBody>
      </p:sp>
      <p:sp>
        <p:nvSpPr>
          <p:cNvPr id="25" name="TextBox 24">
            <a:extLst>
              <a:ext uri="{FF2B5EF4-FFF2-40B4-BE49-F238E27FC236}">
                <a16:creationId xmlns:a16="http://schemas.microsoft.com/office/drawing/2014/main" id="{9F8012F8-FC32-466F-B192-701DA6404AA1}"/>
              </a:ext>
            </a:extLst>
          </p:cNvPr>
          <p:cNvSpPr txBox="1"/>
          <p:nvPr/>
        </p:nvSpPr>
        <p:spPr>
          <a:xfrm>
            <a:off x="2034387" y="1119161"/>
            <a:ext cx="3805513" cy="1354217"/>
          </a:xfrm>
          <a:prstGeom prst="rect">
            <a:avLst/>
          </a:prstGeom>
          <a:noFill/>
        </p:spPr>
        <p:txBody>
          <a:bodyPr wrap="square" rtlCol="0">
            <a:spAutoFit/>
          </a:bodyPr>
          <a:lstStyle/>
          <a:p>
            <a:pPr algn="ctr"/>
            <a:r>
              <a:rPr lang="en-US" sz="3200" b="1" dirty="0">
                <a:latin typeface="Calibri" panose="020F0502020204030204" pitchFamily="34" charset="0"/>
              </a:rPr>
              <a:t>Introduction to Data Analysis</a:t>
            </a:r>
            <a:endParaRPr lang="en-CA" sz="3200" b="1" dirty="0"/>
          </a:p>
          <a:p>
            <a:endParaRPr lang="en-CA" dirty="0"/>
          </a:p>
        </p:txBody>
      </p:sp>
      <p:sp>
        <p:nvSpPr>
          <p:cNvPr id="16" name="TextBox 15">
            <a:extLst>
              <a:ext uri="{FF2B5EF4-FFF2-40B4-BE49-F238E27FC236}">
                <a16:creationId xmlns:a16="http://schemas.microsoft.com/office/drawing/2014/main" id="{09CB8D2F-92DD-4734-A093-3DFAF2B5BA11}"/>
              </a:ext>
            </a:extLst>
          </p:cNvPr>
          <p:cNvSpPr txBox="1"/>
          <p:nvPr/>
        </p:nvSpPr>
        <p:spPr>
          <a:xfrm>
            <a:off x="8220363" y="5399806"/>
            <a:ext cx="3315856" cy="1231106"/>
          </a:xfrm>
          <a:prstGeom prst="rect">
            <a:avLst/>
          </a:prstGeom>
          <a:noFill/>
        </p:spPr>
        <p:txBody>
          <a:bodyPr wrap="square" rtlCol="0">
            <a:spAutoFit/>
          </a:bodyPr>
          <a:lstStyle/>
          <a:p>
            <a:r>
              <a:rPr lang="en-US" sz="2800" b="1" dirty="0">
                <a:solidFill>
                  <a:schemeClr val="bg1"/>
                </a:solidFill>
              </a:rPr>
              <a:t>Name: Kartik Sojitra</a:t>
            </a:r>
          </a:p>
          <a:p>
            <a:r>
              <a:rPr lang="en-US" sz="2800" b="1" dirty="0">
                <a:solidFill>
                  <a:schemeClr val="bg1"/>
                </a:solidFill>
              </a:rPr>
              <a:t>             (100723768)</a:t>
            </a:r>
          </a:p>
          <a:p>
            <a:endParaRPr lang="en-CA" dirty="0">
              <a:solidFill>
                <a:schemeClr val="bg1"/>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10398-6E1F-44DF-A679-7DC9C6BBC0AA}"/>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D8A4C432-AF95-430F-81A2-B3D482F233D4}"/>
              </a:ext>
            </a:extLst>
          </p:cNvPr>
          <p:cNvSpPr>
            <a:spLocks noGrp="1"/>
          </p:cNvSpPr>
          <p:nvPr>
            <p:ph type="sldNum" sz="quarter" idx="11"/>
          </p:nvPr>
        </p:nvSpPr>
        <p:spPr/>
        <p:txBody>
          <a:bodyPr/>
          <a:lstStyle/>
          <a:p>
            <a:fld id="{8C2E478F-E849-4A8C-AF1F-CBCC78A7CBFA}" type="slidenum">
              <a:rPr lang="en-US" smtClean="0"/>
              <a:pPr/>
              <a:t>10</a:t>
            </a:fld>
            <a:endParaRPr lang="en-US" dirty="0"/>
          </a:p>
        </p:txBody>
      </p:sp>
      <p:pic>
        <p:nvPicPr>
          <p:cNvPr id="5" name="Picture 4" descr="A picture containing window, holding, dark, room&#10;&#10;Description automatically generated">
            <a:extLst>
              <a:ext uri="{FF2B5EF4-FFF2-40B4-BE49-F238E27FC236}">
                <a16:creationId xmlns:a16="http://schemas.microsoft.com/office/drawing/2014/main" id="{D8A67310-4539-405E-BE20-647B082379FF}"/>
              </a:ext>
            </a:extLst>
          </p:cNvPr>
          <p:cNvPicPr>
            <a:picLocks noChangeAspect="1"/>
          </p:cNvPicPr>
          <p:nvPr/>
        </p:nvPicPr>
        <p:blipFill>
          <a:blip r:embed="rId2"/>
          <a:stretch>
            <a:fillRect/>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B840181D-6E5E-4A70-BD92-946BC80E041C}"/>
              </a:ext>
              <a:ext uri="{C183D7F6-B498-43B3-948B-1728B52AA6E4}">
                <adec:decorative xmlns:adec="http://schemas.microsoft.com/office/drawing/2017/decorative" val="1"/>
              </a:ext>
            </a:extLst>
          </p:cNvPr>
          <p:cNvGrpSpPr/>
          <p:nvPr/>
        </p:nvGrpSpPr>
        <p:grpSpPr>
          <a:xfrm flipH="1">
            <a:off x="595884" y="1255059"/>
            <a:ext cx="4297311" cy="3478305"/>
            <a:chOff x="252031" y="-22763"/>
            <a:chExt cx="7324426" cy="7269964"/>
          </a:xfrm>
        </p:grpSpPr>
        <p:sp>
          <p:nvSpPr>
            <p:cNvPr id="7" name="Rectangle 6">
              <a:extLst>
                <a:ext uri="{FF2B5EF4-FFF2-40B4-BE49-F238E27FC236}">
                  <a16:creationId xmlns:a16="http://schemas.microsoft.com/office/drawing/2014/main" id="{08EF9248-7520-4EAC-9614-BAA3D1500603}"/>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Rectangle 7">
              <a:extLst>
                <a:ext uri="{FF2B5EF4-FFF2-40B4-BE49-F238E27FC236}">
                  <a16:creationId xmlns:a16="http://schemas.microsoft.com/office/drawing/2014/main" id="{C724DFBA-AB41-48AC-BCED-E1714213BFC7}"/>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92560C0-28DE-4445-A9D6-13022469D89F}"/>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a:t>
              </a:r>
            </a:p>
          </p:txBody>
        </p:sp>
      </p:grpSp>
      <p:sp>
        <p:nvSpPr>
          <p:cNvPr id="10" name="TextBox 9">
            <a:extLst>
              <a:ext uri="{FF2B5EF4-FFF2-40B4-BE49-F238E27FC236}">
                <a16:creationId xmlns:a16="http://schemas.microsoft.com/office/drawing/2014/main" id="{46C93145-26EB-4427-830B-C85EE980A69D}"/>
              </a:ext>
            </a:extLst>
          </p:cNvPr>
          <p:cNvSpPr txBox="1"/>
          <p:nvPr/>
        </p:nvSpPr>
        <p:spPr>
          <a:xfrm>
            <a:off x="726141" y="2550591"/>
            <a:ext cx="4823012" cy="707886"/>
          </a:xfrm>
          <a:prstGeom prst="rect">
            <a:avLst/>
          </a:prstGeom>
          <a:noFill/>
        </p:spPr>
        <p:txBody>
          <a:bodyPr wrap="square" rtlCol="0">
            <a:spAutoFit/>
          </a:bodyPr>
          <a:lstStyle/>
          <a:p>
            <a:pPr algn="ctr"/>
            <a:r>
              <a:rPr lang="en-CA" sz="4000" b="1" dirty="0"/>
              <a:t>Thank You..</a:t>
            </a:r>
          </a:p>
        </p:txBody>
      </p:sp>
    </p:spTree>
    <p:extLst>
      <p:ext uri="{BB962C8B-B14F-4D97-AF65-F5344CB8AC3E}">
        <p14:creationId xmlns:p14="http://schemas.microsoft.com/office/powerpoint/2010/main" val="60094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srcRect/>
          <a:stretch/>
        </p:blipFill>
        <p:spPr>
          <a:xfrm>
            <a:off x="2264229" y="1"/>
            <a:ext cx="9927771" cy="6858000"/>
          </a:xfrm>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a:xfrm>
            <a:off x="838200" y="1501775"/>
            <a:ext cx="4351911" cy="779607"/>
          </a:xfrm>
        </p:spPr>
        <p:txBody>
          <a:bodyPr>
            <a:normAutofit fontScale="90000"/>
          </a:bodyPr>
          <a:lstStyle/>
          <a:p>
            <a:pPr algn="l"/>
            <a:r>
              <a:rPr lang="en-US" sz="3600" u="sng" cap="none" spc="0" dirty="0"/>
              <a:t>TABLE OF  CONTENTS</a:t>
            </a:r>
            <a:br>
              <a:rPr lang="en-US" sz="4400" cap="none" spc="0" dirty="0"/>
            </a:br>
            <a:br>
              <a:rPr lang="en-US" sz="4400" cap="none" spc="0" dirty="0"/>
            </a:br>
            <a:br>
              <a:rPr lang="en-CA" spc="0" dirty="0"/>
            </a:br>
            <a:endParaRPr lang="en-US" sz="4400" cap="none" spc="0" dirty="0"/>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477329" y="1763790"/>
            <a:ext cx="4351910" cy="3103773"/>
          </a:xfrm>
        </p:spPr>
        <p:txBody>
          <a:bodyPr/>
          <a:lstStyle/>
          <a:p>
            <a:pPr marL="342900" indent="-342900" algn="l">
              <a:buFont typeface="Arial" panose="020B0604020202020204" pitchFamily="34" charset="0"/>
              <a:buChar char="•"/>
            </a:pPr>
            <a:r>
              <a:rPr lang="en-US" spc="0" dirty="0">
                <a:latin typeface="+mn-lt"/>
              </a:rPr>
              <a:t>Introduction</a:t>
            </a:r>
            <a:endParaRPr lang="en-US" sz="4000" spc="0" dirty="0">
              <a:latin typeface="+mn-lt"/>
            </a:endParaRPr>
          </a:p>
          <a:p>
            <a:pPr marL="342900" indent="-342900" algn="l">
              <a:buFont typeface="Arial" panose="020B0604020202020204" pitchFamily="34" charset="0"/>
              <a:buChar char="•"/>
            </a:pPr>
            <a:r>
              <a:rPr lang="en-CA" spc="0" dirty="0">
                <a:latin typeface="+mn-lt"/>
              </a:rPr>
              <a:t>Description Of Analysis Conducted</a:t>
            </a:r>
          </a:p>
          <a:p>
            <a:pPr marL="342900" indent="-342900" algn="l">
              <a:buFont typeface="Arial" panose="020B0604020202020204" pitchFamily="34" charset="0"/>
              <a:buChar char="•"/>
            </a:pPr>
            <a:r>
              <a:rPr lang="en-CA" spc="0" dirty="0">
                <a:latin typeface="+mn-lt"/>
              </a:rPr>
              <a:t>Summary of Analysis</a:t>
            </a:r>
          </a:p>
          <a:p>
            <a:pPr marL="342900" indent="-342900" algn="l">
              <a:buFont typeface="Arial" panose="020B0604020202020204" pitchFamily="34" charset="0"/>
              <a:buChar char="•"/>
            </a:pPr>
            <a:r>
              <a:rPr lang="en-CA" spc="0" dirty="0">
                <a:latin typeface="+mn-lt"/>
              </a:rPr>
              <a:t>Identify the requirement of clusters</a:t>
            </a:r>
          </a:p>
          <a:p>
            <a:pPr marL="342900" indent="-342900" algn="l">
              <a:buFont typeface="Arial" panose="020B0604020202020204" pitchFamily="34" charset="0"/>
              <a:buChar char="•"/>
            </a:pPr>
            <a:r>
              <a:rPr lang="en-CA" spc="0" dirty="0">
                <a:latin typeface="+mn-lt"/>
              </a:rPr>
              <a:t>Comparison of SVM Algorithm Vs Clustering Algorithm</a:t>
            </a:r>
          </a:p>
          <a:p>
            <a:pPr marL="342900" indent="-342900" algn="l">
              <a:buFont typeface="Arial" panose="020B0604020202020204" pitchFamily="34" charset="0"/>
              <a:buChar char="•"/>
            </a:pPr>
            <a:r>
              <a:rPr lang="en-US" spc="0" dirty="0"/>
              <a:t>Explanation of how the clustering analysis can help</a:t>
            </a:r>
            <a:br>
              <a:rPr lang="en-CA" spc="0" dirty="0"/>
            </a:br>
            <a:endParaRPr lang="en-US" dirty="0"/>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p:txBody>
          <a:bodyPr/>
          <a:lstStyle/>
          <a:p>
            <a:r>
              <a:rPr lang="en-US" dirty="0"/>
              <a:t>Presentation Title Alt 2</a:t>
            </a:r>
          </a:p>
        </p:txBody>
      </p:sp>
      <p:sp>
        <p:nvSpPr>
          <p:cNvPr id="9" name="Text Placeholder 8">
            <a:extLst>
              <a:ext uri="{FF2B5EF4-FFF2-40B4-BE49-F238E27FC236}">
                <a16:creationId xmlns:a16="http://schemas.microsoft.com/office/drawing/2014/main" id="{77962F63-5916-4FA1-A182-299A5099AD51}"/>
              </a:ext>
            </a:extLst>
          </p:cNvPr>
          <p:cNvSpPr>
            <a:spLocks noGrp="1"/>
          </p:cNvSpPr>
          <p:nvPr>
            <p:ph type="body" idx="13"/>
          </p:nvPr>
        </p:nvSpPr>
        <p:spPr/>
        <p:txBody>
          <a:bodyPr/>
          <a:lstStyle/>
          <a:p>
            <a:endParaRPr lang="en-CA"/>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p:txBody>
          <a:bodyPr/>
          <a:lstStyle>
            <a:lvl1pPr algn="ctr">
              <a:defRPr sz="1200">
                <a:solidFill>
                  <a:schemeClr val="bg1"/>
                </a:solidFill>
              </a:defRPr>
            </a:lvl1pPr>
          </a:lstStyle>
          <a:p>
            <a:fld id="{8C2E478F-E849-4A8C-AF1F-CBCC78A7CBFA}" type="slidenum">
              <a:rPr lang="en-US" smtClean="0"/>
              <a:pPr/>
              <a:t>3</a:t>
            </a:fld>
            <a:endParaRPr lang="en-US" dirty="0"/>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pic>
        <p:nvPicPr>
          <p:cNvPr id="32" name="Picture Placeholder 31" descr="A picture containing window, holding, dark, room&#10;&#10;Description automatically generated">
            <a:extLst>
              <a:ext uri="{FF2B5EF4-FFF2-40B4-BE49-F238E27FC236}">
                <a16:creationId xmlns:a16="http://schemas.microsoft.com/office/drawing/2014/main" id="{2AE57F83-0A6A-4669-9B7D-7EEF47F2DB66}"/>
              </a:ext>
            </a:extLst>
          </p:cNvPr>
          <p:cNvPicPr>
            <a:picLocks noGrp="1" noChangeAspect="1"/>
          </p:cNvPicPr>
          <p:nvPr>
            <p:ph type="pic" sz="quarter" idx="15"/>
          </p:nvPr>
        </p:nvPicPr>
        <p:blipFill>
          <a:blip r:embed="rId2"/>
          <a:srcRect t="291" b="291"/>
          <a:stretch>
            <a:fillRect/>
          </a:stretch>
        </p:blipFill>
        <p:spPr>
          <a:xfrm>
            <a:off x="-71015" y="0"/>
            <a:ext cx="12263015" cy="6858000"/>
          </a:xfrm>
        </p:spPr>
      </p:pic>
      <p:grpSp>
        <p:nvGrpSpPr>
          <p:cNvPr id="33" name="Group 32">
            <a:extLst>
              <a:ext uri="{FF2B5EF4-FFF2-40B4-BE49-F238E27FC236}">
                <a16:creationId xmlns:a16="http://schemas.microsoft.com/office/drawing/2014/main" id="{A26B7F37-04A8-4A58-8EA9-9613964E7038}"/>
              </a:ext>
              <a:ext uri="{C183D7F6-B498-43B3-948B-1728B52AA6E4}">
                <adec:decorative xmlns:adec="http://schemas.microsoft.com/office/drawing/2017/decorative" val="1"/>
              </a:ext>
            </a:extLst>
          </p:cNvPr>
          <p:cNvGrpSpPr/>
          <p:nvPr/>
        </p:nvGrpSpPr>
        <p:grpSpPr>
          <a:xfrm flipH="1" flipV="1">
            <a:off x="424862" y="443338"/>
            <a:ext cx="10880435" cy="5105814"/>
            <a:chOff x="883522" y="879692"/>
            <a:chExt cx="5276606" cy="5297271"/>
          </a:xfrm>
        </p:grpSpPr>
        <p:sp>
          <p:nvSpPr>
            <p:cNvPr id="34" name="Rectangle 33">
              <a:extLst>
                <a:ext uri="{FF2B5EF4-FFF2-40B4-BE49-F238E27FC236}">
                  <a16:creationId xmlns:a16="http://schemas.microsoft.com/office/drawing/2014/main" id="{8077CAA2-74C6-41EE-850D-0FEB512DBCCA}"/>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35" name="Graphic 34" descr="Open square">
              <a:extLst>
                <a:ext uri="{FF2B5EF4-FFF2-40B4-BE49-F238E27FC236}">
                  <a16:creationId xmlns:a16="http://schemas.microsoft.com/office/drawing/2014/main" id="{D0E47DF8-968A-426A-A65F-B4F1E509F2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879692"/>
              <a:ext cx="4796223" cy="5102708"/>
            </a:xfrm>
            <a:prstGeom prst="rect">
              <a:avLst/>
            </a:prstGeom>
          </p:spPr>
        </p:pic>
        <p:sp>
          <p:nvSpPr>
            <p:cNvPr id="36" name="Rectangle 35">
              <a:extLst>
                <a:ext uri="{FF2B5EF4-FFF2-40B4-BE49-F238E27FC236}">
                  <a16:creationId xmlns:a16="http://schemas.microsoft.com/office/drawing/2014/main" id="{64FC8DD6-5F9A-4EA0-8E73-86B567B1FFC7}"/>
                </a:ext>
              </a:extLst>
            </p:cNvPr>
            <p:cNvSpPr/>
            <p:nvPr/>
          </p:nvSpPr>
          <p:spPr>
            <a:xfrm>
              <a:off x="883522" y="1242345"/>
              <a:ext cx="4796223" cy="430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38" name="TextBox 37">
            <a:extLst>
              <a:ext uri="{FF2B5EF4-FFF2-40B4-BE49-F238E27FC236}">
                <a16:creationId xmlns:a16="http://schemas.microsoft.com/office/drawing/2014/main" id="{0B6313B6-60EA-4141-A10B-0131976BB485}"/>
              </a:ext>
            </a:extLst>
          </p:cNvPr>
          <p:cNvSpPr txBox="1"/>
          <p:nvPr/>
        </p:nvSpPr>
        <p:spPr>
          <a:xfrm>
            <a:off x="2800056" y="1174617"/>
            <a:ext cx="6520872" cy="584775"/>
          </a:xfrm>
          <a:prstGeom prst="rect">
            <a:avLst/>
          </a:prstGeom>
          <a:noFill/>
        </p:spPr>
        <p:txBody>
          <a:bodyPr wrap="square" rtlCol="0">
            <a:spAutoFit/>
          </a:bodyPr>
          <a:lstStyle/>
          <a:p>
            <a:pPr algn="ctr"/>
            <a:r>
              <a:rPr lang="en-CA" sz="3200" b="1" u="sng" dirty="0"/>
              <a:t>Introduction</a:t>
            </a:r>
          </a:p>
        </p:txBody>
      </p:sp>
      <p:sp>
        <p:nvSpPr>
          <p:cNvPr id="39" name="TextBox 38">
            <a:extLst>
              <a:ext uri="{FF2B5EF4-FFF2-40B4-BE49-F238E27FC236}">
                <a16:creationId xmlns:a16="http://schemas.microsoft.com/office/drawing/2014/main" id="{C60CEA24-7D56-48C5-B460-C65D8D1CFD8F}"/>
              </a:ext>
            </a:extLst>
          </p:cNvPr>
          <p:cNvSpPr txBox="1"/>
          <p:nvPr/>
        </p:nvSpPr>
        <p:spPr>
          <a:xfrm>
            <a:off x="1884218" y="2078182"/>
            <a:ext cx="8663709"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Mr. John Hughes has been analyzing patient data for illness study.</a:t>
            </a:r>
          </a:p>
          <a:p>
            <a:endParaRPr lang="en-US" dirty="0"/>
          </a:p>
          <a:p>
            <a:pPr marL="285750" indent="-285750">
              <a:buFont typeface="Wingdings" panose="05000000000000000000" pitchFamily="2" charset="2"/>
              <a:buChar char="Ø"/>
            </a:pPr>
            <a:r>
              <a:rPr lang="en-US" dirty="0"/>
              <a:t>To analyze the data, we are using the Support Vector Machine (SVM) and </a:t>
            </a:r>
            <a:r>
              <a:rPr lang="en-CA" dirty="0"/>
              <a:t>Clustering Algorithm</a:t>
            </a:r>
            <a:r>
              <a:rPr lang="en-US" dirty="0"/>
              <a:t>.</a:t>
            </a:r>
          </a:p>
          <a:p>
            <a:endParaRPr lang="en-US" dirty="0"/>
          </a:p>
          <a:p>
            <a:pPr marL="285750" indent="-285750">
              <a:buFont typeface="Wingdings" panose="05000000000000000000" pitchFamily="2" charset="2"/>
              <a:buChar char="Ø"/>
            </a:pPr>
            <a:r>
              <a:rPr lang="en-US" dirty="0"/>
              <a:t>Support Vector Machine (SVM) is best to separate the two hyperplanes and K means is an iterative clustering algorithm that aims to find local maxima in each iteration.</a:t>
            </a:r>
          </a:p>
          <a:p>
            <a:r>
              <a:rPr lang="en-US" dirty="0"/>
              <a:t> </a:t>
            </a:r>
          </a:p>
          <a:p>
            <a:pPr marL="285750" indent="-285750">
              <a:buFont typeface="Wingdings" panose="05000000000000000000" pitchFamily="2" charset="2"/>
              <a:buChar char="Ø"/>
            </a:pPr>
            <a:r>
              <a:rPr lang="en-US" dirty="0"/>
              <a:t>The objective is to import the illnessstudy.csv dataset and run SVM and K mean algorithm in Jupyter notebook.</a:t>
            </a:r>
            <a:endParaRPr lang="en-CA" dirty="0"/>
          </a:p>
          <a:p>
            <a:endParaRPr lang="en-CA" dirty="0"/>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D76A11F-BBFF-4FAE-95E2-A00FF45B78F7}"/>
              </a:ext>
            </a:extLst>
          </p:cNvPr>
          <p:cNvSpPr>
            <a:spLocks noGrp="1"/>
          </p:cNvSpPr>
          <p:nvPr>
            <p:ph type="ftr" sz="quarter" idx="10"/>
          </p:nvPr>
        </p:nvSpPr>
        <p:spPr>
          <a:xfrm>
            <a:off x="595884" y="6456328"/>
            <a:ext cx="4114800" cy="365125"/>
          </a:xfrm>
          <a:prstGeom prst="rect">
            <a:avLst/>
          </a:prstGeom>
        </p:spPr>
        <p:txBody>
          <a:bodyPr anchor="ctr">
            <a:normAutofit/>
          </a:bodyPr>
          <a:lstStyle/>
          <a:p>
            <a:pPr>
              <a:spcAft>
                <a:spcPts val="600"/>
              </a:spcAft>
            </a:pPr>
            <a:r>
              <a:rPr lang="en-US"/>
              <a:t>Add a Footer</a:t>
            </a:r>
          </a:p>
        </p:txBody>
      </p:sp>
      <p:sp>
        <p:nvSpPr>
          <p:cNvPr id="4" name="Slide Number Placeholder 3">
            <a:extLst>
              <a:ext uri="{FF2B5EF4-FFF2-40B4-BE49-F238E27FC236}">
                <a16:creationId xmlns:a16="http://schemas.microsoft.com/office/drawing/2014/main" id="{D1B4B354-D0F7-4240-A1BC-5828C307BEA3}"/>
              </a:ext>
            </a:extLst>
          </p:cNvPr>
          <p:cNvSpPr>
            <a:spLocks noGrp="1"/>
          </p:cNvSpPr>
          <p:nvPr>
            <p:ph type="sldNum" sz="quarter" idx="11"/>
          </p:nvPr>
        </p:nvSpPr>
        <p:spPr>
          <a:xfrm>
            <a:off x="11549268" y="6413649"/>
            <a:ext cx="642731" cy="407804"/>
          </a:xfrm>
          <a:prstGeom prst="rect">
            <a:avLst/>
          </a:prstGeom>
        </p:spPr>
        <p:txBody>
          <a:bodyPr anchor="ctr">
            <a:normAutofit/>
          </a:bodyPr>
          <a:lstStyle/>
          <a:p>
            <a:pPr>
              <a:spcAft>
                <a:spcPts val="600"/>
              </a:spcAft>
            </a:pPr>
            <a:fld id="{8C2E478F-E849-4A8C-AF1F-CBCC78A7CBFA}" type="slidenum">
              <a:rPr lang="en-US" smtClean="0"/>
              <a:pPr>
                <a:spcAft>
                  <a:spcPts val="600"/>
                </a:spcAft>
              </a:pPr>
              <a:t>4</a:t>
            </a:fld>
            <a:endParaRPr lang="en-US"/>
          </a:p>
        </p:txBody>
      </p:sp>
      <p:pic>
        <p:nvPicPr>
          <p:cNvPr id="7" name="Picture Placeholder 31" descr="&#10;">
            <a:extLst>
              <a:ext uri="{FF2B5EF4-FFF2-40B4-BE49-F238E27FC236}">
                <a16:creationId xmlns:a16="http://schemas.microsoft.com/office/drawing/2014/main" id="{A765C063-AF04-46AB-9BCC-49C9BDD61964}"/>
              </a:ext>
            </a:extLst>
          </p:cNvPr>
          <p:cNvPicPr>
            <a:picLocks noChangeAspect="1"/>
          </p:cNvPicPr>
          <p:nvPr/>
        </p:nvPicPr>
        <p:blipFill>
          <a:blip r:embed="rId2"/>
          <a:srcRect t="291" b="291"/>
          <a:stretch>
            <a:fillRect/>
          </a:stretch>
        </p:blipFill>
        <p:spPr>
          <a:xfrm>
            <a:off x="0" y="0"/>
            <a:ext cx="12191999" cy="6858000"/>
          </a:xfrm>
          <a:prstGeom prst="rect">
            <a:avLst/>
          </a:prstGeom>
        </p:spPr>
      </p:pic>
      <p:grpSp>
        <p:nvGrpSpPr>
          <p:cNvPr id="8" name="Group 7">
            <a:extLst>
              <a:ext uri="{FF2B5EF4-FFF2-40B4-BE49-F238E27FC236}">
                <a16:creationId xmlns:a16="http://schemas.microsoft.com/office/drawing/2014/main" id="{3C01DE11-DA21-4656-A406-F8E5C1DD259B}"/>
              </a:ext>
              <a:ext uri="{C183D7F6-B498-43B3-948B-1728B52AA6E4}">
                <adec:decorative xmlns:adec="http://schemas.microsoft.com/office/drawing/2017/decorative" val="1"/>
              </a:ext>
            </a:extLst>
          </p:cNvPr>
          <p:cNvGrpSpPr/>
          <p:nvPr/>
        </p:nvGrpSpPr>
        <p:grpSpPr>
          <a:xfrm flipH="1" flipV="1">
            <a:off x="380040" y="486129"/>
            <a:ext cx="10880435" cy="5885742"/>
            <a:chOff x="883522" y="879692"/>
            <a:chExt cx="5276606" cy="5297271"/>
          </a:xfrm>
        </p:grpSpPr>
        <p:sp>
          <p:nvSpPr>
            <p:cNvPr id="9" name="Rectangle 8">
              <a:extLst>
                <a:ext uri="{FF2B5EF4-FFF2-40B4-BE49-F238E27FC236}">
                  <a16:creationId xmlns:a16="http://schemas.microsoft.com/office/drawing/2014/main" id="{4276CF2D-553E-4737-BB7B-C7573F403643}"/>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0" name="Graphic 9" descr="Open square">
              <a:extLst>
                <a:ext uri="{FF2B5EF4-FFF2-40B4-BE49-F238E27FC236}">
                  <a16:creationId xmlns:a16="http://schemas.microsoft.com/office/drawing/2014/main" id="{DBEC6B42-6A56-4B35-8160-A7F9FDFBB8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879692"/>
              <a:ext cx="4796223" cy="5102708"/>
            </a:xfrm>
            <a:prstGeom prst="rect">
              <a:avLst/>
            </a:prstGeom>
          </p:spPr>
        </p:pic>
        <p:sp>
          <p:nvSpPr>
            <p:cNvPr id="11" name="Rectangle 10">
              <a:extLst>
                <a:ext uri="{FF2B5EF4-FFF2-40B4-BE49-F238E27FC236}">
                  <a16:creationId xmlns:a16="http://schemas.microsoft.com/office/drawing/2014/main" id="{92A7899B-8F80-4065-AA2B-CE7DA3DDDDB3}"/>
                </a:ext>
              </a:extLst>
            </p:cNvPr>
            <p:cNvSpPr/>
            <p:nvPr/>
          </p:nvSpPr>
          <p:spPr>
            <a:xfrm>
              <a:off x="883522" y="1242345"/>
              <a:ext cx="4796223" cy="430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3" name="TextBox 12">
            <a:extLst>
              <a:ext uri="{FF2B5EF4-FFF2-40B4-BE49-F238E27FC236}">
                <a16:creationId xmlns:a16="http://schemas.microsoft.com/office/drawing/2014/main" id="{2CDD6501-C37D-4FF3-8555-E1C65A338D27}"/>
              </a:ext>
            </a:extLst>
          </p:cNvPr>
          <p:cNvSpPr txBox="1"/>
          <p:nvPr/>
        </p:nvSpPr>
        <p:spPr>
          <a:xfrm>
            <a:off x="3791970" y="1264024"/>
            <a:ext cx="5047130" cy="584775"/>
          </a:xfrm>
          <a:prstGeom prst="rect">
            <a:avLst/>
          </a:prstGeom>
          <a:noFill/>
        </p:spPr>
        <p:txBody>
          <a:bodyPr wrap="square" rtlCol="0">
            <a:spAutoFit/>
          </a:bodyPr>
          <a:lstStyle/>
          <a:p>
            <a:pPr algn="ctr"/>
            <a:r>
              <a:rPr lang="en-CA" sz="3200" b="1" u="sng" dirty="0"/>
              <a:t>Description Of Analysis</a:t>
            </a:r>
          </a:p>
        </p:txBody>
      </p:sp>
      <p:sp>
        <p:nvSpPr>
          <p:cNvPr id="16" name="TextBox 15">
            <a:extLst>
              <a:ext uri="{FF2B5EF4-FFF2-40B4-BE49-F238E27FC236}">
                <a16:creationId xmlns:a16="http://schemas.microsoft.com/office/drawing/2014/main" id="{868D7517-B3BE-45C0-B973-405D456434AE}"/>
              </a:ext>
            </a:extLst>
          </p:cNvPr>
          <p:cNvSpPr txBox="1"/>
          <p:nvPr/>
        </p:nvSpPr>
        <p:spPr>
          <a:xfrm>
            <a:off x="1855694" y="2241176"/>
            <a:ext cx="8534400" cy="4247317"/>
          </a:xfrm>
          <a:prstGeom prst="rect">
            <a:avLst/>
          </a:prstGeom>
          <a:noFill/>
        </p:spPr>
        <p:txBody>
          <a:bodyPr wrap="square" rtlCol="0">
            <a:spAutoFit/>
          </a:bodyPr>
          <a:lstStyle/>
          <a:p>
            <a:pPr marL="285750" indent="-285750">
              <a:buFont typeface="Wingdings" panose="05000000000000000000" pitchFamily="2" charset="2"/>
              <a:buChar char="Ø"/>
            </a:pPr>
            <a:r>
              <a:rPr lang="en-CA" dirty="0"/>
              <a:t>SVM algorithm is Support Vector Machine (SVM) which is based on categorical variables.</a:t>
            </a:r>
          </a:p>
          <a:p>
            <a:endParaRPr lang="en-CA" dirty="0"/>
          </a:p>
          <a:p>
            <a:pPr marL="285750" indent="-285750">
              <a:buFont typeface="Wingdings" panose="05000000000000000000" pitchFamily="2" charset="2"/>
              <a:buChar char="Ø"/>
            </a:pPr>
            <a:r>
              <a:rPr lang="en-US" dirty="0"/>
              <a:t>SVM Model can create a high accuracy for the model and it is a powerful and flexible class of supervised algorithms for both classification and regression..</a:t>
            </a:r>
          </a:p>
          <a:p>
            <a:endParaRPr lang="en-US" dirty="0"/>
          </a:p>
          <a:p>
            <a:pPr marL="285750" indent="-285750">
              <a:buFont typeface="Wingdings" panose="05000000000000000000" pitchFamily="2" charset="2"/>
              <a:buChar char="Ø"/>
            </a:pPr>
            <a:r>
              <a:rPr lang="en-US" dirty="0"/>
              <a:t>The purpose of SVM is to separate the given dataset into the best possible way and determine the distance between either nearest points that is known as the margin.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K Means clustering requires prior knowledge of K i.e. no. of clusters you want to divide your data into.                                                                                                                                               </a:t>
            </a:r>
          </a:p>
          <a:p>
            <a:endParaRPr lang="en-US" dirty="0"/>
          </a:p>
          <a:p>
            <a:r>
              <a:rPr lang="en-US" dirty="0"/>
              <a:t>                                                                                                                                            Continue…           </a:t>
            </a:r>
          </a:p>
          <a:p>
            <a:endParaRPr lang="en-US" dirty="0"/>
          </a:p>
          <a:p>
            <a:endParaRPr lang="en-CA" dirty="0"/>
          </a:p>
        </p:txBody>
      </p:sp>
    </p:spTree>
    <p:extLst>
      <p:ext uri="{BB962C8B-B14F-4D97-AF65-F5344CB8AC3E}">
        <p14:creationId xmlns:p14="http://schemas.microsoft.com/office/powerpoint/2010/main" val="407719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074DBD-B981-4606-BE4D-FE187CA7E2E0}"/>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2468BFD3-9324-4026-B44A-F828AB88B1E5}"/>
              </a:ext>
            </a:extLst>
          </p:cNvPr>
          <p:cNvSpPr>
            <a:spLocks noGrp="1"/>
          </p:cNvSpPr>
          <p:nvPr>
            <p:ph type="sldNum" sz="quarter" idx="11"/>
          </p:nvPr>
        </p:nvSpPr>
        <p:spPr/>
        <p:txBody>
          <a:bodyPr/>
          <a:lstStyle/>
          <a:p>
            <a:fld id="{8C2E478F-E849-4A8C-AF1F-CBCC78A7CBFA}" type="slidenum">
              <a:rPr lang="en-US" smtClean="0"/>
              <a:pPr/>
              <a:t>5</a:t>
            </a:fld>
            <a:endParaRPr lang="en-US" dirty="0"/>
          </a:p>
        </p:txBody>
      </p:sp>
      <p:pic>
        <p:nvPicPr>
          <p:cNvPr id="5" name="Picture 4" descr="A picture containing window, holding, dark, room&#10;&#10;Description automatically generated">
            <a:extLst>
              <a:ext uri="{FF2B5EF4-FFF2-40B4-BE49-F238E27FC236}">
                <a16:creationId xmlns:a16="http://schemas.microsoft.com/office/drawing/2014/main" id="{42DF88A9-8055-4F39-A0DE-147833A7F21D}"/>
              </a:ext>
            </a:extLst>
          </p:cNvPr>
          <p:cNvPicPr>
            <a:picLocks noChangeAspect="1"/>
          </p:cNvPicPr>
          <p:nvPr/>
        </p:nvPicPr>
        <p:blipFill>
          <a:blip r:embed="rId2"/>
          <a:stretch>
            <a:fillRect/>
          </a:stretch>
        </p:blipFill>
        <p:spPr>
          <a:xfrm>
            <a:off x="0" y="0"/>
            <a:ext cx="12192000" cy="6858000"/>
          </a:xfrm>
          <a:prstGeom prst="rect">
            <a:avLst/>
          </a:prstGeom>
        </p:spPr>
      </p:pic>
      <p:grpSp>
        <p:nvGrpSpPr>
          <p:cNvPr id="6" name="Group 5">
            <a:extLst>
              <a:ext uri="{FF2B5EF4-FFF2-40B4-BE49-F238E27FC236}">
                <a16:creationId xmlns:a16="http://schemas.microsoft.com/office/drawing/2014/main" id="{84916A24-42F8-49A7-B5BB-ACC663D3A596}"/>
              </a:ext>
              <a:ext uri="{C183D7F6-B498-43B3-948B-1728B52AA6E4}">
                <adec:decorative xmlns:adec="http://schemas.microsoft.com/office/drawing/2017/decorative" val="1"/>
              </a:ext>
            </a:extLst>
          </p:cNvPr>
          <p:cNvGrpSpPr/>
          <p:nvPr/>
        </p:nvGrpSpPr>
        <p:grpSpPr>
          <a:xfrm flipH="1" flipV="1">
            <a:off x="380038" y="486129"/>
            <a:ext cx="10880435" cy="3608793"/>
            <a:chOff x="883522" y="879692"/>
            <a:chExt cx="5276606" cy="5297271"/>
          </a:xfrm>
        </p:grpSpPr>
        <p:sp>
          <p:nvSpPr>
            <p:cNvPr id="7" name="Rectangle 6">
              <a:extLst>
                <a:ext uri="{FF2B5EF4-FFF2-40B4-BE49-F238E27FC236}">
                  <a16:creationId xmlns:a16="http://schemas.microsoft.com/office/drawing/2014/main" id="{3951966B-8218-44E7-BCC9-14DE62321D93}"/>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a:t>2</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a:t>
              </a:r>
            </a:p>
            <a:p>
              <a:pPr marL="285750" indent="-285750" algn="ctr">
                <a:buFont typeface="Wingdings" panose="05000000000000000000" pitchFamily="2" charset="2"/>
                <a:buChar char="Ø"/>
              </a:pPr>
              <a:endParaRPr lang="en-US" dirty="0"/>
            </a:p>
          </p:txBody>
        </p:sp>
        <p:pic>
          <p:nvPicPr>
            <p:cNvPr id="8" name="Graphic 7" descr="Open square">
              <a:extLst>
                <a:ext uri="{FF2B5EF4-FFF2-40B4-BE49-F238E27FC236}">
                  <a16:creationId xmlns:a16="http://schemas.microsoft.com/office/drawing/2014/main" id="{A2BBCC05-534C-485C-819C-237B4EC94C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879692"/>
              <a:ext cx="4796223" cy="5102708"/>
            </a:xfrm>
            <a:prstGeom prst="rect">
              <a:avLst/>
            </a:prstGeom>
          </p:spPr>
        </p:pic>
        <p:sp>
          <p:nvSpPr>
            <p:cNvPr id="9" name="Rectangle 8">
              <a:extLst>
                <a:ext uri="{FF2B5EF4-FFF2-40B4-BE49-F238E27FC236}">
                  <a16:creationId xmlns:a16="http://schemas.microsoft.com/office/drawing/2014/main" id="{FC539E53-00F1-4BC4-B4B5-0DD4FDEA2AB4}"/>
                </a:ext>
              </a:extLst>
            </p:cNvPr>
            <p:cNvSpPr/>
            <p:nvPr/>
          </p:nvSpPr>
          <p:spPr>
            <a:xfrm>
              <a:off x="883522" y="1242345"/>
              <a:ext cx="4796223" cy="430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a:t>2</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a:t>
              </a:r>
            </a:p>
            <a:p>
              <a:pPr marL="285750" indent="-285750" algn="ctr">
                <a:buFont typeface="Wingdings" panose="05000000000000000000" pitchFamily="2" charset="2"/>
                <a:buChar char="Ø"/>
              </a:pPr>
              <a:endParaRPr lang="en-US" dirty="0"/>
            </a:p>
          </p:txBody>
        </p:sp>
      </p:grpSp>
      <p:sp>
        <p:nvSpPr>
          <p:cNvPr id="10" name="TextBox 9">
            <a:extLst>
              <a:ext uri="{FF2B5EF4-FFF2-40B4-BE49-F238E27FC236}">
                <a16:creationId xmlns:a16="http://schemas.microsoft.com/office/drawing/2014/main" id="{0DB7216E-77E2-48DB-A39A-84AA4107B99D}"/>
              </a:ext>
            </a:extLst>
          </p:cNvPr>
          <p:cNvSpPr txBox="1"/>
          <p:nvPr/>
        </p:nvSpPr>
        <p:spPr>
          <a:xfrm>
            <a:off x="1520687" y="1371600"/>
            <a:ext cx="937260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K Means is found to work well when the shape of the clusters is hyper spherical.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time complexity of K Means is linear.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Clustering is an unsupervised machine learning approach, but can it be used to improve the accuracy of supervised machine learning algorithms as well by clustering the data points into similar groups</a:t>
            </a:r>
          </a:p>
        </p:txBody>
      </p:sp>
    </p:spTree>
    <p:extLst>
      <p:ext uri="{BB962C8B-B14F-4D97-AF65-F5344CB8AC3E}">
        <p14:creationId xmlns:p14="http://schemas.microsoft.com/office/powerpoint/2010/main" val="391555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41B6D5-5CDF-4F0C-B0C8-E1E11E693C3D}"/>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0D4A6A7F-B0CA-40E2-8E87-0714018ABBC2}"/>
              </a:ext>
            </a:extLst>
          </p:cNvPr>
          <p:cNvSpPr>
            <a:spLocks noGrp="1"/>
          </p:cNvSpPr>
          <p:nvPr>
            <p:ph type="sldNum" sz="quarter" idx="11"/>
          </p:nvPr>
        </p:nvSpPr>
        <p:spPr/>
        <p:txBody>
          <a:bodyPr/>
          <a:lstStyle/>
          <a:p>
            <a:fld id="{8C2E478F-E849-4A8C-AF1F-CBCC78A7CBFA}" type="slidenum">
              <a:rPr lang="en-US" smtClean="0"/>
              <a:pPr/>
              <a:t>6</a:t>
            </a:fld>
            <a:endParaRPr lang="en-US" dirty="0"/>
          </a:p>
        </p:txBody>
      </p:sp>
      <p:pic>
        <p:nvPicPr>
          <p:cNvPr id="4" name="Picture Placeholder 31" descr="&#10;">
            <a:extLst>
              <a:ext uri="{FF2B5EF4-FFF2-40B4-BE49-F238E27FC236}">
                <a16:creationId xmlns:a16="http://schemas.microsoft.com/office/drawing/2014/main" id="{AD7574AE-1825-43DF-B0C5-467DF99B503B}"/>
              </a:ext>
            </a:extLst>
          </p:cNvPr>
          <p:cNvPicPr>
            <a:picLocks noChangeAspect="1"/>
          </p:cNvPicPr>
          <p:nvPr/>
        </p:nvPicPr>
        <p:blipFill>
          <a:blip r:embed="rId2"/>
          <a:srcRect t="291" b="291"/>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2AA6909F-F9CD-4383-9BC9-2756195F42B2}"/>
              </a:ext>
              <a:ext uri="{C183D7F6-B498-43B3-948B-1728B52AA6E4}">
                <adec:decorative xmlns:adec="http://schemas.microsoft.com/office/drawing/2017/decorative" val="1"/>
              </a:ext>
            </a:extLst>
          </p:cNvPr>
          <p:cNvGrpSpPr/>
          <p:nvPr/>
        </p:nvGrpSpPr>
        <p:grpSpPr>
          <a:xfrm flipH="1" flipV="1">
            <a:off x="595193" y="486129"/>
            <a:ext cx="5500807" cy="5885742"/>
            <a:chOff x="883522" y="879692"/>
            <a:chExt cx="5276606" cy="5297271"/>
          </a:xfrm>
        </p:grpSpPr>
        <p:sp>
          <p:nvSpPr>
            <p:cNvPr id="6" name="Rectangle 5">
              <a:extLst>
                <a:ext uri="{FF2B5EF4-FFF2-40B4-BE49-F238E27FC236}">
                  <a16:creationId xmlns:a16="http://schemas.microsoft.com/office/drawing/2014/main" id="{9DEB5683-C075-4C4A-A439-C17188C57D73}"/>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7" name="Graphic 6" descr="Open square">
              <a:extLst>
                <a:ext uri="{FF2B5EF4-FFF2-40B4-BE49-F238E27FC236}">
                  <a16:creationId xmlns:a16="http://schemas.microsoft.com/office/drawing/2014/main" id="{5741A08B-03B7-46AD-A8F6-11E29C4386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879692"/>
              <a:ext cx="4796223" cy="5102708"/>
            </a:xfrm>
            <a:prstGeom prst="rect">
              <a:avLst/>
            </a:prstGeom>
          </p:spPr>
        </p:pic>
        <p:sp>
          <p:nvSpPr>
            <p:cNvPr id="8" name="Rectangle 7">
              <a:extLst>
                <a:ext uri="{FF2B5EF4-FFF2-40B4-BE49-F238E27FC236}">
                  <a16:creationId xmlns:a16="http://schemas.microsoft.com/office/drawing/2014/main" id="{F46EBAB4-6E6B-462A-A030-89737C2F7327}"/>
                </a:ext>
              </a:extLst>
            </p:cNvPr>
            <p:cNvSpPr/>
            <p:nvPr/>
          </p:nvSpPr>
          <p:spPr>
            <a:xfrm>
              <a:off x="883522" y="1242345"/>
              <a:ext cx="4796223" cy="430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9" name="TextBox 8">
            <a:extLst>
              <a:ext uri="{FF2B5EF4-FFF2-40B4-BE49-F238E27FC236}">
                <a16:creationId xmlns:a16="http://schemas.microsoft.com/office/drawing/2014/main" id="{23B617B6-7934-46D8-BD5E-BD6AB866A685}"/>
              </a:ext>
            </a:extLst>
          </p:cNvPr>
          <p:cNvSpPr txBox="1"/>
          <p:nvPr/>
        </p:nvSpPr>
        <p:spPr>
          <a:xfrm>
            <a:off x="1380565" y="1229889"/>
            <a:ext cx="6221506" cy="861774"/>
          </a:xfrm>
          <a:prstGeom prst="rect">
            <a:avLst/>
          </a:prstGeom>
          <a:noFill/>
        </p:spPr>
        <p:txBody>
          <a:bodyPr wrap="square" rtlCol="0">
            <a:spAutoFit/>
          </a:bodyPr>
          <a:lstStyle/>
          <a:p>
            <a:r>
              <a:rPr lang="en-CA" sz="3200" b="1" u="sng" dirty="0"/>
              <a:t>Summary Of Analysis</a:t>
            </a:r>
          </a:p>
          <a:p>
            <a:endParaRPr lang="en-CA" dirty="0"/>
          </a:p>
        </p:txBody>
      </p:sp>
      <p:sp>
        <p:nvSpPr>
          <p:cNvPr id="10" name="TextBox 9">
            <a:extLst>
              <a:ext uri="{FF2B5EF4-FFF2-40B4-BE49-F238E27FC236}">
                <a16:creationId xmlns:a16="http://schemas.microsoft.com/office/drawing/2014/main" id="{4F77880C-AA63-4DCE-8A5E-1C84D0A788B3}"/>
              </a:ext>
            </a:extLst>
          </p:cNvPr>
          <p:cNvSpPr txBox="1"/>
          <p:nvPr/>
        </p:nvSpPr>
        <p:spPr>
          <a:xfrm>
            <a:off x="1649506" y="2017059"/>
            <a:ext cx="4412666" cy="4247317"/>
          </a:xfrm>
          <a:prstGeom prst="rect">
            <a:avLst/>
          </a:prstGeom>
          <a:noFill/>
        </p:spPr>
        <p:txBody>
          <a:bodyPr wrap="square" rtlCol="0">
            <a:spAutoFit/>
          </a:bodyPr>
          <a:lstStyle/>
          <a:p>
            <a:pPr marL="285750" indent="-285750">
              <a:buFont typeface="Wingdings" panose="05000000000000000000" pitchFamily="2" charset="2"/>
              <a:buChar char="Ø"/>
            </a:pPr>
            <a:r>
              <a:rPr lang="en-CA" dirty="0"/>
              <a:t>Load libraries </a:t>
            </a:r>
          </a:p>
          <a:p>
            <a:pPr marL="285750" indent="-285750">
              <a:buFont typeface="Wingdings" panose="05000000000000000000" pitchFamily="2" charset="2"/>
              <a:buChar char="Ø"/>
            </a:pPr>
            <a:r>
              <a:rPr lang="en-CA" dirty="0"/>
              <a:t>Load data - illnessstudy.csv</a:t>
            </a:r>
          </a:p>
          <a:p>
            <a:pPr marL="285750" indent="-285750">
              <a:buFont typeface="Wingdings" panose="05000000000000000000" pitchFamily="2" charset="2"/>
              <a:buChar char="Ø"/>
            </a:pPr>
            <a:r>
              <a:rPr lang="en-US" i="1" dirty="0"/>
              <a:t>#Set x and y variable</a:t>
            </a:r>
          </a:p>
          <a:p>
            <a:pPr marL="285750" indent="-285750">
              <a:buFont typeface="Wingdings" panose="05000000000000000000" pitchFamily="2" charset="2"/>
              <a:buChar char="Ø"/>
            </a:pPr>
            <a:r>
              <a:rPr lang="en-US" i="1" dirty="0"/>
              <a:t>#Determine optimum number of clusters</a:t>
            </a:r>
          </a:p>
          <a:p>
            <a:pPr marL="285750" indent="-285750">
              <a:buFont typeface="Wingdings" panose="05000000000000000000" pitchFamily="2" charset="2"/>
              <a:buChar char="Ø"/>
            </a:pPr>
            <a:r>
              <a:rPr lang="en-CA" i="1" dirty="0"/>
              <a:t>#Create silhouette coefficients</a:t>
            </a:r>
          </a:p>
          <a:p>
            <a:pPr marL="285750" indent="-285750">
              <a:buFont typeface="Wingdings" panose="05000000000000000000" pitchFamily="2" charset="2"/>
              <a:buChar char="Ø"/>
            </a:pPr>
            <a:r>
              <a:rPr lang="en-CA" i="1" dirty="0"/>
              <a:t>#Apply K means clustering</a:t>
            </a:r>
          </a:p>
          <a:p>
            <a:pPr marL="285750" indent="-285750">
              <a:buFont typeface="Wingdings" panose="05000000000000000000" pitchFamily="2" charset="2"/>
              <a:buChar char="Ø"/>
            </a:pPr>
            <a:r>
              <a:rPr lang="en-US" i="1" dirty="0"/>
              <a:t>#Add prediction column to dataset</a:t>
            </a:r>
          </a:p>
          <a:p>
            <a:pPr marL="285750" indent="-285750">
              <a:buFont typeface="Wingdings" panose="05000000000000000000" pitchFamily="2" charset="2"/>
              <a:buChar char="Ø"/>
            </a:pPr>
            <a:r>
              <a:rPr lang="en-US" i="1" dirty="0"/>
              <a:t>Evaluate the algorithm</a:t>
            </a:r>
          </a:p>
          <a:p>
            <a:pPr marL="285750" indent="-285750">
              <a:buFont typeface="Wingdings" panose="05000000000000000000" pitchFamily="2" charset="2"/>
              <a:buChar char="Ø"/>
            </a:pPr>
            <a:r>
              <a:rPr lang="en-US" i="1" dirty="0"/>
              <a:t>Plot of clusters</a:t>
            </a:r>
          </a:p>
          <a:p>
            <a:pPr marL="285750" indent="-285750">
              <a:buFont typeface="Wingdings" panose="05000000000000000000" pitchFamily="2" charset="2"/>
              <a:buChar char="Ø"/>
            </a:pPr>
            <a:r>
              <a:rPr lang="en-US" i="1" dirty="0"/>
              <a:t>Create K mean with 2 clusters</a:t>
            </a:r>
          </a:p>
          <a:p>
            <a:pPr marL="285750" indent="-285750">
              <a:buFont typeface="Wingdings" panose="05000000000000000000" pitchFamily="2" charset="2"/>
              <a:buChar char="Ø"/>
            </a:pPr>
            <a:r>
              <a:rPr lang="en-US" i="1" dirty="0"/>
              <a:t>Plot of clusters</a:t>
            </a:r>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endParaRPr lang="en-CA" dirty="0"/>
          </a:p>
          <a:p>
            <a:pPr marL="285750" indent="-285750">
              <a:buFont typeface="Wingdings" panose="05000000000000000000" pitchFamily="2" charset="2"/>
              <a:buChar char="Ø"/>
            </a:pPr>
            <a:endParaRPr lang="en-CA" dirty="0"/>
          </a:p>
        </p:txBody>
      </p:sp>
    </p:spTree>
    <p:extLst>
      <p:ext uri="{BB962C8B-B14F-4D97-AF65-F5344CB8AC3E}">
        <p14:creationId xmlns:p14="http://schemas.microsoft.com/office/powerpoint/2010/main" val="143679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0EF7766-D47C-481A-A6F5-F5EF71D651DF}"/>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56687AA0-3FC4-4891-AE8C-F04C176AD259}"/>
              </a:ext>
            </a:extLst>
          </p:cNvPr>
          <p:cNvSpPr>
            <a:spLocks noGrp="1"/>
          </p:cNvSpPr>
          <p:nvPr>
            <p:ph type="sldNum" sz="quarter" idx="11"/>
          </p:nvPr>
        </p:nvSpPr>
        <p:spPr/>
        <p:txBody>
          <a:bodyPr/>
          <a:lstStyle/>
          <a:p>
            <a:fld id="{8C2E478F-E849-4A8C-AF1F-CBCC78A7CBFA}" type="slidenum">
              <a:rPr lang="en-US" smtClean="0"/>
              <a:pPr/>
              <a:t>7</a:t>
            </a:fld>
            <a:endParaRPr lang="en-US" dirty="0"/>
          </a:p>
        </p:txBody>
      </p:sp>
      <p:pic>
        <p:nvPicPr>
          <p:cNvPr id="5" name="Picture 4" descr="A picture containing window, holding, dark, room&#10;&#10;Description automatically generated">
            <a:extLst>
              <a:ext uri="{FF2B5EF4-FFF2-40B4-BE49-F238E27FC236}">
                <a16:creationId xmlns:a16="http://schemas.microsoft.com/office/drawing/2014/main" id="{B54BE3CC-5787-4EAB-BBF6-D8262C64F87C}"/>
              </a:ext>
            </a:extLst>
          </p:cNvPr>
          <p:cNvPicPr>
            <a:picLocks noChangeAspect="1"/>
          </p:cNvPicPr>
          <p:nvPr/>
        </p:nvPicPr>
        <p:blipFill>
          <a:blip r:embed="rId2"/>
          <a:stretch>
            <a:fillRect/>
          </a:stretch>
        </p:blipFill>
        <p:spPr>
          <a:xfrm>
            <a:off x="0" y="0"/>
            <a:ext cx="12192000" cy="6858000"/>
          </a:xfrm>
          <a:prstGeom prst="rect">
            <a:avLst/>
          </a:prstGeom>
        </p:spPr>
      </p:pic>
      <p:grpSp>
        <p:nvGrpSpPr>
          <p:cNvPr id="9" name="Group 8">
            <a:extLst>
              <a:ext uri="{FF2B5EF4-FFF2-40B4-BE49-F238E27FC236}">
                <a16:creationId xmlns:a16="http://schemas.microsoft.com/office/drawing/2014/main" id="{8FD511E4-1E8D-45BB-BB33-378E1EAD0F6B}"/>
              </a:ext>
              <a:ext uri="{C183D7F6-B498-43B3-948B-1728B52AA6E4}">
                <adec:decorative xmlns:adec="http://schemas.microsoft.com/office/drawing/2017/decorative" val="1"/>
              </a:ext>
            </a:extLst>
          </p:cNvPr>
          <p:cNvGrpSpPr/>
          <p:nvPr/>
        </p:nvGrpSpPr>
        <p:grpSpPr>
          <a:xfrm flipH="1" flipV="1">
            <a:off x="528918" y="1568824"/>
            <a:ext cx="6347011" cy="5048727"/>
            <a:chOff x="544408" y="1050915"/>
            <a:chExt cx="5615720" cy="5126048"/>
          </a:xfrm>
        </p:grpSpPr>
        <p:sp>
          <p:nvSpPr>
            <p:cNvPr id="10" name="Rectangle 9">
              <a:extLst>
                <a:ext uri="{FF2B5EF4-FFF2-40B4-BE49-F238E27FC236}">
                  <a16:creationId xmlns:a16="http://schemas.microsoft.com/office/drawing/2014/main" id="{C114696E-A385-418D-8B09-DA512E485B7D}"/>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1" name="Graphic 10" descr="Open square">
              <a:extLst>
                <a:ext uri="{FF2B5EF4-FFF2-40B4-BE49-F238E27FC236}">
                  <a16:creationId xmlns:a16="http://schemas.microsoft.com/office/drawing/2014/main" id="{7799B98B-EDFD-4EE3-B575-6CDAF13006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5568" y="1050915"/>
              <a:ext cx="4796223" cy="5031476"/>
            </a:xfrm>
            <a:prstGeom prst="rect">
              <a:avLst/>
            </a:prstGeom>
          </p:spPr>
        </p:pic>
        <p:sp>
          <p:nvSpPr>
            <p:cNvPr id="12" name="Rectangle 11">
              <a:extLst>
                <a:ext uri="{FF2B5EF4-FFF2-40B4-BE49-F238E27FC236}">
                  <a16:creationId xmlns:a16="http://schemas.microsoft.com/office/drawing/2014/main" id="{141B4846-AE4A-456A-8BE3-B4947AB85C81}"/>
                </a:ext>
              </a:extLst>
            </p:cNvPr>
            <p:cNvSpPr/>
            <p:nvPr/>
          </p:nvSpPr>
          <p:spPr>
            <a:xfrm>
              <a:off x="544408" y="1229625"/>
              <a:ext cx="5093239" cy="453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NBNNB</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3" name="TextBox 12">
            <a:extLst>
              <a:ext uri="{FF2B5EF4-FFF2-40B4-BE49-F238E27FC236}">
                <a16:creationId xmlns:a16="http://schemas.microsoft.com/office/drawing/2014/main" id="{22C5E568-7010-4E68-9A5F-666E7E113294}"/>
              </a:ext>
            </a:extLst>
          </p:cNvPr>
          <p:cNvSpPr txBox="1"/>
          <p:nvPr/>
        </p:nvSpPr>
        <p:spPr>
          <a:xfrm>
            <a:off x="1833969" y="2334408"/>
            <a:ext cx="4898526"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There are two clusters reveals from </a:t>
            </a:r>
            <a:r>
              <a:rPr lang="en-US" dirty="0" err="1"/>
              <a:t>illnessstudy</a:t>
            </a:r>
            <a:r>
              <a:rPr lang="en-US" dirty="0"/>
              <a:t> dataset after running the script in pandas.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There are several methods of executing clustering and It uses for unsupervised learning in many domains.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main benefit of clustering over-classification is that it is flexible to changes and helps single out beneficial features that distinguish different groups in our data set.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can increase the accuracy of a supervised machine learning algorithm using clustering.</a:t>
            </a:r>
          </a:p>
          <a:p>
            <a:pPr marL="285750" indent="-285750">
              <a:buFont typeface="Wingdings" panose="05000000000000000000" pitchFamily="2" charset="2"/>
              <a:buChar char="Ø"/>
            </a:pPr>
            <a:endParaRPr lang="en-CA" dirty="0"/>
          </a:p>
        </p:txBody>
      </p:sp>
      <p:sp>
        <p:nvSpPr>
          <p:cNvPr id="14" name="TextBox 13">
            <a:extLst>
              <a:ext uri="{FF2B5EF4-FFF2-40B4-BE49-F238E27FC236}">
                <a16:creationId xmlns:a16="http://schemas.microsoft.com/office/drawing/2014/main" id="{6474563F-EC97-4AB3-88DE-3D1346555A9B}"/>
              </a:ext>
            </a:extLst>
          </p:cNvPr>
          <p:cNvSpPr txBox="1"/>
          <p:nvPr/>
        </p:nvSpPr>
        <p:spPr>
          <a:xfrm>
            <a:off x="7805111" y="982538"/>
            <a:ext cx="2924592" cy="369332"/>
          </a:xfrm>
          <a:prstGeom prst="rect">
            <a:avLst/>
          </a:prstGeom>
          <a:noFill/>
        </p:spPr>
        <p:txBody>
          <a:bodyPr wrap="square" rtlCol="0">
            <a:spAutoFit/>
          </a:bodyPr>
          <a:lstStyle/>
          <a:p>
            <a:r>
              <a:rPr lang="en-CA" u="sng" dirty="0"/>
              <a:t>SVM</a:t>
            </a:r>
          </a:p>
        </p:txBody>
      </p:sp>
      <p:sp>
        <p:nvSpPr>
          <p:cNvPr id="4" name="TextBox 3">
            <a:extLst>
              <a:ext uri="{FF2B5EF4-FFF2-40B4-BE49-F238E27FC236}">
                <a16:creationId xmlns:a16="http://schemas.microsoft.com/office/drawing/2014/main" id="{82026DD0-83D8-4E44-8AD5-BBBDF8197A85}"/>
              </a:ext>
            </a:extLst>
          </p:cNvPr>
          <p:cNvSpPr txBox="1"/>
          <p:nvPr/>
        </p:nvSpPr>
        <p:spPr>
          <a:xfrm>
            <a:off x="2183591" y="31865"/>
            <a:ext cx="6646643" cy="861774"/>
          </a:xfrm>
          <a:prstGeom prst="rect">
            <a:avLst/>
          </a:prstGeom>
          <a:noFill/>
        </p:spPr>
        <p:txBody>
          <a:bodyPr wrap="square" rtlCol="0">
            <a:spAutoFit/>
          </a:bodyPr>
          <a:lstStyle/>
          <a:p>
            <a:r>
              <a:rPr lang="en-CA" sz="3200" b="1" u="sng" dirty="0">
                <a:solidFill>
                  <a:schemeClr val="bg1"/>
                </a:solidFill>
              </a:rPr>
              <a:t>Identify the requirement of clusters</a:t>
            </a:r>
          </a:p>
          <a:p>
            <a:endParaRPr lang="en-CA" dirty="0"/>
          </a:p>
        </p:txBody>
      </p:sp>
      <p:pic>
        <p:nvPicPr>
          <p:cNvPr id="6" name="Picture 5">
            <a:extLst>
              <a:ext uri="{FF2B5EF4-FFF2-40B4-BE49-F238E27FC236}">
                <a16:creationId xmlns:a16="http://schemas.microsoft.com/office/drawing/2014/main" id="{676914C9-AE43-4B39-95C0-6C663D6E0D8E}"/>
              </a:ext>
            </a:extLst>
          </p:cNvPr>
          <p:cNvPicPr>
            <a:picLocks noChangeAspect="1"/>
          </p:cNvPicPr>
          <p:nvPr/>
        </p:nvPicPr>
        <p:blipFill>
          <a:blip r:embed="rId5"/>
          <a:stretch>
            <a:fillRect/>
          </a:stretch>
        </p:blipFill>
        <p:spPr>
          <a:xfrm>
            <a:off x="7180299" y="2609510"/>
            <a:ext cx="4823442" cy="2990850"/>
          </a:xfrm>
          <a:prstGeom prst="rect">
            <a:avLst/>
          </a:prstGeom>
        </p:spPr>
      </p:pic>
    </p:spTree>
    <p:extLst>
      <p:ext uri="{BB962C8B-B14F-4D97-AF65-F5344CB8AC3E}">
        <p14:creationId xmlns:p14="http://schemas.microsoft.com/office/powerpoint/2010/main" val="378193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F2E34CA-151B-4233-A2E4-37819D6DDCE6}"/>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ADF232A9-9F6F-416D-9238-A59580BA5880}"/>
              </a:ext>
            </a:extLst>
          </p:cNvPr>
          <p:cNvSpPr>
            <a:spLocks noGrp="1"/>
          </p:cNvSpPr>
          <p:nvPr>
            <p:ph type="sldNum" sz="quarter" idx="11"/>
          </p:nvPr>
        </p:nvSpPr>
        <p:spPr/>
        <p:txBody>
          <a:bodyPr/>
          <a:lstStyle/>
          <a:p>
            <a:fld id="{8C2E478F-E849-4A8C-AF1F-CBCC78A7CBFA}" type="slidenum">
              <a:rPr lang="en-US" smtClean="0"/>
              <a:pPr/>
              <a:t>8</a:t>
            </a:fld>
            <a:endParaRPr lang="en-US" dirty="0"/>
          </a:p>
        </p:txBody>
      </p:sp>
      <p:pic>
        <p:nvPicPr>
          <p:cNvPr id="5" name="Picture 4" descr="&#10;&#10;Description automatically generated">
            <a:extLst>
              <a:ext uri="{FF2B5EF4-FFF2-40B4-BE49-F238E27FC236}">
                <a16:creationId xmlns:a16="http://schemas.microsoft.com/office/drawing/2014/main" id="{D5C2E07E-9270-4CD2-95BA-90583D215AFC}"/>
              </a:ext>
            </a:extLst>
          </p:cNvPr>
          <p:cNvPicPr>
            <a:picLocks noChangeAspect="1"/>
          </p:cNvPicPr>
          <p:nvPr/>
        </p:nvPicPr>
        <p:blipFill>
          <a:blip r:embed="rId2"/>
          <a:stretch>
            <a:fillRect/>
          </a:stretch>
        </p:blipFill>
        <p:spPr>
          <a:xfrm>
            <a:off x="0" y="-735496"/>
            <a:ext cx="12192000" cy="7593496"/>
          </a:xfrm>
          <a:prstGeom prst="rect">
            <a:avLst/>
          </a:prstGeom>
        </p:spPr>
      </p:pic>
      <p:sp>
        <p:nvSpPr>
          <p:cNvPr id="6" name="TextBox 5">
            <a:extLst>
              <a:ext uri="{FF2B5EF4-FFF2-40B4-BE49-F238E27FC236}">
                <a16:creationId xmlns:a16="http://schemas.microsoft.com/office/drawing/2014/main" id="{90E9FCEB-B4D0-4974-8C6A-F6139E4115AF}"/>
              </a:ext>
            </a:extLst>
          </p:cNvPr>
          <p:cNvSpPr txBox="1"/>
          <p:nvPr/>
        </p:nvSpPr>
        <p:spPr>
          <a:xfrm>
            <a:off x="896471" y="-656713"/>
            <a:ext cx="9977717" cy="861774"/>
          </a:xfrm>
          <a:prstGeom prst="rect">
            <a:avLst/>
          </a:prstGeom>
          <a:noFill/>
        </p:spPr>
        <p:txBody>
          <a:bodyPr wrap="square" rtlCol="0">
            <a:spAutoFit/>
          </a:bodyPr>
          <a:lstStyle/>
          <a:p>
            <a:r>
              <a:rPr lang="en-CA" sz="3200" b="1" u="sng" dirty="0">
                <a:solidFill>
                  <a:schemeClr val="bg1"/>
                </a:solidFill>
              </a:rPr>
              <a:t>Comparison of SVM Algorithm Vs Clustering Algorithm</a:t>
            </a:r>
          </a:p>
          <a:p>
            <a:endParaRPr lang="en-CA" dirty="0"/>
          </a:p>
        </p:txBody>
      </p:sp>
      <p:grpSp>
        <p:nvGrpSpPr>
          <p:cNvPr id="16" name="Group 15">
            <a:extLst>
              <a:ext uri="{FF2B5EF4-FFF2-40B4-BE49-F238E27FC236}">
                <a16:creationId xmlns:a16="http://schemas.microsoft.com/office/drawing/2014/main" id="{5BE09E02-EB75-4FFC-B472-F308C1A2CCD2}"/>
              </a:ext>
              <a:ext uri="{C183D7F6-B498-43B3-948B-1728B52AA6E4}">
                <adec:decorative xmlns:adec="http://schemas.microsoft.com/office/drawing/2017/decorative" val="1"/>
              </a:ext>
            </a:extLst>
          </p:cNvPr>
          <p:cNvGrpSpPr/>
          <p:nvPr/>
        </p:nvGrpSpPr>
        <p:grpSpPr>
          <a:xfrm flipH="1" flipV="1">
            <a:off x="228315" y="444862"/>
            <a:ext cx="7234518" cy="4809762"/>
            <a:chOff x="883525" y="879693"/>
            <a:chExt cx="5276603" cy="5297270"/>
          </a:xfrm>
        </p:grpSpPr>
        <p:sp>
          <p:nvSpPr>
            <p:cNvPr id="17" name="Rectangle 16">
              <a:extLst>
                <a:ext uri="{FF2B5EF4-FFF2-40B4-BE49-F238E27FC236}">
                  <a16:creationId xmlns:a16="http://schemas.microsoft.com/office/drawing/2014/main" id="{5C033883-700D-480B-BEA0-194C003985D0}"/>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8CE1E372-2272-4A22-8E84-227A10444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9" y="879693"/>
              <a:ext cx="4796223" cy="5138028"/>
            </a:xfrm>
            <a:prstGeom prst="rect">
              <a:avLst/>
            </a:prstGeom>
          </p:spPr>
        </p:pic>
        <p:sp>
          <p:nvSpPr>
            <p:cNvPr id="19" name="Rectangle 18">
              <a:extLst>
                <a:ext uri="{FF2B5EF4-FFF2-40B4-BE49-F238E27FC236}">
                  <a16:creationId xmlns:a16="http://schemas.microsoft.com/office/drawing/2014/main" id="{DE22875C-E8D2-4830-88D5-0A89484255CB}"/>
                </a:ext>
              </a:extLst>
            </p:cNvPr>
            <p:cNvSpPr/>
            <p:nvPr/>
          </p:nvSpPr>
          <p:spPr>
            <a:xfrm>
              <a:off x="883525" y="1106014"/>
              <a:ext cx="4796223" cy="4671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0" name="TextBox 19">
            <a:extLst>
              <a:ext uri="{FF2B5EF4-FFF2-40B4-BE49-F238E27FC236}">
                <a16:creationId xmlns:a16="http://schemas.microsoft.com/office/drawing/2014/main" id="{F25C45F0-ADC9-4B56-93E2-F584AF0EC237}"/>
              </a:ext>
            </a:extLst>
          </p:cNvPr>
          <p:cNvSpPr txBox="1"/>
          <p:nvPr/>
        </p:nvSpPr>
        <p:spPr>
          <a:xfrm>
            <a:off x="1011161" y="1226189"/>
            <a:ext cx="620027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CA" dirty="0"/>
              <a:t>To evaluate an algorithm, we used a </a:t>
            </a:r>
            <a:r>
              <a:rPr lang="en-CA" b="1" dirty="0"/>
              <a:t>confusion matrix, precision and recall</a:t>
            </a:r>
            <a:r>
              <a:rPr lang="en-CA" dirty="0"/>
              <a:t>, besides, confusion matrix and classification methods are used to find the scores. Accuracy of this model is 0.85 which demonstrates that SVM model is very good to predict results. </a:t>
            </a:r>
          </a:p>
          <a:p>
            <a:pPr marL="285750" indent="-285750" algn="just">
              <a:buFont typeface="Wingdings" panose="05000000000000000000" pitchFamily="2" charset="2"/>
              <a:buChar char="Ø"/>
            </a:pPr>
            <a:endParaRPr lang="en-CA" dirty="0"/>
          </a:p>
          <a:p>
            <a:pPr marL="285750" indent="-285750" algn="just">
              <a:buFont typeface="Wingdings" panose="05000000000000000000" pitchFamily="2" charset="2"/>
              <a:buChar char="Ø"/>
            </a:pPr>
            <a:r>
              <a:rPr lang="en-US" dirty="0"/>
              <a:t>There are two groups shown in figure after clustering and there are two centroid points in both groups. we first partition the set of data into combinations based on data similarity and then assign the labels to the groups.</a:t>
            </a:r>
            <a:endParaRPr lang="en-CA" dirty="0"/>
          </a:p>
        </p:txBody>
      </p:sp>
      <p:pic>
        <p:nvPicPr>
          <p:cNvPr id="13" name="Picture 12">
            <a:extLst>
              <a:ext uri="{FF2B5EF4-FFF2-40B4-BE49-F238E27FC236}">
                <a16:creationId xmlns:a16="http://schemas.microsoft.com/office/drawing/2014/main" id="{0B8336CF-8A15-4487-A836-81F3434EAFA9}"/>
              </a:ext>
            </a:extLst>
          </p:cNvPr>
          <p:cNvPicPr>
            <a:picLocks noChangeAspect="1"/>
          </p:cNvPicPr>
          <p:nvPr/>
        </p:nvPicPr>
        <p:blipFill>
          <a:blip r:embed="rId5"/>
          <a:stretch>
            <a:fillRect/>
          </a:stretch>
        </p:blipFill>
        <p:spPr>
          <a:xfrm>
            <a:off x="7840186" y="3061252"/>
            <a:ext cx="4151487" cy="2353430"/>
          </a:xfrm>
          <a:prstGeom prst="rect">
            <a:avLst/>
          </a:prstGeom>
        </p:spPr>
      </p:pic>
      <p:pic>
        <p:nvPicPr>
          <p:cNvPr id="4" name="Picture 3">
            <a:extLst>
              <a:ext uri="{FF2B5EF4-FFF2-40B4-BE49-F238E27FC236}">
                <a16:creationId xmlns:a16="http://schemas.microsoft.com/office/drawing/2014/main" id="{AC15A2C4-6BE4-45AA-9097-098EA0A3661A}"/>
              </a:ext>
            </a:extLst>
          </p:cNvPr>
          <p:cNvPicPr>
            <a:picLocks noChangeAspect="1"/>
          </p:cNvPicPr>
          <p:nvPr/>
        </p:nvPicPr>
        <p:blipFill>
          <a:blip r:embed="rId6"/>
          <a:stretch>
            <a:fillRect/>
          </a:stretch>
        </p:blipFill>
        <p:spPr>
          <a:xfrm>
            <a:off x="7840186" y="648293"/>
            <a:ext cx="4151487" cy="2333625"/>
          </a:xfrm>
          <a:prstGeom prst="rect">
            <a:avLst/>
          </a:prstGeom>
        </p:spPr>
      </p:pic>
    </p:spTree>
    <p:extLst>
      <p:ext uri="{BB962C8B-B14F-4D97-AF65-F5344CB8AC3E}">
        <p14:creationId xmlns:p14="http://schemas.microsoft.com/office/powerpoint/2010/main" val="114675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F500FD-8C04-4944-929C-034EC20E8E2C}"/>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2F01A00C-9347-4DF8-918C-24225BD8AC36}"/>
              </a:ext>
            </a:extLst>
          </p:cNvPr>
          <p:cNvSpPr>
            <a:spLocks noGrp="1"/>
          </p:cNvSpPr>
          <p:nvPr>
            <p:ph type="sldNum" sz="quarter" idx="11"/>
          </p:nvPr>
        </p:nvSpPr>
        <p:spPr/>
        <p:txBody>
          <a:bodyPr/>
          <a:lstStyle/>
          <a:p>
            <a:fld id="{8C2E478F-E849-4A8C-AF1F-CBCC78A7CBFA}" type="slidenum">
              <a:rPr lang="en-US" smtClean="0"/>
              <a:pPr/>
              <a:t>9</a:t>
            </a:fld>
            <a:endParaRPr lang="en-US" dirty="0"/>
          </a:p>
        </p:txBody>
      </p:sp>
      <p:pic>
        <p:nvPicPr>
          <p:cNvPr id="5" name="Picture 4" descr="&#10;&#10;Description automatically generated">
            <a:extLst>
              <a:ext uri="{FF2B5EF4-FFF2-40B4-BE49-F238E27FC236}">
                <a16:creationId xmlns:a16="http://schemas.microsoft.com/office/drawing/2014/main" id="{7AC77B0B-B819-46D5-9ABE-54A44B278B09}"/>
              </a:ext>
            </a:extLst>
          </p:cNvPr>
          <p:cNvPicPr>
            <a:picLocks noChangeAspect="1"/>
          </p:cNvPicPr>
          <p:nvPr/>
        </p:nvPicPr>
        <p:blipFill>
          <a:blip r:embed="rId2"/>
          <a:stretch>
            <a:fillRect/>
          </a:stretch>
        </p:blipFill>
        <p:spPr>
          <a:xfrm>
            <a:off x="0" y="-361951"/>
            <a:ext cx="12192000" cy="7038975"/>
          </a:xfrm>
          <a:prstGeom prst="rect">
            <a:avLst/>
          </a:prstGeom>
        </p:spPr>
      </p:pic>
      <p:sp>
        <p:nvSpPr>
          <p:cNvPr id="6" name="TextBox 5">
            <a:extLst>
              <a:ext uri="{FF2B5EF4-FFF2-40B4-BE49-F238E27FC236}">
                <a16:creationId xmlns:a16="http://schemas.microsoft.com/office/drawing/2014/main" id="{16B672D6-CB74-4B55-9FC1-7028E4596428}"/>
              </a:ext>
            </a:extLst>
          </p:cNvPr>
          <p:cNvSpPr txBox="1"/>
          <p:nvPr/>
        </p:nvSpPr>
        <p:spPr>
          <a:xfrm>
            <a:off x="1660011" y="-286518"/>
            <a:ext cx="8871978" cy="1138773"/>
          </a:xfrm>
          <a:prstGeom prst="rect">
            <a:avLst/>
          </a:prstGeom>
          <a:noFill/>
        </p:spPr>
        <p:txBody>
          <a:bodyPr wrap="square" rtlCol="0">
            <a:spAutoFit/>
          </a:bodyPr>
          <a:lstStyle/>
          <a:p>
            <a:pPr algn="ctr"/>
            <a:r>
              <a:rPr lang="en-US" sz="3200" b="1" u="sng" dirty="0">
                <a:solidFill>
                  <a:schemeClr val="bg1"/>
                </a:solidFill>
              </a:rPr>
              <a:t>Explanation of how the clustering analysis can help</a:t>
            </a:r>
            <a:br>
              <a:rPr lang="en-CA" dirty="0"/>
            </a:br>
            <a:endParaRPr lang="en-US" dirty="0"/>
          </a:p>
          <a:p>
            <a:endParaRPr lang="en-CA" dirty="0"/>
          </a:p>
        </p:txBody>
      </p:sp>
      <p:grpSp>
        <p:nvGrpSpPr>
          <p:cNvPr id="7" name="Group 6">
            <a:extLst>
              <a:ext uri="{FF2B5EF4-FFF2-40B4-BE49-F238E27FC236}">
                <a16:creationId xmlns:a16="http://schemas.microsoft.com/office/drawing/2014/main" id="{12B830C2-7D9D-49B5-ABC8-973FC8A1E3A3}"/>
              </a:ext>
              <a:ext uri="{C183D7F6-B498-43B3-948B-1728B52AA6E4}">
                <adec:decorative xmlns:adec="http://schemas.microsoft.com/office/drawing/2017/decorative" val="1"/>
              </a:ext>
            </a:extLst>
          </p:cNvPr>
          <p:cNvGrpSpPr/>
          <p:nvPr/>
        </p:nvGrpSpPr>
        <p:grpSpPr>
          <a:xfrm flipH="1" flipV="1">
            <a:off x="406932" y="971927"/>
            <a:ext cx="9956268" cy="4066237"/>
            <a:chOff x="883522" y="879692"/>
            <a:chExt cx="5276606" cy="5297271"/>
          </a:xfrm>
        </p:grpSpPr>
        <p:sp>
          <p:nvSpPr>
            <p:cNvPr id="8" name="Rectangle 7">
              <a:extLst>
                <a:ext uri="{FF2B5EF4-FFF2-40B4-BE49-F238E27FC236}">
                  <a16:creationId xmlns:a16="http://schemas.microsoft.com/office/drawing/2014/main" id="{30055C0B-69DB-47A3-A481-5A7FB18D790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9" name="Graphic 8" descr="Open square">
              <a:extLst>
                <a:ext uri="{FF2B5EF4-FFF2-40B4-BE49-F238E27FC236}">
                  <a16:creationId xmlns:a16="http://schemas.microsoft.com/office/drawing/2014/main" id="{09C294CA-1947-4BA7-B029-5323D4F04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879692"/>
              <a:ext cx="4796223" cy="5102708"/>
            </a:xfrm>
            <a:prstGeom prst="rect">
              <a:avLst/>
            </a:prstGeom>
          </p:spPr>
        </p:pic>
        <p:sp>
          <p:nvSpPr>
            <p:cNvPr id="10" name="Rectangle 9">
              <a:extLst>
                <a:ext uri="{FF2B5EF4-FFF2-40B4-BE49-F238E27FC236}">
                  <a16:creationId xmlns:a16="http://schemas.microsoft.com/office/drawing/2014/main" id="{D7FFB1E5-6276-4A75-A07C-82CB12D884DA}"/>
                </a:ext>
              </a:extLst>
            </p:cNvPr>
            <p:cNvSpPr/>
            <p:nvPr/>
          </p:nvSpPr>
          <p:spPr>
            <a:xfrm>
              <a:off x="883522" y="1242345"/>
              <a:ext cx="4796223" cy="4307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1" name="TextBox 10">
            <a:extLst>
              <a:ext uri="{FF2B5EF4-FFF2-40B4-BE49-F238E27FC236}">
                <a16:creationId xmlns:a16="http://schemas.microsoft.com/office/drawing/2014/main" id="{5DBCCFDE-7AE5-4431-9DA9-CB667B877A9D}"/>
              </a:ext>
            </a:extLst>
          </p:cNvPr>
          <p:cNvSpPr txBox="1"/>
          <p:nvPr/>
        </p:nvSpPr>
        <p:spPr>
          <a:xfrm>
            <a:off x="1602557" y="1801371"/>
            <a:ext cx="854621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Algorithms should be intelligent to be applied to any kind of data such as interval-based (statistical) data, categorical, and binary data.</a:t>
            </a:r>
          </a:p>
          <a:p>
            <a:pPr marL="285750" indent="-285750">
              <a:buFont typeface="Wingdings" panose="05000000000000000000" pitchFamily="2" charset="2"/>
              <a:buChar char="Ø"/>
            </a:pPr>
            <a:r>
              <a:rPr lang="en-US" dirty="0"/>
              <a:t> The clustering algorithm should be capable of discovering clusters of random shapes. </a:t>
            </a:r>
          </a:p>
          <a:p>
            <a:pPr marL="285750" indent="-285750">
              <a:buFont typeface="Wingdings" panose="05000000000000000000" pitchFamily="2" charset="2"/>
              <a:buChar char="Ø"/>
            </a:pPr>
            <a:r>
              <a:rPr lang="en-US" dirty="0"/>
              <a:t>They should not be bounded to only distance measures that tend to find a spherical cluster of little quantities.</a:t>
            </a:r>
          </a:p>
          <a:p>
            <a:pPr marL="285750" indent="-285750">
              <a:buFont typeface="Wingdings" panose="05000000000000000000" pitchFamily="2" charset="2"/>
              <a:buChar char="Ø"/>
            </a:pPr>
            <a:r>
              <a:rPr lang="en-US" dirty="0"/>
              <a:t>We need extremely scalable clustering algorithms to deal with large databases and collections of centers can be identified depending on the goal attributes. </a:t>
            </a:r>
            <a:endParaRPr lang="en-CA" dirty="0"/>
          </a:p>
          <a:p>
            <a:pPr marL="285750" indent="-285750">
              <a:buFont typeface="Wingdings" panose="05000000000000000000" pitchFamily="2" charset="2"/>
              <a:buChar char="Ø"/>
            </a:pPr>
            <a:r>
              <a:rPr lang="en-US" dirty="0"/>
              <a:t>Mr. John Hughes should not add any variable or make any change because both models are very good..</a:t>
            </a:r>
            <a:endParaRPr lang="en-CA"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CA" dirty="0"/>
          </a:p>
        </p:txBody>
      </p:sp>
    </p:spTree>
    <p:extLst>
      <p:ext uri="{BB962C8B-B14F-4D97-AF65-F5344CB8AC3E}">
        <p14:creationId xmlns:p14="http://schemas.microsoft.com/office/powerpoint/2010/main" val="291038445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745</Words>
  <Application>Microsoft Office PowerPoint</Application>
  <PresentationFormat>Widescreen</PresentationFormat>
  <Paragraphs>1370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Introduction to Data Analysis</vt:lpstr>
      <vt:lpstr>TABLE OF  CONTENTS   </vt:lpstr>
      <vt:lpstr>Presentation Title Alt 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2019-11-08T18:48:14Z</dcterms:created>
  <dcterms:modified xsi:type="dcterms:W3CDTF">2019-11-23T04:50:20Z</dcterms:modified>
</cp:coreProperties>
</file>