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8"/>
  </p:notesMasterIdLst>
  <p:sldIdLst>
    <p:sldId id="256" r:id="rId2"/>
    <p:sldId id="258" r:id="rId3"/>
    <p:sldId id="260" r:id="rId4"/>
    <p:sldId id="261" r:id="rId5"/>
    <p:sldId id="292" r:id="rId6"/>
    <p:sldId id="293" r:id="rId7"/>
    <p:sldId id="263" r:id="rId8"/>
    <p:sldId id="265" r:id="rId9"/>
    <p:sldId id="294" r:id="rId10"/>
    <p:sldId id="295" r:id="rId11"/>
    <p:sldId id="296" r:id="rId12"/>
    <p:sldId id="287" r:id="rId13"/>
    <p:sldId id="288" r:id="rId14"/>
    <p:sldId id="297" r:id="rId15"/>
    <p:sldId id="298" r:id="rId16"/>
    <p:sldId id="279"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Dosis" panose="020B0604020202020204" charset="0"/>
      <p:regular r:id="rId23"/>
      <p:bold r:id="rId24"/>
    </p:embeddedFont>
    <p:embeddedFont>
      <p:font typeface="Roboto"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9900"/>
    <a:srgbClr val="339966"/>
    <a:srgbClr val="808000"/>
    <a:srgbClr val="CCCC00"/>
    <a:srgbClr val="CC3300"/>
    <a:srgbClr val="009900"/>
    <a:srgbClr val="0066CC"/>
    <a:srgbClr val="00FF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C4E4698-A93F-4315-B7E4-BECB6238099A}">
  <a:tblStyle styleId="{9C4E4698-A93F-4315-B7E4-BECB6238099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46"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8283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4337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2535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719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4687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FF8700">
              <a:alpha val="85380"/>
            </a:srgbClr>
          </a:solidFill>
          <a:ln>
            <a:noFill/>
          </a:ln>
        </p:spPr>
      </p:sp>
      <p:sp>
        <p:nvSpPr>
          <p:cNvPr id="12" name="Google Shape;12;p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p:nvPr/>
        </p:nvSpPr>
        <p:spPr>
          <a:xfrm flipH="1">
            <a:off x="1028475" y="4166400"/>
            <a:ext cx="8369700" cy="228000"/>
          </a:xfrm>
          <a:prstGeom prst="parallelogram">
            <a:avLst>
              <a:gd name="adj" fmla="val 5154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Google Shape;22;p4"/>
          <p:cNvSpPr/>
          <p:nvPr/>
        </p:nvSpPr>
        <p:spPr>
          <a:xfrm>
            <a:off x="-44050" y="-38100"/>
            <a:ext cx="4139800" cy="5192625"/>
          </a:xfrm>
          <a:custGeom>
            <a:avLst/>
            <a:gdLst/>
            <a:ahLst/>
            <a:cxnLst/>
            <a:rect l="l" t="t" r="r" b="b"/>
            <a:pathLst>
              <a:path w="165592" h="207705" extrusionOk="0">
                <a:moveTo>
                  <a:pt x="165592" y="207264"/>
                </a:moveTo>
                <a:lnTo>
                  <a:pt x="58150" y="0"/>
                </a:lnTo>
                <a:lnTo>
                  <a:pt x="0" y="643"/>
                </a:lnTo>
                <a:lnTo>
                  <a:pt x="881" y="207705"/>
                </a:lnTo>
                <a:close/>
              </a:path>
            </a:pathLst>
          </a:custGeom>
          <a:solidFill>
            <a:srgbClr val="F3F3F3"/>
          </a:solidFill>
          <a:ln>
            <a:noFill/>
          </a:ln>
        </p:spPr>
      </p:sp>
      <p:sp>
        <p:nvSpPr>
          <p:cNvPr id="23" name="Google Shape;23;p4"/>
          <p:cNvSpPr/>
          <p:nvPr/>
        </p:nvSpPr>
        <p:spPr>
          <a:xfrm flipH="1">
            <a:off x="-647600" y="-14750"/>
            <a:ext cx="24819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noAutofit/>
          </a:bodyPr>
          <a:lstStyle>
            <a:lvl1pPr marL="457200" lvl="0" indent="-457200" rtl="0">
              <a:spcBef>
                <a:spcPts val="600"/>
              </a:spcBef>
              <a:spcAft>
                <a:spcPts val="0"/>
              </a:spcAft>
              <a:buSzPts val="3600"/>
              <a:buChar char="▸"/>
              <a:defRPr sz="3600" i="1"/>
            </a:lvl1pPr>
            <a:lvl2pPr marL="914400" lvl="1" indent="-457200" rtl="0">
              <a:spcBef>
                <a:spcPts val="0"/>
              </a:spcBef>
              <a:spcAft>
                <a:spcPts val="0"/>
              </a:spcAft>
              <a:buSzPts val="3600"/>
              <a:buChar char="▹"/>
              <a:defRPr sz="3600" i="1"/>
            </a:lvl2pPr>
            <a:lvl3pPr marL="1371600" lvl="2" indent="-457200" rtl="0">
              <a:spcBef>
                <a:spcPts val="0"/>
              </a:spcBef>
              <a:spcAft>
                <a:spcPts val="0"/>
              </a:spcAft>
              <a:buSzPts val="3600"/>
              <a:buChar char="▹"/>
              <a:defRPr sz="3600" i="1"/>
            </a:lvl3pPr>
            <a:lvl4pPr marL="1828800" lvl="3" indent="-457200" rtl="0">
              <a:spcBef>
                <a:spcPts val="0"/>
              </a:spcBef>
              <a:spcAft>
                <a:spcPts val="0"/>
              </a:spcAft>
              <a:buSzPts val="3600"/>
              <a:buChar char="▹"/>
              <a:defRPr sz="3600" i="1"/>
            </a:lvl4pPr>
            <a:lvl5pPr marL="2286000" lvl="4" indent="-457200" rtl="0">
              <a:spcBef>
                <a:spcPts val="0"/>
              </a:spcBef>
              <a:spcAft>
                <a:spcPts val="0"/>
              </a:spcAft>
              <a:buSzPts val="3600"/>
              <a:buChar char="▹"/>
              <a:defRPr sz="3600" i="1"/>
            </a:lvl5pPr>
            <a:lvl6pPr marL="2743200" lvl="5" indent="-457200" rtl="0">
              <a:spcBef>
                <a:spcPts val="0"/>
              </a:spcBef>
              <a:spcAft>
                <a:spcPts val="0"/>
              </a:spcAft>
              <a:buSzPts val="3600"/>
              <a:buChar char="▹"/>
              <a:defRPr sz="3600" i="1"/>
            </a:lvl6pPr>
            <a:lvl7pPr marL="3200400" lvl="6" indent="-457200" rtl="0">
              <a:spcBef>
                <a:spcPts val="0"/>
              </a:spcBef>
              <a:spcAft>
                <a:spcPts val="0"/>
              </a:spcAft>
              <a:buSzPts val="3600"/>
              <a:buChar char="▹"/>
              <a:defRPr sz="3600" i="1"/>
            </a:lvl7pPr>
            <a:lvl8pPr marL="3657600" lvl="7" indent="-457200" rtl="0">
              <a:spcBef>
                <a:spcPts val="0"/>
              </a:spcBef>
              <a:spcAft>
                <a:spcPts val="0"/>
              </a:spcAft>
              <a:buSzPts val="3600"/>
              <a:buChar char="▹"/>
              <a:defRPr sz="3600" i="1"/>
            </a:lvl8pPr>
            <a:lvl9pPr marL="4114800" lvl="8" indent="-457200">
              <a:spcBef>
                <a:spcPts val="0"/>
              </a:spcBef>
              <a:spcAft>
                <a:spcPts val="0"/>
              </a:spcAft>
              <a:buSzPts val="3600"/>
              <a:buChar char="▹"/>
              <a:defRPr sz="3600" i="1"/>
            </a:lvl9pPr>
          </a:lstStyle>
          <a:p>
            <a:endParaRPr/>
          </a:p>
        </p:txBody>
      </p:sp>
      <p:sp>
        <p:nvSpPr>
          <p:cNvPr id="25" name="Google Shape;25;p4"/>
          <p:cNvSpPr txBox="1"/>
          <p:nvPr/>
        </p:nvSpPr>
        <p:spPr>
          <a:xfrm>
            <a:off x="-121150" y="-271850"/>
            <a:ext cx="19557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6" name="Google Shape;26;p4"/>
          <p:cNvSpPr/>
          <p:nvPr/>
        </p:nvSpPr>
        <p:spPr>
          <a:xfrm flipH="1">
            <a:off x="1440947" y="-14750"/>
            <a:ext cx="7458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flipH="1">
            <a:off x="6957299" y="4394650"/>
            <a:ext cx="26439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p:nvPr/>
        </p:nvSpPr>
        <p:spPr>
          <a:xfrm>
            <a:off x="6957475" y="4137550"/>
            <a:ext cx="2186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9" name="Google Shape;29;p4"/>
          <p:cNvSpPr/>
          <p:nvPr/>
        </p:nvSpPr>
        <p:spPr>
          <a:xfrm flipH="1">
            <a:off x="6626547" y="4394650"/>
            <a:ext cx="7458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sp>
        <p:nvSpPr>
          <p:cNvPr id="31" name="Google Shape;31;p5"/>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32" name="Google Shape;32;p5"/>
          <p:cNvSpPr/>
          <p:nvPr/>
        </p:nvSpPr>
        <p:spPr>
          <a:xfrm flipH="1">
            <a:off x="-903537" y="-17561"/>
            <a:ext cx="17592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flipH="1">
            <a:off x="472134" y="-9525"/>
            <a:ext cx="518400" cy="749100"/>
          </a:xfrm>
          <a:prstGeom prst="parallelogram">
            <a:avLst>
              <a:gd name="adj" fmla="val 75009"/>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742953" y="272850"/>
            <a:ext cx="75057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flipH="1">
            <a:off x="7861618" y="272850"/>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8" name="Google Shape;38;p5"/>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9" name="Google Shape;39;p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0"/>
        <p:cNvGrpSpPr/>
        <p:nvPr/>
      </p:nvGrpSpPr>
      <p:grpSpPr>
        <a:xfrm>
          <a:off x="0" y="0"/>
          <a:ext cx="0" cy="0"/>
          <a:chOff x="0" y="0"/>
          <a:chExt cx="0" cy="0"/>
        </a:xfrm>
      </p:grpSpPr>
      <p:sp>
        <p:nvSpPr>
          <p:cNvPr id="41" name="Google Shape;41;p6"/>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42" name="Google Shape;42;p6"/>
          <p:cNvSpPr/>
          <p:nvPr/>
        </p:nvSpPr>
        <p:spPr>
          <a:xfrm flipH="1">
            <a:off x="-903537" y="-17561"/>
            <a:ext cx="17592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flipH="1">
            <a:off x="472134" y="-9525"/>
            <a:ext cx="518400" cy="749100"/>
          </a:xfrm>
          <a:prstGeom prst="parallelogram">
            <a:avLst>
              <a:gd name="adj" fmla="val 75009"/>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flipH="1">
            <a:off x="742953" y="272850"/>
            <a:ext cx="75057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flipH="1">
            <a:off x="7861618" y="272850"/>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b="0"/>
            </a:lvl1pPr>
            <a:lvl2pPr lvl="1">
              <a:spcBef>
                <a:spcPts val="0"/>
              </a:spcBef>
              <a:spcAft>
                <a:spcPts val="0"/>
              </a:spcAft>
              <a:buSzPts val="2400"/>
              <a:buNone/>
              <a:defRPr sz="2400" b="0"/>
            </a:lvl2pPr>
            <a:lvl3pPr lvl="2">
              <a:spcBef>
                <a:spcPts val="0"/>
              </a:spcBef>
              <a:spcAft>
                <a:spcPts val="0"/>
              </a:spcAft>
              <a:buSzPts val="2400"/>
              <a:buNone/>
              <a:defRPr sz="2400" b="0"/>
            </a:lvl3pPr>
            <a:lvl4pPr lvl="3">
              <a:spcBef>
                <a:spcPts val="0"/>
              </a:spcBef>
              <a:spcAft>
                <a:spcPts val="0"/>
              </a:spcAft>
              <a:buSzPts val="2400"/>
              <a:buNone/>
              <a:defRPr sz="2400" b="0"/>
            </a:lvl4pPr>
            <a:lvl5pPr lvl="4">
              <a:spcBef>
                <a:spcPts val="0"/>
              </a:spcBef>
              <a:spcAft>
                <a:spcPts val="0"/>
              </a:spcAft>
              <a:buSzPts val="2400"/>
              <a:buNone/>
              <a:defRPr sz="2400" b="0"/>
            </a:lvl5pPr>
            <a:lvl6pPr lvl="5">
              <a:spcBef>
                <a:spcPts val="0"/>
              </a:spcBef>
              <a:spcAft>
                <a:spcPts val="0"/>
              </a:spcAft>
              <a:buSzPts val="2400"/>
              <a:buNone/>
              <a:defRPr sz="2400" b="0"/>
            </a:lvl6pPr>
            <a:lvl7pPr lvl="6">
              <a:spcBef>
                <a:spcPts val="0"/>
              </a:spcBef>
              <a:spcAft>
                <a:spcPts val="0"/>
              </a:spcAft>
              <a:buSzPts val="2400"/>
              <a:buNone/>
              <a:defRPr sz="2400" b="0"/>
            </a:lvl7pPr>
            <a:lvl8pPr lvl="7">
              <a:spcBef>
                <a:spcPts val="0"/>
              </a:spcBef>
              <a:spcAft>
                <a:spcPts val="0"/>
              </a:spcAft>
              <a:buSzPts val="2400"/>
              <a:buNone/>
              <a:defRPr sz="2400" b="0"/>
            </a:lvl8pPr>
            <a:lvl9pPr lvl="8">
              <a:spcBef>
                <a:spcPts val="0"/>
              </a:spcBef>
              <a:spcAft>
                <a:spcPts val="0"/>
              </a:spcAft>
              <a:buSzPts val="2400"/>
              <a:buNone/>
              <a:defRPr sz="2400" b="0"/>
            </a:lvl9pPr>
          </a:lstStyle>
          <a:p>
            <a:endParaRPr/>
          </a:p>
        </p:txBody>
      </p:sp>
      <p:sp>
        <p:nvSpPr>
          <p:cNvPr id="48" name="Google Shape;48;p6"/>
          <p:cNvSpPr txBox="1">
            <a:spLocks noGrp="1"/>
          </p:cNvSpPr>
          <p:nvPr>
            <p:ph type="body" idx="1"/>
          </p:nvPr>
        </p:nvSpPr>
        <p:spPr>
          <a:xfrm>
            <a:off x="1101375"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49" name="Google Shape;49;p6"/>
          <p:cNvSpPr txBox="1">
            <a:spLocks noGrp="1"/>
          </p:cNvSpPr>
          <p:nvPr>
            <p:ph type="body" idx="2"/>
          </p:nvPr>
        </p:nvSpPr>
        <p:spPr>
          <a:xfrm>
            <a:off x="5004949"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0" name="Google Shape;50;p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inverted">
  <p:cSld name="BLANK_1">
    <p:bg>
      <p:bgPr>
        <a:solidFill>
          <a:srgbClr val="222222"/>
        </a:solidFill>
        <a:effectLst/>
      </p:bgPr>
    </p:bg>
    <p:spTree>
      <p:nvGrpSpPr>
        <p:cNvPr id="1" name="Shape 95"/>
        <p:cNvGrpSpPr/>
        <p:nvPr/>
      </p:nvGrpSpPr>
      <p:grpSpPr>
        <a:xfrm>
          <a:off x="0" y="0"/>
          <a:ext cx="0" cy="0"/>
          <a:chOff x="0" y="0"/>
          <a:chExt cx="0" cy="0"/>
        </a:xfrm>
      </p:grpSpPr>
      <p:sp>
        <p:nvSpPr>
          <p:cNvPr id="96" name="Google Shape;96;p12"/>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333333"/>
          </a:solidFill>
          <a:ln>
            <a:noFill/>
          </a:ln>
        </p:spPr>
      </p:sp>
      <p:sp>
        <p:nvSpPr>
          <p:cNvPr id="97" name="Google Shape;97;p12"/>
          <p:cNvSpPr/>
          <p:nvPr/>
        </p:nvSpPr>
        <p:spPr>
          <a:xfrm flipH="1">
            <a:off x="-903537" y="-17561"/>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2"/>
          <p:cNvSpPr/>
          <p:nvPr/>
        </p:nvSpPr>
        <p:spPr>
          <a:xfrm flipH="1">
            <a:off x="472134" y="-9525"/>
            <a:ext cx="518400" cy="749100"/>
          </a:xfrm>
          <a:prstGeom prst="parallelogram">
            <a:avLst>
              <a:gd name="adj" fmla="val 7500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2"/>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1pPr>
            <a:lvl2pPr lvl="1">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2pPr>
            <a:lvl3pPr lvl="2">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3pPr>
            <a:lvl4pPr lvl="3">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4pPr>
            <a:lvl5pPr lvl="4">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5pPr>
            <a:lvl6pPr lvl="5">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6pPr>
            <a:lvl7pPr lvl="6">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7pPr>
            <a:lvl8pPr lvl="7">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8pPr>
            <a:lvl9pPr lvl="8">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rgbClr val="FF8700"/>
              </a:buClr>
              <a:buSzPts val="3000"/>
              <a:buFont typeface="Roboto"/>
              <a:buChar char="▸"/>
              <a:defRPr sz="3000">
                <a:solidFill>
                  <a:srgbClr val="222222"/>
                </a:solidFill>
                <a:latin typeface="Roboto"/>
                <a:ea typeface="Roboto"/>
                <a:cs typeface="Roboto"/>
                <a:sym typeface="Roboto"/>
              </a:defRPr>
            </a:lvl1pPr>
            <a:lvl2pPr marL="914400" lvl="1" indent="-381000">
              <a:spcBef>
                <a:spcPts val="0"/>
              </a:spcBef>
              <a:spcAft>
                <a:spcPts val="0"/>
              </a:spcAft>
              <a:buClr>
                <a:srgbClr val="FF8700"/>
              </a:buClr>
              <a:buSzPts val="2400"/>
              <a:buFont typeface="Roboto"/>
              <a:buChar char="▹"/>
              <a:defRPr sz="2400">
                <a:solidFill>
                  <a:srgbClr val="222222"/>
                </a:solidFill>
                <a:latin typeface="Roboto"/>
                <a:ea typeface="Roboto"/>
                <a:cs typeface="Roboto"/>
                <a:sym typeface="Roboto"/>
              </a:defRPr>
            </a:lvl2pPr>
            <a:lvl3pPr marL="1371600" lvl="2" indent="-381000">
              <a:spcBef>
                <a:spcPts val="0"/>
              </a:spcBef>
              <a:spcAft>
                <a:spcPts val="0"/>
              </a:spcAft>
              <a:buClr>
                <a:srgbClr val="FF8700"/>
              </a:buClr>
              <a:buSzPts val="2400"/>
              <a:buFont typeface="Roboto"/>
              <a:buChar char="▹"/>
              <a:defRPr sz="2400">
                <a:solidFill>
                  <a:srgbClr val="222222"/>
                </a:solidFill>
                <a:latin typeface="Roboto"/>
                <a:ea typeface="Roboto"/>
                <a:cs typeface="Roboto"/>
                <a:sym typeface="Roboto"/>
              </a:defRPr>
            </a:lvl3pPr>
            <a:lvl4pPr marL="1828800" lvl="3"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4pPr>
            <a:lvl5pPr marL="2286000" lvl="4"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5pPr>
            <a:lvl6pPr marL="2743200" lvl="5"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6pPr>
            <a:lvl7pPr marL="3200400" lvl="6"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7pPr>
            <a:lvl8pPr marL="3657600" lvl="7"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8pPr>
            <a:lvl9pPr marL="4114800" lvl="8"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rgbClr val="FFFFFF"/>
                </a:solidFill>
                <a:latin typeface="Roboto"/>
                <a:ea typeface="Roboto"/>
                <a:cs typeface="Roboto"/>
                <a:sym typeface="Roboto"/>
              </a:defRPr>
            </a:lvl1pPr>
            <a:lvl2pPr lvl="1" algn="ctr">
              <a:buNone/>
              <a:defRPr sz="1300" b="1">
                <a:solidFill>
                  <a:srgbClr val="FFFFFF"/>
                </a:solidFill>
                <a:latin typeface="Roboto"/>
                <a:ea typeface="Roboto"/>
                <a:cs typeface="Roboto"/>
                <a:sym typeface="Roboto"/>
              </a:defRPr>
            </a:lvl2pPr>
            <a:lvl3pPr lvl="2" algn="ctr">
              <a:buNone/>
              <a:defRPr sz="1300" b="1">
                <a:solidFill>
                  <a:srgbClr val="FFFFFF"/>
                </a:solidFill>
                <a:latin typeface="Roboto"/>
                <a:ea typeface="Roboto"/>
                <a:cs typeface="Roboto"/>
                <a:sym typeface="Roboto"/>
              </a:defRPr>
            </a:lvl3pPr>
            <a:lvl4pPr lvl="3" algn="ctr">
              <a:buNone/>
              <a:defRPr sz="1300" b="1">
                <a:solidFill>
                  <a:srgbClr val="FFFFFF"/>
                </a:solidFill>
                <a:latin typeface="Roboto"/>
                <a:ea typeface="Roboto"/>
                <a:cs typeface="Roboto"/>
                <a:sym typeface="Roboto"/>
              </a:defRPr>
            </a:lvl4pPr>
            <a:lvl5pPr lvl="4" algn="ctr">
              <a:buNone/>
              <a:defRPr sz="1300" b="1">
                <a:solidFill>
                  <a:srgbClr val="FFFFFF"/>
                </a:solidFill>
                <a:latin typeface="Roboto"/>
                <a:ea typeface="Roboto"/>
                <a:cs typeface="Roboto"/>
                <a:sym typeface="Roboto"/>
              </a:defRPr>
            </a:lvl5pPr>
            <a:lvl6pPr lvl="5" algn="ctr">
              <a:buNone/>
              <a:defRPr sz="1300" b="1">
                <a:solidFill>
                  <a:srgbClr val="FFFFFF"/>
                </a:solidFill>
                <a:latin typeface="Roboto"/>
                <a:ea typeface="Roboto"/>
                <a:cs typeface="Roboto"/>
                <a:sym typeface="Roboto"/>
              </a:defRPr>
            </a:lvl6pPr>
            <a:lvl7pPr lvl="6" algn="ctr">
              <a:buNone/>
              <a:defRPr sz="1300" b="1">
                <a:solidFill>
                  <a:srgbClr val="FFFFFF"/>
                </a:solidFill>
                <a:latin typeface="Roboto"/>
                <a:ea typeface="Roboto"/>
                <a:cs typeface="Roboto"/>
                <a:sym typeface="Roboto"/>
              </a:defRPr>
            </a:lvl7pPr>
            <a:lvl8pPr lvl="7" algn="ctr">
              <a:buNone/>
              <a:defRPr sz="1300" b="1">
                <a:solidFill>
                  <a:srgbClr val="FFFFFF"/>
                </a:solidFill>
                <a:latin typeface="Roboto"/>
                <a:ea typeface="Roboto"/>
                <a:cs typeface="Roboto"/>
                <a:sym typeface="Roboto"/>
              </a:defRPr>
            </a:lvl8pPr>
            <a:lvl9pPr lvl="8" algn="ctr">
              <a:buNone/>
              <a:defRPr sz="1300" b="1">
                <a:solidFill>
                  <a:srgbClr val="FFFFFF"/>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Google Shape;105;p13"/>
          <p:cNvSpPr txBox="1">
            <a:spLocks noGrp="1"/>
          </p:cNvSpPr>
          <p:nvPr>
            <p:ph type="ctrTitle"/>
          </p:nvPr>
        </p:nvSpPr>
        <p:spPr>
          <a:xfrm>
            <a:off x="-171450" y="1075543"/>
            <a:ext cx="6343649" cy="430888"/>
          </a:xfrm>
          <a:prstGeom prst="rect">
            <a:avLst/>
          </a:prstGeom>
        </p:spPr>
        <p:txBody>
          <a:bodyPr spcFirstLastPara="1" wrap="square" lIns="91425" tIns="91425" rIns="91425" bIns="91425" anchor="b" anchorCtr="0">
            <a:noAutofit/>
          </a:bodyPr>
          <a:lstStyle/>
          <a:p>
            <a:r>
              <a:rPr lang="en-US" sz="3200" b="1" dirty="0">
                <a:latin typeface="Times New Roman" panose="02020603050405020304" pitchFamily="18" charset="0"/>
                <a:cs typeface="Times New Roman" panose="02020603050405020304" pitchFamily="18" charset="0"/>
              </a:rPr>
              <a:t>  </a:t>
            </a:r>
            <a:br>
              <a:rPr lang="en-CA" sz="3600" b="1" dirty="0"/>
            </a:br>
            <a:r>
              <a:rPr lang="en-CA" sz="3600" b="1" dirty="0"/>
              <a:t> </a:t>
            </a:r>
            <a:r>
              <a:rPr lang="en-US" sz="3600" b="1" dirty="0">
                <a:latin typeface="Calibri" panose="020F0502020204030204" pitchFamily="34" charset="0"/>
                <a:cs typeface="Calibri" panose="020F0502020204030204" pitchFamily="34" charset="0"/>
              </a:rPr>
              <a:t>Introduction to Data Analysis</a:t>
            </a:r>
            <a:endParaRPr lang="en-US" sz="3400" b="1"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739BE994-F180-4509-9728-5B705317FB92}"/>
              </a:ext>
            </a:extLst>
          </p:cNvPr>
          <p:cNvSpPr/>
          <p:nvPr/>
        </p:nvSpPr>
        <p:spPr>
          <a:xfrm>
            <a:off x="282586" y="3061416"/>
            <a:ext cx="2282019" cy="430887"/>
          </a:xfrm>
          <a:prstGeom prst="rect">
            <a:avLst/>
          </a:prstGeom>
        </p:spPr>
        <p:txBody>
          <a:bodyPr wrap="square">
            <a:spAutoFit/>
          </a:bodyPr>
          <a:lstStyle/>
          <a:p>
            <a:r>
              <a:rPr lang="en-CA" sz="2200" b="1" dirty="0">
                <a:solidFill>
                  <a:srgbClr val="FF8700"/>
                </a:solidFill>
                <a:latin typeface="Calibri" panose="020F0502020204030204" pitchFamily="34" charset="0"/>
                <a:cs typeface="Calibri" panose="020F0502020204030204" pitchFamily="34" charset="0"/>
              </a:rPr>
              <a:t>Presented By</a:t>
            </a:r>
            <a:endParaRPr lang="en-CA" sz="2200"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CB54DBEE-8234-4F6F-8A66-CC16233F6B97}"/>
              </a:ext>
            </a:extLst>
          </p:cNvPr>
          <p:cNvSpPr/>
          <p:nvPr/>
        </p:nvSpPr>
        <p:spPr>
          <a:xfrm>
            <a:off x="282586" y="3461526"/>
            <a:ext cx="3233578" cy="430887"/>
          </a:xfrm>
          <a:prstGeom prst="rect">
            <a:avLst/>
          </a:prstGeom>
        </p:spPr>
        <p:txBody>
          <a:bodyPr wrap="none">
            <a:spAutoFit/>
          </a:bodyPr>
          <a:lstStyle/>
          <a:p>
            <a:pPr marL="0" lvl="0" indent="0">
              <a:buNone/>
            </a:pPr>
            <a:r>
              <a:rPr lang="en-CA" sz="2200" b="1" dirty="0">
                <a:solidFill>
                  <a:srgbClr val="FFFFFF"/>
                </a:solidFill>
                <a:latin typeface="Calibri" panose="020F0502020204030204" pitchFamily="34" charset="0"/>
                <a:ea typeface="Roboto" panose="020B0604020202020204" charset="0"/>
                <a:cs typeface="Calibri" panose="020F0502020204030204" pitchFamily="34" charset="0"/>
              </a:rPr>
              <a:t>Kartik Sojitra (100723768)</a:t>
            </a:r>
          </a:p>
        </p:txBody>
      </p:sp>
      <p:sp>
        <p:nvSpPr>
          <p:cNvPr id="4" name="TextBox 3">
            <a:extLst>
              <a:ext uri="{FF2B5EF4-FFF2-40B4-BE49-F238E27FC236}">
                <a16:creationId xmlns:a16="http://schemas.microsoft.com/office/drawing/2014/main" id="{CE11CF60-C91F-4A41-BAD8-023B36A07742}"/>
              </a:ext>
            </a:extLst>
          </p:cNvPr>
          <p:cNvSpPr txBox="1"/>
          <p:nvPr/>
        </p:nvSpPr>
        <p:spPr>
          <a:xfrm>
            <a:off x="282586" y="1530861"/>
            <a:ext cx="4914900" cy="523220"/>
          </a:xfrm>
          <a:prstGeom prst="rect">
            <a:avLst/>
          </a:prstGeom>
          <a:noFill/>
        </p:spPr>
        <p:txBody>
          <a:bodyPr wrap="square" rtlCol="0">
            <a:spAutoFit/>
          </a:bodyPr>
          <a:lstStyle/>
          <a:p>
            <a:r>
              <a:rPr lang="en-CA" sz="2800" dirty="0">
                <a:solidFill>
                  <a:schemeClr val="bg1"/>
                </a:solidFill>
                <a:latin typeface="Calibri" panose="020F0502020204030204" pitchFamily="34" charset="0"/>
                <a:cs typeface="Calibri" panose="020F0502020204030204" pitchFamily="34" charset="0"/>
              </a:rPr>
              <a:t>Final Project – DATA 1200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4" name="Google Shape;184;p2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4" name="TextBox 3">
            <a:extLst>
              <a:ext uri="{FF2B5EF4-FFF2-40B4-BE49-F238E27FC236}">
                <a16:creationId xmlns:a16="http://schemas.microsoft.com/office/drawing/2014/main" id="{3D147A01-826F-4061-AE2D-7523D8551CCE}"/>
              </a:ext>
            </a:extLst>
          </p:cNvPr>
          <p:cNvSpPr txBox="1"/>
          <p:nvPr/>
        </p:nvSpPr>
        <p:spPr>
          <a:xfrm>
            <a:off x="132787" y="1153418"/>
            <a:ext cx="4888436" cy="3970318"/>
          </a:xfrm>
          <a:prstGeom prst="rect">
            <a:avLst/>
          </a:prstGeom>
          <a:noFill/>
        </p:spPr>
        <p:txBody>
          <a:bodyPr wrap="square" rtlCol="0">
            <a:spAutoFit/>
          </a:bodyPr>
          <a:lstStyle/>
          <a:p>
            <a:pPr marL="285750" indent="-285750" algn="just">
              <a:buClr>
                <a:srgbClr val="FF9900"/>
              </a:buClr>
              <a:buFont typeface="Wingdings" panose="05000000000000000000" pitchFamily="2" charset="2"/>
              <a:buChar char="Ø"/>
            </a:pPr>
            <a:r>
              <a:rPr lang="en-US" sz="1600" dirty="0">
                <a:latin typeface="Calibri" panose="020F0502020204030204" pitchFamily="34" charset="0"/>
                <a:cs typeface="Calibri" panose="020F0502020204030204" pitchFamily="34" charset="0"/>
              </a:rPr>
              <a:t>Naive Bayes classifier performs better compared to other models and it needs less training data.</a:t>
            </a:r>
          </a:p>
          <a:p>
            <a:pPr marL="285750" indent="-285750" algn="just">
              <a:buClr>
                <a:srgbClr val="FF9900"/>
              </a:buClr>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600" dirty="0">
                <a:latin typeface="Calibri" panose="020F0502020204030204" pitchFamily="34" charset="0"/>
                <a:cs typeface="Calibri" panose="020F0502020204030204" pitchFamily="34" charset="0"/>
              </a:rPr>
              <a:t>The model is correctly classified by the confusion matrix as its true negative value 6 and true positive value 2. </a:t>
            </a:r>
          </a:p>
          <a:p>
            <a:pPr marL="285750" indent="-285750" algn="just">
              <a:buClr>
                <a:srgbClr val="FF9900"/>
              </a:buClr>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600" dirty="0">
                <a:latin typeface="Calibri" panose="020F0502020204030204" pitchFamily="34" charset="0"/>
                <a:cs typeface="Calibri" panose="020F0502020204030204" pitchFamily="34" charset="0"/>
              </a:rPr>
              <a:t>The accuracy of this model is 0.67 which demonstrates that the Naïve Bayes model is good to predict positive and negative change in prvscore. </a:t>
            </a:r>
          </a:p>
          <a:p>
            <a:pPr marL="285750" indent="-285750" algn="just">
              <a:buClr>
                <a:srgbClr val="FF9900"/>
              </a:buClr>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600" dirty="0">
                <a:latin typeface="Calibri" panose="020F0502020204030204" pitchFamily="34" charset="0"/>
                <a:cs typeface="Calibri" panose="020F0502020204030204" pitchFamily="34" charset="0"/>
              </a:rPr>
              <a:t>In this model, the probability of positive change of prvscore is 50% and the probability of negative change of prvscore is 75% from recall score.</a:t>
            </a:r>
            <a:endParaRPr lang="en-CA" sz="1600" dirty="0">
              <a:latin typeface="Calibri" panose="020F0502020204030204" pitchFamily="34" charset="0"/>
              <a:cs typeface="Calibri" panose="020F0502020204030204" pitchFamily="34" charset="0"/>
            </a:endParaRPr>
          </a:p>
          <a:p>
            <a:pPr marL="285750" indent="-285750">
              <a:buClr>
                <a:srgbClr val="FF9933"/>
              </a:buClr>
              <a:buFont typeface="Wingdings" panose="05000000000000000000" pitchFamily="2" charset="2"/>
              <a:buChar char="Ø"/>
            </a:pPr>
            <a:endParaRPr lang="en-CA" dirty="0">
              <a:latin typeface="Times New Roman" panose="02020603050405020304" pitchFamily="18" charset="0"/>
              <a:cs typeface="Times New Roman" panose="02020603050405020304" pitchFamily="18" charset="0"/>
            </a:endParaRPr>
          </a:p>
          <a:p>
            <a:pPr marL="285750" indent="-285750">
              <a:buClr>
                <a:srgbClr val="FF9933"/>
              </a:buClr>
              <a:buFont typeface="Wingdings" panose="05000000000000000000" pitchFamily="2" charset="2"/>
              <a:buChar char="Ø"/>
            </a:pPr>
            <a:endParaRPr lang="en-CA" dirty="0"/>
          </a:p>
        </p:txBody>
      </p:sp>
      <p:pic>
        <p:nvPicPr>
          <p:cNvPr id="3" name="Picture 2" descr="A screenshot of a cell phone&#10;&#10;Description automatically generated">
            <a:extLst>
              <a:ext uri="{FF2B5EF4-FFF2-40B4-BE49-F238E27FC236}">
                <a16:creationId xmlns:a16="http://schemas.microsoft.com/office/drawing/2014/main" id="{B4F65E27-DCDB-4566-AE68-4739F7587AEF}"/>
              </a:ext>
            </a:extLst>
          </p:cNvPr>
          <p:cNvPicPr>
            <a:picLocks noChangeAspect="1"/>
          </p:cNvPicPr>
          <p:nvPr/>
        </p:nvPicPr>
        <p:blipFill>
          <a:blip r:embed="rId3"/>
          <a:stretch>
            <a:fillRect/>
          </a:stretch>
        </p:blipFill>
        <p:spPr>
          <a:xfrm>
            <a:off x="5021223" y="1729658"/>
            <a:ext cx="4122777" cy="2123264"/>
          </a:xfrm>
          <a:prstGeom prst="rect">
            <a:avLst/>
          </a:prstGeom>
        </p:spPr>
      </p:pic>
      <p:sp>
        <p:nvSpPr>
          <p:cNvPr id="5" name="Rectangle 4">
            <a:extLst>
              <a:ext uri="{FF2B5EF4-FFF2-40B4-BE49-F238E27FC236}">
                <a16:creationId xmlns:a16="http://schemas.microsoft.com/office/drawing/2014/main" id="{18C59C04-2273-433F-BB32-B4F543AF9B7F}"/>
              </a:ext>
            </a:extLst>
          </p:cNvPr>
          <p:cNvSpPr/>
          <p:nvPr/>
        </p:nvSpPr>
        <p:spPr>
          <a:xfrm>
            <a:off x="1469676" y="365850"/>
            <a:ext cx="2610010" cy="646331"/>
          </a:xfrm>
          <a:prstGeom prst="rect">
            <a:avLst/>
          </a:prstGeom>
        </p:spPr>
        <p:txBody>
          <a:bodyPr wrap="none">
            <a:spAutoFit/>
          </a:bodyPr>
          <a:lstStyle/>
          <a:p>
            <a:r>
              <a:rPr lang="en-US" sz="3600" b="1" dirty="0">
                <a:solidFill>
                  <a:schemeClr val="bg1"/>
                </a:solidFill>
                <a:latin typeface="Calibri" panose="020F0502020204030204" pitchFamily="34" charset="0"/>
                <a:cs typeface="Calibri" panose="020F0502020204030204" pitchFamily="34" charset="0"/>
              </a:rPr>
              <a:t>Naïve Bayes </a:t>
            </a:r>
            <a:endParaRPr lang="en-CA" sz="3600" b="1" dirty="0">
              <a:solidFill>
                <a:schemeClr val="bg1"/>
              </a:solidFill>
              <a:latin typeface="Calibri" panose="020F0502020204030204" pitchFamily="34" charset="0"/>
              <a:ea typeface="Roboto" panose="020B0604020202020204" charset="0"/>
              <a:cs typeface="Calibri" panose="020F0502020204030204" pitchFamily="34" charset="0"/>
            </a:endParaRPr>
          </a:p>
        </p:txBody>
      </p:sp>
    </p:spTree>
    <p:extLst>
      <p:ext uri="{BB962C8B-B14F-4D97-AF65-F5344CB8AC3E}">
        <p14:creationId xmlns:p14="http://schemas.microsoft.com/office/powerpoint/2010/main" val="1413977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4" name="Google Shape;184;p2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4" name="TextBox 3">
            <a:extLst>
              <a:ext uri="{FF2B5EF4-FFF2-40B4-BE49-F238E27FC236}">
                <a16:creationId xmlns:a16="http://schemas.microsoft.com/office/drawing/2014/main" id="{3D147A01-826F-4061-AE2D-7523D8551CCE}"/>
              </a:ext>
            </a:extLst>
          </p:cNvPr>
          <p:cNvSpPr txBox="1"/>
          <p:nvPr/>
        </p:nvSpPr>
        <p:spPr>
          <a:xfrm>
            <a:off x="297450" y="1112520"/>
            <a:ext cx="4678049" cy="4431983"/>
          </a:xfrm>
          <a:prstGeom prst="rect">
            <a:avLst/>
          </a:prstGeom>
          <a:noFill/>
        </p:spPr>
        <p:txBody>
          <a:bodyPr wrap="square" rtlCol="0">
            <a:spAutoFit/>
          </a:bodyPr>
          <a:lstStyle/>
          <a:p>
            <a:pPr marL="285750" indent="-285750" algn="just">
              <a:buClr>
                <a:srgbClr val="FF9900"/>
              </a:buClr>
              <a:buFont typeface="Wingdings" panose="05000000000000000000" pitchFamily="2" charset="2"/>
              <a:buChar char="Ø"/>
            </a:pPr>
            <a:r>
              <a:rPr lang="en-CA" sz="1600" dirty="0">
                <a:latin typeface="Calibri" panose="020F0502020204030204" pitchFamily="34" charset="0"/>
                <a:cs typeface="Calibri" panose="020F0502020204030204" pitchFamily="34" charset="0"/>
              </a:rPr>
              <a:t>This model shows the connection between “Outcome” and the independent variables. The value is between 0 and 1. </a:t>
            </a:r>
          </a:p>
          <a:p>
            <a:pPr marL="285750" lvl="0" indent="-285750" algn="just">
              <a:buClr>
                <a:srgbClr val="FF9900"/>
              </a:buClr>
              <a:buFont typeface="Wingdings" panose="05000000000000000000" pitchFamily="2" charset="2"/>
              <a:buChar char="Ø"/>
            </a:pPr>
            <a:endParaRPr lang="en-CA" sz="1600" dirty="0">
              <a:latin typeface="Calibri" panose="020F0502020204030204" pitchFamily="34" charset="0"/>
              <a:cs typeface="Calibri" panose="020F0502020204030204" pitchFamily="34" charset="0"/>
            </a:endParaRPr>
          </a:p>
          <a:p>
            <a:pPr marL="285750" lvl="0" indent="-285750" algn="just">
              <a:buClr>
                <a:srgbClr val="FF9900"/>
              </a:buClr>
              <a:buFont typeface="Wingdings" panose="05000000000000000000" pitchFamily="2" charset="2"/>
              <a:buChar char="Ø"/>
            </a:pPr>
            <a:r>
              <a:rPr lang="en-CA" sz="1600" dirty="0">
                <a:latin typeface="Calibri" panose="020F0502020204030204" pitchFamily="34" charset="0"/>
                <a:cs typeface="Calibri" panose="020F0502020204030204" pitchFamily="34" charset="0"/>
              </a:rPr>
              <a:t>The half of the network incorrectly classified by the confusion matrix which demonstrates that the value of True positive is 5 and True Negative is 2 and the accuracy of 0.58 is not good to create model.</a:t>
            </a:r>
          </a:p>
          <a:p>
            <a:pPr marL="285750" lvl="0" indent="-285750" algn="just">
              <a:buClr>
                <a:srgbClr val="FF9900"/>
              </a:buClr>
              <a:buFont typeface="Wingdings" panose="05000000000000000000" pitchFamily="2" charset="2"/>
              <a:buChar char="Ø"/>
            </a:pPr>
            <a:endParaRPr lang="en-CA" sz="16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CA" sz="1600" dirty="0">
                <a:latin typeface="Calibri" panose="020F0502020204030204" pitchFamily="34" charset="0"/>
                <a:cs typeface="Calibri" panose="020F0502020204030204" pitchFamily="34" charset="0"/>
              </a:rPr>
              <a:t>Recall describing the probability or positivity which determines that probability of </a:t>
            </a:r>
            <a:r>
              <a:rPr lang="en-US" sz="1600" dirty="0">
                <a:latin typeface="Calibri" panose="020F0502020204030204" pitchFamily="34" charset="0"/>
                <a:cs typeface="Calibri" panose="020F0502020204030204" pitchFamily="34" charset="0"/>
              </a:rPr>
              <a:t>negative change of prvscore </a:t>
            </a:r>
            <a:r>
              <a:rPr lang="en-CA" sz="1600" dirty="0">
                <a:latin typeface="Calibri" panose="020F0502020204030204" pitchFamily="34" charset="0"/>
                <a:cs typeface="Calibri" panose="020F0502020204030204" pitchFamily="34" charset="0"/>
              </a:rPr>
              <a:t>and network does not define the value of </a:t>
            </a:r>
            <a:r>
              <a:rPr lang="en-US" sz="1600" dirty="0">
                <a:latin typeface="Calibri" panose="020F0502020204030204" pitchFamily="34" charset="0"/>
                <a:cs typeface="Calibri" panose="020F0502020204030204" pitchFamily="34" charset="0"/>
              </a:rPr>
              <a:t>positive change of prvscore </a:t>
            </a:r>
            <a:r>
              <a:rPr lang="en-CA" sz="1600" dirty="0">
                <a:latin typeface="Calibri" panose="020F0502020204030204" pitchFamily="34" charset="0"/>
                <a:cs typeface="Calibri" panose="020F0502020204030204" pitchFamily="34" charset="0"/>
              </a:rPr>
              <a:t>based on f1-score of 0.44.</a:t>
            </a:r>
          </a:p>
          <a:p>
            <a:endParaRPr lang="en-CA" dirty="0"/>
          </a:p>
          <a:p>
            <a:pPr lvl="0"/>
            <a:endParaRPr lang="en-CA" dirty="0">
              <a:latin typeface="Times New Roman" panose="02020603050405020304" pitchFamily="18" charset="0"/>
              <a:cs typeface="Times New Roman" panose="02020603050405020304" pitchFamily="18" charset="0"/>
            </a:endParaRPr>
          </a:p>
          <a:p>
            <a:pPr marL="285750" indent="-285750">
              <a:buClr>
                <a:srgbClr val="FF9933"/>
              </a:buClr>
              <a:buFont typeface="Wingdings" panose="05000000000000000000" pitchFamily="2" charset="2"/>
              <a:buChar char="Ø"/>
            </a:pPr>
            <a:endParaRPr lang="en-CA" dirty="0"/>
          </a:p>
        </p:txBody>
      </p:sp>
      <p:sp>
        <p:nvSpPr>
          <p:cNvPr id="5" name="Rectangle 4">
            <a:extLst>
              <a:ext uri="{FF2B5EF4-FFF2-40B4-BE49-F238E27FC236}">
                <a16:creationId xmlns:a16="http://schemas.microsoft.com/office/drawing/2014/main" id="{18C59C04-2273-433F-BB32-B4F543AF9B7F}"/>
              </a:ext>
            </a:extLst>
          </p:cNvPr>
          <p:cNvSpPr/>
          <p:nvPr/>
        </p:nvSpPr>
        <p:spPr>
          <a:xfrm>
            <a:off x="1469676" y="365850"/>
            <a:ext cx="2773516" cy="646331"/>
          </a:xfrm>
          <a:prstGeom prst="rect">
            <a:avLst/>
          </a:prstGeom>
        </p:spPr>
        <p:txBody>
          <a:bodyPr wrap="none">
            <a:spAutoFit/>
          </a:bodyPr>
          <a:lstStyle/>
          <a:p>
            <a:pPr>
              <a:buClr>
                <a:srgbClr val="FF9900"/>
              </a:buClr>
            </a:pPr>
            <a:r>
              <a:rPr lang="en-CA" sz="3600" b="1" dirty="0">
                <a:solidFill>
                  <a:schemeClr val="bg1"/>
                </a:solidFill>
                <a:latin typeface="Calibri" panose="020F0502020204030204" pitchFamily="34" charset="0"/>
                <a:cs typeface="Calibri" panose="020F0502020204030204" pitchFamily="34" charset="0"/>
              </a:rPr>
              <a:t>Decision Tree</a:t>
            </a:r>
          </a:p>
        </p:txBody>
      </p:sp>
      <p:pic>
        <p:nvPicPr>
          <p:cNvPr id="6" name="Picture 5" descr="A screenshot of a cell phone&#10;&#10;Description automatically generated">
            <a:extLst>
              <a:ext uri="{FF2B5EF4-FFF2-40B4-BE49-F238E27FC236}">
                <a16:creationId xmlns:a16="http://schemas.microsoft.com/office/drawing/2014/main" id="{369E9F7E-CD92-4160-8993-7EB2115647B7}"/>
              </a:ext>
            </a:extLst>
          </p:cNvPr>
          <p:cNvPicPr>
            <a:picLocks noChangeAspect="1"/>
          </p:cNvPicPr>
          <p:nvPr/>
        </p:nvPicPr>
        <p:blipFill>
          <a:blip r:embed="rId3"/>
          <a:stretch>
            <a:fillRect/>
          </a:stretch>
        </p:blipFill>
        <p:spPr>
          <a:xfrm>
            <a:off x="4975499" y="1798240"/>
            <a:ext cx="4168501" cy="1912699"/>
          </a:xfrm>
          <a:prstGeom prst="rect">
            <a:avLst/>
          </a:prstGeom>
        </p:spPr>
      </p:pic>
    </p:spTree>
    <p:extLst>
      <p:ext uri="{BB962C8B-B14F-4D97-AF65-F5344CB8AC3E}">
        <p14:creationId xmlns:p14="http://schemas.microsoft.com/office/powerpoint/2010/main" val="1571973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02439-F243-4ADE-A018-2B6EB286359C}"/>
              </a:ext>
            </a:extLst>
          </p:cNvPr>
          <p:cNvSpPr>
            <a:spLocks noGrp="1"/>
          </p:cNvSpPr>
          <p:nvPr>
            <p:ph type="title"/>
          </p:nvPr>
        </p:nvSpPr>
        <p:spPr/>
        <p:txBody>
          <a:bodyPr/>
          <a:lstStyle/>
          <a:p>
            <a:r>
              <a:rPr lang="en-CA" sz="3200" b="1" dirty="0">
                <a:solidFill>
                  <a:schemeClr val="bg1"/>
                </a:solidFill>
                <a:latin typeface="Times New Roman" panose="02020603050405020304" pitchFamily="18" charset="0"/>
                <a:cs typeface="Times New Roman" panose="02020603050405020304" pitchFamily="18" charset="0"/>
              </a:rPr>
              <a:t>Insights and Findings</a:t>
            </a:r>
          </a:p>
        </p:txBody>
      </p:sp>
      <p:sp>
        <p:nvSpPr>
          <p:cNvPr id="4" name="Slide Number Placeholder 3">
            <a:extLst>
              <a:ext uri="{FF2B5EF4-FFF2-40B4-BE49-F238E27FC236}">
                <a16:creationId xmlns:a16="http://schemas.microsoft.com/office/drawing/2014/main" id="{37124915-BCCF-4A0F-BC00-0137962947A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sp>
        <p:nvSpPr>
          <p:cNvPr id="7" name="TextBox 6">
            <a:extLst>
              <a:ext uri="{FF2B5EF4-FFF2-40B4-BE49-F238E27FC236}">
                <a16:creationId xmlns:a16="http://schemas.microsoft.com/office/drawing/2014/main" id="{B46A80D4-82E1-4636-AC01-F4D79F6ACC9E}"/>
              </a:ext>
            </a:extLst>
          </p:cNvPr>
          <p:cNvSpPr txBox="1"/>
          <p:nvPr/>
        </p:nvSpPr>
        <p:spPr>
          <a:xfrm>
            <a:off x="711994" y="1257776"/>
            <a:ext cx="8172926" cy="3970318"/>
          </a:xfrm>
          <a:prstGeom prst="rect">
            <a:avLst/>
          </a:prstGeom>
          <a:noFill/>
        </p:spPr>
        <p:txBody>
          <a:bodyPr wrap="square" rtlCol="0">
            <a:spAutoFit/>
          </a:bodyPr>
          <a:lstStyle/>
          <a:p>
            <a:pPr marL="285750" indent="-285750" algn="just">
              <a:buClr>
                <a:srgbClr val="FF9933"/>
              </a:buClr>
              <a:buFont typeface="Wingdings" panose="05000000000000000000" pitchFamily="2" charset="2"/>
              <a:buChar char="Ø"/>
            </a:pPr>
            <a:r>
              <a:rPr lang="en-CA" sz="1600" dirty="0">
                <a:latin typeface="Calibri" panose="020F0502020204030204" pitchFamily="34" charset="0"/>
                <a:cs typeface="Calibri" panose="020F0502020204030204" pitchFamily="34" charset="0"/>
              </a:rPr>
              <a:t>In the logistic regression, the value of accuracy, recall, f1-score is not good that implies our algorithm was not exceptionally good to make a sensibly great prediction. </a:t>
            </a:r>
          </a:p>
          <a:p>
            <a:pPr algn="just">
              <a:buClr>
                <a:srgbClr val="FF9933"/>
              </a:buClr>
            </a:pPr>
            <a:endParaRPr lang="en-US" sz="1600" dirty="0">
              <a:latin typeface="Calibri" panose="020F0502020204030204" pitchFamily="34" charset="0"/>
              <a:cs typeface="Calibri" panose="020F0502020204030204" pitchFamily="34" charset="0"/>
            </a:endParaRPr>
          </a:p>
          <a:p>
            <a:pPr marL="285750" indent="-285750" algn="just">
              <a:buClr>
                <a:srgbClr val="FF9933"/>
              </a:buClr>
              <a:buFont typeface="Wingdings" panose="05000000000000000000" pitchFamily="2" charset="2"/>
              <a:buChar char="Ø"/>
            </a:pPr>
            <a:r>
              <a:rPr lang="en-CA" sz="1600" dirty="0">
                <a:latin typeface="Calibri" panose="020F0502020204030204" pitchFamily="34" charset="0"/>
                <a:cs typeface="Calibri" panose="020F0502020204030204" pitchFamily="34" charset="0"/>
              </a:rPr>
              <a:t>In the Support Vector Machine, the half of the network incorrectly classified by the confusion matrix which demonstrates that the value of True positive is 4 and True Negative is 1 and the f1-score of 0.42 is not good to create model.</a:t>
            </a:r>
          </a:p>
          <a:p>
            <a:pPr marL="285750" indent="-285750" algn="just">
              <a:buClr>
                <a:srgbClr val="FF9933"/>
              </a:buClr>
              <a:buFont typeface="Wingdings" panose="05000000000000000000" pitchFamily="2" charset="2"/>
              <a:buChar char="Ø"/>
            </a:pPr>
            <a:endParaRPr lang="en-CA" sz="16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600" dirty="0">
                <a:latin typeface="Calibri" panose="020F0502020204030204" pitchFamily="34" charset="0"/>
                <a:cs typeface="Calibri" panose="020F0502020204030204" pitchFamily="34" charset="0"/>
              </a:rPr>
              <a:t>Naive Bayes classifier performs better compare to other models and it need less training data. The accuracy of this model is 0.67 which demonstrates that the Naïve Bayes model is good to predict positive and negative change in prvscore. </a:t>
            </a:r>
          </a:p>
          <a:p>
            <a:pPr algn="just">
              <a:buClr>
                <a:srgbClr val="FF9933"/>
              </a:buClr>
            </a:pPr>
            <a:endParaRPr lang="en-US" sz="1600" dirty="0">
              <a:latin typeface="Calibri" panose="020F0502020204030204" pitchFamily="34" charset="0"/>
              <a:cs typeface="Calibri" panose="020F0502020204030204" pitchFamily="34" charset="0"/>
            </a:endParaRPr>
          </a:p>
          <a:p>
            <a:pPr marL="285750" indent="-285750" algn="just">
              <a:buClr>
                <a:srgbClr val="FF9933"/>
              </a:buClr>
              <a:buFont typeface="Wingdings" panose="05000000000000000000" pitchFamily="2" charset="2"/>
              <a:buChar char="Ø"/>
            </a:pPr>
            <a:r>
              <a:rPr lang="en-US" sz="1600" dirty="0">
                <a:latin typeface="Calibri" panose="020F0502020204030204" pitchFamily="34" charset="0"/>
                <a:cs typeface="Calibri" panose="020F0502020204030204" pitchFamily="34" charset="0"/>
              </a:rPr>
              <a:t>In Decision tree, </a:t>
            </a:r>
            <a:r>
              <a:rPr lang="en-CA" sz="1600" dirty="0">
                <a:latin typeface="Calibri" panose="020F0502020204030204" pitchFamily="34" charset="0"/>
                <a:cs typeface="Calibri" panose="020F0502020204030204" pitchFamily="34" charset="0"/>
              </a:rPr>
              <a:t>if the precision “</a:t>
            </a:r>
            <a:r>
              <a:rPr lang="en-US" sz="1600" dirty="0">
                <a:latin typeface="Calibri" panose="020F0502020204030204" pitchFamily="34" charset="0"/>
                <a:cs typeface="Calibri" panose="020F0502020204030204" pitchFamily="34" charset="0"/>
              </a:rPr>
              <a:t>Outcome”</a:t>
            </a:r>
            <a:r>
              <a:rPr lang="en-CA" sz="1600" dirty="0">
                <a:latin typeface="Calibri" panose="020F0502020204030204" pitchFamily="34" charset="0"/>
                <a:cs typeface="Calibri" panose="020F0502020204030204" pitchFamily="34" charset="0"/>
              </a:rPr>
              <a:t> would be 95% and the value of the total precision, recall and f1-score is more precious than it would be a specific model.</a:t>
            </a:r>
          </a:p>
          <a:p>
            <a:pPr marL="285750" indent="-285750">
              <a:buClr>
                <a:srgbClr val="FF9933"/>
              </a:buClr>
              <a:buFont typeface="Wingdings" panose="05000000000000000000" pitchFamily="2" charset="2"/>
              <a:buChar char="Ø"/>
            </a:pPr>
            <a:endParaRPr lang="en-CA" dirty="0"/>
          </a:p>
          <a:p>
            <a:pPr marL="285750" indent="-285750">
              <a:buClr>
                <a:srgbClr val="FF9933"/>
              </a:buClr>
              <a:buFont typeface="Wingdings" panose="05000000000000000000" pitchFamily="2" charset="2"/>
              <a:buChar char="Ø"/>
            </a:pPr>
            <a:endParaRPr lang="en-CA" dirty="0"/>
          </a:p>
          <a:p>
            <a:pPr marL="285750" indent="-285750">
              <a:buClr>
                <a:srgbClr val="FF9933"/>
              </a:buClr>
              <a:buFont typeface="Wingdings" panose="05000000000000000000" pitchFamily="2" charset="2"/>
              <a:buChar char="Ø"/>
            </a:pPr>
            <a:endParaRPr lang="en-CA"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6729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429A8-BF0F-42DF-BF14-8A86F92F330F}"/>
              </a:ext>
            </a:extLst>
          </p:cNvPr>
          <p:cNvSpPr>
            <a:spLocks noGrp="1"/>
          </p:cNvSpPr>
          <p:nvPr>
            <p:ph type="title"/>
          </p:nvPr>
        </p:nvSpPr>
        <p:spPr/>
        <p:txBody>
          <a:bodyPr/>
          <a:lstStyle/>
          <a:p>
            <a:r>
              <a:rPr lang="en-CA" sz="3600" b="1" dirty="0">
                <a:latin typeface="Calibri" panose="020F0502020204030204" pitchFamily="34" charset="0"/>
                <a:cs typeface="Calibri" panose="020F0502020204030204" pitchFamily="34" charset="0"/>
              </a:rPr>
              <a:t>Recommendation</a:t>
            </a:r>
            <a:endParaRPr lang="en-CA" sz="36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04595860-E83C-4E02-B2B1-AF83B94C86B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dirty="0"/>
          </a:p>
        </p:txBody>
      </p:sp>
      <p:sp>
        <p:nvSpPr>
          <p:cNvPr id="8" name="TextBox 7">
            <a:extLst>
              <a:ext uri="{FF2B5EF4-FFF2-40B4-BE49-F238E27FC236}">
                <a16:creationId xmlns:a16="http://schemas.microsoft.com/office/drawing/2014/main" id="{B4AB8D12-34DE-4D29-9C51-E223CDFD294F}"/>
              </a:ext>
            </a:extLst>
          </p:cNvPr>
          <p:cNvSpPr txBox="1"/>
          <p:nvPr/>
        </p:nvSpPr>
        <p:spPr>
          <a:xfrm>
            <a:off x="746760" y="1370648"/>
            <a:ext cx="8031480" cy="3354765"/>
          </a:xfrm>
          <a:prstGeom prst="rect">
            <a:avLst/>
          </a:prstGeom>
          <a:noFill/>
        </p:spPr>
        <p:txBody>
          <a:bodyPr wrap="square" rtlCol="0">
            <a:spAutoFit/>
          </a:bodyPr>
          <a:lstStyle/>
          <a:p>
            <a:pPr marL="285750" indent="-285750" algn="just">
              <a:buClr>
                <a:srgbClr val="FF9900"/>
              </a:buClr>
              <a:buFont typeface="Wingdings" panose="05000000000000000000" pitchFamily="2" charset="2"/>
              <a:buChar char="Ø"/>
            </a:pPr>
            <a:r>
              <a:rPr lang="en-CA" sz="1800" dirty="0">
                <a:latin typeface="Calibri" panose="020F0502020204030204" pitchFamily="34" charset="0"/>
                <a:cs typeface="Calibri" panose="020F0502020204030204" pitchFamily="34" charset="0"/>
              </a:rPr>
              <a:t>To improve the algorithm, we can add one more independent variable “Practice”  which highly affects </a:t>
            </a:r>
            <a:r>
              <a:rPr lang="en-US" sz="1800" dirty="0">
                <a:latin typeface="Calibri" panose="020F0502020204030204" pitchFamily="34" charset="0"/>
                <a:cs typeface="Calibri" panose="020F0502020204030204" pitchFamily="34" charset="0"/>
              </a:rPr>
              <a:t>prvscore that increase the probability of “Outcome”.</a:t>
            </a:r>
          </a:p>
          <a:p>
            <a:pPr marL="285750" indent="-285750" algn="just">
              <a:buClr>
                <a:srgbClr val="FF9933"/>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lgn="just">
              <a:buClr>
                <a:srgbClr val="FF9933"/>
              </a:buClr>
              <a:buFont typeface="Wingdings" panose="05000000000000000000" pitchFamily="2" charset="2"/>
              <a:buChar char="Ø"/>
            </a:pPr>
            <a:r>
              <a:rPr lang="en-CA" sz="1800" dirty="0">
                <a:latin typeface="Calibri" panose="020F0502020204030204" pitchFamily="34" charset="0"/>
                <a:cs typeface="Calibri" panose="020F0502020204030204" pitchFamily="34" charset="0"/>
              </a:rPr>
              <a:t>John Hughes should add some variable to create high accuracy in the model and should train the x and y better which builds good model.</a:t>
            </a:r>
          </a:p>
          <a:p>
            <a:pPr algn="just">
              <a:buClr>
                <a:srgbClr val="FF9933"/>
              </a:buClr>
            </a:pPr>
            <a:endParaRPr lang="en-US" sz="1800" dirty="0">
              <a:latin typeface="Calibri" panose="020F0502020204030204" pitchFamily="34" charset="0"/>
              <a:cs typeface="Calibri" panose="020F0502020204030204" pitchFamily="34" charset="0"/>
            </a:endParaRPr>
          </a:p>
          <a:p>
            <a:pPr marL="285750" indent="-285750" algn="just">
              <a:buClr>
                <a:srgbClr val="FF9933"/>
              </a:buClr>
              <a:buFont typeface="Wingdings" panose="05000000000000000000" pitchFamily="2" charset="2"/>
              <a:buChar char="Ø"/>
            </a:pPr>
            <a:r>
              <a:rPr lang="en-CA" sz="1800" dirty="0">
                <a:latin typeface="Calibri" panose="020F0502020204030204" pitchFamily="34" charset="0"/>
                <a:cs typeface="Calibri" panose="020F0502020204030204" pitchFamily="34" charset="0"/>
              </a:rPr>
              <a:t>Multiple data can also help to correlate between the data and variables, more inputs would help to create high level model.</a:t>
            </a:r>
          </a:p>
          <a:p>
            <a:pPr marL="285750" indent="-285750" algn="just">
              <a:buClr>
                <a:srgbClr val="FF9933"/>
              </a:buClr>
              <a:buFont typeface="Wingdings" panose="05000000000000000000" pitchFamily="2" charset="2"/>
              <a:buChar char="Ø"/>
            </a:pPr>
            <a:endParaRPr lang="en-US" sz="1800" dirty="0">
              <a:solidFill>
                <a:schemeClr val="tx1">
                  <a:lumMod val="85000"/>
                  <a:lumOff val="15000"/>
                </a:schemeClr>
              </a:solidFill>
              <a:latin typeface="Calibri" panose="020F0502020204030204" pitchFamily="34" charset="0"/>
              <a:cs typeface="Calibri" panose="020F0502020204030204" pitchFamily="34" charset="0"/>
            </a:endParaRPr>
          </a:p>
          <a:p>
            <a:pPr marL="285750" indent="-285750" algn="just">
              <a:buClr>
                <a:srgbClr val="FF9933"/>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The accuracy of this model is 0.67 which demonstrates that the Naïve Bayes model is good to predict positive and negative change in prvscore. </a:t>
            </a:r>
          </a:p>
          <a:p>
            <a:r>
              <a:rPr lang="en-CA" dirty="0"/>
              <a:t>	</a:t>
            </a:r>
          </a:p>
        </p:txBody>
      </p:sp>
    </p:spTree>
    <p:extLst>
      <p:ext uri="{BB962C8B-B14F-4D97-AF65-F5344CB8AC3E}">
        <p14:creationId xmlns:p14="http://schemas.microsoft.com/office/powerpoint/2010/main" val="2218379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429A8-BF0F-42DF-BF14-8A86F92F330F}"/>
              </a:ext>
            </a:extLst>
          </p:cNvPr>
          <p:cNvSpPr>
            <a:spLocks noGrp="1"/>
          </p:cNvSpPr>
          <p:nvPr>
            <p:ph type="title"/>
          </p:nvPr>
        </p:nvSpPr>
        <p:spPr>
          <a:xfrm>
            <a:off x="1400250" y="276075"/>
            <a:ext cx="6724500" cy="749100"/>
          </a:xfrm>
        </p:spPr>
        <p:txBody>
          <a:bodyPr/>
          <a:lstStyle/>
          <a:p>
            <a:r>
              <a:rPr lang="en-CA" sz="3600" b="1" dirty="0">
                <a:latin typeface="Calibri" panose="020F0502020204030204" pitchFamily="34" charset="0"/>
                <a:cs typeface="Calibri" panose="020F0502020204030204" pitchFamily="34" charset="0"/>
              </a:rPr>
              <a:t>Conclusion</a:t>
            </a:r>
          </a:p>
        </p:txBody>
      </p:sp>
      <p:sp>
        <p:nvSpPr>
          <p:cNvPr id="4" name="Slide Number Placeholder 3">
            <a:extLst>
              <a:ext uri="{FF2B5EF4-FFF2-40B4-BE49-F238E27FC236}">
                <a16:creationId xmlns:a16="http://schemas.microsoft.com/office/drawing/2014/main" id="{04595860-E83C-4E02-B2B1-AF83B94C86B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dirty="0"/>
          </a:p>
        </p:txBody>
      </p:sp>
      <p:sp>
        <p:nvSpPr>
          <p:cNvPr id="8" name="TextBox 7">
            <a:extLst>
              <a:ext uri="{FF2B5EF4-FFF2-40B4-BE49-F238E27FC236}">
                <a16:creationId xmlns:a16="http://schemas.microsoft.com/office/drawing/2014/main" id="{B4AB8D12-34DE-4D29-9C51-E223CDFD294F}"/>
              </a:ext>
            </a:extLst>
          </p:cNvPr>
          <p:cNvSpPr txBox="1"/>
          <p:nvPr/>
        </p:nvSpPr>
        <p:spPr>
          <a:xfrm>
            <a:off x="815340" y="1303646"/>
            <a:ext cx="8031480" cy="3970318"/>
          </a:xfrm>
          <a:prstGeom prst="rect">
            <a:avLst/>
          </a:prstGeom>
          <a:noFill/>
        </p:spPr>
        <p:txBody>
          <a:bodyPr wrap="square" rtlCol="0">
            <a:spAutoFit/>
          </a:bodyPr>
          <a:lstStyle/>
          <a:p>
            <a:pPr marL="285750" lvl="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The precision and recall of Naïve Bayes are greater than the other algorithm so for Mr. </a:t>
            </a:r>
            <a:r>
              <a:rPr lang="en-US" sz="1800" dirty="0">
                <a:solidFill>
                  <a:schemeClr val="tx1"/>
                </a:solidFill>
                <a:latin typeface="Calibri" panose="020F0502020204030204" pitchFamily="34" charset="0"/>
                <a:cs typeface="Calibri" panose="020F0502020204030204" pitchFamily="34" charset="0"/>
              </a:rPr>
              <a:t>John Hughes </a:t>
            </a:r>
            <a:r>
              <a:rPr lang="en-US" sz="1800" dirty="0">
                <a:latin typeface="Calibri" panose="020F0502020204030204" pitchFamily="34" charset="0"/>
                <a:cs typeface="Calibri" panose="020F0502020204030204" pitchFamily="34" charset="0"/>
              </a:rPr>
              <a:t>Naïve Bayes is good model to conduct this analysis and to understand the positive and negative impact of prvscore on “outcome”.</a:t>
            </a:r>
          </a:p>
          <a:p>
            <a:pPr marL="285750" lvl="0" indent="-285750" algn="just">
              <a:buClr>
                <a:srgbClr val="FF9900"/>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NB algorithm is easy and fast to predict class of test data set and perform well in multi class prediction.</a:t>
            </a:r>
          </a:p>
          <a:p>
            <a:pPr marL="285750" lvl="0" indent="-285750" algn="just">
              <a:buClr>
                <a:srgbClr val="FF9900"/>
              </a:buClr>
              <a:buFont typeface="Wingdings" panose="05000000000000000000" pitchFamily="2" charset="2"/>
              <a:buChar char="Ø"/>
            </a:pPr>
            <a:endParaRPr lang="en-CA" sz="18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It perform well in case of categorical input variables compared to numerical variables.</a:t>
            </a:r>
          </a:p>
          <a:p>
            <a:pPr marL="285750" indent="-285750" algn="just">
              <a:buClr>
                <a:srgbClr val="FF9900"/>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Naive Bayes classifier performs better compare to other models and it need less training data.</a:t>
            </a:r>
          </a:p>
          <a:p>
            <a:pPr lvl="0" algn="just"/>
            <a:endParaRPr lang="en-CA" sz="1800" dirty="0"/>
          </a:p>
          <a:p>
            <a:pPr lvl="0"/>
            <a:endParaRPr lang="en-CA" sz="1800" dirty="0"/>
          </a:p>
        </p:txBody>
      </p:sp>
    </p:spTree>
    <p:extLst>
      <p:ext uri="{BB962C8B-B14F-4D97-AF65-F5344CB8AC3E}">
        <p14:creationId xmlns:p14="http://schemas.microsoft.com/office/powerpoint/2010/main" val="1334781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E567615-72F8-4D9F-9EB3-94EB3553673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sp>
        <p:nvSpPr>
          <p:cNvPr id="5" name="TextBox 4">
            <a:extLst>
              <a:ext uri="{FF2B5EF4-FFF2-40B4-BE49-F238E27FC236}">
                <a16:creationId xmlns:a16="http://schemas.microsoft.com/office/drawing/2014/main" id="{70DD7ACE-35B7-4E2D-BCB7-E41CDE055F54}"/>
              </a:ext>
            </a:extLst>
          </p:cNvPr>
          <p:cNvSpPr txBox="1"/>
          <p:nvPr/>
        </p:nvSpPr>
        <p:spPr>
          <a:xfrm>
            <a:off x="883920" y="1104900"/>
            <a:ext cx="7840980" cy="3785652"/>
          </a:xfrm>
          <a:prstGeom prst="rect">
            <a:avLst/>
          </a:prstGeom>
          <a:noFill/>
        </p:spPr>
        <p:txBody>
          <a:bodyPr wrap="square" rtlCol="0">
            <a:spAutoFit/>
          </a:bodyPr>
          <a:lstStyle/>
          <a:p>
            <a:pPr marL="285750" indent="-285750" algn="just">
              <a:buClr>
                <a:srgbClr val="FF9900"/>
              </a:buClr>
              <a:buFont typeface="Wingdings" panose="05000000000000000000" pitchFamily="2" charset="2"/>
              <a:buChar char="Ø"/>
            </a:pPr>
            <a:r>
              <a:rPr lang="en-US" sz="1600" dirty="0">
                <a:latin typeface="Calibri" panose="020F0502020204030204" pitchFamily="34" charset="0"/>
                <a:cs typeface="Calibri" panose="020F0502020204030204" pitchFamily="34" charset="0"/>
              </a:rPr>
              <a:t>SVM doesn’t perform well, when we have large data set because the required training time is higher.</a:t>
            </a:r>
          </a:p>
          <a:p>
            <a:pPr marL="285750" indent="-285750" algn="just">
              <a:buClr>
                <a:srgbClr val="FF9900"/>
              </a:buClr>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CA" sz="1600" dirty="0">
                <a:latin typeface="Calibri" panose="020F0502020204030204" pitchFamily="34" charset="0"/>
                <a:cs typeface="Calibri" panose="020F0502020204030204" pitchFamily="34" charset="0"/>
              </a:rPr>
              <a:t>In addition, precision level, recall, f1 score should be higher about 95% to get a more accurate decision tree model. </a:t>
            </a:r>
          </a:p>
          <a:p>
            <a:pPr marL="285750" indent="-285750" algn="just">
              <a:buClr>
                <a:srgbClr val="FF9900"/>
              </a:buClr>
              <a:buFont typeface="Wingdings" panose="05000000000000000000" pitchFamily="2" charset="2"/>
              <a:buChar char="Ø"/>
            </a:pPr>
            <a:endParaRPr lang="en-CA" sz="16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600" dirty="0">
                <a:latin typeface="Calibri" panose="020F0502020204030204" pitchFamily="34" charset="0"/>
                <a:cs typeface="Calibri" panose="020F0502020204030204" pitchFamily="34" charset="0"/>
              </a:rPr>
              <a:t>Naive Bayes model is easy to build and particularly useful for very large data sets. Along with simplicity, Naive Bayes is known to outperform even highly sophisticated classification methods.</a:t>
            </a:r>
          </a:p>
          <a:p>
            <a:pPr marL="285750" indent="-285750" algn="just">
              <a:buClr>
                <a:srgbClr val="FF9900"/>
              </a:buClr>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600" dirty="0">
                <a:latin typeface="Calibri" panose="020F0502020204030204" pitchFamily="34" charset="0"/>
                <a:cs typeface="Calibri" panose="020F0502020204030204" pitchFamily="34" charset="0"/>
              </a:rPr>
              <a:t>Naive Bayes is easy and fast to predict class of test data set. It also perform well in multi class prediction.</a:t>
            </a:r>
            <a:endParaRPr lang="en-CA" sz="16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endParaRPr lang="en-CA" sz="16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600" dirty="0">
                <a:latin typeface="Calibri" panose="020F0502020204030204" pitchFamily="34" charset="0"/>
                <a:cs typeface="Calibri" panose="020F0502020204030204" pitchFamily="34" charset="0"/>
              </a:rPr>
              <a:t>When assumption of independence holds, a Naive Bayes classifier performs better compare to other models like logistic regression and we need less training data.</a:t>
            </a:r>
            <a:endParaRPr lang="en-CA" sz="16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540400E8-C22C-4BD1-B3B7-9D43E6623FDA}"/>
              </a:ext>
            </a:extLst>
          </p:cNvPr>
          <p:cNvSpPr txBox="1"/>
          <p:nvPr/>
        </p:nvSpPr>
        <p:spPr>
          <a:xfrm>
            <a:off x="1379220" y="335370"/>
            <a:ext cx="5341620" cy="646331"/>
          </a:xfrm>
          <a:prstGeom prst="rect">
            <a:avLst/>
          </a:prstGeom>
          <a:noFill/>
        </p:spPr>
        <p:txBody>
          <a:bodyPr wrap="square" rtlCol="0">
            <a:spAutoFit/>
          </a:bodyPr>
          <a:lstStyle/>
          <a:p>
            <a:r>
              <a:rPr lang="en-CA" sz="3600" b="1" dirty="0">
                <a:solidFill>
                  <a:schemeClr val="bg1"/>
                </a:solidFill>
                <a:latin typeface="Calibri" panose="020F0502020204030204" pitchFamily="34" charset="0"/>
                <a:cs typeface="Calibri" panose="020F0502020204030204" pitchFamily="34" charset="0"/>
              </a:rPr>
              <a:t>Possible</a:t>
            </a:r>
            <a:r>
              <a:rPr lang="en-CA" sz="3600" dirty="0">
                <a:solidFill>
                  <a:schemeClr val="bg1"/>
                </a:solidFill>
                <a:latin typeface="Calibri" panose="020F0502020204030204" pitchFamily="34" charset="0"/>
                <a:cs typeface="Calibri" panose="020F0502020204030204" pitchFamily="34" charset="0"/>
              </a:rPr>
              <a:t> </a:t>
            </a:r>
            <a:r>
              <a:rPr lang="en-CA" sz="3600" b="1" dirty="0">
                <a:solidFill>
                  <a:schemeClr val="bg1"/>
                </a:solidFill>
                <a:latin typeface="Calibri" panose="020F0502020204030204" pitchFamily="34" charset="0"/>
                <a:cs typeface="Calibri" panose="020F0502020204030204" pitchFamily="34" charset="0"/>
              </a:rPr>
              <a:t>Improvements</a:t>
            </a:r>
          </a:p>
        </p:txBody>
      </p:sp>
    </p:spTree>
    <p:extLst>
      <p:ext uri="{BB962C8B-B14F-4D97-AF65-F5344CB8AC3E}">
        <p14:creationId xmlns:p14="http://schemas.microsoft.com/office/powerpoint/2010/main" val="1801214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pic>
        <p:nvPicPr>
          <p:cNvPr id="5" name="Picture 4" descr="A close up of a computer&#10;&#10;Description automatically generated">
            <a:extLst>
              <a:ext uri="{FF2B5EF4-FFF2-40B4-BE49-F238E27FC236}">
                <a16:creationId xmlns:a16="http://schemas.microsoft.com/office/drawing/2014/main" id="{83A4418D-7F7A-4479-A7C4-ACC55E421AE0}"/>
              </a:ext>
            </a:extLst>
          </p:cNvPr>
          <p:cNvPicPr>
            <a:picLocks noChangeAspect="1"/>
          </p:cNvPicPr>
          <p:nvPr/>
        </p:nvPicPr>
        <p:blipFill>
          <a:blip r:embed="rId3"/>
          <a:stretch>
            <a:fillRect/>
          </a:stretch>
        </p:blipFill>
        <p:spPr>
          <a:xfrm>
            <a:off x="0" y="731700"/>
            <a:ext cx="9144000" cy="419034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1" name="Google Shape;121;p1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
        <p:nvSpPr>
          <p:cNvPr id="25" name="Rectangle 24">
            <a:extLst>
              <a:ext uri="{FF2B5EF4-FFF2-40B4-BE49-F238E27FC236}">
                <a16:creationId xmlns:a16="http://schemas.microsoft.com/office/drawing/2014/main" id="{E06FB15A-A671-49CD-96E9-93DB41922329}"/>
              </a:ext>
            </a:extLst>
          </p:cNvPr>
          <p:cNvSpPr/>
          <p:nvPr/>
        </p:nvSpPr>
        <p:spPr>
          <a:xfrm>
            <a:off x="4886325" y="739461"/>
            <a:ext cx="3579019" cy="5632311"/>
          </a:xfrm>
          <a:prstGeom prst="rect">
            <a:avLst/>
          </a:prstGeom>
        </p:spPr>
        <p:txBody>
          <a:bodyPr wrap="square">
            <a:spAutoFit/>
          </a:bodyPr>
          <a:lstStyle/>
          <a:p>
            <a:pPr marL="342900" lvl="0" indent="-342900">
              <a:buClr>
                <a:srgbClr val="FF9900"/>
              </a:buClr>
              <a:buFont typeface="Wingdings" panose="05000000000000000000" pitchFamily="2" charset="2"/>
              <a:buChar char="Ø"/>
            </a:pPr>
            <a:r>
              <a:rPr lang="en-CA" sz="2000" b="1" dirty="0">
                <a:solidFill>
                  <a:schemeClr val="bg1"/>
                </a:solidFill>
                <a:latin typeface="Calibri" panose="020F0502020204030204" pitchFamily="34" charset="0"/>
                <a:cs typeface="Calibri" panose="020F0502020204030204" pitchFamily="34" charset="0"/>
              </a:rPr>
              <a:t>Description of the Problem</a:t>
            </a:r>
          </a:p>
          <a:p>
            <a:pPr marL="342900" lvl="0" indent="-342900">
              <a:buClr>
                <a:srgbClr val="FF9900"/>
              </a:buClr>
              <a:buFont typeface="Wingdings" panose="05000000000000000000" pitchFamily="2" charset="2"/>
              <a:buChar char="Ø"/>
            </a:pPr>
            <a:r>
              <a:rPr lang="en-CA" sz="2000" b="1" dirty="0">
                <a:solidFill>
                  <a:schemeClr val="bg1"/>
                </a:solidFill>
                <a:latin typeface="Calibri" panose="020F0502020204030204" pitchFamily="34" charset="0"/>
                <a:cs typeface="Calibri" panose="020F0502020204030204" pitchFamily="34" charset="0"/>
              </a:rPr>
              <a:t>Methodology</a:t>
            </a:r>
          </a:p>
          <a:p>
            <a:pPr marL="342900" indent="-342900">
              <a:buClr>
                <a:srgbClr val="FF9900"/>
              </a:buClr>
              <a:buFont typeface="Wingdings" panose="05000000000000000000" pitchFamily="2" charset="2"/>
              <a:buChar char="Ø"/>
            </a:pPr>
            <a:r>
              <a:rPr lang="en-CA" sz="2000" b="1" dirty="0">
                <a:solidFill>
                  <a:schemeClr val="bg1"/>
                </a:solidFill>
                <a:latin typeface="Calibri" panose="020F0502020204030204" pitchFamily="34" charset="0"/>
                <a:cs typeface="Calibri" panose="020F0502020204030204" pitchFamily="34" charset="0"/>
              </a:rPr>
              <a:t>Basic Statistics</a:t>
            </a:r>
          </a:p>
          <a:p>
            <a:pPr marL="342900" indent="-342900">
              <a:buClr>
                <a:srgbClr val="FF9900"/>
              </a:buClr>
              <a:buFont typeface="Wingdings" panose="05000000000000000000" pitchFamily="2" charset="2"/>
              <a:buChar char="Ø"/>
            </a:pPr>
            <a:r>
              <a:rPr lang="en-CA" sz="2000" b="1" dirty="0">
                <a:solidFill>
                  <a:schemeClr val="bg1"/>
                </a:solidFill>
                <a:latin typeface="Calibri" panose="020F0502020204030204" pitchFamily="34" charset="0"/>
                <a:cs typeface="Calibri" panose="020F0502020204030204" pitchFamily="34" charset="0"/>
              </a:rPr>
              <a:t>Logistic Regression </a:t>
            </a:r>
          </a:p>
          <a:p>
            <a:pPr marL="342900" indent="-342900">
              <a:buClr>
                <a:srgbClr val="FF9900"/>
              </a:buClr>
              <a:buFont typeface="Wingdings" panose="05000000000000000000" pitchFamily="2" charset="2"/>
              <a:buChar char="Ø"/>
            </a:pPr>
            <a:r>
              <a:rPr lang="en-CA" sz="2000" b="1" dirty="0">
                <a:solidFill>
                  <a:srgbClr val="FFFFFF"/>
                </a:solidFill>
                <a:latin typeface="Calibri" panose="020F0502020204030204" pitchFamily="34" charset="0"/>
                <a:ea typeface="Roboto" panose="020B0604020202020204" charset="0"/>
                <a:cs typeface="Calibri" panose="020F0502020204030204" pitchFamily="34" charset="0"/>
              </a:rPr>
              <a:t>Support Vector Machines</a:t>
            </a:r>
          </a:p>
          <a:p>
            <a:pPr marL="342900" indent="-342900">
              <a:buClr>
                <a:srgbClr val="FF9900"/>
              </a:buClr>
              <a:buFont typeface="Wingdings" panose="05000000000000000000" pitchFamily="2" charset="2"/>
              <a:buChar char="Ø"/>
            </a:pPr>
            <a:r>
              <a:rPr lang="en-CA" sz="2000" b="1" dirty="0">
                <a:solidFill>
                  <a:schemeClr val="bg1"/>
                </a:solidFill>
                <a:latin typeface="Calibri" panose="020F0502020204030204" pitchFamily="34" charset="0"/>
                <a:cs typeface="Calibri" panose="020F0502020204030204" pitchFamily="34" charset="0"/>
              </a:rPr>
              <a:t>Naïve Bayes</a:t>
            </a:r>
          </a:p>
          <a:p>
            <a:pPr marL="342900" indent="-342900">
              <a:buClr>
                <a:srgbClr val="FF9900"/>
              </a:buClr>
              <a:buFont typeface="Wingdings" panose="05000000000000000000" pitchFamily="2" charset="2"/>
              <a:buChar char="Ø"/>
            </a:pPr>
            <a:r>
              <a:rPr lang="en-CA" sz="2000" b="1" dirty="0">
                <a:solidFill>
                  <a:schemeClr val="bg1"/>
                </a:solidFill>
                <a:latin typeface="Calibri" panose="020F0502020204030204" pitchFamily="34" charset="0"/>
                <a:cs typeface="Calibri" panose="020F0502020204030204" pitchFamily="34" charset="0"/>
              </a:rPr>
              <a:t>Decision Tree</a:t>
            </a:r>
          </a:p>
          <a:p>
            <a:pPr marL="342900" indent="-342900">
              <a:buClr>
                <a:srgbClr val="FF9900"/>
              </a:buClr>
              <a:buFont typeface="Wingdings" panose="05000000000000000000" pitchFamily="2" charset="2"/>
              <a:buChar char="Ø"/>
            </a:pPr>
            <a:r>
              <a:rPr lang="en-CA" sz="2000" b="1" dirty="0">
                <a:solidFill>
                  <a:srgbClr val="FFFFFF"/>
                </a:solidFill>
                <a:latin typeface="Calibri" panose="020F0502020204030204" pitchFamily="34" charset="0"/>
                <a:ea typeface="Roboto" panose="020B0604020202020204" charset="0"/>
                <a:cs typeface="Calibri" panose="020F0502020204030204" pitchFamily="34" charset="0"/>
              </a:rPr>
              <a:t>Insights and Findings </a:t>
            </a:r>
            <a:endParaRPr lang="en-CA" sz="2000" b="1" dirty="0">
              <a:solidFill>
                <a:schemeClr val="bg1"/>
              </a:solidFill>
              <a:latin typeface="Calibri" panose="020F0502020204030204" pitchFamily="34" charset="0"/>
              <a:cs typeface="Calibri" panose="020F0502020204030204" pitchFamily="34" charset="0"/>
            </a:endParaRPr>
          </a:p>
          <a:p>
            <a:pPr marL="342900" indent="-342900">
              <a:buClr>
                <a:srgbClr val="FF9900"/>
              </a:buClr>
              <a:buFont typeface="Wingdings" panose="05000000000000000000" pitchFamily="2" charset="2"/>
              <a:buChar char="Ø"/>
            </a:pPr>
            <a:r>
              <a:rPr lang="en-CA" sz="2000" b="1" dirty="0">
                <a:solidFill>
                  <a:schemeClr val="bg1"/>
                </a:solidFill>
                <a:latin typeface="Calibri" panose="020F0502020204030204" pitchFamily="34" charset="0"/>
                <a:cs typeface="Calibri" panose="020F0502020204030204" pitchFamily="34" charset="0"/>
              </a:rPr>
              <a:t>Recommendation</a:t>
            </a:r>
          </a:p>
          <a:p>
            <a:pPr marL="342900" indent="-342900">
              <a:buClr>
                <a:srgbClr val="FF9900"/>
              </a:buClr>
              <a:buFont typeface="Wingdings" panose="05000000000000000000" pitchFamily="2" charset="2"/>
              <a:buChar char="Ø"/>
            </a:pPr>
            <a:r>
              <a:rPr lang="en-CA" sz="2000" b="1" dirty="0">
                <a:solidFill>
                  <a:schemeClr val="bg1"/>
                </a:solidFill>
                <a:latin typeface="Calibri" panose="020F0502020204030204" pitchFamily="34" charset="0"/>
                <a:cs typeface="Calibri" panose="020F0502020204030204" pitchFamily="34" charset="0"/>
              </a:rPr>
              <a:t>Conclusion</a:t>
            </a:r>
          </a:p>
          <a:p>
            <a:pPr marL="342900" indent="-342900">
              <a:buClr>
                <a:srgbClr val="FF9900"/>
              </a:buClr>
              <a:buFont typeface="Wingdings" panose="05000000000000000000" pitchFamily="2" charset="2"/>
              <a:buChar char="Ø"/>
            </a:pPr>
            <a:r>
              <a:rPr lang="en-CA" sz="2000" b="1" dirty="0">
                <a:solidFill>
                  <a:schemeClr val="bg1"/>
                </a:solidFill>
                <a:latin typeface="Calibri" panose="020F0502020204030204" pitchFamily="34" charset="0"/>
                <a:cs typeface="Calibri" panose="020F0502020204030204" pitchFamily="34" charset="0"/>
              </a:rPr>
              <a:t>Possible Improvements </a:t>
            </a:r>
            <a:endParaRPr lang="en-CA" sz="2000" b="1" dirty="0">
              <a:solidFill>
                <a:schemeClr val="bg1"/>
              </a:solidFill>
              <a:latin typeface="Calibri" panose="020F0502020204030204" pitchFamily="34" charset="0"/>
              <a:ea typeface="Roboto" panose="020B0604020202020204" charset="0"/>
              <a:cs typeface="Calibri" panose="020F0502020204030204" pitchFamily="34" charset="0"/>
            </a:endParaRPr>
          </a:p>
          <a:p>
            <a:endParaRPr lang="en-CA" sz="2000" b="1" dirty="0">
              <a:solidFill>
                <a:srgbClr val="FFFFFF"/>
              </a:solidFill>
              <a:latin typeface="Times New Roman" panose="02020603050405020304" pitchFamily="18" charset="0"/>
              <a:ea typeface="Roboto" panose="020B0604020202020204" charset="0"/>
              <a:cs typeface="Times New Roman" panose="02020603050405020304" pitchFamily="18" charset="0"/>
            </a:endParaRPr>
          </a:p>
          <a:p>
            <a:endParaRPr lang="en-CA" sz="2000" b="1" dirty="0">
              <a:solidFill>
                <a:srgbClr val="FFFFFF"/>
              </a:solidFill>
              <a:latin typeface="Times New Roman" panose="02020603050405020304" pitchFamily="18" charset="0"/>
              <a:ea typeface="Roboto" panose="020B0604020202020204" charset="0"/>
              <a:cs typeface="Times New Roman" panose="02020603050405020304" pitchFamily="18" charset="0"/>
            </a:endParaRPr>
          </a:p>
          <a:p>
            <a:endParaRPr lang="en-CA" sz="2000" b="1" dirty="0">
              <a:solidFill>
                <a:schemeClr val="bg1"/>
              </a:solidFill>
              <a:latin typeface="Calibri" panose="020F0502020204030204" pitchFamily="34" charset="0"/>
              <a:ea typeface="Roboto" panose="020B0604020202020204" charset="0"/>
              <a:cs typeface="Calibri" panose="020F0502020204030204" pitchFamily="34" charset="0"/>
            </a:endParaRPr>
          </a:p>
          <a:p>
            <a:endParaRPr lang="en-CA" sz="2000" b="1" dirty="0">
              <a:solidFill>
                <a:schemeClr val="bg1"/>
              </a:solidFill>
              <a:latin typeface="Calibri" panose="020F0502020204030204" pitchFamily="34" charset="0"/>
              <a:ea typeface="Roboto" panose="020B0604020202020204" charset="0"/>
              <a:cs typeface="Calibri" panose="020F0502020204030204" pitchFamily="34" charset="0"/>
            </a:endParaRPr>
          </a:p>
          <a:p>
            <a:pPr marL="0" lvl="0" indent="0">
              <a:buNone/>
            </a:pPr>
            <a:endParaRPr lang="en-CA" sz="2000" b="1" dirty="0">
              <a:solidFill>
                <a:schemeClr val="bg1"/>
              </a:solidFill>
              <a:latin typeface="Calibri" panose="020F0502020204030204" pitchFamily="34" charset="0"/>
              <a:cs typeface="Calibri" panose="020F0502020204030204" pitchFamily="34" charset="0"/>
            </a:endParaRPr>
          </a:p>
          <a:p>
            <a:pPr marL="0" lvl="0" indent="0">
              <a:buNone/>
            </a:pPr>
            <a:endParaRPr lang="en-CA" sz="2000" b="1" dirty="0">
              <a:solidFill>
                <a:schemeClr val="bg1"/>
              </a:solidFill>
              <a:latin typeface="Calibri" panose="020F0502020204030204" pitchFamily="34" charset="0"/>
              <a:cs typeface="Calibri" panose="020F0502020204030204" pitchFamily="34" charset="0"/>
            </a:endParaRPr>
          </a:p>
          <a:p>
            <a:pPr marL="0" lvl="0" indent="0">
              <a:buNone/>
            </a:pPr>
            <a:endParaRPr lang="en-CA" sz="2000" b="1" dirty="0">
              <a:solidFill>
                <a:schemeClr val="bg1"/>
              </a:solidFill>
              <a:latin typeface="Calibri" panose="020F0502020204030204" pitchFamily="34" charset="0"/>
              <a:ea typeface="Roboto" panose="020B0604020202020204" charset="0"/>
              <a:cs typeface="Calibri" panose="020F0502020204030204" pitchFamily="34" charset="0"/>
            </a:endParaRPr>
          </a:p>
        </p:txBody>
      </p:sp>
      <p:sp>
        <p:nvSpPr>
          <p:cNvPr id="32" name="Rectangle 31">
            <a:extLst>
              <a:ext uri="{FF2B5EF4-FFF2-40B4-BE49-F238E27FC236}">
                <a16:creationId xmlns:a16="http://schemas.microsoft.com/office/drawing/2014/main" id="{5E4AA94F-59BA-4688-9D9B-EF348D89DD04}"/>
              </a:ext>
            </a:extLst>
          </p:cNvPr>
          <p:cNvSpPr/>
          <p:nvPr/>
        </p:nvSpPr>
        <p:spPr>
          <a:xfrm>
            <a:off x="4886325" y="155648"/>
            <a:ext cx="2919389" cy="523220"/>
          </a:xfrm>
          <a:prstGeom prst="rect">
            <a:avLst/>
          </a:prstGeom>
        </p:spPr>
        <p:txBody>
          <a:bodyPr wrap="none">
            <a:spAutoFit/>
          </a:bodyPr>
          <a:lstStyle/>
          <a:p>
            <a:r>
              <a:rPr lang="en-CA" sz="2800" b="1" dirty="0">
                <a:solidFill>
                  <a:srgbClr val="FF8700"/>
                </a:solidFill>
                <a:latin typeface="Times New Roman" panose="02020603050405020304" pitchFamily="18" charset="0"/>
                <a:cs typeface="Times New Roman" panose="02020603050405020304" pitchFamily="18" charset="0"/>
              </a:rPr>
              <a:t>Table of Contents</a:t>
            </a:r>
            <a:endParaRPr lang="en-CA" sz="2800" dirty="0">
              <a:latin typeface="Times New Roman" panose="02020603050405020304" pitchFamily="18" charset="0"/>
              <a:cs typeface="Times New Roman" panose="02020603050405020304" pitchFamily="18" charset="0"/>
            </a:endParaRPr>
          </a:p>
        </p:txBody>
      </p:sp>
      <p:pic>
        <p:nvPicPr>
          <p:cNvPr id="21" name="Picture 2">
            <a:extLst>
              <a:ext uri="{FF2B5EF4-FFF2-40B4-BE49-F238E27FC236}">
                <a16:creationId xmlns:a16="http://schemas.microsoft.com/office/drawing/2014/main" id="{08E5E542-0ED5-4A71-A428-D712190FD4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434" y="1305216"/>
            <a:ext cx="4067242" cy="2250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17"/>
          <p:cNvSpPr txBox="1">
            <a:spLocks noGrp="1"/>
          </p:cNvSpPr>
          <p:nvPr>
            <p:ph type="body" idx="1"/>
          </p:nvPr>
        </p:nvSpPr>
        <p:spPr>
          <a:xfrm>
            <a:off x="1026318" y="950625"/>
            <a:ext cx="7581900" cy="3648300"/>
          </a:xfrm>
          <a:prstGeom prst="rect">
            <a:avLst/>
          </a:prstGeom>
          <a:noFill/>
          <a:ln>
            <a:noFill/>
          </a:ln>
        </p:spPr>
        <p:txBody>
          <a:bodyPr spcFirstLastPara="1" wrap="square" lIns="91425" tIns="91425" rIns="91425" bIns="91425" anchor="t" anchorCtr="0">
            <a:normAutofit/>
          </a:bodyPr>
          <a:lstStyle/>
          <a:p>
            <a:pPr marL="0" lvl="0" indent="0">
              <a:lnSpc>
                <a:spcPct val="90000"/>
              </a:lnSpc>
              <a:buNone/>
            </a:pPr>
            <a:endParaRPr lang="en-US" sz="1700" i="0" dirty="0"/>
          </a:p>
          <a:p>
            <a:pPr>
              <a:lnSpc>
                <a:spcPct val="90000"/>
              </a:lnSpc>
              <a:buFont typeface="Wingdings" panose="05000000000000000000" pitchFamily="2" charset="2"/>
              <a:buChar char="Ø"/>
            </a:pPr>
            <a:r>
              <a:rPr lang="en-US" sz="1800" dirty="0">
                <a:solidFill>
                  <a:schemeClr val="tx1"/>
                </a:solidFill>
                <a:latin typeface="Calibri" panose="020F0502020204030204" pitchFamily="34" charset="0"/>
                <a:cs typeface="Calibri" panose="020F0502020204030204" pitchFamily="34" charset="0"/>
              </a:rPr>
              <a:t>Mr. John Hughes has difficulty understanding the ‘Outcome” variable of the provided dataset “student perf”. </a:t>
            </a:r>
          </a:p>
          <a:p>
            <a:pPr>
              <a:lnSpc>
                <a:spcPct val="90000"/>
              </a:lnSpc>
              <a:buFont typeface="Wingdings" panose="05000000000000000000" pitchFamily="2" charset="2"/>
              <a:buChar char="Ø"/>
            </a:pPr>
            <a:endParaRPr lang="en-US" sz="1800" dirty="0">
              <a:solidFill>
                <a:schemeClr val="tx1"/>
              </a:solidFill>
              <a:latin typeface="Calibri" panose="020F0502020204030204" pitchFamily="34" charset="0"/>
              <a:cs typeface="Calibri" panose="020F0502020204030204" pitchFamily="34" charset="0"/>
            </a:endParaRPr>
          </a:p>
          <a:p>
            <a:pPr>
              <a:lnSpc>
                <a:spcPct val="90000"/>
              </a:lnSpc>
              <a:buFont typeface="Wingdings" panose="05000000000000000000" pitchFamily="2" charset="2"/>
              <a:buChar char="Ø"/>
            </a:pPr>
            <a:r>
              <a:rPr lang="en-US" sz="1800" dirty="0">
                <a:solidFill>
                  <a:schemeClr val="tx1"/>
                </a:solidFill>
                <a:latin typeface="Calibri" panose="020F0502020204030204" pitchFamily="34" charset="0"/>
                <a:cs typeface="Calibri" panose="020F0502020204030204" pitchFamily="34" charset="0"/>
              </a:rPr>
              <a:t>He wants to recognize students' performance and variations (positive or negative) on graded scores after training. </a:t>
            </a:r>
          </a:p>
          <a:p>
            <a:pPr>
              <a:lnSpc>
                <a:spcPct val="90000"/>
              </a:lnSpc>
              <a:buFont typeface="Wingdings" panose="05000000000000000000" pitchFamily="2" charset="2"/>
              <a:buChar char="Ø"/>
            </a:pPr>
            <a:endParaRPr lang="en-US" sz="1800" dirty="0">
              <a:solidFill>
                <a:schemeClr val="tx1"/>
              </a:solidFill>
              <a:latin typeface="Calibri" panose="020F0502020204030204" pitchFamily="34" charset="0"/>
              <a:cs typeface="Calibri" panose="020F0502020204030204" pitchFamily="34" charset="0"/>
            </a:endParaRPr>
          </a:p>
          <a:p>
            <a:pPr>
              <a:lnSpc>
                <a:spcPct val="90000"/>
              </a:lnSpc>
              <a:buFont typeface="Wingdings" panose="05000000000000000000" pitchFamily="2" charset="2"/>
              <a:buChar char="Ø"/>
            </a:pPr>
            <a:r>
              <a:rPr lang="en-US" sz="1800" dirty="0">
                <a:solidFill>
                  <a:schemeClr val="tx1"/>
                </a:solidFill>
                <a:latin typeface="Calibri" panose="020F0502020204030204" pitchFamily="34" charset="0"/>
                <a:cs typeface="Calibri" panose="020F0502020204030204" pitchFamily="34" charset="0"/>
              </a:rPr>
              <a:t>Furthermore, the dataset is likely to be more difficult by analyzing the dependent variable and correlation among them.</a:t>
            </a:r>
          </a:p>
          <a:p>
            <a:pPr>
              <a:lnSpc>
                <a:spcPct val="90000"/>
              </a:lnSpc>
              <a:buFont typeface="Wingdings" panose="05000000000000000000" pitchFamily="2" charset="2"/>
              <a:buChar char="Ø"/>
            </a:pPr>
            <a:endParaRPr lang="en-US" sz="1800" dirty="0">
              <a:solidFill>
                <a:schemeClr val="tx1"/>
              </a:solidFill>
              <a:latin typeface="Calibri" panose="020F0502020204030204" pitchFamily="34" charset="0"/>
              <a:cs typeface="Calibri" panose="020F0502020204030204" pitchFamily="34" charset="0"/>
            </a:endParaRPr>
          </a:p>
          <a:p>
            <a:pPr>
              <a:lnSpc>
                <a:spcPct val="90000"/>
              </a:lnSpc>
              <a:buFont typeface="Wingdings" panose="05000000000000000000" pitchFamily="2" charset="2"/>
              <a:buChar char="Ø"/>
            </a:pPr>
            <a:r>
              <a:rPr lang="en-US" sz="1800" dirty="0">
                <a:solidFill>
                  <a:schemeClr val="tx1"/>
                </a:solidFill>
                <a:latin typeface="Calibri" panose="020F0502020204030204" pitchFamily="34" charset="0"/>
                <a:cs typeface="Calibri" panose="020F0502020204030204" pitchFamily="34" charset="0"/>
              </a:rPr>
              <a:t> The dataset has 5 dependent and 1 independent variable.</a:t>
            </a:r>
            <a:endParaRPr lang="en-CA" sz="1800" dirty="0">
              <a:solidFill>
                <a:schemeClr val="tx1"/>
              </a:solidFill>
              <a:latin typeface="Calibri" panose="020F0502020204030204" pitchFamily="34" charset="0"/>
              <a:cs typeface="Calibri" panose="020F0502020204030204" pitchFamily="34" charset="0"/>
            </a:endParaRPr>
          </a:p>
          <a:p>
            <a:pPr lvl="0">
              <a:lnSpc>
                <a:spcPct val="90000"/>
              </a:lnSpc>
              <a:buFont typeface="Wingdings" panose="05000000000000000000" pitchFamily="2" charset="2"/>
              <a:buChar char="Ø"/>
            </a:pPr>
            <a:endParaRPr lang="en-CA" sz="1800" i="0" dirty="0">
              <a:solidFill>
                <a:schemeClr val="tx1"/>
              </a:solidFill>
              <a:latin typeface="Calibri" panose="020F0502020204030204" pitchFamily="34" charset="0"/>
              <a:cs typeface="Calibri" panose="020F0502020204030204" pitchFamily="34" charset="0"/>
            </a:endParaRPr>
          </a:p>
          <a:p>
            <a:pPr>
              <a:lnSpc>
                <a:spcPct val="90000"/>
              </a:lnSpc>
              <a:buFont typeface="Wingdings" panose="05000000000000000000" pitchFamily="2" charset="2"/>
              <a:buChar char="Ø"/>
            </a:pPr>
            <a:endParaRPr lang="en-US" sz="1700" i="0" dirty="0"/>
          </a:p>
        </p:txBody>
      </p:sp>
      <p:sp>
        <p:nvSpPr>
          <p:cNvPr id="77" name="Slide Number Placeholder 3">
            <a:extLst>
              <a:ext uri="{FF2B5EF4-FFF2-40B4-BE49-F238E27FC236}">
                <a16:creationId xmlns:a16="http://schemas.microsoft.com/office/drawing/2014/main" id="{5B439AA6-3BC4-4E5E-9037-AC8B6DB23B2C}"/>
              </a:ext>
            </a:extLst>
          </p:cNvPr>
          <p:cNvSpPr>
            <a:spLocks noGrp="1"/>
          </p:cNvSpPr>
          <p:nvPr>
            <p:ph type="sldNum" idx="12"/>
          </p:nvPr>
        </p:nvSpPr>
        <p:spPr>
          <a:xfrm>
            <a:off x="0" y="0"/>
            <a:ext cx="594900" cy="731700"/>
          </a:xfrm>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a:t>
            </a:fld>
            <a:endParaRPr lang="en"/>
          </a:p>
        </p:txBody>
      </p:sp>
      <p:sp>
        <p:nvSpPr>
          <p:cNvPr id="6" name="TextBox 5">
            <a:extLst>
              <a:ext uri="{FF2B5EF4-FFF2-40B4-BE49-F238E27FC236}">
                <a16:creationId xmlns:a16="http://schemas.microsoft.com/office/drawing/2014/main" id="{FF66DC0A-41C9-4E6C-A2DB-F09F1C8C864B}"/>
              </a:ext>
            </a:extLst>
          </p:cNvPr>
          <p:cNvSpPr txBox="1"/>
          <p:nvPr/>
        </p:nvSpPr>
        <p:spPr>
          <a:xfrm>
            <a:off x="1128712" y="365850"/>
            <a:ext cx="5779293" cy="646331"/>
          </a:xfrm>
          <a:prstGeom prst="rect">
            <a:avLst/>
          </a:prstGeom>
          <a:noFill/>
        </p:spPr>
        <p:txBody>
          <a:bodyPr wrap="square" rtlCol="0">
            <a:spAutoFit/>
          </a:bodyPr>
          <a:lstStyle/>
          <a:p>
            <a:pPr lvl="0">
              <a:buClr>
                <a:srgbClr val="FF9900"/>
              </a:buClr>
            </a:pPr>
            <a:r>
              <a:rPr lang="en-CA" sz="3600" b="1" dirty="0">
                <a:solidFill>
                  <a:schemeClr val="bg1"/>
                </a:solidFill>
                <a:latin typeface="Calibri" panose="020F0502020204030204" pitchFamily="34" charset="0"/>
                <a:cs typeface="Calibri" panose="020F0502020204030204" pitchFamily="34" charset="0"/>
              </a:rPr>
              <a:t>Description of the Problem</a:t>
            </a:r>
          </a:p>
        </p:txBody>
      </p:sp>
      <p:pic>
        <p:nvPicPr>
          <p:cNvPr id="7" name="Graphic 6" descr="Document">
            <a:extLst>
              <a:ext uri="{FF2B5EF4-FFF2-40B4-BE49-F238E27FC236}">
                <a16:creationId xmlns:a16="http://schemas.microsoft.com/office/drawing/2014/main" id="{69AB2AFD-B303-422A-AD7A-8C5CF808F4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12278" y="231755"/>
            <a:ext cx="852966" cy="85296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0" name="Google Shape;140;p18"/>
          <p:cNvSpPr txBox="1">
            <a:spLocks noGrp="1"/>
          </p:cNvSpPr>
          <p:nvPr>
            <p:ph type="body" idx="1"/>
          </p:nvPr>
        </p:nvSpPr>
        <p:spPr>
          <a:xfrm>
            <a:off x="707230" y="928688"/>
            <a:ext cx="8229600" cy="807243"/>
          </a:xfrm>
          <a:prstGeom prst="rect">
            <a:avLst/>
          </a:prstGeom>
        </p:spPr>
        <p:txBody>
          <a:bodyPr spcFirstLastPara="1" wrap="square" lIns="91425" tIns="91425" rIns="91425" bIns="91425" anchor="t" anchorCtr="0">
            <a:noAutofit/>
          </a:bodyPr>
          <a:lstStyle/>
          <a:p>
            <a:pPr marL="38100" indent="0">
              <a:buNone/>
            </a:pPr>
            <a:r>
              <a:rPr lang="en-US" sz="2000" b="1" dirty="0">
                <a:latin typeface="Calibri" panose="020F0502020204030204" pitchFamily="34" charset="0"/>
                <a:cs typeface="Calibri" panose="020F0502020204030204" pitchFamily="34" charset="0"/>
              </a:rPr>
              <a:t>To determine the problem of Mr. John Hughes, we are going to analyze data using several algorithms.</a:t>
            </a:r>
          </a:p>
          <a:p>
            <a:pPr marL="38100" indent="0">
              <a:buNone/>
            </a:pPr>
            <a:endParaRPr lang="en-US" sz="1800" dirty="0">
              <a:latin typeface="Calibri" panose="020F0502020204030204" pitchFamily="34" charset="0"/>
              <a:cs typeface="Calibri" panose="020F0502020204030204" pitchFamily="34" charset="0"/>
            </a:endParaRPr>
          </a:p>
          <a:p>
            <a:pPr marL="38100" indent="0">
              <a:buNone/>
            </a:pPr>
            <a:endParaRPr sz="1800" b="1" dirty="0">
              <a:solidFill>
                <a:schemeClr val="tx1"/>
              </a:solidFill>
              <a:latin typeface="Calibri" panose="020F0502020204030204" pitchFamily="34" charset="0"/>
              <a:cs typeface="Calibri" panose="020F0502020204030204" pitchFamily="34" charset="0"/>
            </a:endParaRPr>
          </a:p>
        </p:txBody>
      </p:sp>
      <p:sp>
        <p:nvSpPr>
          <p:cNvPr id="141" name="Google Shape;141;p1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2" name="TextBox 1">
            <a:extLst>
              <a:ext uri="{FF2B5EF4-FFF2-40B4-BE49-F238E27FC236}">
                <a16:creationId xmlns:a16="http://schemas.microsoft.com/office/drawing/2014/main" id="{FAE3B3F9-C3EF-41F2-86AE-C1A1D087ABEE}"/>
              </a:ext>
            </a:extLst>
          </p:cNvPr>
          <p:cNvSpPr txBox="1"/>
          <p:nvPr/>
        </p:nvSpPr>
        <p:spPr>
          <a:xfrm>
            <a:off x="1435893" y="300813"/>
            <a:ext cx="3386137" cy="861774"/>
          </a:xfrm>
          <a:prstGeom prst="rect">
            <a:avLst/>
          </a:prstGeom>
          <a:noFill/>
        </p:spPr>
        <p:txBody>
          <a:bodyPr wrap="square" rtlCol="0">
            <a:spAutoFit/>
          </a:bodyPr>
          <a:lstStyle/>
          <a:p>
            <a:r>
              <a:rPr lang="en-CA" sz="3600" b="1" dirty="0">
                <a:solidFill>
                  <a:schemeClr val="bg1"/>
                </a:solidFill>
                <a:latin typeface="Calibri" panose="020F0502020204030204" pitchFamily="34" charset="0"/>
                <a:cs typeface="Calibri" panose="020F0502020204030204" pitchFamily="34" charset="0"/>
              </a:rPr>
              <a:t>Methodology</a:t>
            </a:r>
          </a:p>
          <a:p>
            <a:endParaRPr lang="en-CA" dirty="0"/>
          </a:p>
        </p:txBody>
      </p:sp>
      <p:sp>
        <p:nvSpPr>
          <p:cNvPr id="3" name="TextBox 2">
            <a:extLst>
              <a:ext uri="{FF2B5EF4-FFF2-40B4-BE49-F238E27FC236}">
                <a16:creationId xmlns:a16="http://schemas.microsoft.com/office/drawing/2014/main" id="{2F69F2A2-86D4-407B-8405-A9878BF51A64}"/>
              </a:ext>
            </a:extLst>
          </p:cNvPr>
          <p:cNvSpPr txBox="1"/>
          <p:nvPr/>
        </p:nvSpPr>
        <p:spPr>
          <a:xfrm>
            <a:off x="707230" y="1626155"/>
            <a:ext cx="3386136" cy="3323987"/>
          </a:xfrm>
          <a:prstGeom prst="rect">
            <a:avLst/>
          </a:prstGeom>
          <a:noFill/>
        </p:spPr>
        <p:txBody>
          <a:bodyPr wrap="square" rtlCol="0">
            <a:spAutoFit/>
          </a:bodyPr>
          <a:lstStyle/>
          <a:p>
            <a:pPr marL="38100" indent="0">
              <a:buNone/>
            </a:pPr>
            <a:r>
              <a:rPr lang="en-CA" sz="2000" b="1" dirty="0">
                <a:solidFill>
                  <a:srgbClr val="FF9933"/>
                </a:solidFill>
                <a:latin typeface="Calibri" panose="020F0502020204030204" pitchFamily="34" charset="0"/>
                <a:cs typeface="Calibri" panose="020F0502020204030204" pitchFamily="34" charset="0"/>
              </a:rPr>
              <a:t>1) Logistic regression:</a:t>
            </a:r>
          </a:p>
          <a:p>
            <a:pPr marL="38100" indent="0" algn="just">
              <a:buNone/>
            </a:pPr>
            <a:r>
              <a:rPr lang="en-US" sz="1600" dirty="0">
                <a:solidFill>
                  <a:schemeClr val="tx1"/>
                </a:solidFill>
                <a:latin typeface="Calibri" panose="020F0502020204030204" pitchFamily="34" charset="0"/>
                <a:cs typeface="Calibri" panose="020F0502020204030204" pitchFamily="34" charset="0"/>
              </a:rPr>
              <a:t>Logistic Regression is a Machine Learning classification algorithm that is applied to predict the probability of a categorical dependent variable.</a:t>
            </a:r>
          </a:p>
          <a:p>
            <a:pPr marL="38100" indent="0" algn="just">
              <a:buNone/>
            </a:pPr>
            <a:r>
              <a:rPr lang="en-US" sz="1600" dirty="0">
                <a:solidFill>
                  <a:schemeClr val="tx1"/>
                </a:solidFill>
                <a:latin typeface="Calibri" panose="020F0502020204030204" pitchFamily="34" charset="0"/>
                <a:cs typeface="Calibri" panose="020F0502020204030204" pitchFamily="34" charset="0"/>
              </a:rPr>
              <a:t>In logistic regression, the dependent variable is a binary variable that contains data coded as 1 (yes, success, etc.) or 0 (no, failure, etc.). </a:t>
            </a:r>
          </a:p>
          <a:p>
            <a:pPr marL="38100" indent="0" algn="just">
              <a:buNone/>
            </a:pPr>
            <a:r>
              <a:rPr lang="en-US" sz="1600" dirty="0">
                <a:solidFill>
                  <a:schemeClr val="tx1"/>
                </a:solidFill>
                <a:latin typeface="Calibri" panose="020F0502020204030204" pitchFamily="34" charset="0"/>
                <a:cs typeface="Calibri" panose="020F0502020204030204" pitchFamily="34" charset="0"/>
              </a:rPr>
              <a:t>In other words, the logistic regression model predicts P(Y=1) as a function of X.</a:t>
            </a:r>
          </a:p>
          <a:p>
            <a:endParaRPr lang="en-CA" dirty="0"/>
          </a:p>
        </p:txBody>
      </p:sp>
      <p:sp>
        <p:nvSpPr>
          <p:cNvPr id="4" name="Rectangle 3">
            <a:extLst>
              <a:ext uri="{FF2B5EF4-FFF2-40B4-BE49-F238E27FC236}">
                <a16:creationId xmlns:a16="http://schemas.microsoft.com/office/drawing/2014/main" id="{BC9C6DB8-DEE4-4235-810A-556B08D0BF9F}"/>
              </a:ext>
            </a:extLst>
          </p:cNvPr>
          <p:cNvSpPr/>
          <p:nvPr/>
        </p:nvSpPr>
        <p:spPr>
          <a:xfrm>
            <a:off x="5186362" y="1626155"/>
            <a:ext cx="3321844" cy="3077766"/>
          </a:xfrm>
          <a:prstGeom prst="rect">
            <a:avLst/>
          </a:prstGeom>
        </p:spPr>
        <p:txBody>
          <a:bodyPr wrap="square">
            <a:spAutoFit/>
          </a:bodyPr>
          <a:lstStyle/>
          <a:p>
            <a:pPr marL="38100" lvl="0" indent="0">
              <a:lnSpc>
                <a:spcPct val="90000"/>
              </a:lnSpc>
              <a:buNone/>
            </a:pPr>
            <a:r>
              <a:rPr lang="en-CA" sz="2000" b="1" dirty="0">
                <a:solidFill>
                  <a:srgbClr val="FF9933"/>
                </a:solidFill>
                <a:latin typeface="Calibri" panose="020F0502020204030204" pitchFamily="34" charset="0"/>
                <a:cs typeface="Calibri" panose="020F0502020204030204" pitchFamily="34" charset="0"/>
              </a:rPr>
              <a:t>2) </a:t>
            </a:r>
            <a:r>
              <a:rPr lang="en-US" sz="2000" b="1" dirty="0">
                <a:solidFill>
                  <a:srgbClr val="FF9933"/>
                </a:solidFill>
                <a:latin typeface="Calibri" panose="020F0502020204030204" pitchFamily="34" charset="0"/>
                <a:cs typeface="Calibri" panose="020F0502020204030204" pitchFamily="34" charset="0"/>
              </a:rPr>
              <a:t>Support Vector Machines:</a:t>
            </a:r>
          </a:p>
          <a:p>
            <a:pPr marL="0" indent="0" algn="just">
              <a:buNone/>
            </a:pPr>
            <a:r>
              <a:rPr lang="en-CA" sz="1600" dirty="0">
                <a:latin typeface="Calibri" panose="020F0502020204030204" pitchFamily="34" charset="0"/>
                <a:cs typeface="Calibri" panose="020F0502020204030204" pitchFamily="34" charset="0"/>
              </a:rPr>
              <a:t>SVM algorithm is based on categorical variables that </a:t>
            </a:r>
            <a:r>
              <a:rPr lang="en-US" sz="1600" dirty="0">
                <a:latin typeface="Calibri" panose="020F0502020204030204" pitchFamily="34" charset="0"/>
                <a:cs typeface="Calibri" panose="020F0502020204030204" pitchFamily="34" charset="0"/>
              </a:rPr>
              <a:t>can create a high accuracy for the model and it is a powerful and flexible class of supervised algorithms for both classification and regression.</a:t>
            </a:r>
          </a:p>
          <a:p>
            <a:pPr marL="0" indent="0" algn="just">
              <a:buNone/>
            </a:pPr>
            <a:r>
              <a:rPr lang="en-US" sz="1600" dirty="0">
                <a:latin typeface="Calibri" panose="020F0502020204030204" pitchFamily="34" charset="0"/>
                <a:cs typeface="Calibri" panose="020F0502020204030204" pitchFamily="34" charset="0"/>
              </a:rPr>
              <a:t>The purpose of SVM is to separate the given dataset into the best possible way and determine the distance between either nearest points that is known as the margin.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7"/>
          <p:cNvSpPr txBox="1">
            <a:spLocks noGrp="1"/>
          </p:cNvSpPr>
          <p:nvPr>
            <p:ph type="body" idx="1"/>
          </p:nvPr>
        </p:nvSpPr>
        <p:spPr>
          <a:xfrm>
            <a:off x="678655" y="842963"/>
            <a:ext cx="3450433" cy="4303574"/>
          </a:xfrm>
          <a:prstGeom prst="rect">
            <a:avLst/>
          </a:prstGeom>
          <a:noFill/>
          <a:ln>
            <a:noFill/>
          </a:ln>
        </p:spPr>
        <p:txBody>
          <a:bodyPr spcFirstLastPara="1" wrap="square" lIns="91425" tIns="91425" rIns="91425" bIns="91425" anchor="t" anchorCtr="0">
            <a:noAutofit/>
          </a:bodyPr>
          <a:lstStyle/>
          <a:p>
            <a:pPr marL="0" lvl="0" indent="0">
              <a:lnSpc>
                <a:spcPct val="90000"/>
              </a:lnSpc>
              <a:buNone/>
            </a:pPr>
            <a:endParaRPr lang="en-US" sz="2000" i="0" dirty="0"/>
          </a:p>
          <a:p>
            <a:pPr marL="38100" lvl="0" indent="0">
              <a:lnSpc>
                <a:spcPct val="90000"/>
              </a:lnSpc>
              <a:buNone/>
            </a:pPr>
            <a:r>
              <a:rPr lang="en-CA" sz="2000" b="1" dirty="0">
                <a:solidFill>
                  <a:srgbClr val="FF9933"/>
                </a:solidFill>
                <a:latin typeface="Calibri" panose="020F0502020204030204" pitchFamily="34" charset="0"/>
                <a:cs typeface="Calibri" panose="020F0502020204030204" pitchFamily="34" charset="0"/>
              </a:rPr>
              <a:t>3</a:t>
            </a:r>
            <a:r>
              <a:rPr lang="en-CA" sz="2000" b="1" i="0" dirty="0">
                <a:solidFill>
                  <a:srgbClr val="FF9933"/>
                </a:solidFill>
                <a:latin typeface="Calibri" panose="020F0502020204030204" pitchFamily="34" charset="0"/>
                <a:cs typeface="Calibri" panose="020F0502020204030204" pitchFamily="34" charset="0"/>
              </a:rPr>
              <a:t>) </a:t>
            </a:r>
            <a:r>
              <a:rPr lang="en-US" sz="2000" b="1" dirty="0">
                <a:solidFill>
                  <a:srgbClr val="FF9933"/>
                </a:solidFill>
                <a:latin typeface="Calibri" panose="020F0502020204030204" pitchFamily="34" charset="0"/>
                <a:cs typeface="Calibri" panose="020F0502020204030204" pitchFamily="34" charset="0"/>
              </a:rPr>
              <a:t>Naïve Bayes:</a:t>
            </a:r>
          </a:p>
          <a:p>
            <a:pPr marL="38100" lvl="0" indent="0" algn="just">
              <a:lnSpc>
                <a:spcPct val="90000"/>
              </a:lnSpc>
              <a:buNone/>
            </a:pPr>
            <a:r>
              <a:rPr lang="en-US" sz="1600" dirty="0">
                <a:solidFill>
                  <a:schemeClr val="tx1"/>
                </a:solidFill>
                <a:latin typeface="Calibri" panose="020F0502020204030204" pitchFamily="34" charset="0"/>
                <a:cs typeface="Calibri" panose="020F0502020204030204" pitchFamily="34" charset="0"/>
              </a:rPr>
              <a:t>To analyze the data, we are using Naïve Bayes model which is based on categorical variable and it can be extremely fast relative to other classification algorithm.</a:t>
            </a:r>
          </a:p>
          <a:p>
            <a:pPr marL="38100" lvl="0" indent="0" algn="just">
              <a:lnSpc>
                <a:spcPct val="90000"/>
              </a:lnSpc>
              <a:buNone/>
            </a:pPr>
            <a:r>
              <a:rPr lang="en-US" sz="1600" dirty="0">
                <a:solidFill>
                  <a:schemeClr val="tx1"/>
                </a:solidFill>
                <a:latin typeface="Calibri" panose="020F0502020204030204" pitchFamily="34" charset="0"/>
                <a:cs typeface="Calibri" panose="020F0502020204030204" pitchFamily="34" charset="0"/>
              </a:rPr>
              <a:t>The Naive Bayes model is easy to build and especially useful for very large data sets.</a:t>
            </a:r>
          </a:p>
          <a:p>
            <a:pPr marL="38100" lvl="0" indent="0" algn="just">
              <a:lnSpc>
                <a:spcPct val="90000"/>
              </a:lnSpc>
              <a:buNone/>
            </a:pPr>
            <a:r>
              <a:rPr lang="en-US" sz="1600" dirty="0">
                <a:solidFill>
                  <a:schemeClr val="tx1"/>
                </a:solidFill>
                <a:latin typeface="Calibri" panose="020F0502020204030204" pitchFamily="34" charset="0"/>
                <a:cs typeface="Calibri" panose="020F0502020204030204" pitchFamily="34" charset="0"/>
              </a:rPr>
              <a:t>It works on Bayes theorem of probability to predict the class of unknown data sets.</a:t>
            </a:r>
          </a:p>
          <a:p>
            <a:pPr marL="38100" lvl="0" indent="0" algn="just">
              <a:lnSpc>
                <a:spcPct val="90000"/>
              </a:lnSpc>
              <a:buNone/>
            </a:pPr>
            <a:endParaRPr lang="en-US" sz="1800" b="1" dirty="0">
              <a:solidFill>
                <a:srgbClr val="FF9933"/>
              </a:solidFill>
              <a:latin typeface="Calibri" panose="020F0502020204030204" pitchFamily="34" charset="0"/>
              <a:cs typeface="Calibri" panose="020F0502020204030204" pitchFamily="34" charset="0"/>
            </a:endParaRPr>
          </a:p>
          <a:p>
            <a:pPr marL="38100" lvl="0" indent="0">
              <a:lnSpc>
                <a:spcPct val="90000"/>
              </a:lnSpc>
              <a:buNone/>
            </a:pPr>
            <a:r>
              <a:rPr lang="en-US" sz="1800" b="1" dirty="0">
                <a:solidFill>
                  <a:srgbClr val="FF9933"/>
                </a:solidFill>
                <a:latin typeface="Calibri" panose="020F0502020204030204" pitchFamily="34" charset="0"/>
                <a:cs typeface="Calibri" panose="020F0502020204030204" pitchFamily="34" charset="0"/>
              </a:rPr>
              <a:t> </a:t>
            </a:r>
            <a:endParaRPr lang="en-CA" sz="1800" i="0" dirty="0">
              <a:solidFill>
                <a:srgbClr val="FF9933"/>
              </a:solidFill>
              <a:latin typeface="Calibri" panose="020F0502020204030204" pitchFamily="34" charset="0"/>
              <a:cs typeface="Calibri" panose="020F0502020204030204" pitchFamily="34" charset="0"/>
            </a:endParaRPr>
          </a:p>
          <a:p>
            <a:pPr>
              <a:lnSpc>
                <a:spcPct val="90000"/>
              </a:lnSpc>
              <a:buFont typeface="Wingdings" panose="05000000000000000000" pitchFamily="2" charset="2"/>
              <a:buChar char="Ø"/>
            </a:pPr>
            <a:endParaRPr lang="en-US" sz="1800" i="0" dirty="0"/>
          </a:p>
        </p:txBody>
      </p:sp>
      <p:sp>
        <p:nvSpPr>
          <p:cNvPr id="77" name="Slide Number Placeholder 3">
            <a:extLst>
              <a:ext uri="{FF2B5EF4-FFF2-40B4-BE49-F238E27FC236}">
                <a16:creationId xmlns:a16="http://schemas.microsoft.com/office/drawing/2014/main" id="{5B439AA6-3BC4-4E5E-9037-AC8B6DB23B2C}"/>
              </a:ext>
            </a:extLst>
          </p:cNvPr>
          <p:cNvSpPr>
            <a:spLocks noGrp="1"/>
          </p:cNvSpPr>
          <p:nvPr>
            <p:ph type="sldNum" idx="12"/>
          </p:nvPr>
        </p:nvSpPr>
        <p:spPr>
          <a:xfrm>
            <a:off x="0" y="0"/>
            <a:ext cx="594900" cy="731700"/>
          </a:xfrm>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5</a:t>
            </a:fld>
            <a:endParaRPr lang="en" dirty="0"/>
          </a:p>
        </p:txBody>
      </p:sp>
      <p:sp>
        <p:nvSpPr>
          <p:cNvPr id="8" name="Google Shape;134;p17">
            <a:extLst>
              <a:ext uri="{FF2B5EF4-FFF2-40B4-BE49-F238E27FC236}">
                <a16:creationId xmlns:a16="http://schemas.microsoft.com/office/drawing/2014/main" id="{2BD10791-FC14-4266-89A3-EDC3007187AF}"/>
              </a:ext>
            </a:extLst>
          </p:cNvPr>
          <p:cNvSpPr txBox="1">
            <a:spLocks/>
          </p:cNvSpPr>
          <p:nvPr/>
        </p:nvSpPr>
        <p:spPr>
          <a:xfrm>
            <a:off x="5093494" y="839926"/>
            <a:ext cx="3371850" cy="43035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FF8700"/>
              </a:buClr>
              <a:buSzPts val="3000"/>
              <a:buFont typeface="Roboto"/>
              <a:buChar char="▸"/>
              <a:defRPr sz="3000" b="0" i="0" u="none" strike="noStrike" cap="none">
                <a:solidFill>
                  <a:srgbClr val="222222"/>
                </a:solidFill>
                <a:latin typeface="Roboto"/>
                <a:ea typeface="Roboto"/>
                <a:cs typeface="Roboto"/>
                <a:sym typeface="Roboto"/>
              </a:defRPr>
            </a:lvl1pPr>
            <a:lvl2pPr marL="914400" marR="0" lvl="1" indent="-381000" algn="l" rtl="0">
              <a:lnSpc>
                <a:spcPct val="100000"/>
              </a:lnSpc>
              <a:spcBef>
                <a:spcPts val="0"/>
              </a:spcBef>
              <a:spcAft>
                <a:spcPts val="0"/>
              </a:spcAft>
              <a:buClr>
                <a:srgbClr val="FF8700"/>
              </a:buClr>
              <a:buSzPts val="2400"/>
              <a:buFont typeface="Roboto"/>
              <a:buChar char="▹"/>
              <a:defRPr sz="2400" b="0" i="0" u="none" strike="noStrike" cap="none">
                <a:solidFill>
                  <a:srgbClr val="222222"/>
                </a:solidFill>
                <a:latin typeface="Roboto"/>
                <a:ea typeface="Roboto"/>
                <a:cs typeface="Roboto"/>
                <a:sym typeface="Roboto"/>
              </a:defRPr>
            </a:lvl2pPr>
            <a:lvl3pPr marL="1371600" marR="0" lvl="2" indent="-381000" algn="l" rtl="0">
              <a:lnSpc>
                <a:spcPct val="100000"/>
              </a:lnSpc>
              <a:spcBef>
                <a:spcPts val="0"/>
              </a:spcBef>
              <a:spcAft>
                <a:spcPts val="0"/>
              </a:spcAft>
              <a:buClr>
                <a:srgbClr val="FF8700"/>
              </a:buClr>
              <a:buSzPts val="2400"/>
              <a:buFont typeface="Roboto"/>
              <a:buChar char="▹"/>
              <a:defRPr sz="2400" b="0" i="0" u="none" strike="noStrike" cap="none">
                <a:solidFill>
                  <a:srgbClr val="222222"/>
                </a:solidFill>
                <a:latin typeface="Roboto"/>
                <a:ea typeface="Roboto"/>
                <a:cs typeface="Roboto"/>
                <a:sym typeface="Roboto"/>
              </a:defRPr>
            </a:lvl3pPr>
            <a:lvl4pPr marL="1828800" marR="0" lvl="3"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4pPr>
            <a:lvl5pPr marL="2286000" marR="0" lvl="4"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5pPr>
            <a:lvl6pPr marL="2743200" marR="0" lvl="5"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6pPr>
            <a:lvl7pPr marL="3200400" marR="0" lvl="6"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7pPr>
            <a:lvl8pPr marL="3657600" marR="0" lvl="7"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8pPr>
            <a:lvl9pPr marL="4114800" marR="0" lvl="8" indent="-342900" algn="l" rtl="0">
              <a:lnSpc>
                <a:spcPct val="100000"/>
              </a:lnSpc>
              <a:spcBef>
                <a:spcPts val="0"/>
              </a:spcBef>
              <a:spcAft>
                <a:spcPts val="0"/>
              </a:spcAft>
              <a:buClr>
                <a:srgbClr val="FF8700"/>
              </a:buClr>
              <a:buSzPts val="1800"/>
              <a:buFont typeface="Roboto"/>
              <a:buChar char="▹"/>
              <a:defRPr sz="1800" b="0" i="0" u="none" strike="noStrike" cap="none">
                <a:solidFill>
                  <a:srgbClr val="222222"/>
                </a:solidFill>
                <a:latin typeface="Roboto"/>
                <a:ea typeface="Roboto"/>
                <a:cs typeface="Roboto"/>
                <a:sym typeface="Roboto"/>
              </a:defRPr>
            </a:lvl9pPr>
          </a:lstStyle>
          <a:p>
            <a:pPr marL="0" indent="0">
              <a:lnSpc>
                <a:spcPct val="90000"/>
              </a:lnSpc>
              <a:buFont typeface="Roboto"/>
              <a:buNone/>
            </a:pPr>
            <a:endParaRPr lang="en-US" sz="2000" dirty="0"/>
          </a:p>
          <a:p>
            <a:pPr marL="38100" indent="0">
              <a:lnSpc>
                <a:spcPct val="90000"/>
              </a:lnSpc>
              <a:buFont typeface="Roboto"/>
              <a:buNone/>
            </a:pPr>
            <a:r>
              <a:rPr lang="en-CA" sz="2000" b="1" dirty="0">
                <a:solidFill>
                  <a:srgbClr val="FF9933"/>
                </a:solidFill>
                <a:latin typeface="Calibri" panose="020F0502020204030204" pitchFamily="34" charset="0"/>
                <a:cs typeface="Calibri" panose="020F0502020204030204" pitchFamily="34" charset="0"/>
              </a:rPr>
              <a:t>4) Decision Tree:</a:t>
            </a:r>
          </a:p>
          <a:p>
            <a:pPr marL="38100" indent="0" algn="just">
              <a:lnSpc>
                <a:spcPct val="90000"/>
              </a:lnSpc>
              <a:buNone/>
            </a:pPr>
            <a:r>
              <a:rPr lang="en-US" sz="1600" dirty="0">
                <a:solidFill>
                  <a:schemeClr val="tx1"/>
                </a:solidFill>
                <a:latin typeface="Calibri" panose="020F0502020204030204" pitchFamily="34" charset="0"/>
                <a:cs typeface="Calibri" panose="020F0502020204030204" pitchFamily="34" charset="0"/>
              </a:rPr>
              <a:t>A decision tree is a type of supervised learning algorithm that is mostly used in classification problems.  </a:t>
            </a:r>
          </a:p>
          <a:p>
            <a:pPr marL="38100" indent="0" algn="just">
              <a:lnSpc>
                <a:spcPct val="90000"/>
              </a:lnSpc>
              <a:buNone/>
            </a:pPr>
            <a:r>
              <a:rPr lang="en-US" sz="1600" dirty="0">
                <a:solidFill>
                  <a:schemeClr val="tx1"/>
                </a:solidFill>
                <a:latin typeface="Calibri" panose="020F0502020204030204" pitchFamily="34" charset="0"/>
                <a:cs typeface="Calibri" panose="020F0502020204030204" pitchFamily="34" charset="0"/>
              </a:rPr>
              <a:t>It works for both categorical and continuous input and output variables. </a:t>
            </a:r>
          </a:p>
          <a:p>
            <a:pPr marL="38100" indent="0" algn="just">
              <a:lnSpc>
                <a:spcPct val="90000"/>
              </a:lnSpc>
              <a:buNone/>
            </a:pPr>
            <a:r>
              <a:rPr lang="en-US" sz="1600" dirty="0">
                <a:solidFill>
                  <a:schemeClr val="tx1"/>
                </a:solidFill>
                <a:latin typeface="Calibri" panose="020F0502020204030204" pitchFamily="34" charset="0"/>
                <a:cs typeface="Calibri" panose="020F0502020204030204" pitchFamily="34" charset="0"/>
              </a:rPr>
              <a:t>It can handle both numerical and categorical variables. </a:t>
            </a:r>
          </a:p>
          <a:p>
            <a:pPr marL="38100" indent="0" algn="just">
              <a:lnSpc>
                <a:spcPct val="90000"/>
              </a:lnSpc>
              <a:buNone/>
            </a:pPr>
            <a:r>
              <a:rPr lang="en-US" sz="1600" dirty="0">
                <a:solidFill>
                  <a:schemeClr val="tx1"/>
                </a:solidFill>
                <a:latin typeface="Calibri" panose="020F0502020204030204" pitchFamily="34" charset="0"/>
                <a:cs typeface="Calibri" panose="020F0502020204030204" pitchFamily="34" charset="0"/>
              </a:rPr>
              <a:t>Decision trees have no assumptions about space distribution and the classifier structure. </a:t>
            </a:r>
            <a:r>
              <a:rPr lang="en-US" sz="1800" b="1" dirty="0">
                <a:solidFill>
                  <a:srgbClr val="FF9933"/>
                </a:solidFill>
                <a:latin typeface="Calibri" panose="020F0502020204030204" pitchFamily="34" charset="0"/>
                <a:cs typeface="Calibri" panose="020F0502020204030204" pitchFamily="34" charset="0"/>
              </a:rPr>
              <a:t> </a:t>
            </a:r>
            <a:endParaRPr lang="en-CA" sz="1800" dirty="0">
              <a:solidFill>
                <a:srgbClr val="FF9933"/>
              </a:solidFill>
              <a:latin typeface="Calibri" panose="020F0502020204030204" pitchFamily="34" charset="0"/>
              <a:cs typeface="Calibri" panose="020F0502020204030204" pitchFamily="34" charset="0"/>
            </a:endParaRPr>
          </a:p>
          <a:p>
            <a:pPr>
              <a:lnSpc>
                <a:spcPct val="90000"/>
              </a:lnSpc>
              <a:buFont typeface="Wingdings" panose="05000000000000000000" pitchFamily="2" charset="2"/>
              <a:buChar char="Ø"/>
            </a:pPr>
            <a:endParaRPr lang="en-US" sz="1800" dirty="0"/>
          </a:p>
        </p:txBody>
      </p:sp>
    </p:spTree>
    <p:extLst>
      <p:ext uri="{BB962C8B-B14F-4D97-AF65-F5344CB8AC3E}">
        <p14:creationId xmlns:p14="http://schemas.microsoft.com/office/powerpoint/2010/main" val="1759719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7"/>
          <p:cNvSpPr txBox="1">
            <a:spLocks noGrp="1"/>
          </p:cNvSpPr>
          <p:nvPr>
            <p:ph type="body" idx="1"/>
          </p:nvPr>
        </p:nvSpPr>
        <p:spPr>
          <a:xfrm>
            <a:off x="175261" y="1129350"/>
            <a:ext cx="4195128" cy="3648300"/>
          </a:xfrm>
          <a:prstGeom prst="rect">
            <a:avLst/>
          </a:prstGeom>
          <a:noFill/>
          <a:ln>
            <a:noFill/>
          </a:ln>
        </p:spPr>
        <p:txBody>
          <a:bodyPr spcFirstLastPara="1" wrap="square" lIns="91425" tIns="91425" rIns="91425" bIns="91425" anchor="t" anchorCtr="0">
            <a:normAutofit/>
          </a:bodyPr>
          <a:lstStyle/>
          <a:p>
            <a:pPr marL="0" lvl="0" indent="0" algn="just">
              <a:lnSpc>
                <a:spcPct val="90000"/>
              </a:lnSpc>
              <a:buNone/>
            </a:pPr>
            <a:r>
              <a:rPr lang="en-US" sz="1800" dirty="0">
                <a:latin typeface="Calibri" panose="020F0502020204030204" pitchFamily="34" charset="0"/>
                <a:cs typeface="Calibri" panose="020F0502020204030204" pitchFamily="34" charset="0"/>
              </a:rPr>
              <a:t>In the table, count represents the sample size of each categorical variable. </a:t>
            </a:r>
          </a:p>
          <a:p>
            <a:pPr marL="0" lvl="0" indent="0" algn="just">
              <a:lnSpc>
                <a:spcPct val="90000"/>
              </a:lnSpc>
              <a:buNone/>
            </a:pPr>
            <a:endParaRPr lang="en-US" sz="1800" dirty="0">
              <a:latin typeface="Calibri" panose="020F0502020204030204" pitchFamily="34" charset="0"/>
              <a:cs typeface="Calibri" panose="020F0502020204030204" pitchFamily="34" charset="0"/>
            </a:endParaRPr>
          </a:p>
          <a:p>
            <a:pPr marL="0" lvl="0" indent="0" algn="just">
              <a:lnSpc>
                <a:spcPct val="90000"/>
              </a:lnSpc>
              <a:buNone/>
            </a:pPr>
            <a:r>
              <a:rPr lang="en-US" sz="1800" dirty="0">
                <a:latin typeface="Calibri" panose="020F0502020204030204" pitchFamily="34" charset="0"/>
                <a:cs typeface="Calibri" panose="020F0502020204030204" pitchFamily="34" charset="0"/>
              </a:rPr>
              <a:t>For those factors who’s mean and, the standard deviation is high they influence the “Outcome” to affect most as compares to a variable whose gap is little. </a:t>
            </a:r>
          </a:p>
          <a:p>
            <a:pPr marL="0" lvl="0" indent="0" algn="just">
              <a:lnSpc>
                <a:spcPct val="90000"/>
              </a:lnSpc>
              <a:buNone/>
            </a:pPr>
            <a:endParaRPr lang="en-US" sz="1800" dirty="0">
              <a:latin typeface="Calibri" panose="020F0502020204030204" pitchFamily="34" charset="0"/>
              <a:cs typeface="Calibri" panose="020F0502020204030204" pitchFamily="34" charset="0"/>
            </a:endParaRPr>
          </a:p>
          <a:p>
            <a:pPr marL="0" lvl="0" indent="0" algn="just">
              <a:lnSpc>
                <a:spcPct val="90000"/>
              </a:lnSpc>
              <a:buNone/>
            </a:pPr>
            <a:r>
              <a:rPr lang="en-US" sz="1800" dirty="0">
                <a:latin typeface="Calibri" panose="020F0502020204030204" pitchFamily="34" charset="0"/>
                <a:cs typeface="Calibri" panose="020F0502020204030204" pitchFamily="34" charset="0"/>
              </a:rPr>
              <a:t>The value of Standard deviation is 0.50 which is a low standard deviation indicates that most of the numbers are close to the mean 0.45.</a:t>
            </a:r>
            <a:endParaRPr lang="en-US" sz="1800" i="0" dirty="0">
              <a:latin typeface="Calibri" panose="020F0502020204030204" pitchFamily="34" charset="0"/>
              <a:cs typeface="Calibri" panose="020F0502020204030204" pitchFamily="34" charset="0"/>
            </a:endParaRPr>
          </a:p>
        </p:txBody>
      </p:sp>
      <p:sp>
        <p:nvSpPr>
          <p:cNvPr id="77" name="Slide Number Placeholder 3">
            <a:extLst>
              <a:ext uri="{FF2B5EF4-FFF2-40B4-BE49-F238E27FC236}">
                <a16:creationId xmlns:a16="http://schemas.microsoft.com/office/drawing/2014/main" id="{5B439AA6-3BC4-4E5E-9037-AC8B6DB23B2C}"/>
              </a:ext>
            </a:extLst>
          </p:cNvPr>
          <p:cNvSpPr>
            <a:spLocks noGrp="1"/>
          </p:cNvSpPr>
          <p:nvPr>
            <p:ph type="sldNum" idx="12"/>
          </p:nvPr>
        </p:nvSpPr>
        <p:spPr>
          <a:xfrm>
            <a:off x="0" y="0"/>
            <a:ext cx="594900" cy="731700"/>
          </a:xfrm>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6</a:t>
            </a:fld>
            <a:endParaRPr lang="en"/>
          </a:p>
        </p:txBody>
      </p:sp>
      <p:sp>
        <p:nvSpPr>
          <p:cNvPr id="6" name="TextBox 5">
            <a:extLst>
              <a:ext uri="{FF2B5EF4-FFF2-40B4-BE49-F238E27FC236}">
                <a16:creationId xmlns:a16="http://schemas.microsoft.com/office/drawing/2014/main" id="{FF66DC0A-41C9-4E6C-A2DB-F09F1C8C864B}"/>
              </a:ext>
            </a:extLst>
          </p:cNvPr>
          <p:cNvSpPr txBox="1"/>
          <p:nvPr/>
        </p:nvSpPr>
        <p:spPr>
          <a:xfrm>
            <a:off x="1319212" y="314548"/>
            <a:ext cx="5779293" cy="646331"/>
          </a:xfrm>
          <a:prstGeom prst="rect">
            <a:avLst/>
          </a:prstGeom>
          <a:noFill/>
        </p:spPr>
        <p:txBody>
          <a:bodyPr wrap="square" rtlCol="0">
            <a:spAutoFit/>
          </a:bodyPr>
          <a:lstStyle/>
          <a:p>
            <a:pPr>
              <a:buClr>
                <a:srgbClr val="FF9900"/>
              </a:buClr>
            </a:pPr>
            <a:r>
              <a:rPr lang="en-CA" sz="3600" b="1" dirty="0">
                <a:solidFill>
                  <a:schemeClr val="bg1"/>
                </a:solidFill>
                <a:latin typeface="Calibri" panose="020F0502020204030204" pitchFamily="34" charset="0"/>
                <a:cs typeface="Calibri" panose="020F0502020204030204" pitchFamily="34" charset="0"/>
              </a:rPr>
              <a:t>Basic Statistics</a:t>
            </a:r>
          </a:p>
        </p:txBody>
      </p:sp>
      <p:pic>
        <p:nvPicPr>
          <p:cNvPr id="3" name="Picture 2" descr="A screenshot of a cell phone&#10;&#10;Description automatically generated">
            <a:extLst>
              <a:ext uri="{FF2B5EF4-FFF2-40B4-BE49-F238E27FC236}">
                <a16:creationId xmlns:a16="http://schemas.microsoft.com/office/drawing/2014/main" id="{530D5050-0948-4D89-9692-0680EEF83B3C}"/>
              </a:ext>
            </a:extLst>
          </p:cNvPr>
          <p:cNvPicPr>
            <a:picLocks noChangeAspect="1"/>
          </p:cNvPicPr>
          <p:nvPr/>
        </p:nvPicPr>
        <p:blipFill>
          <a:blip r:embed="rId3"/>
          <a:stretch>
            <a:fillRect/>
          </a:stretch>
        </p:blipFill>
        <p:spPr>
          <a:xfrm>
            <a:off x="4370389" y="1366929"/>
            <a:ext cx="4773611" cy="2815692"/>
          </a:xfrm>
          <a:prstGeom prst="rect">
            <a:avLst/>
          </a:prstGeom>
        </p:spPr>
      </p:pic>
    </p:spTree>
    <p:extLst>
      <p:ext uri="{BB962C8B-B14F-4D97-AF65-F5344CB8AC3E}">
        <p14:creationId xmlns:p14="http://schemas.microsoft.com/office/powerpoint/2010/main" val="493418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8" name="Google Shape;168;p2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2" name="TextBox 1">
            <a:extLst>
              <a:ext uri="{FF2B5EF4-FFF2-40B4-BE49-F238E27FC236}">
                <a16:creationId xmlns:a16="http://schemas.microsoft.com/office/drawing/2014/main" id="{14990C51-ED2C-4DD4-B7B3-5FCAE7050F33}"/>
              </a:ext>
            </a:extLst>
          </p:cNvPr>
          <p:cNvSpPr txBox="1"/>
          <p:nvPr/>
        </p:nvSpPr>
        <p:spPr>
          <a:xfrm>
            <a:off x="0" y="940922"/>
            <a:ext cx="9144000" cy="615553"/>
          </a:xfrm>
          <a:prstGeom prst="rect">
            <a:avLst/>
          </a:prstGeom>
          <a:noFill/>
        </p:spPr>
        <p:txBody>
          <a:bodyPr wrap="square" rtlCol="0">
            <a:spAutoFit/>
          </a:bodyPr>
          <a:lstStyle/>
          <a:p>
            <a:pPr marL="285750" indent="-285750">
              <a:buClr>
                <a:srgbClr val="FF9933"/>
              </a:buCl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buClr>
                <a:srgbClr val="FF9933"/>
              </a:buClr>
            </a:pPr>
            <a:r>
              <a:rPr lang="en-CA" sz="1800" b="1" dirty="0">
                <a:solidFill>
                  <a:schemeClr val="accent1"/>
                </a:solidFill>
                <a:latin typeface="Calibri" panose="020F0502020204030204" pitchFamily="34" charset="0"/>
                <a:cs typeface="Calibri" panose="020F0502020204030204" pitchFamily="34" charset="0"/>
              </a:rPr>
              <a:t>Outcome = - 0.18 - 0.70*(Method) - 0.28*(Satis) + 0.19*(time) + 0.41*(ability) + 0.63*(prvperf)</a:t>
            </a:r>
            <a:endParaRPr lang="en-CA" sz="1800" dirty="0">
              <a:solidFill>
                <a:schemeClr val="accent1"/>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B975869E-B09A-46F7-8FBB-32B01431369E}"/>
              </a:ext>
            </a:extLst>
          </p:cNvPr>
          <p:cNvSpPr txBox="1"/>
          <p:nvPr/>
        </p:nvSpPr>
        <p:spPr>
          <a:xfrm>
            <a:off x="1424940" y="294591"/>
            <a:ext cx="4488180" cy="646331"/>
          </a:xfrm>
          <a:prstGeom prst="rect">
            <a:avLst/>
          </a:prstGeom>
          <a:noFill/>
        </p:spPr>
        <p:txBody>
          <a:bodyPr wrap="square" rtlCol="0">
            <a:spAutoFit/>
          </a:bodyPr>
          <a:lstStyle/>
          <a:p>
            <a:pPr>
              <a:buClr>
                <a:srgbClr val="FF9900"/>
              </a:buClr>
            </a:pPr>
            <a:r>
              <a:rPr lang="en-CA" sz="3600" b="1" dirty="0">
                <a:solidFill>
                  <a:schemeClr val="bg1"/>
                </a:solidFill>
                <a:latin typeface="Calibri" panose="020F0502020204030204" pitchFamily="34" charset="0"/>
                <a:cs typeface="Calibri" panose="020F0502020204030204" pitchFamily="34" charset="0"/>
              </a:rPr>
              <a:t>Logistic Regression </a:t>
            </a:r>
          </a:p>
        </p:txBody>
      </p:sp>
      <p:pic>
        <p:nvPicPr>
          <p:cNvPr id="10" name="Picture 9" descr="A screenshot of a cell phone&#10;&#10;Description automatically generated">
            <a:extLst>
              <a:ext uri="{FF2B5EF4-FFF2-40B4-BE49-F238E27FC236}">
                <a16:creationId xmlns:a16="http://schemas.microsoft.com/office/drawing/2014/main" id="{EB344EBE-D036-43DC-A621-C6C4D03A5084}"/>
              </a:ext>
            </a:extLst>
          </p:cNvPr>
          <p:cNvPicPr>
            <a:picLocks noChangeAspect="1"/>
          </p:cNvPicPr>
          <p:nvPr/>
        </p:nvPicPr>
        <p:blipFill>
          <a:blip r:embed="rId3"/>
          <a:stretch>
            <a:fillRect/>
          </a:stretch>
        </p:blipFill>
        <p:spPr>
          <a:xfrm>
            <a:off x="6621779" y="1790224"/>
            <a:ext cx="2522221" cy="2553176"/>
          </a:xfrm>
          <a:prstGeom prst="rect">
            <a:avLst/>
          </a:prstGeom>
        </p:spPr>
      </p:pic>
      <p:sp>
        <p:nvSpPr>
          <p:cNvPr id="11" name="TextBox 10">
            <a:extLst>
              <a:ext uri="{FF2B5EF4-FFF2-40B4-BE49-F238E27FC236}">
                <a16:creationId xmlns:a16="http://schemas.microsoft.com/office/drawing/2014/main" id="{211CCFC1-710E-4DEE-88F3-65E268F7F502}"/>
              </a:ext>
            </a:extLst>
          </p:cNvPr>
          <p:cNvSpPr txBox="1"/>
          <p:nvPr/>
        </p:nvSpPr>
        <p:spPr>
          <a:xfrm>
            <a:off x="167640" y="1765697"/>
            <a:ext cx="6149340" cy="2862322"/>
          </a:xfrm>
          <a:prstGeom prst="rect">
            <a:avLst/>
          </a:prstGeom>
          <a:noFill/>
        </p:spPr>
        <p:txBody>
          <a:bodyPr wrap="square" rtlCol="0">
            <a:spAutoFit/>
          </a:bodyPr>
          <a:lstStyle/>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In this model, each number is treated as a weight and the sign (+ or -) is the average effect on “Outcome”. </a:t>
            </a:r>
          </a:p>
          <a:p>
            <a:pPr marL="285750" indent="-285750" algn="just">
              <a:buClr>
                <a:srgbClr val="FF9900"/>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The coefficient of “prvperf” is 0.63 states that the increase in the student’s score on a standardized math test a year ago should increase the outcome value.</a:t>
            </a:r>
          </a:p>
          <a:p>
            <a:pPr marL="285750" indent="-285750" algn="just">
              <a:buClr>
                <a:srgbClr val="FF9900"/>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On the other hand, the coefficient of “Method” is -0.70 which means a method of instruction reduced the outcome if we follow the same method of instruction.</a:t>
            </a:r>
            <a:endParaRPr lang="en-CA" sz="1800" dirty="0">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6FE3AFFC-6A3E-4887-9B72-17B0C0C25A2B}"/>
              </a:ext>
            </a:extLst>
          </p:cNvPr>
          <p:cNvSpPr txBox="1"/>
          <p:nvPr/>
        </p:nvSpPr>
        <p:spPr>
          <a:xfrm>
            <a:off x="7711440" y="4443353"/>
            <a:ext cx="1432560" cy="369332"/>
          </a:xfrm>
          <a:prstGeom prst="rect">
            <a:avLst/>
          </a:prstGeom>
          <a:noFill/>
        </p:spPr>
        <p:txBody>
          <a:bodyPr wrap="square" rtlCol="0">
            <a:spAutoFit/>
          </a:bodyPr>
          <a:lstStyle/>
          <a:p>
            <a:r>
              <a:rPr lang="en-CA" sz="1800" dirty="0">
                <a:latin typeface="Calibri" panose="020F0502020204030204" pitchFamily="34" charset="0"/>
                <a:cs typeface="Calibri" panose="020F0502020204030204" pitchFamily="34" charset="0"/>
              </a:rPr>
              <a:t>Cont..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4" name="Google Shape;184;p2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4" name="TextBox 3">
            <a:extLst>
              <a:ext uri="{FF2B5EF4-FFF2-40B4-BE49-F238E27FC236}">
                <a16:creationId xmlns:a16="http://schemas.microsoft.com/office/drawing/2014/main" id="{3D147A01-826F-4061-AE2D-7523D8551CCE}"/>
              </a:ext>
            </a:extLst>
          </p:cNvPr>
          <p:cNvSpPr txBox="1"/>
          <p:nvPr/>
        </p:nvSpPr>
        <p:spPr>
          <a:xfrm>
            <a:off x="117904" y="1290578"/>
            <a:ext cx="4888436" cy="3724096"/>
          </a:xfrm>
          <a:prstGeom prst="rect">
            <a:avLst/>
          </a:prstGeom>
          <a:noFill/>
        </p:spPr>
        <p:txBody>
          <a:bodyPr wrap="square" rtlCol="0">
            <a:spAutoFit/>
          </a:bodyPr>
          <a:lstStyle/>
          <a:p>
            <a:pPr marL="285750" indent="-285750" algn="just">
              <a:buClr>
                <a:srgbClr val="FF9933"/>
              </a:buClr>
              <a:buFont typeface="Wingdings" panose="05000000000000000000" pitchFamily="2" charset="2"/>
              <a:buChar char="Ø"/>
            </a:pPr>
            <a:r>
              <a:rPr lang="en-US" sz="1600" dirty="0">
                <a:latin typeface="Calibri" panose="020F0502020204030204" pitchFamily="34" charset="0"/>
                <a:cs typeface="Calibri" panose="020F0502020204030204" pitchFamily="34" charset="0"/>
              </a:rPr>
              <a:t>The figure reveals the confusion matrix of Logistic Regression in which precision determines how accurate our model is when it is closer to 100%.</a:t>
            </a:r>
          </a:p>
          <a:p>
            <a:pPr marL="285750" indent="-285750" algn="just">
              <a:buClr>
                <a:srgbClr val="FF9933"/>
              </a:buClr>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lgn="just">
              <a:buClr>
                <a:srgbClr val="FF9933"/>
              </a:buClr>
              <a:buFont typeface="Wingdings" panose="05000000000000000000" pitchFamily="2" charset="2"/>
              <a:buChar char="Ø"/>
            </a:pPr>
            <a:r>
              <a:rPr lang="en-US" sz="1600" dirty="0">
                <a:latin typeface="Calibri" panose="020F0502020204030204" pitchFamily="34" charset="0"/>
                <a:cs typeface="Calibri" panose="020F0502020204030204" pitchFamily="34" charset="0"/>
              </a:rPr>
              <a:t>This model clarifies the division of the fluctuation between the quantities anticipated by the model and the value as opposed to the mean of the actual. This value is between 0 and 1. </a:t>
            </a:r>
          </a:p>
          <a:p>
            <a:pPr marL="285750" indent="-285750" algn="just">
              <a:buClr>
                <a:srgbClr val="FF9933"/>
              </a:buClr>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lgn="just">
              <a:buClr>
                <a:srgbClr val="FF9933"/>
              </a:buClr>
              <a:buFont typeface="Wingdings" panose="05000000000000000000" pitchFamily="2" charset="2"/>
              <a:buChar char="Ø"/>
            </a:pPr>
            <a:r>
              <a:rPr lang="en-US" sz="1600" dirty="0">
                <a:latin typeface="Calibri" panose="020F0502020204030204" pitchFamily="34" charset="0"/>
                <a:cs typeface="Calibri" panose="020F0502020204030204" pitchFamily="34" charset="0"/>
              </a:rPr>
              <a:t>This model predicts a better negative variation in prvscore because f1-score for class 0 is 0.53 but class 0 has very little f1-score 0.22, therefore it is difficult to determine the positive change in prvscore.</a:t>
            </a:r>
            <a:endParaRPr lang="en-CA" dirty="0">
              <a:latin typeface="Times New Roman" panose="02020603050405020304" pitchFamily="18" charset="0"/>
              <a:cs typeface="Times New Roman" panose="02020603050405020304" pitchFamily="18" charset="0"/>
            </a:endParaRPr>
          </a:p>
          <a:p>
            <a:pPr marL="285750" indent="-285750">
              <a:buClr>
                <a:srgbClr val="FF9933"/>
              </a:buClr>
              <a:buFont typeface="Wingdings" panose="05000000000000000000" pitchFamily="2" charset="2"/>
              <a:buChar char="Ø"/>
            </a:pPr>
            <a:endParaRPr lang="en-CA" dirty="0">
              <a:latin typeface="Times New Roman" panose="02020603050405020304" pitchFamily="18" charset="0"/>
              <a:cs typeface="Times New Roman" panose="02020603050405020304" pitchFamily="18" charset="0"/>
            </a:endParaRPr>
          </a:p>
          <a:p>
            <a:pPr marL="285750" indent="-285750">
              <a:buClr>
                <a:srgbClr val="FF9933"/>
              </a:buClr>
              <a:buFont typeface="Wingdings" panose="05000000000000000000" pitchFamily="2" charset="2"/>
              <a:buChar char="Ø"/>
            </a:pPr>
            <a:endParaRPr lang="en-CA" dirty="0"/>
          </a:p>
        </p:txBody>
      </p:sp>
      <p:pic>
        <p:nvPicPr>
          <p:cNvPr id="7" name="Picture 6" descr="A screenshot of a cell phone&#10;&#10;Description automatically generated">
            <a:extLst>
              <a:ext uri="{FF2B5EF4-FFF2-40B4-BE49-F238E27FC236}">
                <a16:creationId xmlns:a16="http://schemas.microsoft.com/office/drawing/2014/main" id="{67D20412-6DE7-43F0-94A4-2E42F2162265}"/>
              </a:ext>
            </a:extLst>
          </p:cNvPr>
          <p:cNvPicPr>
            <a:picLocks noChangeAspect="1"/>
          </p:cNvPicPr>
          <p:nvPr/>
        </p:nvPicPr>
        <p:blipFill>
          <a:blip r:embed="rId3"/>
          <a:stretch>
            <a:fillRect/>
          </a:stretch>
        </p:blipFill>
        <p:spPr>
          <a:xfrm>
            <a:off x="5006340" y="1766888"/>
            <a:ext cx="4137660" cy="221027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4" name="Google Shape;184;p2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4" name="TextBox 3">
            <a:extLst>
              <a:ext uri="{FF2B5EF4-FFF2-40B4-BE49-F238E27FC236}">
                <a16:creationId xmlns:a16="http://schemas.microsoft.com/office/drawing/2014/main" id="{3D147A01-826F-4061-AE2D-7523D8551CCE}"/>
              </a:ext>
            </a:extLst>
          </p:cNvPr>
          <p:cNvSpPr txBox="1"/>
          <p:nvPr/>
        </p:nvSpPr>
        <p:spPr>
          <a:xfrm>
            <a:off x="117904" y="1290578"/>
            <a:ext cx="4888436" cy="3539430"/>
          </a:xfrm>
          <a:prstGeom prst="rect">
            <a:avLst/>
          </a:prstGeom>
          <a:noFill/>
        </p:spPr>
        <p:txBody>
          <a:bodyPr wrap="square" rtlCol="0">
            <a:spAutoFit/>
          </a:bodyPr>
          <a:lstStyle/>
          <a:p>
            <a:pPr marL="285750" indent="-285750" algn="just">
              <a:buClr>
                <a:srgbClr val="FF9900"/>
              </a:buClr>
              <a:buFont typeface="Wingdings" panose="05000000000000000000" pitchFamily="2" charset="2"/>
              <a:buChar char="Ø"/>
            </a:pPr>
            <a:r>
              <a:rPr lang="en-US" sz="1600" dirty="0">
                <a:latin typeface="Calibri" panose="020F0502020204030204" pitchFamily="34" charset="0"/>
                <a:cs typeface="Calibri" panose="020F0502020204030204" pitchFamily="34" charset="0"/>
              </a:rPr>
              <a:t>To evaluate an algorithm, we used a confusion matrix, precision, and recall. Moreover, confusion matrix and classification methods are used to find the scores. </a:t>
            </a:r>
          </a:p>
          <a:p>
            <a:pPr marL="285750" indent="-285750" algn="just">
              <a:buClr>
                <a:srgbClr val="FF9900"/>
              </a:buClr>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600" dirty="0">
                <a:latin typeface="Calibri" panose="020F0502020204030204" pitchFamily="34" charset="0"/>
                <a:cs typeface="Calibri" panose="020F0502020204030204" pitchFamily="34" charset="0"/>
              </a:rPr>
              <a:t>The accuracy of this model is 0.42 which demonstrates that the SVM model is not good to predict the outcome. </a:t>
            </a:r>
          </a:p>
          <a:p>
            <a:pPr marL="285750" indent="-285750" algn="just">
              <a:buClr>
                <a:srgbClr val="FF9900"/>
              </a:buClr>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600" dirty="0">
                <a:latin typeface="Calibri" panose="020F0502020204030204" pitchFamily="34" charset="0"/>
                <a:cs typeface="Calibri" panose="020F0502020204030204" pitchFamily="34" charset="0"/>
              </a:rPr>
              <a:t>This model does not good to predict a positive variation in prvscore because f1-score for class 1 is 0.22 but class 1 has better f1-score 0.53, therefore this SVM model is good to determine the negative change in prvscore.</a:t>
            </a:r>
            <a:endParaRPr lang="en-CA" dirty="0"/>
          </a:p>
        </p:txBody>
      </p:sp>
      <p:sp>
        <p:nvSpPr>
          <p:cNvPr id="2" name="TextBox 1">
            <a:extLst>
              <a:ext uri="{FF2B5EF4-FFF2-40B4-BE49-F238E27FC236}">
                <a16:creationId xmlns:a16="http://schemas.microsoft.com/office/drawing/2014/main" id="{D337C26B-3555-486B-9312-68F4452EE3CC}"/>
              </a:ext>
            </a:extLst>
          </p:cNvPr>
          <p:cNvSpPr txBox="1"/>
          <p:nvPr/>
        </p:nvSpPr>
        <p:spPr>
          <a:xfrm>
            <a:off x="1329869" y="300813"/>
            <a:ext cx="5600700" cy="861774"/>
          </a:xfrm>
          <a:prstGeom prst="rect">
            <a:avLst/>
          </a:prstGeom>
          <a:noFill/>
        </p:spPr>
        <p:txBody>
          <a:bodyPr wrap="square" rtlCol="0">
            <a:spAutoFit/>
          </a:bodyPr>
          <a:lstStyle/>
          <a:p>
            <a:r>
              <a:rPr lang="en-CA" sz="3600" b="1" dirty="0">
                <a:solidFill>
                  <a:srgbClr val="FFFFFF"/>
                </a:solidFill>
                <a:latin typeface="Calibri" panose="020F0502020204030204" pitchFamily="34" charset="0"/>
                <a:ea typeface="Roboto" panose="020B0604020202020204" charset="0"/>
                <a:cs typeface="Calibri" panose="020F0502020204030204" pitchFamily="34" charset="0"/>
              </a:rPr>
              <a:t>Support Vector Machines</a:t>
            </a:r>
          </a:p>
          <a:p>
            <a:endParaRPr lang="en-CA" dirty="0"/>
          </a:p>
        </p:txBody>
      </p:sp>
      <p:pic>
        <p:nvPicPr>
          <p:cNvPr id="5" name="Picture 4" descr="A screenshot of a cell phone&#10;&#10;Description automatically generated">
            <a:extLst>
              <a:ext uri="{FF2B5EF4-FFF2-40B4-BE49-F238E27FC236}">
                <a16:creationId xmlns:a16="http://schemas.microsoft.com/office/drawing/2014/main" id="{BF9631EC-FA9D-45B1-BAC9-1F3FC06C0983}"/>
              </a:ext>
            </a:extLst>
          </p:cNvPr>
          <p:cNvPicPr>
            <a:picLocks noChangeAspect="1"/>
          </p:cNvPicPr>
          <p:nvPr/>
        </p:nvPicPr>
        <p:blipFill>
          <a:blip r:embed="rId3"/>
          <a:stretch>
            <a:fillRect/>
          </a:stretch>
        </p:blipFill>
        <p:spPr>
          <a:xfrm>
            <a:off x="5006340" y="1702988"/>
            <a:ext cx="4138019" cy="2038431"/>
          </a:xfrm>
          <a:prstGeom prst="rect">
            <a:avLst/>
          </a:prstGeom>
        </p:spPr>
      </p:pic>
    </p:spTree>
    <p:extLst>
      <p:ext uri="{BB962C8B-B14F-4D97-AF65-F5344CB8AC3E}">
        <p14:creationId xmlns:p14="http://schemas.microsoft.com/office/powerpoint/2010/main" val="395378509"/>
      </p:ext>
    </p:extLst>
  </p:cSld>
  <p:clrMapOvr>
    <a:masterClrMapping/>
  </p:clrMapOvr>
</p:sld>
</file>

<file path=ppt/theme/theme1.xml><?xml version="1.0" encoding="utf-8"?>
<a:theme xmlns:a="http://schemas.openxmlformats.org/drawingml/2006/main" name="William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1438</TotalTime>
  <Words>1482</Words>
  <Application>Microsoft Office PowerPoint</Application>
  <PresentationFormat>On-screen Show (16:9)</PresentationFormat>
  <Paragraphs>144</Paragraphs>
  <Slides>16</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vt:lpstr>
      <vt:lpstr>Times New Roman</vt:lpstr>
      <vt:lpstr>Dosis</vt:lpstr>
      <vt:lpstr>Arial</vt:lpstr>
      <vt:lpstr>Roboto</vt:lpstr>
      <vt:lpstr>Wingdings</vt:lpstr>
      <vt:lpstr>William template</vt:lpstr>
      <vt:lpstr>    Introduction to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Insights and Findings</vt:lpstr>
      <vt:lpstr>Recommendation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Analysis Assessment</dc:title>
  <dc:creator>kartik sojitra</dc:creator>
  <cp:lastModifiedBy>kartik sojitra</cp:lastModifiedBy>
  <cp:revision>114</cp:revision>
  <dcterms:created xsi:type="dcterms:W3CDTF">2019-12-11T00:20:02Z</dcterms:created>
  <dcterms:modified xsi:type="dcterms:W3CDTF">2019-12-12T22:18:30Z</dcterms:modified>
</cp:coreProperties>
</file>