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2"/>
  </p:notesMasterIdLst>
  <p:sldIdLst>
    <p:sldId id="256" r:id="rId2"/>
    <p:sldId id="258" r:id="rId3"/>
    <p:sldId id="319" r:id="rId4"/>
    <p:sldId id="261" r:id="rId5"/>
    <p:sldId id="320" r:id="rId6"/>
    <p:sldId id="310" r:id="rId7"/>
    <p:sldId id="321" r:id="rId8"/>
    <p:sldId id="322" r:id="rId9"/>
    <p:sldId id="302" r:id="rId10"/>
    <p:sldId id="299" r:id="rId11"/>
    <p:sldId id="307" r:id="rId12"/>
    <p:sldId id="323" r:id="rId13"/>
    <p:sldId id="325" r:id="rId14"/>
    <p:sldId id="324" r:id="rId15"/>
    <p:sldId id="306" r:id="rId16"/>
    <p:sldId id="326" r:id="rId17"/>
    <p:sldId id="309" r:id="rId18"/>
    <p:sldId id="330" r:id="rId19"/>
    <p:sldId id="312" r:id="rId20"/>
    <p:sldId id="313" r:id="rId21"/>
    <p:sldId id="316" r:id="rId22"/>
    <p:sldId id="317" r:id="rId23"/>
    <p:sldId id="318" r:id="rId24"/>
    <p:sldId id="329" r:id="rId25"/>
    <p:sldId id="331" r:id="rId26"/>
    <p:sldId id="333" r:id="rId27"/>
    <p:sldId id="332" r:id="rId28"/>
    <p:sldId id="334" r:id="rId29"/>
    <p:sldId id="315" r:id="rId30"/>
    <p:sldId id="279"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Dosis" panose="020B0604020202020204" charset="0"/>
      <p:regular r:id="rId37"/>
      <p:bold r:id="rId38"/>
    </p:embeddedFont>
    <p:embeddedFont>
      <p:font typeface="Robot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ik sojitra" initials="ks" lastIdx="2" clrIdx="0">
    <p:extLst>
      <p:ext uri="{19B8F6BF-5375-455C-9EA6-DF929625EA0E}">
        <p15:presenceInfo xmlns:p15="http://schemas.microsoft.com/office/powerpoint/2012/main" userId="aff3ee9576b16c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9933"/>
    <a:srgbClr val="339966"/>
    <a:srgbClr val="808000"/>
    <a:srgbClr val="CCCC00"/>
    <a:srgbClr val="CC3300"/>
    <a:srgbClr val="009900"/>
    <a:srgbClr val="0066CC"/>
    <a:srgbClr val="00FF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4E4698-A93F-4315-B7E4-BECB6238099A}">
  <a:tblStyle styleId="{9C4E4698-A93F-4315-B7E4-BECB6238099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9.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6B3EE6-1508-4535-AF44-6FF44EC4ED1C}" type="doc">
      <dgm:prSet loTypeId="urn:microsoft.com/office/officeart/2005/8/layout/default" loCatId="list" qsTypeId="urn:microsoft.com/office/officeart/2005/8/quickstyle/3d3" qsCatId="3D" csTypeId="urn:microsoft.com/office/officeart/2005/8/colors/colorful1" csCatId="colorful" phldr="1"/>
      <dgm:spPr/>
      <dgm:t>
        <a:bodyPr/>
        <a:lstStyle/>
        <a:p>
          <a:endParaRPr lang="en-CA"/>
        </a:p>
      </dgm:t>
    </dgm:pt>
    <dgm:pt modelId="{66A6E8F5-172F-4D78-8E59-169C4D4483C0}">
      <dgm:prSet phldrT="[Text]"/>
      <dgm:spPr/>
      <dgm:t>
        <a:bodyPr/>
        <a:lstStyle/>
        <a:p>
          <a:r>
            <a:rPr lang="en-CA" dirty="0"/>
            <a:t>Mr. John Hughes wants to determine that which algorithm will be more successful to identify the heart disease.</a:t>
          </a:r>
        </a:p>
      </dgm:t>
    </dgm:pt>
    <dgm:pt modelId="{D715AA9A-4489-409A-9B9B-4DB4D1A7849A}" type="parTrans" cxnId="{ECF26D97-E2BA-410E-B147-A09EF8B40A47}">
      <dgm:prSet/>
      <dgm:spPr/>
      <dgm:t>
        <a:bodyPr/>
        <a:lstStyle/>
        <a:p>
          <a:endParaRPr lang="en-CA"/>
        </a:p>
      </dgm:t>
    </dgm:pt>
    <dgm:pt modelId="{C0BCE506-A76B-4D3B-8D7C-D181F6908CA2}" type="sibTrans" cxnId="{ECF26D97-E2BA-410E-B147-A09EF8B40A47}">
      <dgm:prSet/>
      <dgm:spPr/>
      <dgm:t>
        <a:bodyPr/>
        <a:lstStyle/>
        <a:p>
          <a:endParaRPr lang="en-CA"/>
        </a:p>
      </dgm:t>
    </dgm:pt>
    <dgm:pt modelId="{EBCC6C2D-D230-46EF-BEF5-5DD26A388C77}">
      <dgm:prSet phldrT="[Text]"/>
      <dgm:spPr/>
      <dgm:t>
        <a:bodyPr/>
        <a:lstStyle/>
        <a:p>
          <a:r>
            <a:rPr lang="en-CA" dirty="0"/>
            <a:t>By statistical learning methods, I would be identifying the findings and outcomes</a:t>
          </a:r>
        </a:p>
      </dgm:t>
    </dgm:pt>
    <dgm:pt modelId="{9781FF28-353F-495A-9D75-064D84A2CE98}" type="parTrans" cxnId="{B019C39F-6374-4E4F-9560-931209CB072F}">
      <dgm:prSet/>
      <dgm:spPr/>
      <dgm:t>
        <a:bodyPr/>
        <a:lstStyle/>
        <a:p>
          <a:endParaRPr lang="en-CA"/>
        </a:p>
      </dgm:t>
    </dgm:pt>
    <dgm:pt modelId="{F613D751-073B-46CA-8B57-0AEC9D756B6A}" type="sibTrans" cxnId="{B019C39F-6374-4E4F-9560-931209CB072F}">
      <dgm:prSet/>
      <dgm:spPr/>
      <dgm:t>
        <a:bodyPr/>
        <a:lstStyle/>
        <a:p>
          <a:endParaRPr lang="en-CA"/>
        </a:p>
      </dgm:t>
    </dgm:pt>
    <dgm:pt modelId="{C4B0BAD0-5B25-46CE-A6B9-7CFD4BA798D9}">
      <dgm:prSet phldrT="[Text]"/>
      <dgm:spPr/>
      <dgm:t>
        <a:bodyPr/>
        <a:lstStyle/>
        <a:p>
          <a:r>
            <a:rPr lang="en-CA" dirty="0"/>
            <a:t>Dataset contains 13 independent variable and 1 target variable (heart disease) and the highly correlated. </a:t>
          </a:r>
        </a:p>
      </dgm:t>
    </dgm:pt>
    <dgm:pt modelId="{BF3BE7F5-0E47-40B6-A967-27CC1532FCAC}" type="parTrans" cxnId="{599F0FA4-00C5-4EA0-BF43-558ECF56B3D8}">
      <dgm:prSet/>
      <dgm:spPr/>
      <dgm:t>
        <a:bodyPr/>
        <a:lstStyle/>
        <a:p>
          <a:endParaRPr lang="en-CA"/>
        </a:p>
      </dgm:t>
    </dgm:pt>
    <dgm:pt modelId="{0B829E7C-DD3F-4624-9181-180ECF4E19DB}" type="sibTrans" cxnId="{599F0FA4-00C5-4EA0-BF43-558ECF56B3D8}">
      <dgm:prSet/>
      <dgm:spPr/>
      <dgm:t>
        <a:bodyPr/>
        <a:lstStyle/>
        <a:p>
          <a:endParaRPr lang="en-CA"/>
        </a:p>
      </dgm:t>
    </dgm:pt>
    <dgm:pt modelId="{2DF0D2AC-EFF0-44F9-8703-42653D67D3BD}">
      <dgm:prSet phldrT="[Text]"/>
      <dgm:spPr/>
      <dgm:t>
        <a:bodyPr/>
        <a:lstStyle/>
        <a:p>
          <a:r>
            <a:rPr lang="en-CA" dirty="0"/>
            <a:t>The model would help for solving problem statement and lastly recommendation from the analysis would be provided to help medical industry to implement.</a:t>
          </a:r>
        </a:p>
      </dgm:t>
    </dgm:pt>
    <dgm:pt modelId="{8C635335-AFAD-4559-A6B4-B524E8A24440}" type="parTrans" cxnId="{9250AA42-AB97-4AF8-A76A-2B42526DF150}">
      <dgm:prSet/>
      <dgm:spPr/>
      <dgm:t>
        <a:bodyPr/>
        <a:lstStyle/>
        <a:p>
          <a:endParaRPr lang="en-CA"/>
        </a:p>
      </dgm:t>
    </dgm:pt>
    <dgm:pt modelId="{D9D25D3F-40FD-4D1D-8686-4F66A60B4A0E}" type="sibTrans" cxnId="{9250AA42-AB97-4AF8-A76A-2B42526DF150}">
      <dgm:prSet/>
      <dgm:spPr/>
      <dgm:t>
        <a:bodyPr/>
        <a:lstStyle/>
        <a:p>
          <a:endParaRPr lang="en-CA"/>
        </a:p>
      </dgm:t>
    </dgm:pt>
    <dgm:pt modelId="{5ECEB245-3B5B-423C-88E1-722D106C7D8B}" type="pres">
      <dgm:prSet presAssocID="{316B3EE6-1508-4535-AF44-6FF44EC4ED1C}" presName="diagram" presStyleCnt="0">
        <dgm:presLayoutVars>
          <dgm:dir/>
          <dgm:resizeHandles val="exact"/>
        </dgm:presLayoutVars>
      </dgm:prSet>
      <dgm:spPr/>
    </dgm:pt>
    <dgm:pt modelId="{00477E75-6BAF-439F-929E-4E9399B051A2}" type="pres">
      <dgm:prSet presAssocID="{66A6E8F5-172F-4D78-8E59-169C4D4483C0}" presName="node" presStyleLbl="node1" presStyleIdx="0" presStyleCnt="4">
        <dgm:presLayoutVars>
          <dgm:bulletEnabled val="1"/>
        </dgm:presLayoutVars>
      </dgm:prSet>
      <dgm:spPr/>
    </dgm:pt>
    <dgm:pt modelId="{9EF3D241-6513-4A59-98C9-A273FB8DEF08}" type="pres">
      <dgm:prSet presAssocID="{C0BCE506-A76B-4D3B-8D7C-D181F6908CA2}" presName="sibTrans" presStyleCnt="0"/>
      <dgm:spPr/>
    </dgm:pt>
    <dgm:pt modelId="{AB3341A3-9CCA-45C4-B193-0C36E967BCA7}" type="pres">
      <dgm:prSet presAssocID="{EBCC6C2D-D230-46EF-BEF5-5DD26A388C77}" presName="node" presStyleLbl="node1" presStyleIdx="1" presStyleCnt="4">
        <dgm:presLayoutVars>
          <dgm:bulletEnabled val="1"/>
        </dgm:presLayoutVars>
      </dgm:prSet>
      <dgm:spPr/>
    </dgm:pt>
    <dgm:pt modelId="{DD7FF4E3-2769-41C1-A9DB-C909588FBB98}" type="pres">
      <dgm:prSet presAssocID="{F613D751-073B-46CA-8B57-0AEC9D756B6A}" presName="sibTrans" presStyleCnt="0"/>
      <dgm:spPr/>
    </dgm:pt>
    <dgm:pt modelId="{11C6C89D-36AC-4E30-A721-71EFBE65B37A}" type="pres">
      <dgm:prSet presAssocID="{C4B0BAD0-5B25-46CE-A6B9-7CFD4BA798D9}" presName="node" presStyleLbl="node1" presStyleIdx="2" presStyleCnt="4">
        <dgm:presLayoutVars>
          <dgm:bulletEnabled val="1"/>
        </dgm:presLayoutVars>
      </dgm:prSet>
      <dgm:spPr/>
    </dgm:pt>
    <dgm:pt modelId="{8AEC3BA3-097F-4FB0-A274-44A367A515A8}" type="pres">
      <dgm:prSet presAssocID="{0B829E7C-DD3F-4624-9181-180ECF4E19DB}" presName="sibTrans" presStyleCnt="0"/>
      <dgm:spPr/>
    </dgm:pt>
    <dgm:pt modelId="{EFD9DBF9-7C27-4323-82E6-6F27D5990B43}" type="pres">
      <dgm:prSet presAssocID="{2DF0D2AC-EFF0-44F9-8703-42653D67D3BD}" presName="node" presStyleLbl="node1" presStyleIdx="3" presStyleCnt="4">
        <dgm:presLayoutVars>
          <dgm:bulletEnabled val="1"/>
        </dgm:presLayoutVars>
      </dgm:prSet>
      <dgm:spPr/>
    </dgm:pt>
  </dgm:ptLst>
  <dgm:cxnLst>
    <dgm:cxn modelId="{80410937-2E42-402E-870F-D246E5EF850B}" type="presOf" srcId="{C4B0BAD0-5B25-46CE-A6B9-7CFD4BA798D9}" destId="{11C6C89D-36AC-4E30-A721-71EFBE65B37A}" srcOrd="0" destOrd="0" presId="urn:microsoft.com/office/officeart/2005/8/layout/default"/>
    <dgm:cxn modelId="{9250AA42-AB97-4AF8-A76A-2B42526DF150}" srcId="{316B3EE6-1508-4535-AF44-6FF44EC4ED1C}" destId="{2DF0D2AC-EFF0-44F9-8703-42653D67D3BD}" srcOrd="3" destOrd="0" parTransId="{8C635335-AFAD-4559-A6B4-B524E8A24440}" sibTransId="{D9D25D3F-40FD-4D1D-8686-4F66A60B4A0E}"/>
    <dgm:cxn modelId="{ECF26D97-E2BA-410E-B147-A09EF8B40A47}" srcId="{316B3EE6-1508-4535-AF44-6FF44EC4ED1C}" destId="{66A6E8F5-172F-4D78-8E59-169C4D4483C0}" srcOrd="0" destOrd="0" parTransId="{D715AA9A-4489-409A-9B9B-4DB4D1A7849A}" sibTransId="{C0BCE506-A76B-4D3B-8D7C-D181F6908CA2}"/>
    <dgm:cxn modelId="{A21DC59D-4FEC-45F1-8CD2-32E41D633A3E}" type="presOf" srcId="{66A6E8F5-172F-4D78-8E59-169C4D4483C0}" destId="{00477E75-6BAF-439F-929E-4E9399B051A2}" srcOrd="0" destOrd="0" presId="urn:microsoft.com/office/officeart/2005/8/layout/default"/>
    <dgm:cxn modelId="{B019C39F-6374-4E4F-9560-931209CB072F}" srcId="{316B3EE6-1508-4535-AF44-6FF44EC4ED1C}" destId="{EBCC6C2D-D230-46EF-BEF5-5DD26A388C77}" srcOrd="1" destOrd="0" parTransId="{9781FF28-353F-495A-9D75-064D84A2CE98}" sibTransId="{F613D751-073B-46CA-8B57-0AEC9D756B6A}"/>
    <dgm:cxn modelId="{599F0FA4-00C5-4EA0-BF43-558ECF56B3D8}" srcId="{316B3EE6-1508-4535-AF44-6FF44EC4ED1C}" destId="{C4B0BAD0-5B25-46CE-A6B9-7CFD4BA798D9}" srcOrd="2" destOrd="0" parTransId="{BF3BE7F5-0E47-40B6-A967-27CC1532FCAC}" sibTransId="{0B829E7C-DD3F-4624-9181-180ECF4E19DB}"/>
    <dgm:cxn modelId="{C7A995C2-B5DA-4DF7-9546-7E233052993E}" type="presOf" srcId="{2DF0D2AC-EFF0-44F9-8703-42653D67D3BD}" destId="{EFD9DBF9-7C27-4323-82E6-6F27D5990B43}" srcOrd="0" destOrd="0" presId="urn:microsoft.com/office/officeart/2005/8/layout/default"/>
    <dgm:cxn modelId="{5DB874D4-E782-4782-AAAF-61991ADB6EDD}" type="presOf" srcId="{316B3EE6-1508-4535-AF44-6FF44EC4ED1C}" destId="{5ECEB245-3B5B-423C-88E1-722D106C7D8B}" srcOrd="0" destOrd="0" presId="urn:microsoft.com/office/officeart/2005/8/layout/default"/>
    <dgm:cxn modelId="{E6FE43FB-89BC-43FD-90A7-A344ACB3CB78}" type="presOf" srcId="{EBCC6C2D-D230-46EF-BEF5-5DD26A388C77}" destId="{AB3341A3-9CCA-45C4-B193-0C36E967BCA7}" srcOrd="0" destOrd="0" presId="urn:microsoft.com/office/officeart/2005/8/layout/default"/>
    <dgm:cxn modelId="{27E4A030-BA84-4B36-8B43-3E1BD1F05E9C}" type="presParOf" srcId="{5ECEB245-3B5B-423C-88E1-722D106C7D8B}" destId="{00477E75-6BAF-439F-929E-4E9399B051A2}" srcOrd="0" destOrd="0" presId="urn:microsoft.com/office/officeart/2005/8/layout/default"/>
    <dgm:cxn modelId="{EF44FE3F-4FCB-43B0-A4CF-781C538222B3}" type="presParOf" srcId="{5ECEB245-3B5B-423C-88E1-722D106C7D8B}" destId="{9EF3D241-6513-4A59-98C9-A273FB8DEF08}" srcOrd="1" destOrd="0" presId="urn:microsoft.com/office/officeart/2005/8/layout/default"/>
    <dgm:cxn modelId="{52ECE58B-DBA8-410C-8851-1A4662A7A3FA}" type="presParOf" srcId="{5ECEB245-3B5B-423C-88E1-722D106C7D8B}" destId="{AB3341A3-9CCA-45C4-B193-0C36E967BCA7}" srcOrd="2" destOrd="0" presId="urn:microsoft.com/office/officeart/2005/8/layout/default"/>
    <dgm:cxn modelId="{88F4269A-0086-407A-9434-35345603B132}" type="presParOf" srcId="{5ECEB245-3B5B-423C-88E1-722D106C7D8B}" destId="{DD7FF4E3-2769-41C1-A9DB-C909588FBB98}" srcOrd="3" destOrd="0" presId="urn:microsoft.com/office/officeart/2005/8/layout/default"/>
    <dgm:cxn modelId="{1E5C9C8E-94E0-4938-B645-5238FE2B6EFB}" type="presParOf" srcId="{5ECEB245-3B5B-423C-88E1-722D106C7D8B}" destId="{11C6C89D-36AC-4E30-A721-71EFBE65B37A}" srcOrd="4" destOrd="0" presId="urn:microsoft.com/office/officeart/2005/8/layout/default"/>
    <dgm:cxn modelId="{ABF83209-616C-4C89-9ECC-EB12432142B7}" type="presParOf" srcId="{5ECEB245-3B5B-423C-88E1-722D106C7D8B}" destId="{8AEC3BA3-097F-4FB0-A274-44A367A515A8}" srcOrd="5" destOrd="0" presId="urn:microsoft.com/office/officeart/2005/8/layout/default"/>
    <dgm:cxn modelId="{F23B4929-A4FD-4141-9736-ACFDF0508706}" type="presParOf" srcId="{5ECEB245-3B5B-423C-88E1-722D106C7D8B}" destId="{EFD9DBF9-7C27-4323-82E6-6F27D5990B43}" srcOrd="6"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CB7B80-1491-4784-B5AB-4179C4927AF5}" type="doc">
      <dgm:prSet loTypeId="urn:microsoft.com/office/officeart/2005/8/layout/list1" loCatId="list" qsTypeId="urn:microsoft.com/office/officeart/2005/8/quickstyle/simple3" qsCatId="simple" csTypeId="urn:microsoft.com/office/officeart/2005/8/colors/colorful1" csCatId="colorful" phldr="1"/>
      <dgm:spPr/>
      <dgm:t>
        <a:bodyPr/>
        <a:lstStyle/>
        <a:p>
          <a:endParaRPr lang="en-CA"/>
        </a:p>
      </dgm:t>
    </dgm:pt>
    <dgm:pt modelId="{687D9196-4089-497D-930D-EC6EC74F66D6}">
      <dgm:prSet phldrT="[Text]" custT="1"/>
      <dgm:spPr/>
      <dgm:t>
        <a:bodyPr/>
        <a:lstStyle/>
        <a:p>
          <a:r>
            <a:rPr lang="en-CA" sz="1800" dirty="0"/>
            <a:t>To</a:t>
          </a:r>
          <a:r>
            <a:rPr lang="en-CA" sz="1800" baseline="0" dirty="0"/>
            <a:t> make model which helps Mr. John Hughes to identify heart disease in the medical industry.</a:t>
          </a:r>
          <a:endParaRPr lang="en-CA" sz="1800" dirty="0"/>
        </a:p>
      </dgm:t>
    </dgm:pt>
    <dgm:pt modelId="{362192EC-D4F1-458A-A519-E1CFFC602A94}" type="parTrans" cxnId="{99A16855-2145-4964-BAF9-DF7874EB5BE2}">
      <dgm:prSet/>
      <dgm:spPr/>
      <dgm:t>
        <a:bodyPr/>
        <a:lstStyle/>
        <a:p>
          <a:endParaRPr lang="en-CA"/>
        </a:p>
      </dgm:t>
    </dgm:pt>
    <dgm:pt modelId="{47D389F5-131E-4F89-8576-0D1109A8FA1A}" type="sibTrans" cxnId="{99A16855-2145-4964-BAF9-DF7874EB5BE2}">
      <dgm:prSet/>
      <dgm:spPr/>
      <dgm:t>
        <a:bodyPr/>
        <a:lstStyle/>
        <a:p>
          <a:endParaRPr lang="en-CA"/>
        </a:p>
      </dgm:t>
    </dgm:pt>
    <dgm:pt modelId="{86AA5947-DBC3-44F4-9198-CA191BBC7C46}">
      <dgm:prSet phldrT="[Text]" custT="1"/>
      <dgm:spPr/>
      <dgm:t>
        <a:bodyPr/>
        <a:lstStyle/>
        <a:p>
          <a:r>
            <a:rPr lang="en-CA" sz="1800" dirty="0"/>
            <a:t>Statistical and predictive modeling using different algorithms to solve regression and classification problems based on outcomes.</a:t>
          </a:r>
        </a:p>
      </dgm:t>
    </dgm:pt>
    <dgm:pt modelId="{FCF8EE4B-BB39-4694-8F00-723C2DCC1E07}" type="parTrans" cxnId="{FFD54A9C-CEFB-4B8C-93C4-3DEDAAE4102D}">
      <dgm:prSet/>
      <dgm:spPr/>
      <dgm:t>
        <a:bodyPr/>
        <a:lstStyle/>
        <a:p>
          <a:endParaRPr lang="en-CA"/>
        </a:p>
      </dgm:t>
    </dgm:pt>
    <dgm:pt modelId="{C4CD5DD0-908D-47F2-A378-86E1F412B7D4}" type="sibTrans" cxnId="{FFD54A9C-CEFB-4B8C-93C4-3DEDAAE4102D}">
      <dgm:prSet/>
      <dgm:spPr/>
      <dgm:t>
        <a:bodyPr/>
        <a:lstStyle/>
        <a:p>
          <a:endParaRPr lang="en-CA"/>
        </a:p>
      </dgm:t>
    </dgm:pt>
    <dgm:pt modelId="{8F2A755B-2AF3-46E3-ADB1-B7E7682E88C4}">
      <dgm:prSet phldrT="[Text]" custT="1"/>
      <dgm:spPr/>
      <dgm:t>
        <a:bodyPr/>
        <a:lstStyle/>
        <a:p>
          <a:r>
            <a:rPr lang="en-CA" sz="1800" dirty="0"/>
            <a:t>The modelling is done to minimize trade offs, low bias and fitting the data for better accurate model. </a:t>
          </a:r>
        </a:p>
      </dgm:t>
    </dgm:pt>
    <dgm:pt modelId="{A145ACB2-2B32-48FD-87FB-9F9FEFF7C0B8}" type="parTrans" cxnId="{7DB3E880-8755-4C4B-A1CF-28C5A0D5867A}">
      <dgm:prSet/>
      <dgm:spPr/>
      <dgm:t>
        <a:bodyPr/>
        <a:lstStyle/>
        <a:p>
          <a:endParaRPr lang="en-CA"/>
        </a:p>
      </dgm:t>
    </dgm:pt>
    <dgm:pt modelId="{892A397C-6B46-47B5-BED4-D3DB0463F903}" type="sibTrans" cxnId="{7DB3E880-8755-4C4B-A1CF-28C5A0D5867A}">
      <dgm:prSet/>
      <dgm:spPr/>
      <dgm:t>
        <a:bodyPr/>
        <a:lstStyle/>
        <a:p>
          <a:endParaRPr lang="en-CA"/>
        </a:p>
      </dgm:t>
    </dgm:pt>
    <dgm:pt modelId="{29297F2A-AD66-45F2-A2E5-9168F7379256}" type="pres">
      <dgm:prSet presAssocID="{73CB7B80-1491-4784-B5AB-4179C4927AF5}" presName="linear" presStyleCnt="0">
        <dgm:presLayoutVars>
          <dgm:dir/>
          <dgm:animLvl val="lvl"/>
          <dgm:resizeHandles val="exact"/>
        </dgm:presLayoutVars>
      </dgm:prSet>
      <dgm:spPr/>
    </dgm:pt>
    <dgm:pt modelId="{15B13C66-2B8F-4192-A8A0-6785D376C97E}" type="pres">
      <dgm:prSet presAssocID="{687D9196-4089-497D-930D-EC6EC74F66D6}" presName="parentLin" presStyleCnt="0"/>
      <dgm:spPr/>
    </dgm:pt>
    <dgm:pt modelId="{8C380A49-9D0A-45FC-A3BF-F399FE30C61E}" type="pres">
      <dgm:prSet presAssocID="{687D9196-4089-497D-930D-EC6EC74F66D6}" presName="parentLeftMargin" presStyleLbl="node1" presStyleIdx="0" presStyleCnt="3"/>
      <dgm:spPr/>
    </dgm:pt>
    <dgm:pt modelId="{5FB215E6-CC60-4120-AECC-0C7837E0C72D}" type="pres">
      <dgm:prSet presAssocID="{687D9196-4089-497D-930D-EC6EC74F66D6}" presName="parentText" presStyleLbl="node1" presStyleIdx="0" presStyleCnt="3" custScaleX="114149" custScaleY="340146">
        <dgm:presLayoutVars>
          <dgm:chMax val="0"/>
          <dgm:bulletEnabled val="1"/>
        </dgm:presLayoutVars>
      </dgm:prSet>
      <dgm:spPr/>
    </dgm:pt>
    <dgm:pt modelId="{2BD76A5C-62F6-40F2-837D-B8DF8940CCDE}" type="pres">
      <dgm:prSet presAssocID="{687D9196-4089-497D-930D-EC6EC74F66D6}" presName="negativeSpace" presStyleCnt="0"/>
      <dgm:spPr/>
    </dgm:pt>
    <dgm:pt modelId="{AFB8C9EA-8D00-46A0-8685-4EEDAA8BF040}" type="pres">
      <dgm:prSet presAssocID="{687D9196-4089-497D-930D-EC6EC74F66D6}" presName="childText" presStyleLbl="conFgAcc1" presStyleIdx="0" presStyleCnt="3">
        <dgm:presLayoutVars>
          <dgm:bulletEnabled val="1"/>
        </dgm:presLayoutVars>
      </dgm:prSet>
      <dgm:spPr/>
    </dgm:pt>
    <dgm:pt modelId="{FA05B66D-487D-4460-9F12-C00BC40D1905}" type="pres">
      <dgm:prSet presAssocID="{47D389F5-131E-4F89-8576-0D1109A8FA1A}" presName="spaceBetweenRectangles" presStyleCnt="0"/>
      <dgm:spPr/>
    </dgm:pt>
    <dgm:pt modelId="{B5B62813-B69F-438F-989B-A059B14B856A}" type="pres">
      <dgm:prSet presAssocID="{86AA5947-DBC3-44F4-9198-CA191BBC7C46}" presName="parentLin" presStyleCnt="0"/>
      <dgm:spPr/>
    </dgm:pt>
    <dgm:pt modelId="{9D28E4CC-5428-4703-81D7-DD85CA519224}" type="pres">
      <dgm:prSet presAssocID="{86AA5947-DBC3-44F4-9198-CA191BBC7C46}" presName="parentLeftMargin" presStyleLbl="node1" presStyleIdx="0" presStyleCnt="3"/>
      <dgm:spPr/>
    </dgm:pt>
    <dgm:pt modelId="{B4847E06-840F-4C24-845F-D9723C1BDC3F}" type="pres">
      <dgm:prSet presAssocID="{86AA5947-DBC3-44F4-9198-CA191BBC7C46}" presName="parentText" presStyleLbl="node1" presStyleIdx="1" presStyleCnt="3" custScaleX="114442" custScaleY="317292">
        <dgm:presLayoutVars>
          <dgm:chMax val="0"/>
          <dgm:bulletEnabled val="1"/>
        </dgm:presLayoutVars>
      </dgm:prSet>
      <dgm:spPr/>
    </dgm:pt>
    <dgm:pt modelId="{5AF47BA1-95BB-4B23-8B23-B25E9D101A28}" type="pres">
      <dgm:prSet presAssocID="{86AA5947-DBC3-44F4-9198-CA191BBC7C46}" presName="negativeSpace" presStyleCnt="0"/>
      <dgm:spPr/>
    </dgm:pt>
    <dgm:pt modelId="{25095901-A9BA-4C5E-A48C-A0871D13890D}" type="pres">
      <dgm:prSet presAssocID="{86AA5947-DBC3-44F4-9198-CA191BBC7C46}" presName="childText" presStyleLbl="conFgAcc1" presStyleIdx="1" presStyleCnt="3">
        <dgm:presLayoutVars>
          <dgm:bulletEnabled val="1"/>
        </dgm:presLayoutVars>
      </dgm:prSet>
      <dgm:spPr/>
    </dgm:pt>
    <dgm:pt modelId="{1CBE9D4C-CB8F-4310-AA12-4C3B620409AA}" type="pres">
      <dgm:prSet presAssocID="{C4CD5DD0-908D-47F2-A378-86E1F412B7D4}" presName="spaceBetweenRectangles" presStyleCnt="0"/>
      <dgm:spPr/>
    </dgm:pt>
    <dgm:pt modelId="{AEE0588C-5EAA-4726-9945-12A91BD9BCCC}" type="pres">
      <dgm:prSet presAssocID="{8F2A755B-2AF3-46E3-ADB1-B7E7682E88C4}" presName="parentLin" presStyleCnt="0"/>
      <dgm:spPr/>
    </dgm:pt>
    <dgm:pt modelId="{9E1043E2-B18B-4FFD-B961-E69E4367BF91}" type="pres">
      <dgm:prSet presAssocID="{8F2A755B-2AF3-46E3-ADB1-B7E7682E88C4}" presName="parentLeftMargin" presStyleLbl="node1" presStyleIdx="1" presStyleCnt="3"/>
      <dgm:spPr/>
    </dgm:pt>
    <dgm:pt modelId="{05841B16-E5AB-48BB-B51A-32444D774E57}" type="pres">
      <dgm:prSet presAssocID="{8F2A755B-2AF3-46E3-ADB1-B7E7682E88C4}" presName="parentText" presStyleLbl="node1" presStyleIdx="2" presStyleCnt="3" custScaleX="114348" custScaleY="325075">
        <dgm:presLayoutVars>
          <dgm:chMax val="0"/>
          <dgm:bulletEnabled val="1"/>
        </dgm:presLayoutVars>
      </dgm:prSet>
      <dgm:spPr/>
    </dgm:pt>
    <dgm:pt modelId="{4D0763D4-0C51-49D5-AD11-B31DE070A98B}" type="pres">
      <dgm:prSet presAssocID="{8F2A755B-2AF3-46E3-ADB1-B7E7682E88C4}" presName="negativeSpace" presStyleCnt="0"/>
      <dgm:spPr/>
    </dgm:pt>
    <dgm:pt modelId="{4E1FC8C2-F541-4C7F-B92F-7FAF9B1B9BFD}" type="pres">
      <dgm:prSet presAssocID="{8F2A755B-2AF3-46E3-ADB1-B7E7682E88C4}" presName="childText" presStyleLbl="conFgAcc1" presStyleIdx="2" presStyleCnt="3">
        <dgm:presLayoutVars>
          <dgm:bulletEnabled val="1"/>
        </dgm:presLayoutVars>
      </dgm:prSet>
      <dgm:spPr/>
    </dgm:pt>
  </dgm:ptLst>
  <dgm:cxnLst>
    <dgm:cxn modelId="{211BFB08-5BC2-42D1-B9BE-C004D7E2B507}" type="presOf" srcId="{8F2A755B-2AF3-46E3-ADB1-B7E7682E88C4}" destId="{9E1043E2-B18B-4FFD-B961-E69E4367BF91}" srcOrd="0" destOrd="0" presId="urn:microsoft.com/office/officeart/2005/8/layout/list1"/>
    <dgm:cxn modelId="{E107C153-DC43-4267-8CFC-6E98921FFB37}" type="presOf" srcId="{73CB7B80-1491-4784-B5AB-4179C4927AF5}" destId="{29297F2A-AD66-45F2-A2E5-9168F7379256}" srcOrd="0" destOrd="0" presId="urn:microsoft.com/office/officeart/2005/8/layout/list1"/>
    <dgm:cxn modelId="{99A16855-2145-4964-BAF9-DF7874EB5BE2}" srcId="{73CB7B80-1491-4784-B5AB-4179C4927AF5}" destId="{687D9196-4089-497D-930D-EC6EC74F66D6}" srcOrd="0" destOrd="0" parTransId="{362192EC-D4F1-458A-A519-E1CFFC602A94}" sibTransId="{47D389F5-131E-4F89-8576-0D1109A8FA1A}"/>
    <dgm:cxn modelId="{7DB3E880-8755-4C4B-A1CF-28C5A0D5867A}" srcId="{73CB7B80-1491-4784-B5AB-4179C4927AF5}" destId="{8F2A755B-2AF3-46E3-ADB1-B7E7682E88C4}" srcOrd="2" destOrd="0" parTransId="{A145ACB2-2B32-48FD-87FB-9F9FEFF7C0B8}" sibTransId="{892A397C-6B46-47B5-BED4-D3DB0463F903}"/>
    <dgm:cxn modelId="{896CDA98-113F-4668-AF7F-CCDF88B0EF45}" type="presOf" srcId="{86AA5947-DBC3-44F4-9198-CA191BBC7C46}" destId="{B4847E06-840F-4C24-845F-D9723C1BDC3F}" srcOrd="1" destOrd="0" presId="urn:microsoft.com/office/officeart/2005/8/layout/list1"/>
    <dgm:cxn modelId="{FFD54A9C-CEFB-4B8C-93C4-3DEDAAE4102D}" srcId="{73CB7B80-1491-4784-B5AB-4179C4927AF5}" destId="{86AA5947-DBC3-44F4-9198-CA191BBC7C46}" srcOrd="1" destOrd="0" parTransId="{FCF8EE4B-BB39-4694-8F00-723C2DCC1E07}" sibTransId="{C4CD5DD0-908D-47F2-A378-86E1F412B7D4}"/>
    <dgm:cxn modelId="{FE83E4A1-60B2-42BD-914A-767BB318B872}" type="presOf" srcId="{86AA5947-DBC3-44F4-9198-CA191BBC7C46}" destId="{9D28E4CC-5428-4703-81D7-DD85CA519224}" srcOrd="0" destOrd="0" presId="urn:microsoft.com/office/officeart/2005/8/layout/list1"/>
    <dgm:cxn modelId="{A008BAA3-6C44-44BB-B0C5-B02C9BFA4F9E}" type="presOf" srcId="{687D9196-4089-497D-930D-EC6EC74F66D6}" destId="{5FB215E6-CC60-4120-AECC-0C7837E0C72D}" srcOrd="1" destOrd="0" presId="urn:microsoft.com/office/officeart/2005/8/layout/list1"/>
    <dgm:cxn modelId="{B0EF02CE-3A1C-4872-9D40-8BCB8CD9D2CD}" type="presOf" srcId="{687D9196-4089-497D-930D-EC6EC74F66D6}" destId="{8C380A49-9D0A-45FC-A3BF-F399FE30C61E}" srcOrd="0" destOrd="0" presId="urn:microsoft.com/office/officeart/2005/8/layout/list1"/>
    <dgm:cxn modelId="{C366B7F6-3BF4-4BA1-8CD8-A7A72645A5EF}" type="presOf" srcId="{8F2A755B-2AF3-46E3-ADB1-B7E7682E88C4}" destId="{05841B16-E5AB-48BB-B51A-32444D774E57}" srcOrd="1" destOrd="0" presId="urn:microsoft.com/office/officeart/2005/8/layout/list1"/>
    <dgm:cxn modelId="{90AF4702-2873-474A-9E11-1B92BE1BD5F9}" type="presParOf" srcId="{29297F2A-AD66-45F2-A2E5-9168F7379256}" destId="{15B13C66-2B8F-4192-A8A0-6785D376C97E}" srcOrd="0" destOrd="0" presId="urn:microsoft.com/office/officeart/2005/8/layout/list1"/>
    <dgm:cxn modelId="{A827A3C7-3D8D-440F-8C19-6E441D040BDB}" type="presParOf" srcId="{15B13C66-2B8F-4192-A8A0-6785D376C97E}" destId="{8C380A49-9D0A-45FC-A3BF-F399FE30C61E}" srcOrd="0" destOrd="0" presId="urn:microsoft.com/office/officeart/2005/8/layout/list1"/>
    <dgm:cxn modelId="{F1383A41-50F6-4415-A4F4-C5D70DCD50D1}" type="presParOf" srcId="{15B13C66-2B8F-4192-A8A0-6785D376C97E}" destId="{5FB215E6-CC60-4120-AECC-0C7837E0C72D}" srcOrd="1" destOrd="0" presId="urn:microsoft.com/office/officeart/2005/8/layout/list1"/>
    <dgm:cxn modelId="{EE4B9A29-142B-448C-BC14-2EAB46B4088A}" type="presParOf" srcId="{29297F2A-AD66-45F2-A2E5-9168F7379256}" destId="{2BD76A5C-62F6-40F2-837D-B8DF8940CCDE}" srcOrd="1" destOrd="0" presId="urn:microsoft.com/office/officeart/2005/8/layout/list1"/>
    <dgm:cxn modelId="{9D4C23EA-D107-4A90-BE67-8BDF2270D511}" type="presParOf" srcId="{29297F2A-AD66-45F2-A2E5-9168F7379256}" destId="{AFB8C9EA-8D00-46A0-8685-4EEDAA8BF040}" srcOrd="2" destOrd="0" presId="urn:microsoft.com/office/officeart/2005/8/layout/list1"/>
    <dgm:cxn modelId="{55328639-9F4A-4386-95C9-7E25DC02C910}" type="presParOf" srcId="{29297F2A-AD66-45F2-A2E5-9168F7379256}" destId="{FA05B66D-487D-4460-9F12-C00BC40D1905}" srcOrd="3" destOrd="0" presId="urn:microsoft.com/office/officeart/2005/8/layout/list1"/>
    <dgm:cxn modelId="{CC6BC28D-192F-4E16-8631-1F495C64DB10}" type="presParOf" srcId="{29297F2A-AD66-45F2-A2E5-9168F7379256}" destId="{B5B62813-B69F-438F-989B-A059B14B856A}" srcOrd="4" destOrd="0" presId="urn:microsoft.com/office/officeart/2005/8/layout/list1"/>
    <dgm:cxn modelId="{88140A45-268E-445A-AD84-C97571614627}" type="presParOf" srcId="{B5B62813-B69F-438F-989B-A059B14B856A}" destId="{9D28E4CC-5428-4703-81D7-DD85CA519224}" srcOrd="0" destOrd="0" presId="urn:microsoft.com/office/officeart/2005/8/layout/list1"/>
    <dgm:cxn modelId="{8BA0B63E-463C-41A3-BE08-2DDBC3A6D69C}" type="presParOf" srcId="{B5B62813-B69F-438F-989B-A059B14B856A}" destId="{B4847E06-840F-4C24-845F-D9723C1BDC3F}" srcOrd="1" destOrd="0" presId="urn:microsoft.com/office/officeart/2005/8/layout/list1"/>
    <dgm:cxn modelId="{B21D8952-A7E0-46F0-90D2-1D03962F97A2}" type="presParOf" srcId="{29297F2A-AD66-45F2-A2E5-9168F7379256}" destId="{5AF47BA1-95BB-4B23-8B23-B25E9D101A28}" srcOrd="5" destOrd="0" presId="urn:microsoft.com/office/officeart/2005/8/layout/list1"/>
    <dgm:cxn modelId="{F6D975B5-16D6-4C9B-AA80-88B012404B47}" type="presParOf" srcId="{29297F2A-AD66-45F2-A2E5-9168F7379256}" destId="{25095901-A9BA-4C5E-A48C-A0871D13890D}" srcOrd="6" destOrd="0" presId="urn:microsoft.com/office/officeart/2005/8/layout/list1"/>
    <dgm:cxn modelId="{E2B236DE-6AD9-4E7C-BE66-0CA0F0DFBF26}" type="presParOf" srcId="{29297F2A-AD66-45F2-A2E5-9168F7379256}" destId="{1CBE9D4C-CB8F-4310-AA12-4C3B620409AA}" srcOrd="7" destOrd="0" presId="urn:microsoft.com/office/officeart/2005/8/layout/list1"/>
    <dgm:cxn modelId="{64254C19-EA72-4B28-BAA3-971496B683C4}" type="presParOf" srcId="{29297F2A-AD66-45F2-A2E5-9168F7379256}" destId="{AEE0588C-5EAA-4726-9945-12A91BD9BCCC}" srcOrd="8" destOrd="0" presId="urn:microsoft.com/office/officeart/2005/8/layout/list1"/>
    <dgm:cxn modelId="{2B4A4F26-4C16-4F90-B08E-602599268A93}" type="presParOf" srcId="{AEE0588C-5EAA-4726-9945-12A91BD9BCCC}" destId="{9E1043E2-B18B-4FFD-B961-E69E4367BF91}" srcOrd="0" destOrd="0" presId="urn:microsoft.com/office/officeart/2005/8/layout/list1"/>
    <dgm:cxn modelId="{4DB719EB-F735-47DD-9524-1BBD4F14026A}" type="presParOf" srcId="{AEE0588C-5EAA-4726-9945-12A91BD9BCCC}" destId="{05841B16-E5AB-48BB-B51A-32444D774E57}" srcOrd="1" destOrd="0" presId="urn:microsoft.com/office/officeart/2005/8/layout/list1"/>
    <dgm:cxn modelId="{ADC8E16B-8EEA-4F10-B9A6-14AB937A0E36}" type="presParOf" srcId="{29297F2A-AD66-45F2-A2E5-9168F7379256}" destId="{4D0763D4-0C51-49D5-AD11-B31DE070A98B}" srcOrd="9" destOrd="0" presId="urn:microsoft.com/office/officeart/2005/8/layout/list1"/>
    <dgm:cxn modelId="{75726B6E-66E3-4E38-8177-25774160A6D1}" type="presParOf" srcId="{29297F2A-AD66-45F2-A2E5-9168F7379256}" destId="{4E1FC8C2-F541-4C7F-B92F-7FAF9B1B9BF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CB7B80-1491-4784-B5AB-4179C4927AF5}" type="doc">
      <dgm:prSet loTypeId="urn:microsoft.com/office/officeart/2005/8/layout/list1" loCatId="list" qsTypeId="urn:microsoft.com/office/officeart/2005/8/quickstyle/simple3" qsCatId="simple" csTypeId="urn:microsoft.com/office/officeart/2005/8/colors/colorful1" csCatId="colorful" phldr="1"/>
      <dgm:spPr/>
      <dgm:t>
        <a:bodyPr/>
        <a:lstStyle/>
        <a:p>
          <a:endParaRPr lang="en-CA"/>
        </a:p>
      </dgm:t>
    </dgm:pt>
    <dgm:pt modelId="{687D9196-4089-497D-930D-EC6EC74F66D6}">
      <dgm:prSet phldrT="[Text]" custT="1"/>
      <dgm:spPr/>
      <dgm:t>
        <a:bodyPr/>
        <a:lstStyle/>
        <a:p>
          <a:r>
            <a:rPr lang="en-CA" sz="1800" dirty="0"/>
            <a:t>Modelling helps in solving problems and decision making based on the positive or negative outcomes or doing further analysis.</a:t>
          </a:r>
        </a:p>
      </dgm:t>
    </dgm:pt>
    <dgm:pt modelId="{362192EC-D4F1-458A-A519-E1CFFC602A94}" type="parTrans" cxnId="{99A16855-2145-4964-BAF9-DF7874EB5BE2}">
      <dgm:prSet/>
      <dgm:spPr/>
      <dgm:t>
        <a:bodyPr/>
        <a:lstStyle/>
        <a:p>
          <a:endParaRPr lang="en-CA"/>
        </a:p>
      </dgm:t>
    </dgm:pt>
    <dgm:pt modelId="{47D389F5-131E-4F89-8576-0D1109A8FA1A}" type="sibTrans" cxnId="{99A16855-2145-4964-BAF9-DF7874EB5BE2}">
      <dgm:prSet/>
      <dgm:spPr/>
      <dgm:t>
        <a:bodyPr/>
        <a:lstStyle/>
        <a:p>
          <a:endParaRPr lang="en-CA"/>
        </a:p>
      </dgm:t>
    </dgm:pt>
    <dgm:pt modelId="{86AA5947-DBC3-44F4-9198-CA191BBC7C46}">
      <dgm:prSet phldrT="[Text]" custT="1"/>
      <dgm:spPr/>
      <dgm:t>
        <a:bodyPr/>
        <a:lstStyle/>
        <a:p>
          <a:r>
            <a:rPr lang="en-CA" sz="1800" dirty="0"/>
            <a:t>Here, logistical regression and decision tree classifier with 3 ensemble techniques (voting, stacking and AdaBoost)  would help in determining the fraudulent behaviour and how the variables impacts on them. </a:t>
          </a:r>
        </a:p>
      </dgm:t>
    </dgm:pt>
    <dgm:pt modelId="{FCF8EE4B-BB39-4694-8F00-723C2DCC1E07}" type="parTrans" cxnId="{FFD54A9C-CEFB-4B8C-93C4-3DEDAAE4102D}">
      <dgm:prSet/>
      <dgm:spPr/>
      <dgm:t>
        <a:bodyPr/>
        <a:lstStyle/>
        <a:p>
          <a:endParaRPr lang="en-CA"/>
        </a:p>
      </dgm:t>
    </dgm:pt>
    <dgm:pt modelId="{C4CD5DD0-908D-47F2-A378-86E1F412B7D4}" type="sibTrans" cxnId="{FFD54A9C-CEFB-4B8C-93C4-3DEDAAE4102D}">
      <dgm:prSet/>
      <dgm:spPr/>
      <dgm:t>
        <a:bodyPr/>
        <a:lstStyle/>
        <a:p>
          <a:endParaRPr lang="en-CA"/>
        </a:p>
      </dgm:t>
    </dgm:pt>
    <dgm:pt modelId="{8F2A755B-2AF3-46E3-ADB1-B7E7682E88C4}">
      <dgm:prSet phldrT="[Text]" custT="1"/>
      <dgm:spPr/>
      <dgm:t>
        <a:bodyPr/>
        <a:lstStyle/>
        <a:p>
          <a:r>
            <a:rPr lang="en-US" sz="1800" dirty="0"/>
            <a:t>Pandas is used for understanding basic statistical details i.e. count, mean, standard  deviation  and percentile.</a:t>
          </a:r>
          <a:endParaRPr lang="en-CA" sz="1800" dirty="0"/>
        </a:p>
      </dgm:t>
    </dgm:pt>
    <dgm:pt modelId="{A145ACB2-2B32-48FD-87FB-9F9FEFF7C0B8}" type="parTrans" cxnId="{7DB3E880-8755-4C4B-A1CF-28C5A0D5867A}">
      <dgm:prSet/>
      <dgm:spPr/>
      <dgm:t>
        <a:bodyPr/>
        <a:lstStyle/>
        <a:p>
          <a:endParaRPr lang="en-CA"/>
        </a:p>
      </dgm:t>
    </dgm:pt>
    <dgm:pt modelId="{892A397C-6B46-47B5-BED4-D3DB0463F903}" type="sibTrans" cxnId="{7DB3E880-8755-4C4B-A1CF-28C5A0D5867A}">
      <dgm:prSet/>
      <dgm:spPr/>
      <dgm:t>
        <a:bodyPr/>
        <a:lstStyle/>
        <a:p>
          <a:endParaRPr lang="en-CA"/>
        </a:p>
      </dgm:t>
    </dgm:pt>
    <dgm:pt modelId="{29297F2A-AD66-45F2-A2E5-9168F7379256}" type="pres">
      <dgm:prSet presAssocID="{73CB7B80-1491-4784-B5AB-4179C4927AF5}" presName="linear" presStyleCnt="0">
        <dgm:presLayoutVars>
          <dgm:dir/>
          <dgm:animLvl val="lvl"/>
          <dgm:resizeHandles val="exact"/>
        </dgm:presLayoutVars>
      </dgm:prSet>
      <dgm:spPr/>
    </dgm:pt>
    <dgm:pt modelId="{15B13C66-2B8F-4192-A8A0-6785D376C97E}" type="pres">
      <dgm:prSet presAssocID="{687D9196-4089-497D-930D-EC6EC74F66D6}" presName="parentLin" presStyleCnt="0"/>
      <dgm:spPr/>
    </dgm:pt>
    <dgm:pt modelId="{8C380A49-9D0A-45FC-A3BF-F399FE30C61E}" type="pres">
      <dgm:prSet presAssocID="{687D9196-4089-497D-930D-EC6EC74F66D6}" presName="parentLeftMargin" presStyleLbl="node1" presStyleIdx="0" presStyleCnt="3"/>
      <dgm:spPr/>
    </dgm:pt>
    <dgm:pt modelId="{5FB215E6-CC60-4120-AECC-0C7837E0C72D}" type="pres">
      <dgm:prSet presAssocID="{687D9196-4089-497D-930D-EC6EC74F66D6}" presName="parentText" presStyleLbl="node1" presStyleIdx="0" presStyleCnt="3" custScaleX="114149" custScaleY="340146">
        <dgm:presLayoutVars>
          <dgm:chMax val="0"/>
          <dgm:bulletEnabled val="1"/>
        </dgm:presLayoutVars>
      </dgm:prSet>
      <dgm:spPr/>
    </dgm:pt>
    <dgm:pt modelId="{2BD76A5C-62F6-40F2-837D-B8DF8940CCDE}" type="pres">
      <dgm:prSet presAssocID="{687D9196-4089-497D-930D-EC6EC74F66D6}" presName="negativeSpace" presStyleCnt="0"/>
      <dgm:spPr/>
    </dgm:pt>
    <dgm:pt modelId="{AFB8C9EA-8D00-46A0-8685-4EEDAA8BF040}" type="pres">
      <dgm:prSet presAssocID="{687D9196-4089-497D-930D-EC6EC74F66D6}" presName="childText" presStyleLbl="conFgAcc1" presStyleIdx="0" presStyleCnt="3">
        <dgm:presLayoutVars>
          <dgm:bulletEnabled val="1"/>
        </dgm:presLayoutVars>
      </dgm:prSet>
      <dgm:spPr/>
    </dgm:pt>
    <dgm:pt modelId="{FA05B66D-487D-4460-9F12-C00BC40D1905}" type="pres">
      <dgm:prSet presAssocID="{47D389F5-131E-4F89-8576-0D1109A8FA1A}" presName="spaceBetweenRectangles" presStyleCnt="0"/>
      <dgm:spPr/>
    </dgm:pt>
    <dgm:pt modelId="{B5B62813-B69F-438F-989B-A059B14B856A}" type="pres">
      <dgm:prSet presAssocID="{86AA5947-DBC3-44F4-9198-CA191BBC7C46}" presName="parentLin" presStyleCnt="0"/>
      <dgm:spPr/>
    </dgm:pt>
    <dgm:pt modelId="{9D28E4CC-5428-4703-81D7-DD85CA519224}" type="pres">
      <dgm:prSet presAssocID="{86AA5947-DBC3-44F4-9198-CA191BBC7C46}" presName="parentLeftMargin" presStyleLbl="node1" presStyleIdx="0" presStyleCnt="3"/>
      <dgm:spPr/>
    </dgm:pt>
    <dgm:pt modelId="{B4847E06-840F-4C24-845F-D9723C1BDC3F}" type="pres">
      <dgm:prSet presAssocID="{86AA5947-DBC3-44F4-9198-CA191BBC7C46}" presName="parentText" presStyleLbl="node1" presStyleIdx="1" presStyleCnt="3" custScaleX="114919" custScaleY="409911">
        <dgm:presLayoutVars>
          <dgm:chMax val="0"/>
          <dgm:bulletEnabled val="1"/>
        </dgm:presLayoutVars>
      </dgm:prSet>
      <dgm:spPr/>
    </dgm:pt>
    <dgm:pt modelId="{5AF47BA1-95BB-4B23-8B23-B25E9D101A28}" type="pres">
      <dgm:prSet presAssocID="{86AA5947-DBC3-44F4-9198-CA191BBC7C46}" presName="negativeSpace" presStyleCnt="0"/>
      <dgm:spPr/>
    </dgm:pt>
    <dgm:pt modelId="{25095901-A9BA-4C5E-A48C-A0871D13890D}" type="pres">
      <dgm:prSet presAssocID="{86AA5947-DBC3-44F4-9198-CA191BBC7C46}" presName="childText" presStyleLbl="conFgAcc1" presStyleIdx="1" presStyleCnt="3">
        <dgm:presLayoutVars>
          <dgm:bulletEnabled val="1"/>
        </dgm:presLayoutVars>
      </dgm:prSet>
      <dgm:spPr/>
    </dgm:pt>
    <dgm:pt modelId="{1CBE9D4C-CB8F-4310-AA12-4C3B620409AA}" type="pres">
      <dgm:prSet presAssocID="{C4CD5DD0-908D-47F2-A378-86E1F412B7D4}" presName="spaceBetweenRectangles" presStyleCnt="0"/>
      <dgm:spPr/>
    </dgm:pt>
    <dgm:pt modelId="{AEE0588C-5EAA-4726-9945-12A91BD9BCCC}" type="pres">
      <dgm:prSet presAssocID="{8F2A755B-2AF3-46E3-ADB1-B7E7682E88C4}" presName="parentLin" presStyleCnt="0"/>
      <dgm:spPr/>
    </dgm:pt>
    <dgm:pt modelId="{9E1043E2-B18B-4FFD-B961-E69E4367BF91}" type="pres">
      <dgm:prSet presAssocID="{8F2A755B-2AF3-46E3-ADB1-B7E7682E88C4}" presName="parentLeftMargin" presStyleLbl="node1" presStyleIdx="1" presStyleCnt="3"/>
      <dgm:spPr/>
    </dgm:pt>
    <dgm:pt modelId="{05841B16-E5AB-48BB-B51A-32444D774E57}" type="pres">
      <dgm:prSet presAssocID="{8F2A755B-2AF3-46E3-ADB1-B7E7682E88C4}" presName="parentText" presStyleLbl="node1" presStyleIdx="2" presStyleCnt="3" custScaleX="114348" custScaleY="325075">
        <dgm:presLayoutVars>
          <dgm:chMax val="0"/>
          <dgm:bulletEnabled val="1"/>
        </dgm:presLayoutVars>
      </dgm:prSet>
      <dgm:spPr/>
    </dgm:pt>
    <dgm:pt modelId="{4D0763D4-0C51-49D5-AD11-B31DE070A98B}" type="pres">
      <dgm:prSet presAssocID="{8F2A755B-2AF3-46E3-ADB1-B7E7682E88C4}" presName="negativeSpace" presStyleCnt="0"/>
      <dgm:spPr/>
    </dgm:pt>
    <dgm:pt modelId="{4E1FC8C2-F541-4C7F-B92F-7FAF9B1B9BFD}" type="pres">
      <dgm:prSet presAssocID="{8F2A755B-2AF3-46E3-ADB1-B7E7682E88C4}" presName="childText" presStyleLbl="conFgAcc1" presStyleIdx="2" presStyleCnt="3">
        <dgm:presLayoutVars>
          <dgm:bulletEnabled val="1"/>
        </dgm:presLayoutVars>
      </dgm:prSet>
      <dgm:spPr/>
    </dgm:pt>
  </dgm:ptLst>
  <dgm:cxnLst>
    <dgm:cxn modelId="{211BFB08-5BC2-42D1-B9BE-C004D7E2B507}" type="presOf" srcId="{8F2A755B-2AF3-46E3-ADB1-B7E7682E88C4}" destId="{9E1043E2-B18B-4FFD-B961-E69E4367BF91}" srcOrd="0" destOrd="0" presId="urn:microsoft.com/office/officeart/2005/8/layout/list1"/>
    <dgm:cxn modelId="{E107C153-DC43-4267-8CFC-6E98921FFB37}" type="presOf" srcId="{73CB7B80-1491-4784-B5AB-4179C4927AF5}" destId="{29297F2A-AD66-45F2-A2E5-9168F7379256}" srcOrd="0" destOrd="0" presId="urn:microsoft.com/office/officeart/2005/8/layout/list1"/>
    <dgm:cxn modelId="{99A16855-2145-4964-BAF9-DF7874EB5BE2}" srcId="{73CB7B80-1491-4784-B5AB-4179C4927AF5}" destId="{687D9196-4089-497D-930D-EC6EC74F66D6}" srcOrd="0" destOrd="0" parTransId="{362192EC-D4F1-458A-A519-E1CFFC602A94}" sibTransId="{47D389F5-131E-4F89-8576-0D1109A8FA1A}"/>
    <dgm:cxn modelId="{7DB3E880-8755-4C4B-A1CF-28C5A0D5867A}" srcId="{73CB7B80-1491-4784-B5AB-4179C4927AF5}" destId="{8F2A755B-2AF3-46E3-ADB1-B7E7682E88C4}" srcOrd="2" destOrd="0" parTransId="{A145ACB2-2B32-48FD-87FB-9F9FEFF7C0B8}" sibTransId="{892A397C-6B46-47B5-BED4-D3DB0463F903}"/>
    <dgm:cxn modelId="{896CDA98-113F-4668-AF7F-CCDF88B0EF45}" type="presOf" srcId="{86AA5947-DBC3-44F4-9198-CA191BBC7C46}" destId="{B4847E06-840F-4C24-845F-D9723C1BDC3F}" srcOrd="1" destOrd="0" presId="urn:microsoft.com/office/officeart/2005/8/layout/list1"/>
    <dgm:cxn modelId="{FFD54A9C-CEFB-4B8C-93C4-3DEDAAE4102D}" srcId="{73CB7B80-1491-4784-B5AB-4179C4927AF5}" destId="{86AA5947-DBC3-44F4-9198-CA191BBC7C46}" srcOrd="1" destOrd="0" parTransId="{FCF8EE4B-BB39-4694-8F00-723C2DCC1E07}" sibTransId="{C4CD5DD0-908D-47F2-A378-86E1F412B7D4}"/>
    <dgm:cxn modelId="{FE83E4A1-60B2-42BD-914A-767BB318B872}" type="presOf" srcId="{86AA5947-DBC3-44F4-9198-CA191BBC7C46}" destId="{9D28E4CC-5428-4703-81D7-DD85CA519224}" srcOrd="0" destOrd="0" presId="urn:microsoft.com/office/officeart/2005/8/layout/list1"/>
    <dgm:cxn modelId="{A008BAA3-6C44-44BB-B0C5-B02C9BFA4F9E}" type="presOf" srcId="{687D9196-4089-497D-930D-EC6EC74F66D6}" destId="{5FB215E6-CC60-4120-AECC-0C7837E0C72D}" srcOrd="1" destOrd="0" presId="urn:microsoft.com/office/officeart/2005/8/layout/list1"/>
    <dgm:cxn modelId="{B0EF02CE-3A1C-4872-9D40-8BCB8CD9D2CD}" type="presOf" srcId="{687D9196-4089-497D-930D-EC6EC74F66D6}" destId="{8C380A49-9D0A-45FC-A3BF-F399FE30C61E}" srcOrd="0" destOrd="0" presId="urn:microsoft.com/office/officeart/2005/8/layout/list1"/>
    <dgm:cxn modelId="{C366B7F6-3BF4-4BA1-8CD8-A7A72645A5EF}" type="presOf" srcId="{8F2A755B-2AF3-46E3-ADB1-B7E7682E88C4}" destId="{05841B16-E5AB-48BB-B51A-32444D774E57}" srcOrd="1" destOrd="0" presId="urn:microsoft.com/office/officeart/2005/8/layout/list1"/>
    <dgm:cxn modelId="{90AF4702-2873-474A-9E11-1B92BE1BD5F9}" type="presParOf" srcId="{29297F2A-AD66-45F2-A2E5-9168F7379256}" destId="{15B13C66-2B8F-4192-A8A0-6785D376C97E}" srcOrd="0" destOrd="0" presId="urn:microsoft.com/office/officeart/2005/8/layout/list1"/>
    <dgm:cxn modelId="{A827A3C7-3D8D-440F-8C19-6E441D040BDB}" type="presParOf" srcId="{15B13C66-2B8F-4192-A8A0-6785D376C97E}" destId="{8C380A49-9D0A-45FC-A3BF-F399FE30C61E}" srcOrd="0" destOrd="0" presId="urn:microsoft.com/office/officeart/2005/8/layout/list1"/>
    <dgm:cxn modelId="{F1383A41-50F6-4415-A4F4-C5D70DCD50D1}" type="presParOf" srcId="{15B13C66-2B8F-4192-A8A0-6785D376C97E}" destId="{5FB215E6-CC60-4120-AECC-0C7837E0C72D}" srcOrd="1" destOrd="0" presId="urn:microsoft.com/office/officeart/2005/8/layout/list1"/>
    <dgm:cxn modelId="{EE4B9A29-142B-448C-BC14-2EAB46B4088A}" type="presParOf" srcId="{29297F2A-AD66-45F2-A2E5-9168F7379256}" destId="{2BD76A5C-62F6-40F2-837D-B8DF8940CCDE}" srcOrd="1" destOrd="0" presId="urn:microsoft.com/office/officeart/2005/8/layout/list1"/>
    <dgm:cxn modelId="{9D4C23EA-D107-4A90-BE67-8BDF2270D511}" type="presParOf" srcId="{29297F2A-AD66-45F2-A2E5-9168F7379256}" destId="{AFB8C9EA-8D00-46A0-8685-4EEDAA8BF040}" srcOrd="2" destOrd="0" presId="urn:microsoft.com/office/officeart/2005/8/layout/list1"/>
    <dgm:cxn modelId="{55328639-9F4A-4386-95C9-7E25DC02C910}" type="presParOf" srcId="{29297F2A-AD66-45F2-A2E5-9168F7379256}" destId="{FA05B66D-487D-4460-9F12-C00BC40D1905}" srcOrd="3" destOrd="0" presId="urn:microsoft.com/office/officeart/2005/8/layout/list1"/>
    <dgm:cxn modelId="{CC6BC28D-192F-4E16-8631-1F495C64DB10}" type="presParOf" srcId="{29297F2A-AD66-45F2-A2E5-9168F7379256}" destId="{B5B62813-B69F-438F-989B-A059B14B856A}" srcOrd="4" destOrd="0" presId="urn:microsoft.com/office/officeart/2005/8/layout/list1"/>
    <dgm:cxn modelId="{88140A45-268E-445A-AD84-C97571614627}" type="presParOf" srcId="{B5B62813-B69F-438F-989B-A059B14B856A}" destId="{9D28E4CC-5428-4703-81D7-DD85CA519224}" srcOrd="0" destOrd="0" presId="urn:microsoft.com/office/officeart/2005/8/layout/list1"/>
    <dgm:cxn modelId="{8BA0B63E-463C-41A3-BE08-2DDBC3A6D69C}" type="presParOf" srcId="{B5B62813-B69F-438F-989B-A059B14B856A}" destId="{B4847E06-840F-4C24-845F-D9723C1BDC3F}" srcOrd="1" destOrd="0" presId="urn:microsoft.com/office/officeart/2005/8/layout/list1"/>
    <dgm:cxn modelId="{B21D8952-A7E0-46F0-90D2-1D03962F97A2}" type="presParOf" srcId="{29297F2A-AD66-45F2-A2E5-9168F7379256}" destId="{5AF47BA1-95BB-4B23-8B23-B25E9D101A28}" srcOrd="5" destOrd="0" presId="urn:microsoft.com/office/officeart/2005/8/layout/list1"/>
    <dgm:cxn modelId="{F6D975B5-16D6-4C9B-AA80-88B012404B47}" type="presParOf" srcId="{29297F2A-AD66-45F2-A2E5-9168F7379256}" destId="{25095901-A9BA-4C5E-A48C-A0871D13890D}" srcOrd="6" destOrd="0" presId="urn:microsoft.com/office/officeart/2005/8/layout/list1"/>
    <dgm:cxn modelId="{E2B236DE-6AD9-4E7C-BE66-0CA0F0DFBF26}" type="presParOf" srcId="{29297F2A-AD66-45F2-A2E5-9168F7379256}" destId="{1CBE9D4C-CB8F-4310-AA12-4C3B620409AA}" srcOrd="7" destOrd="0" presId="urn:microsoft.com/office/officeart/2005/8/layout/list1"/>
    <dgm:cxn modelId="{64254C19-EA72-4B28-BAA3-971496B683C4}" type="presParOf" srcId="{29297F2A-AD66-45F2-A2E5-9168F7379256}" destId="{AEE0588C-5EAA-4726-9945-12A91BD9BCCC}" srcOrd="8" destOrd="0" presId="urn:microsoft.com/office/officeart/2005/8/layout/list1"/>
    <dgm:cxn modelId="{2B4A4F26-4C16-4F90-B08E-602599268A93}" type="presParOf" srcId="{AEE0588C-5EAA-4726-9945-12A91BD9BCCC}" destId="{9E1043E2-B18B-4FFD-B961-E69E4367BF91}" srcOrd="0" destOrd="0" presId="urn:microsoft.com/office/officeart/2005/8/layout/list1"/>
    <dgm:cxn modelId="{4DB719EB-F735-47DD-9524-1BBD4F14026A}" type="presParOf" srcId="{AEE0588C-5EAA-4726-9945-12A91BD9BCCC}" destId="{05841B16-E5AB-48BB-B51A-32444D774E57}" srcOrd="1" destOrd="0" presId="urn:microsoft.com/office/officeart/2005/8/layout/list1"/>
    <dgm:cxn modelId="{ADC8E16B-8EEA-4F10-B9A6-14AB937A0E36}" type="presParOf" srcId="{29297F2A-AD66-45F2-A2E5-9168F7379256}" destId="{4D0763D4-0C51-49D5-AD11-B31DE070A98B}" srcOrd="9" destOrd="0" presId="urn:microsoft.com/office/officeart/2005/8/layout/list1"/>
    <dgm:cxn modelId="{75726B6E-66E3-4E38-8177-25774160A6D1}" type="presParOf" srcId="{29297F2A-AD66-45F2-A2E5-9168F7379256}" destId="{4E1FC8C2-F541-4C7F-B92F-7FAF9B1B9BF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3E706A-0D55-415F-8754-8A5A8389AE3B}" type="doc">
      <dgm:prSet loTypeId="urn:microsoft.com/office/officeart/2005/8/layout/chevron1" loCatId="process" qsTypeId="urn:microsoft.com/office/officeart/2005/8/quickstyle/simple1" qsCatId="simple" csTypeId="urn:microsoft.com/office/officeart/2005/8/colors/colorful1" csCatId="colorful" phldr="1"/>
      <dgm:spPr/>
    </dgm:pt>
    <dgm:pt modelId="{47AF0212-7E22-4878-9EE7-0AE8E167E878}">
      <dgm:prSet phldrT="[Text]"/>
      <dgm:spPr/>
      <dgm:t>
        <a:bodyPr/>
        <a:lstStyle/>
        <a:p>
          <a:r>
            <a:rPr lang="en-CA" dirty="0"/>
            <a:t>Importing Libraries </a:t>
          </a:r>
        </a:p>
      </dgm:t>
    </dgm:pt>
    <dgm:pt modelId="{461138E2-2B91-4BBB-A0D7-2F82CE2E5B7D}" type="parTrans" cxnId="{7111D82A-3B8F-432C-9052-5AFE61B2FDB4}">
      <dgm:prSet/>
      <dgm:spPr/>
      <dgm:t>
        <a:bodyPr/>
        <a:lstStyle/>
        <a:p>
          <a:endParaRPr lang="en-CA"/>
        </a:p>
      </dgm:t>
    </dgm:pt>
    <dgm:pt modelId="{FC06FA64-A8C0-4F06-B0D3-32C6882594B0}" type="sibTrans" cxnId="{7111D82A-3B8F-432C-9052-5AFE61B2FDB4}">
      <dgm:prSet/>
      <dgm:spPr/>
      <dgm:t>
        <a:bodyPr/>
        <a:lstStyle/>
        <a:p>
          <a:endParaRPr lang="en-CA"/>
        </a:p>
      </dgm:t>
    </dgm:pt>
    <dgm:pt modelId="{2E20E983-89A7-4833-8EE5-27C900B44F16}">
      <dgm:prSet phldrT="[Text]"/>
      <dgm:spPr/>
      <dgm:t>
        <a:bodyPr/>
        <a:lstStyle/>
        <a:p>
          <a:r>
            <a:rPr lang="en-CA" dirty="0"/>
            <a:t>Load Dataset</a:t>
          </a:r>
        </a:p>
      </dgm:t>
    </dgm:pt>
    <dgm:pt modelId="{1E671B3D-1714-4DC4-A329-E6326DC580C0}" type="parTrans" cxnId="{AFA70B0B-42F0-4B79-BA75-A9AA37741FFF}">
      <dgm:prSet/>
      <dgm:spPr/>
      <dgm:t>
        <a:bodyPr/>
        <a:lstStyle/>
        <a:p>
          <a:endParaRPr lang="en-CA"/>
        </a:p>
      </dgm:t>
    </dgm:pt>
    <dgm:pt modelId="{BA8EF507-0650-451B-8B01-7E10089E9B45}" type="sibTrans" cxnId="{AFA70B0B-42F0-4B79-BA75-A9AA37741FFF}">
      <dgm:prSet/>
      <dgm:spPr/>
      <dgm:t>
        <a:bodyPr/>
        <a:lstStyle/>
        <a:p>
          <a:endParaRPr lang="en-CA"/>
        </a:p>
      </dgm:t>
    </dgm:pt>
    <dgm:pt modelId="{3F037B25-EEF6-444C-A2BF-EDD065A4D135}">
      <dgm:prSet phldrT="[Text]" custT="1"/>
      <dgm:spPr/>
      <dgm:t>
        <a:bodyPr/>
        <a:lstStyle/>
        <a:p>
          <a:r>
            <a:rPr lang="en-CA" sz="2000" dirty="0"/>
            <a:t>Remove NA </a:t>
          </a:r>
        </a:p>
      </dgm:t>
    </dgm:pt>
    <dgm:pt modelId="{9E21E80A-87C2-4C92-8FEC-4363D0AAF46F}" type="parTrans" cxnId="{22E0F5BE-1DB5-4A51-90AC-48A044BA9E20}">
      <dgm:prSet/>
      <dgm:spPr/>
      <dgm:t>
        <a:bodyPr/>
        <a:lstStyle/>
        <a:p>
          <a:endParaRPr lang="en-CA"/>
        </a:p>
      </dgm:t>
    </dgm:pt>
    <dgm:pt modelId="{DE82A3E7-2CF2-463A-899B-1C9EBF6B87D2}" type="sibTrans" cxnId="{22E0F5BE-1DB5-4A51-90AC-48A044BA9E20}">
      <dgm:prSet/>
      <dgm:spPr/>
      <dgm:t>
        <a:bodyPr/>
        <a:lstStyle/>
        <a:p>
          <a:endParaRPr lang="en-CA"/>
        </a:p>
      </dgm:t>
    </dgm:pt>
    <dgm:pt modelId="{91FF9CAC-963F-4882-A723-5FAAC801DA11}" type="pres">
      <dgm:prSet presAssocID="{BB3E706A-0D55-415F-8754-8A5A8389AE3B}" presName="Name0" presStyleCnt="0">
        <dgm:presLayoutVars>
          <dgm:dir/>
          <dgm:animLvl val="lvl"/>
          <dgm:resizeHandles val="exact"/>
        </dgm:presLayoutVars>
      </dgm:prSet>
      <dgm:spPr/>
    </dgm:pt>
    <dgm:pt modelId="{DB317BB8-56AC-4EAB-BE5A-7F7B147EFE0F}" type="pres">
      <dgm:prSet presAssocID="{47AF0212-7E22-4878-9EE7-0AE8E167E878}" presName="parTxOnly" presStyleLbl="node1" presStyleIdx="0" presStyleCnt="3">
        <dgm:presLayoutVars>
          <dgm:chMax val="0"/>
          <dgm:chPref val="0"/>
          <dgm:bulletEnabled val="1"/>
        </dgm:presLayoutVars>
      </dgm:prSet>
      <dgm:spPr/>
    </dgm:pt>
    <dgm:pt modelId="{FFE50365-AE7E-4C42-8A24-D474FE0B7A9A}" type="pres">
      <dgm:prSet presAssocID="{FC06FA64-A8C0-4F06-B0D3-32C6882594B0}" presName="parTxOnlySpace" presStyleCnt="0"/>
      <dgm:spPr/>
    </dgm:pt>
    <dgm:pt modelId="{8C7E529B-8C9C-471A-AD24-0119D1F14A13}" type="pres">
      <dgm:prSet presAssocID="{2E20E983-89A7-4833-8EE5-27C900B44F16}" presName="parTxOnly" presStyleLbl="node1" presStyleIdx="1" presStyleCnt="3">
        <dgm:presLayoutVars>
          <dgm:chMax val="0"/>
          <dgm:chPref val="0"/>
          <dgm:bulletEnabled val="1"/>
        </dgm:presLayoutVars>
      </dgm:prSet>
      <dgm:spPr/>
    </dgm:pt>
    <dgm:pt modelId="{45166EE9-6A4D-45BA-8430-7329B71B1634}" type="pres">
      <dgm:prSet presAssocID="{BA8EF507-0650-451B-8B01-7E10089E9B45}" presName="parTxOnlySpace" presStyleCnt="0"/>
      <dgm:spPr/>
    </dgm:pt>
    <dgm:pt modelId="{2FAD85B0-55FE-4CC0-B678-A8D2AE9154A6}" type="pres">
      <dgm:prSet presAssocID="{3F037B25-EEF6-444C-A2BF-EDD065A4D135}" presName="parTxOnly" presStyleLbl="node1" presStyleIdx="2" presStyleCnt="3">
        <dgm:presLayoutVars>
          <dgm:chMax val="0"/>
          <dgm:chPref val="0"/>
          <dgm:bulletEnabled val="1"/>
        </dgm:presLayoutVars>
      </dgm:prSet>
      <dgm:spPr/>
    </dgm:pt>
  </dgm:ptLst>
  <dgm:cxnLst>
    <dgm:cxn modelId="{AFA70B0B-42F0-4B79-BA75-A9AA37741FFF}" srcId="{BB3E706A-0D55-415F-8754-8A5A8389AE3B}" destId="{2E20E983-89A7-4833-8EE5-27C900B44F16}" srcOrd="1" destOrd="0" parTransId="{1E671B3D-1714-4DC4-A329-E6326DC580C0}" sibTransId="{BA8EF507-0650-451B-8B01-7E10089E9B45}"/>
    <dgm:cxn modelId="{7111D82A-3B8F-432C-9052-5AFE61B2FDB4}" srcId="{BB3E706A-0D55-415F-8754-8A5A8389AE3B}" destId="{47AF0212-7E22-4878-9EE7-0AE8E167E878}" srcOrd="0" destOrd="0" parTransId="{461138E2-2B91-4BBB-A0D7-2F82CE2E5B7D}" sibTransId="{FC06FA64-A8C0-4F06-B0D3-32C6882594B0}"/>
    <dgm:cxn modelId="{BC8F5B61-15FD-499D-9884-FFFA0A6AB733}" type="presOf" srcId="{BB3E706A-0D55-415F-8754-8A5A8389AE3B}" destId="{91FF9CAC-963F-4882-A723-5FAAC801DA11}" srcOrd="0" destOrd="0" presId="urn:microsoft.com/office/officeart/2005/8/layout/chevron1"/>
    <dgm:cxn modelId="{35009A72-C7FD-47F9-9BAE-54A37397A5FA}" type="presOf" srcId="{47AF0212-7E22-4878-9EE7-0AE8E167E878}" destId="{DB317BB8-56AC-4EAB-BE5A-7F7B147EFE0F}" srcOrd="0" destOrd="0" presId="urn:microsoft.com/office/officeart/2005/8/layout/chevron1"/>
    <dgm:cxn modelId="{22E0F5BE-1DB5-4A51-90AC-48A044BA9E20}" srcId="{BB3E706A-0D55-415F-8754-8A5A8389AE3B}" destId="{3F037B25-EEF6-444C-A2BF-EDD065A4D135}" srcOrd="2" destOrd="0" parTransId="{9E21E80A-87C2-4C92-8FEC-4363D0AAF46F}" sibTransId="{DE82A3E7-2CF2-463A-899B-1C9EBF6B87D2}"/>
    <dgm:cxn modelId="{09AE61F0-69D7-4961-AC74-35B42A3056B2}" type="presOf" srcId="{3F037B25-EEF6-444C-A2BF-EDD065A4D135}" destId="{2FAD85B0-55FE-4CC0-B678-A8D2AE9154A6}" srcOrd="0" destOrd="0" presId="urn:microsoft.com/office/officeart/2005/8/layout/chevron1"/>
    <dgm:cxn modelId="{D4BED5F0-1654-4462-9EA9-526C41E84958}" type="presOf" srcId="{2E20E983-89A7-4833-8EE5-27C900B44F16}" destId="{8C7E529B-8C9C-471A-AD24-0119D1F14A13}" srcOrd="0" destOrd="0" presId="urn:microsoft.com/office/officeart/2005/8/layout/chevron1"/>
    <dgm:cxn modelId="{117CD2ED-4593-45D0-9F86-6C6E702B2CEA}" type="presParOf" srcId="{91FF9CAC-963F-4882-A723-5FAAC801DA11}" destId="{DB317BB8-56AC-4EAB-BE5A-7F7B147EFE0F}" srcOrd="0" destOrd="0" presId="urn:microsoft.com/office/officeart/2005/8/layout/chevron1"/>
    <dgm:cxn modelId="{1B6FC1CA-D893-4AA3-82BE-17FE3785CFC6}" type="presParOf" srcId="{91FF9CAC-963F-4882-A723-5FAAC801DA11}" destId="{FFE50365-AE7E-4C42-8A24-D474FE0B7A9A}" srcOrd="1" destOrd="0" presId="urn:microsoft.com/office/officeart/2005/8/layout/chevron1"/>
    <dgm:cxn modelId="{CB08EB2C-61A7-4766-80BC-5D44B84896E1}" type="presParOf" srcId="{91FF9CAC-963F-4882-A723-5FAAC801DA11}" destId="{8C7E529B-8C9C-471A-AD24-0119D1F14A13}" srcOrd="2" destOrd="0" presId="urn:microsoft.com/office/officeart/2005/8/layout/chevron1"/>
    <dgm:cxn modelId="{A4247EF2-9779-4B6D-9EE2-7B6FFD3540D2}" type="presParOf" srcId="{91FF9CAC-963F-4882-A723-5FAAC801DA11}" destId="{45166EE9-6A4D-45BA-8430-7329B71B1634}" srcOrd="3" destOrd="0" presId="urn:microsoft.com/office/officeart/2005/8/layout/chevron1"/>
    <dgm:cxn modelId="{CC7D89D4-BE88-4287-AD41-FF31371E6833}" type="presParOf" srcId="{91FF9CAC-963F-4882-A723-5FAAC801DA11}" destId="{2FAD85B0-55FE-4CC0-B678-A8D2AE9154A6}"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D4D61D-59A6-4BE6-B102-9A62E24EDECB}" type="doc">
      <dgm:prSet loTypeId="urn:microsoft.com/office/officeart/2005/8/layout/chevron1" loCatId="process" qsTypeId="urn:microsoft.com/office/officeart/2005/8/quickstyle/simple1" qsCatId="simple" csTypeId="urn:microsoft.com/office/officeart/2005/8/colors/colorful5" csCatId="colorful" phldr="1"/>
      <dgm:spPr/>
    </dgm:pt>
    <dgm:pt modelId="{AF6ECB0C-5E8D-4BBE-88B2-8EC063A2A97B}">
      <dgm:prSet phldrT="[Text]" custT="1"/>
      <dgm:spPr/>
      <dgm:t>
        <a:bodyPr/>
        <a:lstStyle/>
        <a:p>
          <a:r>
            <a:rPr lang="en-CA" sz="2000" dirty="0"/>
            <a:t>SMOTE</a:t>
          </a:r>
        </a:p>
      </dgm:t>
    </dgm:pt>
    <dgm:pt modelId="{A32EB1CC-2A2F-44EF-8E4B-4C0106B35BFB}" type="parTrans" cxnId="{4B23E71F-7449-4360-8EC1-5F6E4DB32FAD}">
      <dgm:prSet/>
      <dgm:spPr/>
      <dgm:t>
        <a:bodyPr/>
        <a:lstStyle/>
        <a:p>
          <a:endParaRPr lang="en-CA"/>
        </a:p>
      </dgm:t>
    </dgm:pt>
    <dgm:pt modelId="{BD8DE9B8-6DF3-4687-9950-4ABE0961FE06}" type="sibTrans" cxnId="{4B23E71F-7449-4360-8EC1-5F6E4DB32FAD}">
      <dgm:prSet/>
      <dgm:spPr/>
      <dgm:t>
        <a:bodyPr/>
        <a:lstStyle/>
        <a:p>
          <a:endParaRPr lang="en-CA"/>
        </a:p>
      </dgm:t>
    </dgm:pt>
    <dgm:pt modelId="{E63E3877-5EED-4252-8687-2E2BC61261AE}">
      <dgm:prSet phldrT="[Text]" custT="1"/>
      <dgm:spPr/>
      <dgm:t>
        <a:bodyPr/>
        <a:lstStyle/>
        <a:p>
          <a:r>
            <a:rPr lang="en-CA" sz="2000" dirty="0"/>
            <a:t>Scale Variables</a:t>
          </a:r>
        </a:p>
      </dgm:t>
    </dgm:pt>
    <dgm:pt modelId="{C3EF7132-F865-415A-93A2-C51E037211A4}" type="parTrans" cxnId="{12F2197A-DDF0-40D2-A223-E5F7F40116BC}">
      <dgm:prSet/>
      <dgm:spPr/>
      <dgm:t>
        <a:bodyPr/>
        <a:lstStyle/>
        <a:p>
          <a:endParaRPr lang="en-CA"/>
        </a:p>
      </dgm:t>
    </dgm:pt>
    <dgm:pt modelId="{DF43E7BF-3B39-499D-821D-DFC1E6753A85}" type="sibTrans" cxnId="{12F2197A-DDF0-40D2-A223-E5F7F40116BC}">
      <dgm:prSet/>
      <dgm:spPr/>
      <dgm:t>
        <a:bodyPr/>
        <a:lstStyle/>
        <a:p>
          <a:endParaRPr lang="en-CA"/>
        </a:p>
      </dgm:t>
    </dgm:pt>
    <dgm:pt modelId="{3E383DC2-B6F3-45B9-A47B-11A4FF4E9ED1}" type="pres">
      <dgm:prSet presAssocID="{8ED4D61D-59A6-4BE6-B102-9A62E24EDECB}" presName="Name0" presStyleCnt="0">
        <dgm:presLayoutVars>
          <dgm:dir/>
          <dgm:animLvl val="lvl"/>
          <dgm:resizeHandles val="exact"/>
        </dgm:presLayoutVars>
      </dgm:prSet>
      <dgm:spPr/>
    </dgm:pt>
    <dgm:pt modelId="{17C94201-BA99-4134-B9C0-40098C3A0627}" type="pres">
      <dgm:prSet presAssocID="{AF6ECB0C-5E8D-4BBE-88B2-8EC063A2A97B}" presName="parTxOnly" presStyleLbl="node1" presStyleIdx="0" presStyleCnt="2">
        <dgm:presLayoutVars>
          <dgm:chMax val="0"/>
          <dgm:chPref val="0"/>
          <dgm:bulletEnabled val="1"/>
        </dgm:presLayoutVars>
      </dgm:prSet>
      <dgm:spPr/>
    </dgm:pt>
    <dgm:pt modelId="{9EDBDB41-7636-4564-864E-465810DB5B53}" type="pres">
      <dgm:prSet presAssocID="{BD8DE9B8-6DF3-4687-9950-4ABE0961FE06}" presName="parTxOnlySpace" presStyleCnt="0"/>
      <dgm:spPr/>
    </dgm:pt>
    <dgm:pt modelId="{3A978C12-8989-43BC-AC27-532E5CC66649}" type="pres">
      <dgm:prSet presAssocID="{E63E3877-5EED-4252-8687-2E2BC61261AE}" presName="parTxOnly" presStyleLbl="node1" presStyleIdx="1" presStyleCnt="2">
        <dgm:presLayoutVars>
          <dgm:chMax val="0"/>
          <dgm:chPref val="0"/>
          <dgm:bulletEnabled val="1"/>
        </dgm:presLayoutVars>
      </dgm:prSet>
      <dgm:spPr/>
    </dgm:pt>
  </dgm:ptLst>
  <dgm:cxnLst>
    <dgm:cxn modelId="{80F89F09-7395-4DA6-AE61-9C0726BB10CA}" type="presOf" srcId="{E63E3877-5EED-4252-8687-2E2BC61261AE}" destId="{3A978C12-8989-43BC-AC27-532E5CC66649}" srcOrd="0" destOrd="0" presId="urn:microsoft.com/office/officeart/2005/8/layout/chevron1"/>
    <dgm:cxn modelId="{4B23E71F-7449-4360-8EC1-5F6E4DB32FAD}" srcId="{8ED4D61D-59A6-4BE6-B102-9A62E24EDECB}" destId="{AF6ECB0C-5E8D-4BBE-88B2-8EC063A2A97B}" srcOrd="0" destOrd="0" parTransId="{A32EB1CC-2A2F-44EF-8E4B-4C0106B35BFB}" sibTransId="{BD8DE9B8-6DF3-4687-9950-4ABE0961FE06}"/>
    <dgm:cxn modelId="{12F2197A-DDF0-40D2-A223-E5F7F40116BC}" srcId="{8ED4D61D-59A6-4BE6-B102-9A62E24EDECB}" destId="{E63E3877-5EED-4252-8687-2E2BC61261AE}" srcOrd="1" destOrd="0" parTransId="{C3EF7132-F865-415A-93A2-C51E037211A4}" sibTransId="{DF43E7BF-3B39-499D-821D-DFC1E6753A85}"/>
    <dgm:cxn modelId="{CB4DF69A-62E0-4388-84A9-C6C0681E2F91}" type="presOf" srcId="{8ED4D61D-59A6-4BE6-B102-9A62E24EDECB}" destId="{3E383DC2-B6F3-45B9-A47B-11A4FF4E9ED1}" srcOrd="0" destOrd="0" presId="urn:microsoft.com/office/officeart/2005/8/layout/chevron1"/>
    <dgm:cxn modelId="{9C3B31B5-13CB-4ECE-8DC4-F676DD282E96}" type="presOf" srcId="{AF6ECB0C-5E8D-4BBE-88B2-8EC063A2A97B}" destId="{17C94201-BA99-4134-B9C0-40098C3A0627}" srcOrd="0" destOrd="0" presId="urn:microsoft.com/office/officeart/2005/8/layout/chevron1"/>
    <dgm:cxn modelId="{008FB87D-7E34-4514-81D0-70FAEE8A5BB4}" type="presParOf" srcId="{3E383DC2-B6F3-45B9-A47B-11A4FF4E9ED1}" destId="{17C94201-BA99-4134-B9C0-40098C3A0627}" srcOrd="0" destOrd="0" presId="urn:microsoft.com/office/officeart/2005/8/layout/chevron1"/>
    <dgm:cxn modelId="{F463F67F-455D-4115-A024-315DE0246DFB}" type="presParOf" srcId="{3E383DC2-B6F3-45B9-A47B-11A4FF4E9ED1}" destId="{9EDBDB41-7636-4564-864E-465810DB5B53}" srcOrd="1" destOrd="0" presId="urn:microsoft.com/office/officeart/2005/8/layout/chevron1"/>
    <dgm:cxn modelId="{AAD6AB29-63C3-4285-B6EE-CA41146FEE2E}" type="presParOf" srcId="{3E383DC2-B6F3-45B9-A47B-11A4FF4E9ED1}" destId="{3A978C12-8989-43BC-AC27-532E5CC66649}" srcOrd="2"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9B25EB-8A09-467D-AAC8-13067BB235DF}" type="doc">
      <dgm:prSet loTypeId="urn:microsoft.com/office/officeart/2005/8/layout/chevron1" loCatId="process" qsTypeId="urn:microsoft.com/office/officeart/2005/8/quickstyle/simple1" qsCatId="simple" csTypeId="urn:microsoft.com/office/officeart/2005/8/colors/colorful2" csCatId="colorful" phldr="1"/>
      <dgm:spPr/>
    </dgm:pt>
    <dgm:pt modelId="{6B6E4D5C-0EA5-491B-A8B4-0B85A062F0B2}">
      <dgm:prSet phldrT="[Text]" custT="1"/>
      <dgm:spPr/>
      <dgm:t>
        <a:bodyPr/>
        <a:lstStyle/>
        <a:p>
          <a:r>
            <a:rPr lang="en-CA" sz="2000" dirty="0"/>
            <a:t>Run Model</a:t>
          </a:r>
        </a:p>
      </dgm:t>
    </dgm:pt>
    <dgm:pt modelId="{6F873261-730C-4B23-9820-F6429337B14A}" type="parTrans" cxnId="{3FC39D3A-A702-4C7D-B6AC-9DF5E2042365}">
      <dgm:prSet/>
      <dgm:spPr/>
      <dgm:t>
        <a:bodyPr/>
        <a:lstStyle/>
        <a:p>
          <a:endParaRPr lang="en-CA"/>
        </a:p>
      </dgm:t>
    </dgm:pt>
    <dgm:pt modelId="{B8C7B93A-2B21-47CF-9751-B0F74E1AB0B6}" type="sibTrans" cxnId="{3FC39D3A-A702-4C7D-B6AC-9DF5E2042365}">
      <dgm:prSet/>
      <dgm:spPr/>
      <dgm:t>
        <a:bodyPr/>
        <a:lstStyle/>
        <a:p>
          <a:endParaRPr lang="en-CA"/>
        </a:p>
      </dgm:t>
    </dgm:pt>
    <dgm:pt modelId="{54A40D90-27C5-4565-ADF6-F332827894FC}">
      <dgm:prSet phldrT="[Text]" custT="1"/>
      <dgm:spPr/>
      <dgm:t>
        <a:bodyPr/>
        <a:lstStyle/>
        <a:p>
          <a:r>
            <a:rPr lang="en-CA" sz="2000" dirty="0"/>
            <a:t>Create Voting Model</a:t>
          </a:r>
        </a:p>
      </dgm:t>
    </dgm:pt>
    <dgm:pt modelId="{0049A38B-44F8-4693-8BC9-7638E04BFD83}" type="parTrans" cxnId="{287E6D9C-4109-4FA3-99B8-349A2DADD025}">
      <dgm:prSet/>
      <dgm:spPr/>
      <dgm:t>
        <a:bodyPr/>
        <a:lstStyle/>
        <a:p>
          <a:endParaRPr lang="en-CA"/>
        </a:p>
      </dgm:t>
    </dgm:pt>
    <dgm:pt modelId="{1CF8255F-04A6-42DB-B96A-92DA6872724C}" type="sibTrans" cxnId="{287E6D9C-4109-4FA3-99B8-349A2DADD025}">
      <dgm:prSet/>
      <dgm:spPr/>
      <dgm:t>
        <a:bodyPr/>
        <a:lstStyle/>
        <a:p>
          <a:endParaRPr lang="en-CA"/>
        </a:p>
      </dgm:t>
    </dgm:pt>
    <dgm:pt modelId="{C145AC93-A04D-4FD0-BE14-CF671F825D4A}" type="pres">
      <dgm:prSet presAssocID="{699B25EB-8A09-467D-AAC8-13067BB235DF}" presName="Name0" presStyleCnt="0">
        <dgm:presLayoutVars>
          <dgm:dir/>
          <dgm:animLvl val="lvl"/>
          <dgm:resizeHandles val="exact"/>
        </dgm:presLayoutVars>
      </dgm:prSet>
      <dgm:spPr/>
    </dgm:pt>
    <dgm:pt modelId="{DA1590FC-7CCF-4464-ABF9-C759DC3F0169}" type="pres">
      <dgm:prSet presAssocID="{6B6E4D5C-0EA5-491B-A8B4-0B85A062F0B2}" presName="parTxOnly" presStyleLbl="node1" presStyleIdx="0" presStyleCnt="2">
        <dgm:presLayoutVars>
          <dgm:chMax val="0"/>
          <dgm:chPref val="0"/>
          <dgm:bulletEnabled val="1"/>
        </dgm:presLayoutVars>
      </dgm:prSet>
      <dgm:spPr/>
    </dgm:pt>
    <dgm:pt modelId="{1F827983-6896-4D78-8B8F-FA31728031CD}" type="pres">
      <dgm:prSet presAssocID="{B8C7B93A-2B21-47CF-9751-B0F74E1AB0B6}" presName="parTxOnlySpace" presStyleCnt="0"/>
      <dgm:spPr/>
    </dgm:pt>
    <dgm:pt modelId="{B3D61CB1-144B-4E3E-B61E-3DDFF4A4CF70}" type="pres">
      <dgm:prSet presAssocID="{54A40D90-27C5-4565-ADF6-F332827894FC}" presName="parTxOnly" presStyleLbl="node1" presStyleIdx="1" presStyleCnt="2">
        <dgm:presLayoutVars>
          <dgm:chMax val="0"/>
          <dgm:chPref val="0"/>
          <dgm:bulletEnabled val="1"/>
        </dgm:presLayoutVars>
      </dgm:prSet>
      <dgm:spPr/>
    </dgm:pt>
  </dgm:ptLst>
  <dgm:cxnLst>
    <dgm:cxn modelId="{FEECA82C-8784-4FF6-8581-CA75E934B4DF}" type="presOf" srcId="{54A40D90-27C5-4565-ADF6-F332827894FC}" destId="{B3D61CB1-144B-4E3E-B61E-3DDFF4A4CF70}" srcOrd="0" destOrd="0" presId="urn:microsoft.com/office/officeart/2005/8/layout/chevron1"/>
    <dgm:cxn modelId="{D5025430-D43E-4783-9D2A-7A07A914A163}" type="presOf" srcId="{6B6E4D5C-0EA5-491B-A8B4-0B85A062F0B2}" destId="{DA1590FC-7CCF-4464-ABF9-C759DC3F0169}" srcOrd="0" destOrd="0" presId="urn:microsoft.com/office/officeart/2005/8/layout/chevron1"/>
    <dgm:cxn modelId="{3FC39D3A-A702-4C7D-B6AC-9DF5E2042365}" srcId="{699B25EB-8A09-467D-AAC8-13067BB235DF}" destId="{6B6E4D5C-0EA5-491B-A8B4-0B85A062F0B2}" srcOrd="0" destOrd="0" parTransId="{6F873261-730C-4B23-9820-F6429337B14A}" sibTransId="{B8C7B93A-2B21-47CF-9751-B0F74E1AB0B6}"/>
    <dgm:cxn modelId="{287E6D9C-4109-4FA3-99B8-349A2DADD025}" srcId="{699B25EB-8A09-467D-AAC8-13067BB235DF}" destId="{54A40D90-27C5-4565-ADF6-F332827894FC}" srcOrd="1" destOrd="0" parTransId="{0049A38B-44F8-4693-8BC9-7638E04BFD83}" sibTransId="{1CF8255F-04A6-42DB-B96A-92DA6872724C}"/>
    <dgm:cxn modelId="{7A5A2EE7-E783-4CFD-82CF-E17AFEC882E1}" type="presOf" srcId="{699B25EB-8A09-467D-AAC8-13067BB235DF}" destId="{C145AC93-A04D-4FD0-BE14-CF671F825D4A}" srcOrd="0" destOrd="0" presId="urn:microsoft.com/office/officeart/2005/8/layout/chevron1"/>
    <dgm:cxn modelId="{3191E150-83F9-4661-9A64-E7022E5729DD}" type="presParOf" srcId="{C145AC93-A04D-4FD0-BE14-CF671F825D4A}" destId="{DA1590FC-7CCF-4464-ABF9-C759DC3F0169}" srcOrd="0" destOrd="0" presId="urn:microsoft.com/office/officeart/2005/8/layout/chevron1"/>
    <dgm:cxn modelId="{2F883569-292E-4155-BF77-FA7119BAAD64}" type="presParOf" srcId="{C145AC93-A04D-4FD0-BE14-CF671F825D4A}" destId="{1F827983-6896-4D78-8B8F-FA31728031CD}" srcOrd="1" destOrd="0" presId="urn:microsoft.com/office/officeart/2005/8/layout/chevron1"/>
    <dgm:cxn modelId="{4D83360B-9250-4472-BBFE-459A896E3D38}" type="presParOf" srcId="{C145AC93-A04D-4FD0-BE14-CF671F825D4A}" destId="{B3D61CB1-144B-4E3E-B61E-3DDFF4A4CF70}" srcOrd="2"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93721BB-2F9D-46E1-8A72-D1F5CB935F3D}" type="doc">
      <dgm:prSet loTypeId="urn:microsoft.com/office/officeart/2005/8/layout/chevron1" loCatId="process" qsTypeId="urn:microsoft.com/office/officeart/2005/8/quickstyle/simple1" qsCatId="simple" csTypeId="urn:microsoft.com/office/officeart/2005/8/colors/accent1_4" csCatId="accent1" phldr="1"/>
      <dgm:spPr/>
    </dgm:pt>
    <dgm:pt modelId="{0C9E836B-749C-44F1-B0C2-B2B09B4E1970}">
      <dgm:prSet phldrT="[Text]" custT="1"/>
      <dgm:spPr/>
      <dgm:t>
        <a:bodyPr/>
        <a:lstStyle/>
        <a:p>
          <a:r>
            <a:rPr lang="en-CA" sz="2000" dirty="0"/>
            <a:t>Tukey Method</a:t>
          </a:r>
        </a:p>
      </dgm:t>
    </dgm:pt>
    <dgm:pt modelId="{88CB7530-258D-4D93-AD66-08E5D9827439}" type="parTrans" cxnId="{37005994-E265-41DD-A37A-E007CCB682F5}">
      <dgm:prSet/>
      <dgm:spPr/>
      <dgm:t>
        <a:bodyPr/>
        <a:lstStyle/>
        <a:p>
          <a:endParaRPr lang="en-CA"/>
        </a:p>
      </dgm:t>
    </dgm:pt>
    <dgm:pt modelId="{0E39FFD9-41C3-4082-AA63-6ECD85D1AC00}" type="sibTrans" cxnId="{37005994-E265-41DD-A37A-E007CCB682F5}">
      <dgm:prSet/>
      <dgm:spPr/>
      <dgm:t>
        <a:bodyPr/>
        <a:lstStyle/>
        <a:p>
          <a:endParaRPr lang="en-CA"/>
        </a:p>
      </dgm:t>
    </dgm:pt>
    <dgm:pt modelId="{CA07BE49-E35E-433A-9C53-63458C2C6FFC}" type="pres">
      <dgm:prSet presAssocID="{393721BB-2F9D-46E1-8A72-D1F5CB935F3D}" presName="Name0" presStyleCnt="0">
        <dgm:presLayoutVars>
          <dgm:dir/>
          <dgm:animLvl val="lvl"/>
          <dgm:resizeHandles val="exact"/>
        </dgm:presLayoutVars>
      </dgm:prSet>
      <dgm:spPr/>
    </dgm:pt>
    <dgm:pt modelId="{EDF43E8F-EBEF-4BD6-9E28-A89AEE490F35}" type="pres">
      <dgm:prSet presAssocID="{0C9E836B-749C-44F1-B0C2-B2B09B4E1970}" presName="parTxOnly" presStyleLbl="node1" presStyleIdx="0" presStyleCnt="1" custScaleX="76169" custScaleY="80178" custLinFactNeighborX="1068" custLinFactNeighborY="8356">
        <dgm:presLayoutVars>
          <dgm:chMax val="0"/>
          <dgm:chPref val="0"/>
          <dgm:bulletEnabled val="1"/>
        </dgm:presLayoutVars>
      </dgm:prSet>
      <dgm:spPr/>
    </dgm:pt>
  </dgm:ptLst>
  <dgm:cxnLst>
    <dgm:cxn modelId="{69F07A20-C335-4794-B314-FFE28F717EC2}" type="presOf" srcId="{393721BB-2F9D-46E1-8A72-D1F5CB935F3D}" destId="{CA07BE49-E35E-433A-9C53-63458C2C6FFC}" srcOrd="0" destOrd="0" presId="urn:microsoft.com/office/officeart/2005/8/layout/chevron1"/>
    <dgm:cxn modelId="{37005994-E265-41DD-A37A-E007CCB682F5}" srcId="{393721BB-2F9D-46E1-8A72-D1F5CB935F3D}" destId="{0C9E836B-749C-44F1-B0C2-B2B09B4E1970}" srcOrd="0" destOrd="0" parTransId="{88CB7530-258D-4D93-AD66-08E5D9827439}" sibTransId="{0E39FFD9-41C3-4082-AA63-6ECD85D1AC00}"/>
    <dgm:cxn modelId="{1F1B32D2-FA88-4BBD-9DEB-54F55B28BD0B}" type="presOf" srcId="{0C9E836B-749C-44F1-B0C2-B2B09B4E1970}" destId="{EDF43E8F-EBEF-4BD6-9E28-A89AEE490F35}" srcOrd="0" destOrd="0" presId="urn:microsoft.com/office/officeart/2005/8/layout/chevron1"/>
    <dgm:cxn modelId="{DD1D9B97-4EE2-4DCF-9B6C-429A7A1ECD0E}" type="presParOf" srcId="{CA07BE49-E35E-433A-9C53-63458C2C6FFC}" destId="{EDF43E8F-EBEF-4BD6-9E28-A89AEE490F35}" srcOrd="0" destOrd="0" presId="urn:microsoft.com/office/officeart/2005/8/layout/chevron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33A729C-5300-46EB-B248-FA7297435C2E}" type="doc">
      <dgm:prSet loTypeId="urn:microsoft.com/office/officeart/2005/8/layout/hProcess7" loCatId="list" qsTypeId="urn:microsoft.com/office/officeart/2005/8/quickstyle/3d1" qsCatId="3D" csTypeId="urn:microsoft.com/office/officeart/2005/8/colors/colorful1" csCatId="colorful" phldr="1"/>
      <dgm:spPr/>
      <dgm:t>
        <a:bodyPr/>
        <a:lstStyle/>
        <a:p>
          <a:endParaRPr lang="en-CA"/>
        </a:p>
      </dgm:t>
    </dgm:pt>
    <dgm:pt modelId="{66B1B5BB-2AD8-4495-875C-75482D1E3DEB}">
      <dgm:prSet phldrT="[Text]"/>
      <dgm:spPr/>
      <dgm:t>
        <a:bodyPr/>
        <a:lstStyle/>
        <a:p>
          <a:pPr>
            <a:buClr>
              <a:srgbClr val="FF9933"/>
            </a:buClr>
            <a:buFont typeface="Wingdings" panose="05000000000000000000" pitchFamily="2" charset="2"/>
            <a:buChar char="Ø"/>
          </a:pPr>
          <a:endParaRPr lang="en-CA" dirty="0"/>
        </a:p>
      </dgm:t>
    </dgm:pt>
    <dgm:pt modelId="{663E49E0-F2A1-47BE-9A57-FA24C9B899E7}" type="parTrans" cxnId="{250C7920-FB43-452C-84B9-2D52DC633FC6}">
      <dgm:prSet/>
      <dgm:spPr/>
      <dgm:t>
        <a:bodyPr/>
        <a:lstStyle/>
        <a:p>
          <a:endParaRPr lang="en-CA"/>
        </a:p>
      </dgm:t>
    </dgm:pt>
    <dgm:pt modelId="{3D47CF92-4711-4E70-9C73-3FA1D1093469}" type="sibTrans" cxnId="{250C7920-FB43-452C-84B9-2D52DC633FC6}">
      <dgm:prSet/>
      <dgm:spPr/>
      <dgm:t>
        <a:bodyPr/>
        <a:lstStyle/>
        <a:p>
          <a:endParaRPr lang="en-CA"/>
        </a:p>
      </dgm:t>
    </dgm:pt>
    <dgm:pt modelId="{3B45869E-579E-43F2-9DFF-01364FDF0215}">
      <dgm:prSet phldrT="[Text]"/>
      <dgm:spPr/>
      <dgm:t>
        <a:bodyPr/>
        <a:lstStyle/>
        <a:p>
          <a:pPr>
            <a:buClr>
              <a:srgbClr val="FF9933"/>
            </a:buClr>
            <a:buFont typeface="Wingdings" panose="05000000000000000000" pitchFamily="2" charset="2"/>
            <a:buNone/>
          </a:pPr>
          <a:endParaRPr lang="en-CA" dirty="0"/>
        </a:p>
      </dgm:t>
    </dgm:pt>
    <dgm:pt modelId="{322FD060-19B9-41DA-A612-19C5FDFF69BE}" type="parTrans" cxnId="{4C21A0DC-63AA-4BC7-B6B6-B4ACD0E512CA}">
      <dgm:prSet/>
      <dgm:spPr/>
      <dgm:t>
        <a:bodyPr/>
        <a:lstStyle/>
        <a:p>
          <a:endParaRPr lang="en-CA"/>
        </a:p>
      </dgm:t>
    </dgm:pt>
    <dgm:pt modelId="{3F5130EB-978A-453A-A639-208414DA6D9F}" type="sibTrans" cxnId="{4C21A0DC-63AA-4BC7-B6B6-B4ACD0E512CA}">
      <dgm:prSet/>
      <dgm:spPr/>
      <dgm:t>
        <a:bodyPr/>
        <a:lstStyle/>
        <a:p>
          <a:endParaRPr lang="en-CA"/>
        </a:p>
      </dgm:t>
    </dgm:pt>
    <dgm:pt modelId="{5B7EB9D2-6513-4D89-9CCC-73DA0E7DEE2C}">
      <dgm:prSet phldrT="[Text]"/>
      <dgm:spPr/>
      <dgm:t>
        <a:bodyPr/>
        <a:lstStyle/>
        <a:p>
          <a:pPr>
            <a:buClr>
              <a:srgbClr val="FF9933"/>
            </a:buClr>
            <a:buFont typeface="Wingdings" panose="05000000000000000000" pitchFamily="2" charset="2"/>
            <a:buChar char="Ø"/>
          </a:pPr>
          <a:endParaRPr lang="en-CA" dirty="0"/>
        </a:p>
      </dgm:t>
    </dgm:pt>
    <dgm:pt modelId="{091784FF-7BD3-4BBB-9E88-BCA554EDD9D9}" type="parTrans" cxnId="{9ADD264F-C8A2-4825-8974-13CD14902A4F}">
      <dgm:prSet/>
      <dgm:spPr/>
      <dgm:t>
        <a:bodyPr/>
        <a:lstStyle/>
        <a:p>
          <a:endParaRPr lang="en-CA"/>
        </a:p>
      </dgm:t>
    </dgm:pt>
    <dgm:pt modelId="{1A55E23D-8320-4FC6-8126-F6A2117AEB9F}" type="sibTrans" cxnId="{9ADD264F-C8A2-4825-8974-13CD14902A4F}">
      <dgm:prSet/>
      <dgm:spPr/>
      <dgm:t>
        <a:bodyPr/>
        <a:lstStyle/>
        <a:p>
          <a:endParaRPr lang="en-CA"/>
        </a:p>
      </dgm:t>
    </dgm:pt>
    <dgm:pt modelId="{7DC61328-36C4-454F-9BF2-20E6B7E85BF8}">
      <dgm:prSet/>
      <dgm:spPr/>
      <dgm:t>
        <a:bodyPr/>
        <a:lstStyle/>
        <a:p>
          <a:endParaRPr lang="en-US" dirty="0">
            <a:latin typeface="Calibri" panose="020F0502020204030204" pitchFamily="34" charset="0"/>
            <a:cs typeface="Calibri" panose="020F0502020204030204" pitchFamily="34" charset="0"/>
          </a:endParaRPr>
        </a:p>
      </dgm:t>
    </dgm:pt>
    <dgm:pt modelId="{35E791F9-C9C2-4029-AB59-F72B9740BD3F}" type="parTrans" cxnId="{EC6036E1-A1F7-4B89-B7FA-5381AAECA24A}">
      <dgm:prSet/>
      <dgm:spPr/>
      <dgm:t>
        <a:bodyPr/>
        <a:lstStyle/>
        <a:p>
          <a:endParaRPr lang="en-CA"/>
        </a:p>
      </dgm:t>
    </dgm:pt>
    <dgm:pt modelId="{CBAC7EE4-077C-4484-AA9E-0D08023B8CF3}" type="sibTrans" cxnId="{EC6036E1-A1F7-4B89-B7FA-5381AAECA24A}">
      <dgm:prSet/>
      <dgm:spPr/>
      <dgm:t>
        <a:bodyPr/>
        <a:lstStyle/>
        <a:p>
          <a:endParaRPr lang="en-CA"/>
        </a:p>
      </dgm:t>
    </dgm:pt>
    <dgm:pt modelId="{BC2199D5-75DC-4250-8E97-A5F3C65CE78D}">
      <dgm:prSet/>
      <dgm:spPr/>
      <dgm:t>
        <a:bodyPr/>
        <a:lstStyle/>
        <a:p>
          <a:pPr>
            <a:buNone/>
          </a:pPr>
          <a:endParaRPr lang="en-US" dirty="0">
            <a:latin typeface="Calibri" panose="020F0502020204030204" pitchFamily="34" charset="0"/>
            <a:cs typeface="Calibri" panose="020F0502020204030204" pitchFamily="34" charset="0"/>
          </a:endParaRPr>
        </a:p>
      </dgm:t>
    </dgm:pt>
    <dgm:pt modelId="{69E58CB6-3F06-49E0-863D-856D6503CF8D}" type="parTrans" cxnId="{01B398EB-D6D7-4344-A90E-573E4D58B479}">
      <dgm:prSet/>
      <dgm:spPr/>
      <dgm:t>
        <a:bodyPr/>
        <a:lstStyle/>
        <a:p>
          <a:endParaRPr lang="en-CA"/>
        </a:p>
      </dgm:t>
    </dgm:pt>
    <dgm:pt modelId="{8F908974-46C3-49E5-8FD3-B372BE91C707}" type="sibTrans" cxnId="{01B398EB-D6D7-4344-A90E-573E4D58B479}">
      <dgm:prSet/>
      <dgm:spPr/>
      <dgm:t>
        <a:bodyPr/>
        <a:lstStyle/>
        <a:p>
          <a:endParaRPr lang="en-CA"/>
        </a:p>
      </dgm:t>
    </dgm:pt>
    <dgm:pt modelId="{2DB28D3F-6692-4F95-95F7-7B9DC80B4291}" type="pres">
      <dgm:prSet presAssocID="{333A729C-5300-46EB-B248-FA7297435C2E}" presName="Name0" presStyleCnt="0">
        <dgm:presLayoutVars>
          <dgm:dir/>
          <dgm:animLvl val="lvl"/>
          <dgm:resizeHandles val="exact"/>
        </dgm:presLayoutVars>
      </dgm:prSet>
      <dgm:spPr/>
    </dgm:pt>
    <dgm:pt modelId="{A272A88F-64EC-438B-89E2-BBB3A4DB8B4F}" type="pres">
      <dgm:prSet presAssocID="{66B1B5BB-2AD8-4495-875C-75482D1E3DEB}" presName="compositeNode" presStyleCnt="0">
        <dgm:presLayoutVars>
          <dgm:bulletEnabled val="1"/>
        </dgm:presLayoutVars>
      </dgm:prSet>
      <dgm:spPr/>
    </dgm:pt>
    <dgm:pt modelId="{D6CCA1C9-9151-473B-A7DC-E6B7111468B0}" type="pres">
      <dgm:prSet presAssocID="{66B1B5BB-2AD8-4495-875C-75482D1E3DEB}" presName="bgRect" presStyleLbl="node1" presStyleIdx="0" presStyleCnt="3"/>
      <dgm:spPr/>
    </dgm:pt>
    <dgm:pt modelId="{8280DFFF-741B-4F12-A844-984AA7251B44}" type="pres">
      <dgm:prSet presAssocID="{66B1B5BB-2AD8-4495-875C-75482D1E3DEB}" presName="parentNode" presStyleLbl="node1" presStyleIdx="0" presStyleCnt="3">
        <dgm:presLayoutVars>
          <dgm:chMax val="0"/>
          <dgm:bulletEnabled val="1"/>
        </dgm:presLayoutVars>
      </dgm:prSet>
      <dgm:spPr/>
    </dgm:pt>
    <dgm:pt modelId="{4FBAC370-4E36-428E-A0BD-26A804189111}" type="pres">
      <dgm:prSet presAssocID="{66B1B5BB-2AD8-4495-875C-75482D1E3DEB}" presName="childNode" presStyleLbl="node1" presStyleIdx="0" presStyleCnt="3">
        <dgm:presLayoutVars>
          <dgm:bulletEnabled val="1"/>
        </dgm:presLayoutVars>
      </dgm:prSet>
      <dgm:spPr/>
    </dgm:pt>
    <dgm:pt modelId="{18EF7ABA-9071-4839-97B3-4D9110266AE6}" type="pres">
      <dgm:prSet presAssocID="{3D47CF92-4711-4E70-9C73-3FA1D1093469}" presName="hSp" presStyleCnt="0"/>
      <dgm:spPr/>
    </dgm:pt>
    <dgm:pt modelId="{78B072A2-618C-4903-A9F2-1D6A21FD2E41}" type="pres">
      <dgm:prSet presAssocID="{3D47CF92-4711-4E70-9C73-3FA1D1093469}" presName="vProcSp" presStyleCnt="0"/>
      <dgm:spPr/>
    </dgm:pt>
    <dgm:pt modelId="{691BC8F0-0BEE-4952-963A-11F20D7865B6}" type="pres">
      <dgm:prSet presAssocID="{3D47CF92-4711-4E70-9C73-3FA1D1093469}" presName="vSp1" presStyleCnt="0"/>
      <dgm:spPr/>
    </dgm:pt>
    <dgm:pt modelId="{F5A72982-721C-4B9E-A666-B81DEF65A5AA}" type="pres">
      <dgm:prSet presAssocID="{3D47CF92-4711-4E70-9C73-3FA1D1093469}" presName="simulatedConn" presStyleLbl="solidFgAcc1" presStyleIdx="0" presStyleCnt="2"/>
      <dgm:spPr/>
    </dgm:pt>
    <dgm:pt modelId="{69CCE67B-C1E1-4034-A6C2-B678645CD7F9}" type="pres">
      <dgm:prSet presAssocID="{3D47CF92-4711-4E70-9C73-3FA1D1093469}" presName="vSp2" presStyleCnt="0"/>
      <dgm:spPr/>
    </dgm:pt>
    <dgm:pt modelId="{6DB62A03-5E73-445F-A5F9-825DA4E38578}" type="pres">
      <dgm:prSet presAssocID="{3D47CF92-4711-4E70-9C73-3FA1D1093469}" presName="sibTrans" presStyleCnt="0"/>
      <dgm:spPr/>
    </dgm:pt>
    <dgm:pt modelId="{5123415A-2DB4-42A3-BFBE-E5B28C53E8C6}" type="pres">
      <dgm:prSet presAssocID="{3B45869E-579E-43F2-9DFF-01364FDF0215}" presName="compositeNode" presStyleCnt="0">
        <dgm:presLayoutVars>
          <dgm:bulletEnabled val="1"/>
        </dgm:presLayoutVars>
      </dgm:prSet>
      <dgm:spPr/>
    </dgm:pt>
    <dgm:pt modelId="{A7B7AD13-69E8-4A3F-A0AE-76A3508996E9}" type="pres">
      <dgm:prSet presAssocID="{3B45869E-579E-43F2-9DFF-01364FDF0215}" presName="bgRect" presStyleLbl="node1" presStyleIdx="1" presStyleCnt="3"/>
      <dgm:spPr/>
    </dgm:pt>
    <dgm:pt modelId="{1FCE3401-9C31-46AE-9CA8-D08A4CC472AB}" type="pres">
      <dgm:prSet presAssocID="{3B45869E-579E-43F2-9DFF-01364FDF0215}" presName="parentNode" presStyleLbl="node1" presStyleIdx="1" presStyleCnt="3">
        <dgm:presLayoutVars>
          <dgm:chMax val="0"/>
          <dgm:bulletEnabled val="1"/>
        </dgm:presLayoutVars>
      </dgm:prSet>
      <dgm:spPr/>
    </dgm:pt>
    <dgm:pt modelId="{03EC1A1B-BE54-4E86-B68B-A145740E889E}" type="pres">
      <dgm:prSet presAssocID="{3B45869E-579E-43F2-9DFF-01364FDF0215}" presName="childNode" presStyleLbl="node1" presStyleIdx="1" presStyleCnt="3">
        <dgm:presLayoutVars>
          <dgm:bulletEnabled val="1"/>
        </dgm:presLayoutVars>
      </dgm:prSet>
      <dgm:spPr/>
    </dgm:pt>
    <dgm:pt modelId="{F28B3BD4-6D30-45A5-BAA1-1F536E7227FF}" type="pres">
      <dgm:prSet presAssocID="{3F5130EB-978A-453A-A639-208414DA6D9F}" presName="hSp" presStyleCnt="0"/>
      <dgm:spPr/>
    </dgm:pt>
    <dgm:pt modelId="{9647A4ED-0107-45FE-B6CC-45C8E438EAFE}" type="pres">
      <dgm:prSet presAssocID="{3F5130EB-978A-453A-A639-208414DA6D9F}" presName="vProcSp" presStyleCnt="0"/>
      <dgm:spPr/>
    </dgm:pt>
    <dgm:pt modelId="{BF7BD257-7E3C-46A7-9D69-7846E2D404AA}" type="pres">
      <dgm:prSet presAssocID="{3F5130EB-978A-453A-A639-208414DA6D9F}" presName="vSp1" presStyleCnt="0"/>
      <dgm:spPr/>
    </dgm:pt>
    <dgm:pt modelId="{5C92794A-A332-486D-A124-ADFA7EDB093C}" type="pres">
      <dgm:prSet presAssocID="{3F5130EB-978A-453A-A639-208414DA6D9F}" presName="simulatedConn" presStyleLbl="solidFgAcc1" presStyleIdx="1" presStyleCnt="2"/>
      <dgm:spPr/>
    </dgm:pt>
    <dgm:pt modelId="{ADF13404-103D-4410-95EC-FBAB8E1BCD63}" type="pres">
      <dgm:prSet presAssocID="{3F5130EB-978A-453A-A639-208414DA6D9F}" presName="vSp2" presStyleCnt="0"/>
      <dgm:spPr/>
    </dgm:pt>
    <dgm:pt modelId="{CACD08FC-FA89-47F3-A9B8-CE7CC328362E}" type="pres">
      <dgm:prSet presAssocID="{3F5130EB-978A-453A-A639-208414DA6D9F}" presName="sibTrans" presStyleCnt="0"/>
      <dgm:spPr/>
    </dgm:pt>
    <dgm:pt modelId="{2F1E4F85-9269-4632-A4AA-48D028B1FA50}" type="pres">
      <dgm:prSet presAssocID="{5B7EB9D2-6513-4D89-9CCC-73DA0E7DEE2C}" presName="compositeNode" presStyleCnt="0">
        <dgm:presLayoutVars>
          <dgm:bulletEnabled val="1"/>
        </dgm:presLayoutVars>
      </dgm:prSet>
      <dgm:spPr/>
    </dgm:pt>
    <dgm:pt modelId="{5E8C508E-72FF-4A5F-AE67-59EA5C027C4D}" type="pres">
      <dgm:prSet presAssocID="{5B7EB9D2-6513-4D89-9CCC-73DA0E7DEE2C}" presName="bgRect" presStyleLbl="node1" presStyleIdx="2" presStyleCnt="3"/>
      <dgm:spPr/>
    </dgm:pt>
    <dgm:pt modelId="{8BC8DA0C-2355-41DF-8A85-204E9F91DA38}" type="pres">
      <dgm:prSet presAssocID="{5B7EB9D2-6513-4D89-9CCC-73DA0E7DEE2C}" presName="parentNode" presStyleLbl="node1" presStyleIdx="2" presStyleCnt="3">
        <dgm:presLayoutVars>
          <dgm:chMax val="0"/>
          <dgm:bulletEnabled val="1"/>
        </dgm:presLayoutVars>
      </dgm:prSet>
      <dgm:spPr/>
    </dgm:pt>
  </dgm:ptLst>
  <dgm:cxnLst>
    <dgm:cxn modelId="{16EC7A15-1360-422B-94AD-C4E679ED74A3}" type="presOf" srcId="{3B45869E-579E-43F2-9DFF-01364FDF0215}" destId="{1FCE3401-9C31-46AE-9CA8-D08A4CC472AB}" srcOrd="1" destOrd="0" presId="urn:microsoft.com/office/officeart/2005/8/layout/hProcess7"/>
    <dgm:cxn modelId="{250C7920-FB43-452C-84B9-2D52DC633FC6}" srcId="{333A729C-5300-46EB-B248-FA7297435C2E}" destId="{66B1B5BB-2AD8-4495-875C-75482D1E3DEB}" srcOrd="0" destOrd="0" parTransId="{663E49E0-F2A1-47BE-9A57-FA24C9B899E7}" sibTransId="{3D47CF92-4711-4E70-9C73-3FA1D1093469}"/>
    <dgm:cxn modelId="{514B8A41-0092-45D7-93D9-5205F528892E}" type="presOf" srcId="{5B7EB9D2-6513-4D89-9CCC-73DA0E7DEE2C}" destId="{5E8C508E-72FF-4A5F-AE67-59EA5C027C4D}" srcOrd="0" destOrd="0" presId="urn:microsoft.com/office/officeart/2005/8/layout/hProcess7"/>
    <dgm:cxn modelId="{9ADD264F-C8A2-4825-8974-13CD14902A4F}" srcId="{333A729C-5300-46EB-B248-FA7297435C2E}" destId="{5B7EB9D2-6513-4D89-9CCC-73DA0E7DEE2C}" srcOrd="2" destOrd="0" parTransId="{091784FF-7BD3-4BBB-9E88-BCA554EDD9D9}" sibTransId="{1A55E23D-8320-4FC6-8126-F6A2117AEB9F}"/>
    <dgm:cxn modelId="{B440427F-2454-423F-BD41-6304E780860C}" type="presOf" srcId="{7DC61328-36C4-454F-9BF2-20E6B7E85BF8}" destId="{4FBAC370-4E36-428E-A0BD-26A804189111}" srcOrd="0" destOrd="0" presId="urn:microsoft.com/office/officeart/2005/8/layout/hProcess7"/>
    <dgm:cxn modelId="{F83750AE-095B-45D0-B85E-78A3931F583A}" type="presOf" srcId="{BC2199D5-75DC-4250-8E97-A5F3C65CE78D}" destId="{03EC1A1B-BE54-4E86-B68B-A145740E889E}" srcOrd="0" destOrd="0" presId="urn:microsoft.com/office/officeart/2005/8/layout/hProcess7"/>
    <dgm:cxn modelId="{E19245B7-F732-4F80-84E2-D103BB6AB595}" type="presOf" srcId="{3B45869E-579E-43F2-9DFF-01364FDF0215}" destId="{A7B7AD13-69E8-4A3F-A0AE-76A3508996E9}" srcOrd="0" destOrd="0" presId="urn:microsoft.com/office/officeart/2005/8/layout/hProcess7"/>
    <dgm:cxn modelId="{8B2754B7-3783-4D27-A46B-A459924C7242}" type="presOf" srcId="{66B1B5BB-2AD8-4495-875C-75482D1E3DEB}" destId="{8280DFFF-741B-4F12-A844-984AA7251B44}" srcOrd="1" destOrd="0" presId="urn:microsoft.com/office/officeart/2005/8/layout/hProcess7"/>
    <dgm:cxn modelId="{2131D7C1-E817-4DB5-94AE-6384CFA4C944}" type="presOf" srcId="{333A729C-5300-46EB-B248-FA7297435C2E}" destId="{2DB28D3F-6692-4F95-95F7-7B9DC80B4291}" srcOrd="0" destOrd="0" presId="urn:microsoft.com/office/officeart/2005/8/layout/hProcess7"/>
    <dgm:cxn modelId="{D88A70CF-9F36-4C25-8A5F-68BD02CE1A5D}" type="presOf" srcId="{5B7EB9D2-6513-4D89-9CCC-73DA0E7DEE2C}" destId="{8BC8DA0C-2355-41DF-8A85-204E9F91DA38}" srcOrd="1" destOrd="0" presId="urn:microsoft.com/office/officeart/2005/8/layout/hProcess7"/>
    <dgm:cxn modelId="{1349CFD9-4C86-4345-B5A4-FBC24D3E33BB}" type="presOf" srcId="{66B1B5BB-2AD8-4495-875C-75482D1E3DEB}" destId="{D6CCA1C9-9151-473B-A7DC-E6B7111468B0}" srcOrd="0" destOrd="0" presId="urn:microsoft.com/office/officeart/2005/8/layout/hProcess7"/>
    <dgm:cxn modelId="{4C21A0DC-63AA-4BC7-B6B6-B4ACD0E512CA}" srcId="{333A729C-5300-46EB-B248-FA7297435C2E}" destId="{3B45869E-579E-43F2-9DFF-01364FDF0215}" srcOrd="1" destOrd="0" parTransId="{322FD060-19B9-41DA-A612-19C5FDFF69BE}" sibTransId="{3F5130EB-978A-453A-A639-208414DA6D9F}"/>
    <dgm:cxn modelId="{EC6036E1-A1F7-4B89-B7FA-5381AAECA24A}" srcId="{66B1B5BB-2AD8-4495-875C-75482D1E3DEB}" destId="{7DC61328-36C4-454F-9BF2-20E6B7E85BF8}" srcOrd="0" destOrd="0" parTransId="{35E791F9-C9C2-4029-AB59-F72B9740BD3F}" sibTransId="{CBAC7EE4-077C-4484-AA9E-0D08023B8CF3}"/>
    <dgm:cxn modelId="{01B398EB-D6D7-4344-A90E-573E4D58B479}" srcId="{3B45869E-579E-43F2-9DFF-01364FDF0215}" destId="{BC2199D5-75DC-4250-8E97-A5F3C65CE78D}" srcOrd="0" destOrd="0" parTransId="{69E58CB6-3F06-49E0-863D-856D6503CF8D}" sibTransId="{8F908974-46C3-49E5-8FD3-B372BE91C707}"/>
    <dgm:cxn modelId="{9D08A288-C12A-4731-9B17-29842C27CD49}" type="presParOf" srcId="{2DB28D3F-6692-4F95-95F7-7B9DC80B4291}" destId="{A272A88F-64EC-438B-89E2-BBB3A4DB8B4F}" srcOrd="0" destOrd="0" presId="urn:microsoft.com/office/officeart/2005/8/layout/hProcess7"/>
    <dgm:cxn modelId="{31A6E51A-F57F-4FDA-8A8E-925073172967}" type="presParOf" srcId="{A272A88F-64EC-438B-89E2-BBB3A4DB8B4F}" destId="{D6CCA1C9-9151-473B-A7DC-E6B7111468B0}" srcOrd="0" destOrd="0" presId="urn:microsoft.com/office/officeart/2005/8/layout/hProcess7"/>
    <dgm:cxn modelId="{68EFFD4F-EFDE-4C0C-9B85-EC8F5B9C1E46}" type="presParOf" srcId="{A272A88F-64EC-438B-89E2-BBB3A4DB8B4F}" destId="{8280DFFF-741B-4F12-A844-984AA7251B44}" srcOrd="1" destOrd="0" presId="urn:microsoft.com/office/officeart/2005/8/layout/hProcess7"/>
    <dgm:cxn modelId="{7F7DD1FE-7AD6-4E63-A4FE-D1D332642D5C}" type="presParOf" srcId="{A272A88F-64EC-438B-89E2-BBB3A4DB8B4F}" destId="{4FBAC370-4E36-428E-A0BD-26A804189111}" srcOrd="2" destOrd="0" presId="urn:microsoft.com/office/officeart/2005/8/layout/hProcess7"/>
    <dgm:cxn modelId="{472DAB8F-DFFF-4A34-A6F5-2666ABD1CF5A}" type="presParOf" srcId="{2DB28D3F-6692-4F95-95F7-7B9DC80B4291}" destId="{18EF7ABA-9071-4839-97B3-4D9110266AE6}" srcOrd="1" destOrd="0" presId="urn:microsoft.com/office/officeart/2005/8/layout/hProcess7"/>
    <dgm:cxn modelId="{3F6CC861-8E4A-454A-92F4-E577112724EC}" type="presParOf" srcId="{2DB28D3F-6692-4F95-95F7-7B9DC80B4291}" destId="{78B072A2-618C-4903-A9F2-1D6A21FD2E41}" srcOrd="2" destOrd="0" presId="urn:microsoft.com/office/officeart/2005/8/layout/hProcess7"/>
    <dgm:cxn modelId="{FA3FB4D7-CCF3-4AC6-936F-EB50FA400200}" type="presParOf" srcId="{78B072A2-618C-4903-A9F2-1D6A21FD2E41}" destId="{691BC8F0-0BEE-4952-963A-11F20D7865B6}" srcOrd="0" destOrd="0" presId="urn:microsoft.com/office/officeart/2005/8/layout/hProcess7"/>
    <dgm:cxn modelId="{64DB189D-40A9-4DA3-9333-430C224907E9}" type="presParOf" srcId="{78B072A2-618C-4903-A9F2-1D6A21FD2E41}" destId="{F5A72982-721C-4B9E-A666-B81DEF65A5AA}" srcOrd="1" destOrd="0" presId="urn:microsoft.com/office/officeart/2005/8/layout/hProcess7"/>
    <dgm:cxn modelId="{92EAFE00-C802-4964-891E-58F9DF99AACF}" type="presParOf" srcId="{78B072A2-618C-4903-A9F2-1D6A21FD2E41}" destId="{69CCE67B-C1E1-4034-A6C2-B678645CD7F9}" srcOrd="2" destOrd="0" presId="urn:microsoft.com/office/officeart/2005/8/layout/hProcess7"/>
    <dgm:cxn modelId="{CC2DA4F4-E3A8-4BCD-A140-AECF2F573B14}" type="presParOf" srcId="{2DB28D3F-6692-4F95-95F7-7B9DC80B4291}" destId="{6DB62A03-5E73-445F-A5F9-825DA4E38578}" srcOrd="3" destOrd="0" presId="urn:microsoft.com/office/officeart/2005/8/layout/hProcess7"/>
    <dgm:cxn modelId="{CCF7BF60-1BB8-42B4-8CC1-FE98352C9DE0}" type="presParOf" srcId="{2DB28D3F-6692-4F95-95F7-7B9DC80B4291}" destId="{5123415A-2DB4-42A3-BFBE-E5B28C53E8C6}" srcOrd="4" destOrd="0" presId="urn:microsoft.com/office/officeart/2005/8/layout/hProcess7"/>
    <dgm:cxn modelId="{28C57310-A56B-48A0-A97D-5C1AD099FE4D}" type="presParOf" srcId="{5123415A-2DB4-42A3-BFBE-E5B28C53E8C6}" destId="{A7B7AD13-69E8-4A3F-A0AE-76A3508996E9}" srcOrd="0" destOrd="0" presId="urn:microsoft.com/office/officeart/2005/8/layout/hProcess7"/>
    <dgm:cxn modelId="{47D78FAE-CB36-480E-BD42-112AB6907438}" type="presParOf" srcId="{5123415A-2DB4-42A3-BFBE-E5B28C53E8C6}" destId="{1FCE3401-9C31-46AE-9CA8-D08A4CC472AB}" srcOrd="1" destOrd="0" presId="urn:microsoft.com/office/officeart/2005/8/layout/hProcess7"/>
    <dgm:cxn modelId="{1F4EAED7-7E0B-4BFE-8A6D-6B6DE35CDEE7}" type="presParOf" srcId="{5123415A-2DB4-42A3-BFBE-E5B28C53E8C6}" destId="{03EC1A1B-BE54-4E86-B68B-A145740E889E}" srcOrd="2" destOrd="0" presId="urn:microsoft.com/office/officeart/2005/8/layout/hProcess7"/>
    <dgm:cxn modelId="{3E5820E4-831C-4225-ACF8-2267A5B3058B}" type="presParOf" srcId="{2DB28D3F-6692-4F95-95F7-7B9DC80B4291}" destId="{F28B3BD4-6D30-45A5-BAA1-1F536E7227FF}" srcOrd="5" destOrd="0" presId="urn:microsoft.com/office/officeart/2005/8/layout/hProcess7"/>
    <dgm:cxn modelId="{398316BE-66BD-409D-B45B-F3ECEDF6A71F}" type="presParOf" srcId="{2DB28D3F-6692-4F95-95F7-7B9DC80B4291}" destId="{9647A4ED-0107-45FE-B6CC-45C8E438EAFE}" srcOrd="6" destOrd="0" presId="urn:microsoft.com/office/officeart/2005/8/layout/hProcess7"/>
    <dgm:cxn modelId="{DBEBB5B1-0E34-4765-AF97-4F07137CC10D}" type="presParOf" srcId="{9647A4ED-0107-45FE-B6CC-45C8E438EAFE}" destId="{BF7BD257-7E3C-46A7-9D69-7846E2D404AA}" srcOrd="0" destOrd="0" presId="urn:microsoft.com/office/officeart/2005/8/layout/hProcess7"/>
    <dgm:cxn modelId="{AF5ED97F-4461-4E2C-B3A6-F3D00DC4FD7B}" type="presParOf" srcId="{9647A4ED-0107-45FE-B6CC-45C8E438EAFE}" destId="{5C92794A-A332-486D-A124-ADFA7EDB093C}" srcOrd="1" destOrd="0" presId="urn:microsoft.com/office/officeart/2005/8/layout/hProcess7"/>
    <dgm:cxn modelId="{EE00E9E8-8C4D-460A-A3AB-8A81AA71D72F}" type="presParOf" srcId="{9647A4ED-0107-45FE-B6CC-45C8E438EAFE}" destId="{ADF13404-103D-4410-95EC-FBAB8E1BCD63}" srcOrd="2" destOrd="0" presId="urn:microsoft.com/office/officeart/2005/8/layout/hProcess7"/>
    <dgm:cxn modelId="{DED861D8-1259-4BE0-BD60-C455AADAB03A}" type="presParOf" srcId="{2DB28D3F-6692-4F95-95F7-7B9DC80B4291}" destId="{CACD08FC-FA89-47F3-A9B8-CE7CC328362E}" srcOrd="7" destOrd="0" presId="urn:microsoft.com/office/officeart/2005/8/layout/hProcess7"/>
    <dgm:cxn modelId="{AD5CAA59-44BF-4D47-9CB1-0B5DCDB46BF5}" type="presParOf" srcId="{2DB28D3F-6692-4F95-95F7-7B9DC80B4291}" destId="{2F1E4F85-9269-4632-A4AA-48D028B1FA50}" srcOrd="8" destOrd="0" presId="urn:microsoft.com/office/officeart/2005/8/layout/hProcess7"/>
    <dgm:cxn modelId="{7717A586-A27F-4395-8B00-F53FB90A9FD4}" type="presParOf" srcId="{2F1E4F85-9269-4632-A4AA-48D028B1FA50}" destId="{5E8C508E-72FF-4A5F-AE67-59EA5C027C4D}" srcOrd="0" destOrd="0" presId="urn:microsoft.com/office/officeart/2005/8/layout/hProcess7"/>
    <dgm:cxn modelId="{2F817CC6-BEBF-41A7-BC90-DDB74E09F894}" type="presParOf" srcId="{2F1E4F85-9269-4632-A4AA-48D028B1FA50}" destId="{8BC8DA0C-2355-41DF-8A85-204E9F91DA38}" srcOrd="1"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477E75-6BAF-439F-929E-4E9399B051A2}">
      <dsp:nvSpPr>
        <dsp:cNvPr id="0" name=""/>
        <dsp:cNvSpPr/>
      </dsp:nvSpPr>
      <dsp:spPr>
        <a:xfrm>
          <a:off x="744" y="145603"/>
          <a:ext cx="2902148" cy="1741289"/>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Mr. John Hughes wants to determine that which algorithm will be more successful to identify the heart disease.</a:t>
          </a:r>
        </a:p>
      </dsp:txBody>
      <dsp:txXfrm>
        <a:off x="744" y="145603"/>
        <a:ext cx="2902148" cy="1741289"/>
      </dsp:txXfrm>
    </dsp:sp>
    <dsp:sp modelId="{AB3341A3-9CCA-45C4-B193-0C36E967BCA7}">
      <dsp:nvSpPr>
        <dsp:cNvPr id="0" name=""/>
        <dsp:cNvSpPr/>
      </dsp:nvSpPr>
      <dsp:spPr>
        <a:xfrm>
          <a:off x="3193107" y="145603"/>
          <a:ext cx="2902148" cy="1741289"/>
        </a:xfrm>
        <a:prstGeom prst="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By statistical learning methods, I would be identifying the findings and outcomes</a:t>
          </a:r>
        </a:p>
      </dsp:txBody>
      <dsp:txXfrm>
        <a:off x="3193107" y="145603"/>
        <a:ext cx="2902148" cy="1741289"/>
      </dsp:txXfrm>
    </dsp:sp>
    <dsp:sp modelId="{11C6C89D-36AC-4E30-A721-71EFBE65B37A}">
      <dsp:nvSpPr>
        <dsp:cNvPr id="0" name=""/>
        <dsp:cNvSpPr/>
      </dsp:nvSpPr>
      <dsp:spPr>
        <a:xfrm>
          <a:off x="744" y="2177107"/>
          <a:ext cx="2902148" cy="1741289"/>
        </a:xfrm>
        <a:prstGeom prst="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Dataset contains 13 independent variable and 1 target variable (heart disease) and the highly correlated. </a:t>
          </a:r>
        </a:p>
      </dsp:txBody>
      <dsp:txXfrm>
        <a:off x="744" y="2177107"/>
        <a:ext cx="2902148" cy="1741289"/>
      </dsp:txXfrm>
    </dsp:sp>
    <dsp:sp modelId="{EFD9DBF9-7C27-4323-82E6-6F27D5990B43}">
      <dsp:nvSpPr>
        <dsp:cNvPr id="0" name=""/>
        <dsp:cNvSpPr/>
      </dsp:nvSpPr>
      <dsp:spPr>
        <a:xfrm>
          <a:off x="3193107" y="2177107"/>
          <a:ext cx="2902148" cy="1741289"/>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The model would help for solving problem statement and lastly recommendation from the analysis would be provided to help medical industry to implement.</a:t>
          </a:r>
        </a:p>
      </dsp:txBody>
      <dsp:txXfrm>
        <a:off x="3193107" y="2177107"/>
        <a:ext cx="2902148" cy="17412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8C9EA-8D00-46A0-8685-4EEDAA8BF040}">
      <dsp:nvSpPr>
        <dsp:cNvPr id="0" name=""/>
        <dsp:cNvSpPr/>
      </dsp:nvSpPr>
      <dsp:spPr>
        <a:xfrm>
          <a:off x="0" y="969096"/>
          <a:ext cx="6657978" cy="2772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FB215E6-CC60-4120-AECC-0C7837E0C72D}">
      <dsp:nvSpPr>
        <dsp:cNvPr id="0" name=""/>
        <dsp:cNvSpPr/>
      </dsp:nvSpPr>
      <dsp:spPr>
        <a:xfrm>
          <a:off x="332573" y="26934"/>
          <a:ext cx="5314815" cy="1104522"/>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6159" tIns="0" rIns="176159" bIns="0" numCol="1" spcCol="1270" anchor="ctr" anchorCtr="0">
          <a:noAutofit/>
        </a:bodyPr>
        <a:lstStyle/>
        <a:p>
          <a:pPr marL="0" lvl="0" indent="0" algn="l" defTabSz="800100">
            <a:lnSpc>
              <a:spcPct val="90000"/>
            </a:lnSpc>
            <a:spcBef>
              <a:spcPct val="0"/>
            </a:spcBef>
            <a:spcAft>
              <a:spcPct val="35000"/>
            </a:spcAft>
            <a:buNone/>
          </a:pPr>
          <a:r>
            <a:rPr lang="en-CA" sz="1800" kern="1200" dirty="0"/>
            <a:t>To</a:t>
          </a:r>
          <a:r>
            <a:rPr lang="en-CA" sz="1800" kern="1200" baseline="0" dirty="0"/>
            <a:t> make model which helps Mr. John Hughes to identify heart disease in the medical industry.</a:t>
          </a:r>
          <a:endParaRPr lang="en-CA" sz="1800" kern="1200" dirty="0"/>
        </a:p>
      </dsp:txBody>
      <dsp:txXfrm>
        <a:off x="386491" y="80852"/>
        <a:ext cx="5206979" cy="996686"/>
      </dsp:txXfrm>
    </dsp:sp>
    <dsp:sp modelId="{25095901-A9BA-4C5E-A48C-A0871D13890D}">
      <dsp:nvSpPr>
        <dsp:cNvPr id="0" name=""/>
        <dsp:cNvSpPr/>
      </dsp:nvSpPr>
      <dsp:spPr>
        <a:xfrm>
          <a:off x="0" y="2173647"/>
          <a:ext cx="6657978" cy="2772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4847E06-840F-4C24-845F-D9723C1BDC3F}">
      <dsp:nvSpPr>
        <dsp:cNvPr id="0" name=""/>
        <dsp:cNvSpPr/>
      </dsp:nvSpPr>
      <dsp:spPr>
        <a:xfrm>
          <a:off x="332573" y="1305696"/>
          <a:ext cx="5328457" cy="103031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6159" tIns="0" rIns="176159" bIns="0" numCol="1" spcCol="1270" anchor="ctr" anchorCtr="0">
          <a:noAutofit/>
        </a:bodyPr>
        <a:lstStyle/>
        <a:p>
          <a:pPr marL="0" lvl="0" indent="0" algn="l" defTabSz="800100">
            <a:lnSpc>
              <a:spcPct val="90000"/>
            </a:lnSpc>
            <a:spcBef>
              <a:spcPct val="0"/>
            </a:spcBef>
            <a:spcAft>
              <a:spcPct val="35000"/>
            </a:spcAft>
            <a:buNone/>
          </a:pPr>
          <a:r>
            <a:rPr lang="en-CA" sz="1800" kern="1200" dirty="0"/>
            <a:t>Statistical and predictive modeling using different algorithms to solve regression and classification problems based on outcomes.</a:t>
          </a:r>
        </a:p>
      </dsp:txBody>
      <dsp:txXfrm>
        <a:off x="382869" y="1355992"/>
        <a:ext cx="5227865" cy="929718"/>
      </dsp:txXfrm>
    </dsp:sp>
    <dsp:sp modelId="{4E1FC8C2-F541-4C7F-B92F-7FAF9B1B9BFD}">
      <dsp:nvSpPr>
        <dsp:cNvPr id="0" name=""/>
        <dsp:cNvSpPr/>
      </dsp:nvSpPr>
      <dsp:spPr>
        <a:xfrm>
          <a:off x="0" y="3403470"/>
          <a:ext cx="6657978" cy="2772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5841B16-E5AB-48BB-B51A-32444D774E57}">
      <dsp:nvSpPr>
        <dsp:cNvPr id="0" name=""/>
        <dsp:cNvSpPr/>
      </dsp:nvSpPr>
      <dsp:spPr>
        <a:xfrm>
          <a:off x="332573" y="2510247"/>
          <a:ext cx="5324080" cy="10555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6159" tIns="0" rIns="176159" bIns="0" numCol="1" spcCol="1270" anchor="ctr" anchorCtr="0">
          <a:noAutofit/>
        </a:bodyPr>
        <a:lstStyle/>
        <a:p>
          <a:pPr marL="0" lvl="0" indent="0" algn="l" defTabSz="800100">
            <a:lnSpc>
              <a:spcPct val="90000"/>
            </a:lnSpc>
            <a:spcBef>
              <a:spcPct val="0"/>
            </a:spcBef>
            <a:spcAft>
              <a:spcPct val="35000"/>
            </a:spcAft>
            <a:buNone/>
          </a:pPr>
          <a:r>
            <a:rPr lang="en-CA" sz="1800" kern="1200" dirty="0"/>
            <a:t>The modelling is done to minimize trade offs, low bias and fitting the data for better accurate model. </a:t>
          </a:r>
        </a:p>
      </dsp:txBody>
      <dsp:txXfrm>
        <a:off x="384102" y="2561776"/>
        <a:ext cx="5221022" cy="9525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8C9EA-8D00-46A0-8685-4EEDAA8BF040}">
      <dsp:nvSpPr>
        <dsp:cNvPr id="0" name=""/>
        <dsp:cNvSpPr/>
      </dsp:nvSpPr>
      <dsp:spPr>
        <a:xfrm>
          <a:off x="0" y="912818"/>
          <a:ext cx="6657978" cy="2520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FB215E6-CC60-4120-AECC-0C7837E0C72D}">
      <dsp:nvSpPr>
        <dsp:cNvPr id="0" name=""/>
        <dsp:cNvSpPr/>
      </dsp:nvSpPr>
      <dsp:spPr>
        <a:xfrm>
          <a:off x="332573" y="56307"/>
          <a:ext cx="5314815" cy="100411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6159" tIns="0" rIns="176159" bIns="0" numCol="1" spcCol="1270" anchor="ctr" anchorCtr="0">
          <a:noAutofit/>
        </a:bodyPr>
        <a:lstStyle/>
        <a:p>
          <a:pPr marL="0" lvl="0" indent="0" algn="l" defTabSz="800100">
            <a:lnSpc>
              <a:spcPct val="90000"/>
            </a:lnSpc>
            <a:spcBef>
              <a:spcPct val="0"/>
            </a:spcBef>
            <a:spcAft>
              <a:spcPct val="35000"/>
            </a:spcAft>
            <a:buNone/>
          </a:pPr>
          <a:r>
            <a:rPr lang="en-CA" sz="1800" kern="1200" dirty="0"/>
            <a:t>Modelling helps in solving problems and decision making based on the positive or negative outcomes or doing further analysis.</a:t>
          </a:r>
        </a:p>
      </dsp:txBody>
      <dsp:txXfrm>
        <a:off x="381590" y="105324"/>
        <a:ext cx="5216781" cy="906076"/>
      </dsp:txXfrm>
    </dsp:sp>
    <dsp:sp modelId="{25095901-A9BA-4C5E-A48C-A0871D13890D}">
      <dsp:nvSpPr>
        <dsp:cNvPr id="0" name=""/>
        <dsp:cNvSpPr/>
      </dsp:nvSpPr>
      <dsp:spPr>
        <a:xfrm>
          <a:off x="0" y="2281275"/>
          <a:ext cx="6657978" cy="2520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4847E06-840F-4C24-845F-D9723C1BDC3F}">
      <dsp:nvSpPr>
        <dsp:cNvPr id="0" name=""/>
        <dsp:cNvSpPr/>
      </dsp:nvSpPr>
      <dsp:spPr>
        <a:xfrm>
          <a:off x="332573" y="1218818"/>
          <a:ext cx="5350666" cy="1210057"/>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6159" tIns="0" rIns="176159" bIns="0" numCol="1" spcCol="1270" anchor="ctr" anchorCtr="0">
          <a:noAutofit/>
        </a:bodyPr>
        <a:lstStyle/>
        <a:p>
          <a:pPr marL="0" lvl="0" indent="0" algn="l" defTabSz="800100">
            <a:lnSpc>
              <a:spcPct val="90000"/>
            </a:lnSpc>
            <a:spcBef>
              <a:spcPct val="0"/>
            </a:spcBef>
            <a:spcAft>
              <a:spcPct val="35000"/>
            </a:spcAft>
            <a:buNone/>
          </a:pPr>
          <a:r>
            <a:rPr lang="en-CA" sz="1800" kern="1200" dirty="0"/>
            <a:t>Here, logistical regression and decision tree classifier with 3 ensemble techniques (voting, stacking and AdaBoost)  would help in determining the fraudulent behaviour and how the variables impacts on them. </a:t>
          </a:r>
        </a:p>
      </dsp:txBody>
      <dsp:txXfrm>
        <a:off x="391643" y="1277888"/>
        <a:ext cx="5232526" cy="1091917"/>
      </dsp:txXfrm>
    </dsp:sp>
    <dsp:sp modelId="{4E1FC8C2-F541-4C7F-B92F-7FAF9B1B9BFD}">
      <dsp:nvSpPr>
        <dsp:cNvPr id="0" name=""/>
        <dsp:cNvSpPr/>
      </dsp:nvSpPr>
      <dsp:spPr>
        <a:xfrm>
          <a:off x="0" y="3399297"/>
          <a:ext cx="6657978" cy="2520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5841B16-E5AB-48BB-B51A-32444D774E57}">
      <dsp:nvSpPr>
        <dsp:cNvPr id="0" name=""/>
        <dsp:cNvSpPr/>
      </dsp:nvSpPr>
      <dsp:spPr>
        <a:xfrm>
          <a:off x="332573" y="2587275"/>
          <a:ext cx="5324080" cy="95962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6159" tIns="0" rIns="176159" bIns="0" numCol="1" spcCol="1270" anchor="ctr" anchorCtr="0">
          <a:noAutofit/>
        </a:bodyPr>
        <a:lstStyle/>
        <a:p>
          <a:pPr marL="0" lvl="0" indent="0" algn="l" defTabSz="800100">
            <a:lnSpc>
              <a:spcPct val="90000"/>
            </a:lnSpc>
            <a:spcBef>
              <a:spcPct val="0"/>
            </a:spcBef>
            <a:spcAft>
              <a:spcPct val="35000"/>
            </a:spcAft>
            <a:buNone/>
          </a:pPr>
          <a:r>
            <a:rPr lang="en-US" sz="1800" kern="1200" dirty="0"/>
            <a:t>Pandas is used for understanding basic statistical details i.e. count, mean, standard  deviation  and percentile.</a:t>
          </a:r>
          <a:endParaRPr lang="en-CA" sz="1800" kern="1200" dirty="0"/>
        </a:p>
      </dsp:txBody>
      <dsp:txXfrm>
        <a:off x="379418" y="2634120"/>
        <a:ext cx="5230390" cy="8659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17BB8-56AC-4EAB-BE5A-7F7B147EFE0F}">
      <dsp:nvSpPr>
        <dsp:cNvPr id="0" name=""/>
        <dsp:cNvSpPr/>
      </dsp:nvSpPr>
      <dsp:spPr>
        <a:xfrm>
          <a:off x="1598" y="733068"/>
          <a:ext cx="1948081" cy="779232"/>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CA" sz="2000" kern="1200" dirty="0"/>
            <a:t>Importing Libraries </a:t>
          </a:r>
        </a:p>
      </dsp:txBody>
      <dsp:txXfrm>
        <a:off x="391214" y="733068"/>
        <a:ext cx="1168849" cy="779232"/>
      </dsp:txXfrm>
    </dsp:sp>
    <dsp:sp modelId="{8C7E529B-8C9C-471A-AD24-0119D1F14A13}">
      <dsp:nvSpPr>
        <dsp:cNvPr id="0" name=""/>
        <dsp:cNvSpPr/>
      </dsp:nvSpPr>
      <dsp:spPr>
        <a:xfrm>
          <a:off x="1754871" y="733068"/>
          <a:ext cx="1948081" cy="779232"/>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CA" sz="2000" kern="1200" dirty="0"/>
            <a:t>Load Dataset</a:t>
          </a:r>
        </a:p>
      </dsp:txBody>
      <dsp:txXfrm>
        <a:off x="2144487" y="733068"/>
        <a:ext cx="1168849" cy="779232"/>
      </dsp:txXfrm>
    </dsp:sp>
    <dsp:sp modelId="{2FAD85B0-55FE-4CC0-B678-A8D2AE9154A6}">
      <dsp:nvSpPr>
        <dsp:cNvPr id="0" name=""/>
        <dsp:cNvSpPr/>
      </dsp:nvSpPr>
      <dsp:spPr>
        <a:xfrm>
          <a:off x="3508144" y="733068"/>
          <a:ext cx="1948081" cy="779232"/>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CA" sz="2000" kern="1200" dirty="0"/>
            <a:t>Remove NA </a:t>
          </a:r>
        </a:p>
      </dsp:txBody>
      <dsp:txXfrm>
        <a:off x="3897760" y="733068"/>
        <a:ext cx="1168849" cy="7792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94201-BA99-4134-B9C0-40098C3A0627}">
      <dsp:nvSpPr>
        <dsp:cNvPr id="0" name=""/>
        <dsp:cNvSpPr/>
      </dsp:nvSpPr>
      <dsp:spPr>
        <a:xfrm>
          <a:off x="3397" y="671876"/>
          <a:ext cx="2031192" cy="812476"/>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CA" sz="2000" kern="1200" dirty="0"/>
            <a:t>SMOTE</a:t>
          </a:r>
        </a:p>
      </dsp:txBody>
      <dsp:txXfrm>
        <a:off x="409635" y="671876"/>
        <a:ext cx="1218716" cy="812476"/>
      </dsp:txXfrm>
    </dsp:sp>
    <dsp:sp modelId="{3A978C12-8989-43BC-AC27-532E5CC66649}">
      <dsp:nvSpPr>
        <dsp:cNvPr id="0" name=""/>
        <dsp:cNvSpPr/>
      </dsp:nvSpPr>
      <dsp:spPr>
        <a:xfrm>
          <a:off x="1831470" y="671876"/>
          <a:ext cx="2031192" cy="812476"/>
        </a:xfrm>
        <a:prstGeom prst="chevron">
          <a:avLst/>
        </a:prstGeom>
        <a:solidFill>
          <a:schemeClr val="accent5">
            <a:hueOff val="6719117"/>
            <a:satOff val="1889"/>
            <a:lumOff val="-270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CA" sz="2000" kern="1200" dirty="0"/>
            <a:t>Scale Variables</a:t>
          </a:r>
        </a:p>
      </dsp:txBody>
      <dsp:txXfrm>
        <a:off x="2237708" y="671876"/>
        <a:ext cx="1218716" cy="8124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590FC-7CCF-4464-ABF9-C759DC3F0169}">
      <dsp:nvSpPr>
        <dsp:cNvPr id="0" name=""/>
        <dsp:cNvSpPr/>
      </dsp:nvSpPr>
      <dsp:spPr>
        <a:xfrm>
          <a:off x="3346" y="1004305"/>
          <a:ext cx="2000487" cy="800194"/>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CA" sz="2000" kern="1200" dirty="0"/>
            <a:t>Run Model</a:t>
          </a:r>
        </a:p>
      </dsp:txBody>
      <dsp:txXfrm>
        <a:off x="403443" y="1004305"/>
        <a:ext cx="1200293" cy="800194"/>
      </dsp:txXfrm>
    </dsp:sp>
    <dsp:sp modelId="{B3D61CB1-144B-4E3E-B61E-3DDFF4A4CF70}">
      <dsp:nvSpPr>
        <dsp:cNvPr id="0" name=""/>
        <dsp:cNvSpPr/>
      </dsp:nvSpPr>
      <dsp:spPr>
        <a:xfrm>
          <a:off x="1803785" y="1004305"/>
          <a:ext cx="2000487" cy="800194"/>
        </a:xfrm>
        <a:prstGeom prst="chevron">
          <a:avLst/>
        </a:prstGeom>
        <a:solidFill>
          <a:schemeClr val="accent2">
            <a:hueOff val="2387787"/>
            <a:satOff val="-22785"/>
            <a:lumOff val="-7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CA" sz="2000" kern="1200" dirty="0"/>
            <a:t>Create Voting Model</a:t>
          </a:r>
        </a:p>
      </dsp:txBody>
      <dsp:txXfrm>
        <a:off x="2203882" y="1004305"/>
        <a:ext cx="1200293" cy="8001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43E8F-EBEF-4BD6-9E28-A89AEE490F35}">
      <dsp:nvSpPr>
        <dsp:cNvPr id="0" name=""/>
        <dsp:cNvSpPr/>
      </dsp:nvSpPr>
      <dsp:spPr>
        <a:xfrm>
          <a:off x="334830" y="995837"/>
          <a:ext cx="1964317" cy="827082"/>
        </a:xfrm>
        <a:prstGeom prst="chevron">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CA" sz="2000" kern="1200" dirty="0"/>
            <a:t>Tukey Method</a:t>
          </a:r>
        </a:p>
      </dsp:txBody>
      <dsp:txXfrm>
        <a:off x="748371" y="995837"/>
        <a:ext cx="1137235" cy="8270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CA1C9-9151-473B-A7DC-E6B7111468B0}">
      <dsp:nvSpPr>
        <dsp:cNvPr id="0" name=""/>
        <dsp:cNvSpPr/>
      </dsp:nvSpPr>
      <dsp:spPr>
        <a:xfrm>
          <a:off x="583" y="459916"/>
          <a:ext cx="2512730" cy="3015276"/>
        </a:xfrm>
        <a:prstGeom prst="roundRect">
          <a:avLst>
            <a:gd name="adj" fmla="val 5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102870" rIns="133350" bIns="0" numCol="1" spcCol="1270" anchor="t" anchorCtr="0">
          <a:noAutofit/>
        </a:bodyPr>
        <a:lstStyle/>
        <a:p>
          <a:pPr marL="0" lvl="0" indent="0" algn="r" defTabSz="1333500">
            <a:lnSpc>
              <a:spcPct val="90000"/>
            </a:lnSpc>
            <a:spcBef>
              <a:spcPct val="0"/>
            </a:spcBef>
            <a:spcAft>
              <a:spcPct val="35000"/>
            </a:spcAft>
            <a:buClr>
              <a:srgbClr val="FF9933"/>
            </a:buClr>
            <a:buFont typeface="Wingdings" panose="05000000000000000000" pitchFamily="2" charset="2"/>
            <a:buNone/>
          </a:pPr>
          <a:endParaRPr lang="en-CA" sz="3000" kern="1200" dirty="0"/>
        </a:p>
      </dsp:txBody>
      <dsp:txXfrm rot="16200000">
        <a:off x="-984406" y="1444906"/>
        <a:ext cx="2472526" cy="502546"/>
      </dsp:txXfrm>
    </dsp:sp>
    <dsp:sp modelId="{4FBAC370-4E36-428E-A0BD-26A804189111}">
      <dsp:nvSpPr>
        <dsp:cNvPr id="0" name=""/>
        <dsp:cNvSpPr/>
      </dsp:nvSpPr>
      <dsp:spPr>
        <a:xfrm>
          <a:off x="503129" y="459916"/>
          <a:ext cx="1871983" cy="3015276"/>
        </a:xfrm>
        <a:prstGeom prst="rect">
          <a:avLst/>
        </a:prstGeom>
        <a:noFill/>
        <a:ln>
          <a:noFill/>
        </a:ln>
        <a:effectLst>
          <a:outerShdw blurRad="40000" dist="23000" dir="5400000" rotWithShape="0">
            <a:srgbClr val="000000">
              <a:alpha val="35000"/>
            </a:srgbClr>
          </a:outerShdw>
        </a:effectLst>
        <a:scene3d>
          <a:camera prst="orthographicFront"/>
          <a:lightRig rig="flat" dir="t"/>
        </a:scene3d>
        <a:sp3d/>
      </dsp:spPr>
      <dsp:style>
        <a:lnRef idx="0">
          <a:scrgbClr r="0" g="0" b="0"/>
        </a:lnRef>
        <a:fillRef idx="3">
          <a:scrgbClr r="0" g="0" b="0"/>
        </a:fillRef>
        <a:effectRef idx="2">
          <a:scrgbClr r="0" g="0" b="0"/>
        </a:effectRef>
        <a:fontRef idx="minor">
          <a:schemeClr val="lt1"/>
        </a:fontRef>
      </dsp:style>
      <dsp:txBody>
        <a:bodyPr spcFirstLastPara="0" vert="horz" wrap="square" lIns="0" tIns="222885" rIns="0" bIns="0" numCol="1" spcCol="1270" anchor="t" anchorCtr="0">
          <a:noAutofit/>
        </a:bodyPr>
        <a:lstStyle/>
        <a:p>
          <a:pPr marL="0" lvl="0" indent="0" algn="l" defTabSz="2889250">
            <a:lnSpc>
              <a:spcPct val="90000"/>
            </a:lnSpc>
            <a:spcBef>
              <a:spcPct val="0"/>
            </a:spcBef>
            <a:spcAft>
              <a:spcPct val="35000"/>
            </a:spcAft>
            <a:buNone/>
          </a:pPr>
          <a:endParaRPr lang="en-US" sz="6500" kern="1200" dirty="0">
            <a:latin typeface="Calibri" panose="020F0502020204030204" pitchFamily="34" charset="0"/>
            <a:cs typeface="Calibri" panose="020F0502020204030204" pitchFamily="34" charset="0"/>
          </a:endParaRPr>
        </a:p>
      </dsp:txBody>
      <dsp:txXfrm>
        <a:off x="503129" y="459916"/>
        <a:ext cx="1871983" cy="3015276"/>
      </dsp:txXfrm>
    </dsp:sp>
    <dsp:sp modelId="{A7B7AD13-69E8-4A3F-A0AE-76A3508996E9}">
      <dsp:nvSpPr>
        <dsp:cNvPr id="0" name=""/>
        <dsp:cNvSpPr/>
      </dsp:nvSpPr>
      <dsp:spPr>
        <a:xfrm>
          <a:off x="2601259" y="459916"/>
          <a:ext cx="2512730" cy="3015276"/>
        </a:xfrm>
        <a:prstGeom prst="roundRect">
          <a:avLst>
            <a:gd name="adj" fmla="val 5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102870" rIns="133350" bIns="0" numCol="1" spcCol="1270" anchor="t" anchorCtr="0">
          <a:noAutofit/>
        </a:bodyPr>
        <a:lstStyle/>
        <a:p>
          <a:pPr marL="0" lvl="0" indent="0" algn="r" defTabSz="1333500">
            <a:lnSpc>
              <a:spcPct val="90000"/>
            </a:lnSpc>
            <a:spcBef>
              <a:spcPct val="0"/>
            </a:spcBef>
            <a:spcAft>
              <a:spcPct val="35000"/>
            </a:spcAft>
            <a:buClr>
              <a:srgbClr val="FF9933"/>
            </a:buClr>
            <a:buFont typeface="Wingdings" panose="05000000000000000000" pitchFamily="2" charset="2"/>
            <a:buNone/>
          </a:pPr>
          <a:endParaRPr lang="en-CA" sz="3000" kern="1200" dirty="0"/>
        </a:p>
      </dsp:txBody>
      <dsp:txXfrm rot="16200000">
        <a:off x="1616269" y="1444906"/>
        <a:ext cx="2472526" cy="502546"/>
      </dsp:txXfrm>
    </dsp:sp>
    <dsp:sp modelId="{F5A72982-721C-4B9E-A666-B81DEF65A5AA}">
      <dsp:nvSpPr>
        <dsp:cNvPr id="0" name=""/>
        <dsp:cNvSpPr/>
      </dsp:nvSpPr>
      <dsp:spPr>
        <a:xfrm rot="5400000">
          <a:off x="2392311" y="2855768"/>
          <a:ext cx="443024" cy="376909"/>
        </a:xfrm>
        <a:prstGeom prst="flowChartExtra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3EC1A1B-BE54-4E86-B68B-A145740E889E}">
      <dsp:nvSpPr>
        <dsp:cNvPr id="0" name=""/>
        <dsp:cNvSpPr/>
      </dsp:nvSpPr>
      <dsp:spPr>
        <a:xfrm>
          <a:off x="3103805" y="459916"/>
          <a:ext cx="1871983" cy="3015276"/>
        </a:xfrm>
        <a:prstGeom prst="rect">
          <a:avLst/>
        </a:prstGeom>
        <a:noFill/>
        <a:ln>
          <a:noFill/>
        </a:ln>
        <a:effectLst>
          <a:outerShdw blurRad="40000" dist="23000" dir="5400000" rotWithShape="0">
            <a:srgbClr val="000000">
              <a:alpha val="35000"/>
            </a:srgbClr>
          </a:outerShdw>
        </a:effectLst>
        <a:scene3d>
          <a:camera prst="orthographicFront"/>
          <a:lightRig rig="flat" dir="t"/>
        </a:scene3d>
        <a:sp3d/>
      </dsp:spPr>
      <dsp:style>
        <a:lnRef idx="0">
          <a:scrgbClr r="0" g="0" b="0"/>
        </a:lnRef>
        <a:fillRef idx="3">
          <a:scrgbClr r="0" g="0" b="0"/>
        </a:fillRef>
        <a:effectRef idx="2">
          <a:scrgbClr r="0" g="0" b="0"/>
        </a:effectRef>
        <a:fontRef idx="minor">
          <a:schemeClr val="lt1"/>
        </a:fontRef>
      </dsp:style>
      <dsp:txBody>
        <a:bodyPr spcFirstLastPara="0" vert="horz" wrap="square" lIns="0" tIns="222885" rIns="0" bIns="0" numCol="1" spcCol="1270" anchor="t" anchorCtr="0">
          <a:noAutofit/>
        </a:bodyPr>
        <a:lstStyle/>
        <a:p>
          <a:pPr marL="0" lvl="0" indent="0" algn="l" defTabSz="2889250">
            <a:lnSpc>
              <a:spcPct val="90000"/>
            </a:lnSpc>
            <a:spcBef>
              <a:spcPct val="0"/>
            </a:spcBef>
            <a:spcAft>
              <a:spcPct val="35000"/>
            </a:spcAft>
            <a:buNone/>
          </a:pPr>
          <a:endParaRPr lang="en-US" sz="6500" kern="1200" dirty="0">
            <a:latin typeface="Calibri" panose="020F0502020204030204" pitchFamily="34" charset="0"/>
            <a:cs typeface="Calibri" panose="020F0502020204030204" pitchFamily="34" charset="0"/>
          </a:endParaRPr>
        </a:p>
      </dsp:txBody>
      <dsp:txXfrm>
        <a:off x="3103805" y="459916"/>
        <a:ext cx="1871983" cy="3015276"/>
      </dsp:txXfrm>
    </dsp:sp>
    <dsp:sp modelId="{5E8C508E-72FF-4A5F-AE67-59EA5C027C4D}">
      <dsp:nvSpPr>
        <dsp:cNvPr id="0" name=""/>
        <dsp:cNvSpPr/>
      </dsp:nvSpPr>
      <dsp:spPr>
        <a:xfrm>
          <a:off x="5201935" y="459916"/>
          <a:ext cx="2512730" cy="3015276"/>
        </a:xfrm>
        <a:prstGeom prst="roundRect">
          <a:avLst>
            <a:gd name="adj" fmla="val 5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102870" rIns="133350" bIns="0" numCol="1" spcCol="1270" anchor="t" anchorCtr="0">
          <a:noAutofit/>
        </a:bodyPr>
        <a:lstStyle/>
        <a:p>
          <a:pPr marL="0" lvl="0" indent="0" algn="r" defTabSz="1333500">
            <a:lnSpc>
              <a:spcPct val="90000"/>
            </a:lnSpc>
            <a:spcBef>
              <a:spcPct val="0"/>
            </a:spcBef>
            <a:spcAft>
              <a:spcPct val="35000"/>
            </a:spcAft>
            <a:buClr>
              <a:srgbClr val="FF9933"/>
            </a:buClr>
            <a:buFont typeface="Wingdings" panose="05000000000000000000" pitchFamily="2" charset="2"/>
            <a:buNone/>
          </a:pPr>
          <a:endParaRPr lang="en-CA" sz="3000" kern="1200" dirty="0"/>
        </a:p>
      </dsp:txBody>
      <dsp:txXfrm rot="16200000">
        <a:off x="4216944" y="1444906"/>
        <a:ext cx="2472526" cy="502546"/>
      </dsp:txXfrm>
    </dsp:sp>
    <dsp:sp modelId="{5C92794A-A332-486D-A124-ADFA7EDB093C}">
      <dsp:nvSpPr>
        <dsp:cNvPr id="0" name=""/>
        <dsp:cNvSpPr/>
      </dsp:nvSpPr>
      <dsp:spPr>
        <a:xfrm rot="5400000">
          <a:off x="4992986" y="2855768"/>
          <a:ext cx="443024" cy="376909"/>
        </a:xfrm>
        <a:prstGeom prst="flowChartExtract">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754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986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746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Corresponding visuals to these outcomes like the  learning curve for output variable are available in the appendix</a:t>
            </a:r>
            <a:endParaRPr lang="en-CA" dirty="0"/>
          </a:p>
        </p:txBody>
      </p:sp>
    </p:spTree>
    <p:extLst>
      <p:ext uri="{BB962C8B-B14F-4D97-AF65-F5344CB8AC3E}">
        <p14:creationId xmlns:p14="http://schemas.microsoft.com/office/powerpoint/2010/main" val="1043984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Corresponding visuals to these outcomes like the </a:t>
            </a:r>
            <a:r>
              <a:rPr lang="en-US" dirty="0" err="1"/>
              <a:t>NestedCV</a:t>
            </a:r>
            <a:r>
              <a:rPr lang="en-US" dirty="0"/>
              <a:t> for output variable are available in the appendix</a:t>
            </a:r>
            <a:endParaRPr lang="en-CA" dirty="0"/>
          </a:p>
          <a:p>
            <a:endParaRPr lang="en-CA" dirty="0"/>
          </a:p>
        </p:txBody>
      </p:sp>
    </p:spTree>
    <p:extLst>
      <p:ext uri="{BB962C8B-B14F-4D97-AF65-F5344CB8AC3E}">
        <p14:creationId xmlns:p14="http://schemas.microsoft.com/office/powerpoint/2010/main" val="3375512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Corresponding visuals to these outcomes like the ROC curve for output variable are available in the appendix</a:t>
            </a:r>
            <a:endParaRPr lang="en-CA" dirty="0"/>
          </a:p>
          <a:p>
            <a:endParaRPr lang="en-CA" dirty="0"/>
          </a:p>
        </p:txBody>
      </p:sp>
    </p:spTree>
    <p:extLst>
      <p:ext uri="{BB962C8B-B14F-4D97-AF65-F5344CB8AC3E}">
        <p14:creationId xmlns:p14="http://schemas.microsoft.com/office/powerpoint/2010/main" val="1255122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rgbClr val="F3F3F3"/>
          </a:solidFill>
          <a:ln>
            <a:noFill/>
          </a:ln>
        </p:spPr>
      </p:sp>
      <p:sp>
        <p:nvSpPr>
          <p:cNvPr id="23" name="Google Shape;23;p4"/>
          <p:cNvSpPr/>
          <p:nvPr/>
        </p:nvSpPr>
        <p:spPr>
          <a:xfrm flipH="1">
            <a:off x="-647600" y="-14750"/>
            <a:ext cx="24819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Google Shape;32;p5"/>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Google Shape;38;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9" name="Google Shape;39;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sp>
        <p:nvSpPr>
          <p:cNvPr id="41" name="Google Shape;41;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42" name="Google Shape;42;p6"/>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48" name="Google Shape;48;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9" name="Google Shape;49;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0" name="Google Shape;50;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rgbClr val="222222"/>
        </a:solidFill>
        <a:effectLst/>
      </p:bgPr>
    </p:bg>
    <p:spTree>
      <p:nvGrpSpPr>
        <p:cNvPr id="1" name="Shape 95"/>
        <p:cNvGrpSpPr/>
        <p:nvPr/>
      </p:nvGrpSpPr>
      <p:grpSpPr>
        <a:xfrm>
          <a:off x="0" y="0"/>
          <a:ext cx="0" cy="0"/>
          <a:chOff x="0" y="0"/>
          <a:chExt cx="0" cy="0"/>
        </a:xfrm>
      </p:grpSpPr>
      <p:sp>
        <p:nvSpPr>
          <p:cNvPr id="96" name="Google Shape;96;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Google Shape;97;p12"/>
          <p:cNvSpPr/>
          <p:nvPr/>
        </p:nvSpPr>
        <p:spPr>
          <a:xfrm flipH="1">
            <a:off x="-903537" y="-17561"/>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2"/>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2"/>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1pPr>
            <a:lvl2pPr lvl="1">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2pPr>
            <a:lvl3pPr lvl="2">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3pPr>
            <a:lvl4pPr lvl="3">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4pPr>
            <a:lvl5pPr lvl="4">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5pPr>
            <a:lvl6pPr lvl="5">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6pPr>
            <a:lvl7pPr lvl="6">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7pPr>
            <a:lvl8pPr lvl="7">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8pPr>
            <a:lvl9pPr lvl="8">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FF8700"/>
              </a:buClr>
              <a:buSzPts val="3000"/>
              <a:buFont typeface="Roboto"/>
              <a:buChar char="▸"/>
              <a:defRPr sz="3000">
                <a:solidFill>
                  <a:srgbClr val="222222"/>
                </a:solidFill>
                <a:latin typeface="Roboto"/>
                <a:ea typeface="Roboto"/>
                <a:cs typeface="Roboto"/>
                <a:sym typeface="Roboto"/>
              </a:defRPr>
            </a:lvl1pPr>
            <a:lvl2pPr marL="914400" lvl="1"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2pPr>
            <a:lvl3pPr marL="1371600" lvl="2"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3pPr>
            <a:lvl4pPr marL="1828800" lvl="3"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4pPr>
            <a:lvl5pPr marL="2286000" lvl="4"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5pPr>
            <a:lvl6pPr marL="2743200" lvl="5"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6pPr>
            <a:lvl7pPr marL="3200400" lvl="6"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7pPr>
            <a:lvl8pPr marL="3657600" lvl="7"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8pPr>
            <a:lvl9pPr marL="4114800" lvl="8"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rgbClr val="FFFFFF"/>
                </a:solidFill>
                <a:latin typeface="Roboto"/>
                <a:ea typeface="Roboto"/>
                <a:cs typeface="Roboto"/>
                <a:sym typeface="Roboto"/>
              </a:defRPr>
            </a:lvl1pPr>
            <a:lvl2pPr lvl="1" algn="ctr">
              <a:buNone/>
              <a:defRPr sz="1300" b="1">
                <a:solidFill>
                  <a:srgbClr val="FFFFFF"/>
                </a:solidFill>
                <a:latin typeface="Roboto"/>
                <a:ea typeface="Roboto"/>
                <a:cs typeface="Roboto"/>
                <a:sym typeface="Roboto"/>
              </a:defRPr>
            </a:lvl2pPr>
            <a:lvl3pPr lvl="2" algn="ctr">
              <a:buNone/>
              <a:defRPr sz="1300" b="1">
                <a:solidFill>
                  <a:srgbClr val="FFFFFF"/>
                </a:solidFill>
                <a:latin typeface="Roboto"/>
                <a:ea typeface="Roboto"/>
                <a:cs typeface="Roboto"/>
                <a:sym typeface="Roboto"/>
              </a:defRPr>
            </a:lvl3pPr>
            <a:lvl4pPr lvl="3" algn="ctr">
              <a:buNone/>
              <a:defRPr sz="1300" b="1">
                <a:solidFill>
                  <a:srgbClr val="FFFFFF"/>
                </a:solidFill>
                <a:latin typeface="Roboto"/>
                <a:ea typeface="Roboto"/>
                <a:cs typeface="Roboto"/>
                <a:sym typeface="Roboto"/>
              </a:defRPr>
            </a:lvl4pPr>
            <a:lvl5pPr lvl="4" algn="ctr">
              <a:buNone/>
              <a:defRPr sz="1300" b="1">
                <a:solidFill>
                  <a:srgbClr val="FFFFFF"/>
                </a:solidFill>
                <a:latin typeface="Roboto"/>
                <a:ea typeface="Roboto"/>
                <a:cs typeface="Roboto"/>
                <a:sym typeface="Roboto"/>
              </a:defRPr>
            </a:lvl5pPr>
            <a:lvl6pPr lvl="5" algn="ctr">
              <a:buNone/>
              <a:defRPr sz="1300" b="1">
                <a:solidFill>
                  <a:srgbClr val="FFFFFF"/>
                </a:solidFill>
                <a:latin typeface="Roboto"/>
                <a:ea typeface="Roboto"/>
                <a:cs typeface="Roboto"/>
                <a:sym typeface="Roboto"/>
              </a:defRPr>
            </a:lvl6pPr>
            <a:lvl7pPr lvl="6" algn="ctr">
              <a:buNone/>
              <a:defRPr sz="1300" b="1">
                <a:solidFill>
                  <a:srgbClr val="FFFFFF"/>
                </a:solidFill>
                <a:latin typeface="Roboto"/>
                <a:ea typeface="Roboto"/>
                <a:cs typeface="Roboto"/>
                <a:sym typeface="Roboto"/>
              </a:defRPr>
            </a:lvl7pPr>
            <a:lvl8pPr lvl="7" algn="ctr">
              <a:buNone/>
              <a:defRPr sz="1300" b="1">
                <a:solidFill>
                  <a:srgbClr val="FFFFFF"/>
                </a:solidFill>
                <a:latin typeface="Roboto"/>
                <a:ea typeface="Roboto"/>
                <a:cs typeface="Roboto"/>
                <a:sym typeface="Roboto"/>
              </a:defRPr>
            </a:lvl8pPr>
            <a:lvl9pPr lvl="8" algn="ctr">
              <a:buNone/>
              <a:defRPr sz="1300" b="1">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svg"/><Relationship Id="rId9" Type="http://schemas.microsoft.com/office/2007/relationships/diagramDrawing" Target="../diagrams/drawing1.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diagramData" Target="../diagrams/data6.xml"/><Relationship Id="rId18" Type="http://schemas.openxmlformats.org/officeDocument/2006/relationships/diagramData" Target="../diagrams/data7.xml"/><Relationship Id="rId3" Type="http://schemas.openxmlformats.org/officeDocument/2006/relationships/diagramData" Target="../diagrams/data4.xml"/><Relationship Id="rId21" Type="http://schemas.openxmlformats.org/officeDocument/2006/relationships/diagramColors" Target="../diagrams/colors7.xml"/><Relationship Id="rId7" Type="http://schemas.microsoft.com/office/2007/relationships/diagramDrawing" Target="../diagrams/drawing4.xml"/><Relationship Id="rId12" Type="http://schemas.microsoft.com/office/2007/relationships/diagramDrawing" Target="../diagrams/drawing5.xml"/><Relationship Id="rId17" Type="http://schemas.microsoft.com/office/2007/relationships/diagramDrawing" Target="../diagrams/drawing6.xml"/><Relationship Id="rId2" Type="http://schemas.openxmlformats.org/officeDocument/2006/relationships/notesSlide" Target="../notesSlides/notesSlide6.xml"/><Relationship Id="rId16" Type="http://schemas.openxmlformats.org/officeDocument/2006/relationships/diagramColors" Target="../diagrams/colors6.xml"/><Relationship Id="rId20" Type="http://schemas.openxmlformats.org/officeDocument/2006/relationships/diagramQuickStyle" Target="../diagrams/quickStyle7.xml"/><Relationship Id="rId1" Type="http://schemas.openxmlformats.org/officeDocument/2006/relationships/slideLayout" Target="../slideLayouts/slideLayout3.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5" Type="http://schemas.openxmlformats.org/officeDocument/2006/relationships/diagramQuickStyle" Target="../diagrams/quickStyle6.xml"/><Relationship Id="rId10" Type="http://schemas.openxmlformats.org/officeDocument/2006/relationships/diagramQuickStyle" Target="../diagrams/quickStyle5.xml"/><Relationship Id="rId19" Type="http://schemas.openxmlformats.org/officeDocument/2006/relationships/diagramLayout" Target="../diagrams/layout7.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diagramLayout" Target="../diagrams/layout6.xml"/><Relationship Id="rId22" Type="http://schemas.microsoft.com/office/2007/relationships/diagramDrawing" Target="../diagrams/drawing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164306" y="1711362"/>
            <a:ext cx="6343649" cy="430888"/>
          </a:xfrm>
          <a:prstGeom prst="rect">
            <a:avLst/>
          </a:prstGeom>
        </p:spPr>
        <p:txBody>
          <a:bodyPr spcFirstLastPara="1" wrap="square" lIns="91425" tIns="91425" rIns="91425" bIns="91425" anchor="b" anchorCtr="0">
            <a:noAutofit/>
          </a:bodyPr>
          <a:lstStyle/>
          <a:p>
            <a:r>
              <a:rPr lang="en-CA" sz="3600" b="1" dirty="0">
                <a:latin typeface="+mn-lt"/>
              </a:rPr>
              <a:t>Statistical and Predictive Modelling for Analytics II </a:t>
            </a:r>
            <a:endParaRPr lang="en-US" sz="3400" b="1" dirty="0">
              <a:latin typeface="+mn-lt"/>
              <a:cs typeface="Calibri" panose="020F0502020204030204" pitchFamily="34" charset="0"/>
            </a:endParaRPr>
          </a:p>
        </p:txBody>
      </p:sp>
      <p:sp>
        <p:nvSpPr>
          <p:cNvPr id="2" name="Rectangle 1">
            <a:extLst>
              <a:ext uri="{FF2B5EF4-FFF2-40B4-BE49-F238E27FC236}">
                <a16:creationId xmlns:a16="http://schemas.microsoft.com/office/drawing/2014/main" id="{739BE994-F180-4509-9728-5B705317FB92}"/>
              </a:ext>
            </a:extLst>
          </p:cNvPr>
          <p:cNvSpPr/>
          <p:nvPr/>
        </p:nvSpPr>
        <p:spPr>
          <a:xfrm>
            <a:off x="282586" y="3061416"/>
            <a:ext cx="2282019" cy="430887"/>
          </a:xfrm>
          <a:prstGeom prst="rect">
            <a:avLst/>
          </a:prstGeom>
        </p:spPr>
        <p:txBody>
          <a:bodyPr wrap="square">
            <a:spAutoFit/>
          </a:bodyPr>
          <a:lstStyle/>
          <a:p>
            <a:r>
              <a:rPr lang="en-CA" sz="2200" b="1" dirty="0">
                <a:solidFill>
                  <a:srgbClr val="FF8700"/>
                </a:solidFill>
                <a:latin typeface="Calibri" panose="020F0502020204030204" pitchFamily="34" charset="0"/>
                <a:cs typeface="Calibri" panose="020F0502020204030204" pitchFamily="34" charset="0"/>
              </a:rPr>
              <a:t>Presented By</a:t>
            </a:r>
            <a:endParaRPr lang="en-CA" sz="22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CB54DBEE-8234-4F6F-8A66-CC16233F6B97}"/>
              </a:ext>
            </a:extLst>
          </p:cNvPr>
          <p:cNvSpPr/>
          <p:nvPr/>
        </p:nvSpPr>
        <p:spPr>
          <a:xfrm>
            <a:off x="282586" y="3461526"/>
            <a:ext cx="3233578" cy="430887"/>
          </a:xfrm>
          <a:prstGeom prst="rect">
            <a:avLst/>
          </a:prstGeom>
        </p:spPr>
        <p:txBody>
          <a:bodyPr wrap="none">
            <a:spAutoFit/>
          </a:bodyPr>
          <a:lstStyle/>
          <a:p>
            <a:pPr marL="0" lvl="0" indent="0">
              <a:buNone/>
            </a:pPr>
            <a:r>
              <a:rPr lang="en-CA" sz="2200" b="1" dirty="0">
                <a:solidFill>
                  <a:srgbClr val="FFFFFF"/>
                </a:solidFill>
                <a:latin typeface="Calibri" panose="020F0502020204030204" pitchFamily="34" charset="0"/>
                <a:ea typeface="Roboto" panose="020B0604020202020204" charset="0"/>
                <a:cs typeface="Calibri" panose="020F0502020204030204" pitchFamily="34" charset="0"/>
              </a:rPr>
              <a:t>Kartik Sojitra (100723768)</a:t>
            </a:r>
          </a:p>
        </p:txBody>
      </p:sp>
      <p:sp>
        <p:nvSpPr>
          <p:cNvPr id="4" name="TextBox 3">
            <a:extLst>
              <a:ext uri="{FF2B5EF4-FFF2-40B4-BE49-F238E27FC236}">
                <a16:creationId xmlns:a16="http://schemas.microsoft.com/office/drawing/2014/main" id="{CE11CF60-C91F-4A41-BAD8-023B36A07742}"/>
              </a:ext>
            </a:extLst>
          </p:cNvPr>
          <p:cNvSpPr txBox="1"/>
          <p:nvPr/>
        </p:nvSpPr>
        <p:spPr>
          <a:xfrm>
            <a:off x="168286" y="2278668"/>
            <a:ext cx="4914900" cy="523220"/>
          </a:xfrm>
          <a:prstGeom prst="rect">
            <a:avLst/>
          </a:prstGeom>
          <a:noFill/>
        </p:spPr>
        <p:txBody>
          <a:bodyPr wrap="square" rtlCol="0">
            <a:spAutoFit/>
          </a:bodyPr>
          <a:lstStyle/>
          <a:p>
            <a:r>
              <a:rPr lang="en-CA" sz="2800" dirty="0">
                <a:solidFill>
                  <a:schemeClr val="bg1"/>
                </a:solidFill>
                <a:latin typeface="Calibri" panose="020F0502020204030204" pitchFamily="34" charset="0"/>
                <a:cs typeface="Calibri" panose="020F0502020204030204" pitchFamily="34" charset="0"/>
              </a:rPr>
              <a:t>Final Project – DATA 2204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8" name="TextBox 7">
            <a:extLst>
              <a:ext uri="{FF2B5EF4-FFF2-40B4-BE49-F238E27FC236}">
                <a16:creationId xmlns:a16="http://schemas.microsoft.com/office/drawing/2014/main" id="{AE149767-2612-4C14-84B1-B817FAA6C1EB}"/>
              </a:ext>
            </a:extLst>
          </p:cNvPr>
          <p:cNvSpPr txBox="1"/>
          <p:nvPr/>
        </p:nvSpPr>
        <p:spPr>
          <a:xfrm>
            <a:off x="814389" y="1243013"/>
            <a:ext cx="7700962" cy="3416320"/>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r>
              <a:rPr lang="en-US" sz="1800" dirty="0">
                <a:latin typeface="+mn-lt"/>
                <a:cs typeface="Calibri" panose="020F0502020204030204" pitchFamily="34" charset="0"/>
              </a:rPr>
              <a:t>Models to be build were chosen according to the type of dependent factor. I this case, it has only two possible results best and others and we have close dataset, so we have chosen logistic regression model as our base model. </a:t>
            </a:r>
          </a:p>
          <a:p>
            <a:pPr marL="285750" indent="-285750" algn="just">
              <a:buClr>
                <a:srgbClr val="FF9900"/>
              </a:buClr>
              <a:buFont typeface="Wingdings" panose="05000000000000000000" pitchFamily="2" charset="2"/>
              <a:buChar char="Ø"/>
            </a:pPr>
            <a:endParaRPr lang="en-US" sz="1800" dirty="0">
              <a:latin typeface="+mn-lt"/>
              <a:cs typeface="Calibri" panose="020F0502020204030204" pitchFamily="34" charset="0"/>
            </a:endParaRPr>
          </a:p>
          <a:p>
            <a:pPr marL="285750" indent="-285750" algn="just">
              <a:buClr>
                <a:srgbClr val="FF9900"/>
              </a:buClr>
              <a:buFont typeface="Wingdings" panose="05000000000000000000" pitchFamily="2" charset="2"/>
              <a:buChar char="Ø"/>
            </a:pPr>
            <a:r>
              <a:rPr lang="en-CA" sz="1800" dirty="0">
                <a:latin typeface="+mn-lt"/>
              </a:rPr>
              <a:t>Logistic Regression is a Machine Learning classification algorithm that is applied to predict the probability of a categorical dependent variable. </a:t>
            </a:r>
          </a:p>
          <a:p>
            <a:pPr marL="285750" indent="-285750" algn="just">
              <a:buClr>
                <a:srgbClr val="FF9900"/>
              </a:buClr>
              <a:buFont typeface="Wingdings" panose="05000000000000000000" pitchFamily="2" charset="2"/>
              <a:buChar char="Ø"/>
            </a:pPr>
            <a:endParaRPr lang="en-CA" sz="1800" dirty="0">
              <a:latin typeface="+mn-lt"/>
            </a:endParaRPr>
          </a:p>
          <a:p>
            <a:pPr marL="285750" indent="-285750" algn="just">
              <a:buClr>
                <a:srgbClr val="FF9900"/>
              </a:buClr>
              <a:buFont typeface="Wingdings" panose="05000000000000000000" pitchFamily="2" charset="2"/>
              <a:buChar char="Ø"/>
            </a:pPr>
            <a:r>
              <a:rPr lang="en-CA" sz="1800" dirty="0">
                <a:latin typeface="+mn-lt"/>
              </a:rPr>
              <a:t>In logistic regression, the dependent variable is a binary variable that contains data coded as best (1) and other (0). In other words, the logistic regression model predicts P(Y=1) as a function of X. </a:t>
            </a:r>
          </a:p>
          <a:p>
            <a:pPr algn="just"/>
            <a:endParaRPr lang="en-CA"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654211A-BCDB-4C32-8838-46DF529F1E2F}"/>
              </a:ext>
            </a:extLst>
          </p:cNvPr>
          <p:cNvSpPr txBox="1"/>
          <p:nvPr/>
        </p:nvSpPr>
        <p:spPr>
          <a:xfrm>
            <a:off x="1319212" y="330808"/>
            <a:ext cx="5779293" cy="584775"/>
          </a:xfrm>
          <a:prstGeom prst="rect">
            <a:avLst/>
          </a:prstGeom>
          <a:noFill/>
        </p:spPr>
        <p:txBody>
          <a:bodyPr wrap="square" rtlCol="0">
            <a:spAutoFit/>
          </a:bodyPr>
          <a:lstStyle/>
          <a:p>
            <a:pPr>
              <a:buClr>
                <a:srgbClr val="FF9900"/>
              </a:buClr>
            </a:pPr>
            <a:r>
              <a:rPr lang="en-CA" sz="3200" b="1" dirty="0">
                <a:solidFill>
                  <a:schemeClr val="bg1"/>
                </a:solidFill>
                <a:latin typeface="Calibri" panose="020F0502020204030204" pitchFamily="34" charset="0"/>
                <a:cs typeface="Calibri" panose="020F0502020204030204" pitchFamily="34" charset="0"/>
              </a:rPr>
              <a:t>Model Selection</a:t>
            </a:r>
          </a:p>
        </p:txBody>
      </p:sp>
    </p:spTree>
    <p:extLst>
      <p:ext uri="{BB962C8B-B14F-4D97-AF65-F5344CB8AC3E}">
        <p14:creationId xmlns:p14="http://schemas.microsoft.com/office/powerpoint/2010/main" val="3469720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7" name="TextBox 6">
            <a:extLst>
              <a:ext uri="{FF2B5EF4-FFF2-40B4-BE49-F238E27FC236}">
                <a16:creationId xmlns:a16="http://schemas.microsoft.com/office/drawing/2014/main" id="{D36D5EB9-E4F9-4F85-9E66-069B2742F92A}"/>
              </a:ext>
            </a:extLst>
          </p:cNvPr>
          <p:cNvSpPr txBox="1"/>
          <p:nvPr/>
        </p:nvSpPr>
        <p:spPr>
          <a:xfrm>
            <a:off x="1319212" y="330808"/>
            <a:ext cx="5779293" cy="584775"/>
          </a:xfrm>
          <a:prstGeom prst="rect">
            <a:avLst/>
          </a:prstGeom>
          <a:noFill/>
        </p:spPr>
        <p:txBody>
          <a:bodyPr wrap="square" rtlCol="0">
            <a:spAutoFit/>
          </a:bodyPr>
          <a:lstStyle/>
          <a:p>
            <a:pPr>
              <a:buClr>
                <a:srgbClr val="FF9900"/>
              </a:buClr>
            </a:pPr>
            <a:r>
              <a:rPr lang="en-CA" sz="3200" b="1" dirty="0">
                <a:solidFill>
                  <a:schemeClr val="bg1"/>
                </a:solidFill>
                <a:latin typeface="Calibri" panose="020F0502020204030204" pitchFamily="34" charset="0"/>
                <a:cs typeface="Calibri" panose="020F0502020204030204" pitchFamily="34" charset="0"/>
              </a:rPr>
              <a:t>Logistic Regression Model</a:t>
            </a:r>
          </a:p>
        </p:txBody>
      </p:sp>
      <p:graphicFrame>
        <p:nvGraphicFramePr>
          <p:cNvPr id="2" name="Diagram 1">
            <a:extLst>
              <a:ext uri="{FF2B5EF4-FFF2-40B4-BE49-F238E27FC236}">
                <a16:creationId xmlns:a16="http://schemas.microsoft.com/office/drawing/2014/main" id="{0276D483-4C82-4E23-97E0-10139552BF1C}"/>
              </a:ext>
            </a:extLst>
          </p:cNvPr>
          <p:cNvGraphicFramePr/>
          <p:nvPr>
            <p:extLst>
              <p:ext uri="{D42A27DB-BD31-4B8C-83A1-F6EECF244321}">
                <p14:modId xmlns:p14="http://schemas.microsoft.com/office/powerpoint/2010/main" val="3701524533"/>
              </p:ext>
            </p:extLst>
          </p:nvPr>
        </p:nvGraphicFramePr>
        <p:xfrm>
          <a:off x="1164431" y="1092993"/>
          <a:ext cx="7715249" cy="3935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BD6900A-BD90-4571-8717-529BD57BD868}"/>
              </a:ext>
            </a:extLst>
          </p:cNvPr>
          <p:cNvSpPr txBox="1"/>
          <p:nvPr/>
        </p:nvSpPr>
        <p:spPr>
          <a:xfrm>
            <a:off x="1134071" y="1650206"/>
            <a:ext cx="2675332" cy="3077766"/>
          </a:xfrm>
          <a:prstGeom prst="rect">
            <a:avLst/>
          </a:prstGeom>
          <a:noFill/>
        </p:spPr>
        <p:txBody>
          <a:bodyPr wrap="square" rtlCol="0">
            <a:spAutoFit/>
          </a:bodyPr>
          <a:lstStyle/>
          <a:p>
            <a:pPr marL="38100" indent="0">
              <a:buNone/>
            </a:pPr>
            <a:r>
              <a:rPr lang="en-US" sz="2000" dirty="0">
                <a:solidFill>
                  <a:schemeClr val="tx1"/>
                </a:solidFill>
                <a:latin typeface="+mn-lt"/>
                <a:cs typeface="Calibri" panose="020F0502020204030204" pitchFamily="34" charset="0"/>
              </a:rPr>
              <a:t>Logistic Regression is a Machine Learning classification algorithm that is applied to predict the probability of a categorical dependent variable.</a:t>
            </a:r>
          </a:p>
          <a:p>
            <a:pPr algn="just"/>
            <a:endParaRPr lang="en-CA" dirty="0"/>
          </a:p>
        </p:txBody>
      </p:sp>
      <p:sp>
        <p:nvSpPr>
          <p:cNvPr id="4" name="TextBox 3">
            <a:extLst>
              <a:ext uri="{FF2B5EF4-FFF2-40B4-BE49-F238E27FC236}">
                <a16:creationId xmlns:a16="http://schemas.microsoft.com/office/drawing/2014/main" id="{CDCEA84E-F527-4588-AE5D-25F3E063BB0B}"/>
              </a:ext>
            </a:extLst>
          </p:cNvPr>
          <p:cNvSpPr txBox="1"/>
          <p:nvPr/>
        </p:nvSpPr>
        <p:spPr>
          <a:xfrm>
            <a:off x="3779042" y="1650206"/>
            <a:ext cx="2575323" cy="2462213"/>
          </a:xfrm>
          <a:prstGeom prst="rect">
            <a:avLst/>
          </a:prstGeom>
          <a:noFill/>
        </p:spPr>
        <p:txBody>
          <a:bodyPr wrap="square" rtlCol="0">
            <a:spAutoFit/>
          </a:bodyPr>
          <a:lstStyle/>
          <a:p>
            <a:pPr marL="38100" indent="0">
              <a:buNone/>
            </a:pPr>
            <a:r>
              <a:rPr lang="en-US" sz="2000" dirty="0">
                <a:solidFill>
                  <a:schemeClr val="tx1"/>
                </a:solidFill>
                <a:latin typeface="+mn-lt"/>
                <a:cs typeface="Calibri" panose="020F0502020204030204" pitchFamily="34" charset="0"/>
              </a:rPr>
              <a:t>In logistic regression, we are using confusion matrix </a:t>
            </a:r>
            <a:r>
              <a:rPr lang="en-US" sz="2000" dirty="0">
                <a:latin typeface="+mn-lt"/>
              </a:rPr>
              <a:t>to find the accuracy of the model and avoid overfitting. </a:t>
            </a:r>
            <a:endParaRPr lang="en-US" sz="2000" dirty="0">
              <a:solidFill>
                <a:schemeClr val="tx1"/>
              </a:solidFill>
              <a:latin typeface="+mn-lt"/>
              <a:cs typeface="Calibri" panose="020F0502020204030204" pitchFamily="34" charset="0"/>
            </a:endParaRPr>
          </a:p>
          <a:p>
            <a:endParaRPr lang="en-CA" dirty="0"/>
          </a:p>
        </p:txBody>
      </p:sp>
      <p:sp>
        <p:nvSpPr>
          <p:cNvPr id="9" name="TextBox 8">
            <a:extLst>
              <a:ext uri="{FF2B5EF4-FFF2-40B4-BE49-F238E27FC236}">
                <a16:creationId xmlns:a16="http://schemas.microsoft.com/office/drawing/2014/main" id="{641D6819-0A91-4DC3-B010-DD6BC4816BDA}"/>
              </a:ext>
            </a:extLst>
          </p:cNvPr>
          <p:cNvSpPr txBox="1"/>
          <p:nvPr/>
        </p:nvSpPr>
        <p:spPr>
          <a:xfrm>
            <a:off x="6415088" y="1650206"/>
            <a:ext cx="2525314" cy="2246769"/>
          </a:xfrm>
          <a:prstGeom prst="rect">
            <a:avLst/>
          </a:prstGeom>
          <a:noFill/>
        </p:spPr>
        <p:txBody>
          <a:bodyPr wrap="square" rtlCol="0">
            <a:spAutoFit/>
          </a:bodyPr>
          <a:lstStyle/>
          <a:p>
            <a:pPr marL="38100" indent="0">
              <a:buNone/>
            </a:pPr>
            <a:r>
              <a:rPr lang="en-US" sz="2000" dirty="0">
                <a:latin typeface="+mn-lt"/>
              </a:rPr>
              <a:t>we are only concerned about the probability of outcome dependent variable ( success or failure) in the logistics regression.</a:t>
            </a:r>
            <a:endParaRPr lang="en-US" sz="2000" dirty="0">
              <a:solidFill>
                <a:schemeClr val="tx1"/>
              </a:solidFill>
              <a:latin typeface="+mn-lt"/>
              <a:cs typeface="Calibri" panose="020F0502020204030204" pitchFamily="34" charset="0"/>
            </a:endParaRPr>
          </a:p>
        </p:txBody>
      </p:sp>
    </p:spTree>
    <p:extLst>
      <p:ext uri="{BB962C8B-B14F-4D97-AF65-F5344CB8AC3E}">
        <p14:creationId xmlns:p14="http://schemas.microsoft.com/office/powerpoint/2010/main" val="312523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8" name="TextBox 7">
            <a:extLst>
              <a:ext uri="{FF2B5EF4-FFF2-40B4-BE49-F238E27FC236}">
                <a16:creationId xmlns:a16="http://schemas.microsoft.com/office/drawing/2014/main" id="{AE149767-2612-4C14-84B1-B817FAA6C1EB}"/>
              </a:ext>
            </a:extLst>
          </p:cNvPr>
          <p:cNvSpPr txBox="1"/>
          <p:nvPr/>
        </p:nvSpPr>
        <p:spPr>
          <a:xfrm>
            <a:off x="814389" y="1243013"/>
            <a:ext cx="7700962" cy="3360920"/>
          </a:xfrm>
          <a:prstGeom prst="rect">
            <a:avLst/>
          </a:prstGeom>
          <a:noFill/>
        </p:spPr>
        <p:txBody>
          <a:bodyPr wrap="square" rtlCol="0">
            <a:spAutoFit/>
          </a:bodyPr>
          <a:lstStyle/>
          <a:p>
            <a:pPr marL="285750" indent="-285750">
              <a:lnSpc>
                <a:spcPct val="90000"/>
              </a:lnSpc>
              <a:buClr>
                <a:srgbClr val="FF9900"/>
              </a:buClr>
              <a:buFont typeface="Wingdings" panose="05000000000000000000" pitchFamily="2" charset="2"/>
              <a:buChar char="Ø"/>
            </a:pPr>
            <a:r>
              <a:rPr lang="en-CA" sz="1800" dirty="0"/>
              <a:t>It is used to solve regression problems and in decision tree for fitting training data.</a:t>
            </a:r>
          </a:p>
          <a:p>
            <a:pPr marL="285750" indent="-285750">
              <a:lnSpc>
                <a:spcPct val="90000"/>
              </a:lnSpc>
              <a:buClr>
                <a:srgbClr val="FF9900"/>
              </a:buClr>
              <a:buFont typeface="Wingdings" panose="05000000000000000000" pitchFamily="2" charset="2"/>
              <a:buChar char="Ø"/>
            </a:pPr>
            <a:endParaRPr lang="en-CA" sz="1800" dirty="0"/>
          </a:p>
          <a:p>
            <a:pPr marL="285750" indent="-285750">
              <a:lnSpc>
                <a:spcPct val="90000"/>
              </a:lnSpc>
              <a:buClr>
                <a:srgbClr val="FF9900"/>
              </a:buClr>
              <a:buFont typeface="Wingdings" panose="05000000000000000000" pitchFamily="2" charset="2"/>
              <a:buChar char="Ø"/>
            </a:pPr>
            <a:r>
              <a:rPr lang="en-CA" sz="1800" dirty="0"/>
              <a:t>It is trained by bagging method. Moreover, it randomly sampling subset of each training data and fits the model into smaller datasets and makes predictions.</a:t>
            </a:r>
          </a:p>
          <a:p>
            <a:pPr marL="285750" indent="-285750">
              <a:lnSpc>
                <a:spcPct val="90000"/>
              </a:lnSpc>
              <a:buClr>
                <a:srgbClr val="FF9900"/>
              </a:buClr>
              <a:buFont typeface="Wingdings" panose="05000000000000000000" pitchFamily="2" charset="2"/>
              <a:buChar char="Ø"/>
            </a:pPr>
            <a:endParaRPr lang="en-CA" sz="1800" dirty="0"/>
          </a:p>
          <a:p>
            <a:pPr marL="285750" indent="-285750">
              <a:lnSpc>
                <a:spcPct val="90000"/>
              </a:lnSpc>
              <a:buClr>
                <a:srgbClr val="FF9900"/>
              </a:buClr>
              <a:buFont typeface="Wingdings" panose="05000000000000000000" pitchFamily="2" charset="2"/>
              <a:buChar char="Ø"/>
            </a:pPr>
            <a:r>
              <a:rPr lang="en-CA" sz="1800" dirty="0"/>
              <a:t>Random forest is done for entire dataset into train and test, and it help in reducing bias and remove unscaled features from the model.</a:t>
            </a:r>
          </a:p>
          <a:p>
            <a:pPr marL="285750" indent="-285750">
              <a:lnSpc>
                <a:spcPct val="90000"/>
              </a:lnSpc>
              <a:buClr>
                <a:srgbClr val="FF9900"/>
              </a:buClr>
              <a:buFont typeface="Wingdings" panose="05000000000000000000" pitchFamily="2" charset="2"/>
              <a:buChar char="Ø"/>
            </a:pPr>
            <a:endParaRPr lang="en-CA" sz="1800" dirty="0"/>
          </a:p>
          <a:p>
            <a:pPr marL="285750" indent="-285750">
              <a:lnSpc>
                <a:spcPct val="90000"/>
              </a:lnSpc>
              <a:buClr>
                <a:srgbClr val="FF9900"/>
              </a:buClr>
              <a:buFont typeface="Wingdings" panose="05000000000000000000" pitchFamily="2" charset="2"/>
              <a:buChar char="Ø"/>
            </a:pPr>
            <a:r>
              <a:rPr lang="en-CA" sz="1800" dirty="0"/>
              <a:t>Bagging and boosting is used for complex model and inherent variance and bagging works well in complex model with high bias model.</a:t>
            </a:r>
          </a:p>
          <a:p>
            <a:pPr algn="just"/>
            <a:endParaRPr lang="en-CA"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654211A-BCDB-4C32-8838-46DF529F1E2F}"/>
              </a:ext>
            </a:extLst>
          </p:cNvPr>
          <p:cNvSpPr txBox="1"/>
          <p:nvPr/>
        </p:nvSpPr>
        <p:spPr>
          <a:xfrm>
            <a:off x="1319212" y="330808"/>
            <a:ext cx="5779293" cy="584775"/>
          </a:xfrm>
          <a:prstGeom prst="rect">
            <a:avLst/>
          </a:prstGeom>
          <a:noFill/>
        </p:spPr>
        <p:txBody>
          <a:bodyPr wrap="square" rtlCol="0">
            <a:spAutoFit/>
          </a:bodyPr>
          <a:lstStyle/>
          <a:p>
            <a:pPr>
              <a:buClr>
                <a:srgbClr val="FF9900"/>
              </a:buClr>
            </a:pPr>
            <a:r>
              <a:rPr lang="en-CA" sz="3200" b="1" dirty="0">
                <a:solidFill>
                  <a:schemeClr val="bg1"/>
                </a:solidFill>
                <a:latin typeface="Calibri" panose="020F0502020204030204" pitchFamily="34" charset="0"/>
                <a:cs typeface="Calibri" panose="020F0502020204030204" pitchFamily="34" charset="0"/>
              </a:rPr>
              <a:t>Random Forest</a:t>
            </a:r>
          </a:p>
        </p:txBody>
      </p:sp>
    </p:spTree>
    <p:extLst>
      <p:ext uri="{BB962C8B-B14F-4D97-AF65-F5344CB8AC3E}">
        <p14:creationId xmlns:p14="http://schemas.microsoft.com/office/powerpoint/2010/main" val="1533448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7" name="TextBox 6">
            <a:extLst>
              <a:ext uri="{FF2B5EF4-FFF2-40B4-BE49-F238E27FC236}">
                <a16:creationId xmlns:a16="http://schemas.microsoft.com/office/drawing/2014/main" id="{D36D5EB9-E4F9-4F85-9E66-069B2742F92A}"/>
              </a:ext>
            </a:extLst>
          </p:cNvPr>
          <p:cNvSpPr txBox="1"/>
          <p:nvPr/>
        </p:nvSpPr>
        <p:spPr>
          <a:xfrm>
            <a:off x="1319212" y="330808"/>
            <a:ext cx="5779293" cy="584775"/>
          </a:xfrm>
          <a:prstGeom prst="rect">
            <a:avLst/>
          </a:prstGeom>
          <a:noFill/>
        </p:spPr>
        <p:txBody>
          <a:bodyPr wrap="square" rtlCol="0">
            <a:spAutoFit/>
          </a:bodyPr>
          <a:lstStyle/>
          <a:p>
            <a:pPr>
              <a:buClr>
                <a:srgbClr val="FF9900"/>
              </a:buClr>
            </a:pPr>
            <a:r>
              <a:rPr lang="en-CA" sz="3200" b="1" dirty="0">
                <a:solidFill>
                  <a:schemeClr val="bg1"/>
                </a:solidFill>
                <a:latin typeface="Calibri" panose="020F0502020204030204" pitchFamily="34" charset="0"/>
                <a:cs typeface="Calibri" panose="020F0502020204030204" pitchFamily="34" charset="0"/>
              </a:rPr>
              <a:t>Decision Tree</a:t>
            </a:r>
          </a:p>
        </p:txBody>
      </p:sp>
      <p:grpSp>
        <p:nvGrpSpPr>
          <p:cNvPr id="6" name="Group 5">
            <a:extLst>
              <a:ext uri="{FF2B5EF4-FFF2-40B4-BE49-F238E27FC236}">
                <a16:creationId xmlns:a16="http://schemas.microsoft.com/office/drawing/2014/main" id="{FCC36EDD-6AFE-4A2B-920F-D2463D29A25E}"/>
              </a:ext>
            </a:extLst>
          </p:cNvPr>
          <p:cNvGrpSpPr/>
          <p:nvPr/>
        </p:nvGrpSpPr>
        <p:grpSpPr>
          <a:xfrm>
            <a:off x="1156382" y="1571624"/>
            <a:ext cx="7714083" cy="2986088"/>
            <a:chOff x="1165013" y="1092993"/>
            <a:chExt cx="7714083" cy="2857502"/>
          </a:xfrm>
        </p:grpSpPr>
        <p:sp>
          <p:nvSpPr>
            <p:cNvPr id="8" name="Freeform: Shape 7">
              <a:extLst>
                <a:ext uri="{FF2B5EF4-FFF2-40B4-BE49-F238E27FC236}">
                  <a16:creationId xmlns:a16="http://schemas.microsoft.com/office/drawing/2014/main" id="{7F615CA8-B4D7-4857-A71E-3D97236EDD12}"/>
                </a:ext>
              </a:extLst>
            </p:cNvPr>
            <p:cNvSpPr/>
            <p:nvPr/>
          </p:nvSpPr>
          <p:spPr>
            <a:xfrm rot="16200000">
              <a:off x="992628" y="1265378"/>
              <a:ext cx="2857501" cy="2512731"/>
            </a:xfrm>
            <a:custGeom>
              <a:avLst/>
              <a:gdLst>
                <a:gd name="connsiteX0" fmla="*/ 0 w 2512730"/>
                <a:gd name="connsiteY0" fmla="*/ 125637 h 2857500"/>
                <a:gd name="connsiteX1" fmla="*/ 125637 w 2512730"/>
                <a:gd name="connsiteY1" fmla="*/ 0 h 2857500"/>
                <a:gd name="connsiteX2" fmla="*/ 2387094 w 2512730"/>
                <a:gd name="connsiteY2" fmla="*/ 0 h 2857500"/>
                <a:gd name="connsiteX3" fmla="*/ 2512731 w 2512730"/>
                <a:gd name="connsiteY3" fmla="*/ 125637 h 2857500"/>
                <a:gd name="connsiteX4" fmla="*/ 2512730 w 2512730"/>
                <a:gd name="connsiteY4" fmla="*/ 2731864 h 2857500"/>
                <a:gd name="connsiteX5" fmla="*/ 2387093 w 2512730"/>
                <a:gd name="connsiteY5" fmla="*/ 2857501 h 2857500"/>
                <a:gd name="connsiteX6" fmla="*/ 125637 w 2512730"/>
                <a:gd name="connsiteY6" fmla="*/ 2857500 h 2857500"/>
                <a:gd name="connsiteX7" fmla="*/ 0 w 2512730"/>
                <a:gd name="connsiteY7" fmla="*/ 2731863 h 2857500"/>
                <a:gd name="connsiteX8" fmla="*/ 0 w 2512730"/>
                <a:gd name="connsiteY8" fmla="*/ 125637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2730" h="2857500">
                  <a:moveTo>
                    <a:pt x="2402251" y="1"/>
                  </a:moveTo>
                  <a:cubicBezTo>
                    <a:pt x="2463266" y="1"/>
                    <a:pt x="2512730" y="63969"/>
                    <a:pt x="2512730" y="142876"/>
                  </a:cubicBezTo>
                  <a:lnTo>
                    <a:pt x="2512730" y="2714625"/>
                  </a:lnTo>
                  <a:cubicBezTo>
                    <a:pt x="2512730" y="2793533"/>
                    <a:pt x="2463266" y="2857501"/>
                    <a:pt x="2402251" y="2857501"/>
                  </a:cubicBezTo>
                  <a:cubicBezTo>
                    <a:pt x="1638327" y="2857501"/>
                    <a:pt x="874402" y="2857499"/>
                    <a:pt x="110478" y="2857499"/>
                  </a:cubicBezTo>
                  <a:cubicBezTo>
                    <a:pt x="49463" y="2857499"/>
                    <a:pt x="0" y="2793531"/>
                    <a:pt x="0" y="2714624"/>
                  </a:cubicBezTo>
                  <a:lnTo>
                    <a:pt x="0" y="142876"/>
                  </a:lnTo>
                  <a:cubicBezTo>
                    <a:pt x="0" y="63969"/>
                    <a:pt x="49464" y="1"/>
                    <a:pt x="110479" y="1"/>
                  </a:cubicBezTo>
                  <a:lnTo>
                    <a:pt x="2402251" y="1"/>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514350" tIns="102871" rIns="133351" bIns="2010183" numCol="1" spcCol="1270" anchor="t" anchorCtr="0">
              <a:noAutofit/>
            </a:bodyPr>
            <a:lstStyle/>
            <a:p>
              <a:pPr marL="0" lvl="0" indent="0" algn="r" defTabSz="1333500">
                <a:lnSpc>
                  <a:spcPct val="90000"/>
                </a:lnSpc>
                <a:spcBef>
                  <a:spcPct val="0"/>
                </a:spcBef>
                <a:spcAft>
                  <a:spcPct val="35000"/>
                </a:spcAft>
                <a:buClr>
                  <a:srgbClr val="FF9933"/>
                </a:buClr>
                <a:buFont typeface="Wingdings" panose="05000000000000000000" pitchFamily="2" charset="2"/>
                <a:buNone/>
              </a:pPr>
              <a:endParaRPr lang="en-CA" sz="3000" kern="1200" dirty="0"/>
            </a:p>
          </p:txBody>
        </p:sp>
        <p:sp>
          <p:nvSpPr>
            <p:cNvPr id="10" name="Freeform: Shape 9">
              <a:extLst>
                <a:ext uri="{FF2B5EF4-FFF2-40B4-BE49-F238E27FC236}">
                  <a16:creationId xmlns:a16="http://schemas.microsoft.com/office/drawing/2014/main" id="{8FEDB8E6-2A4F-49BB-9C13-32B5BDBE144D}"/>
                </a:ext>
              </a:extLst>
            </p:cNvPr>
            <p:cNvSpPr/>
            <p:nvPr/>
          </p:nvSpPr>
          <p:spPr>
            <a:xfrm>
              <a:off x="1667560" y="1092994"/>
              <a:ext cx="1871983" cy="2857500"/>
            </a:xfrm>
            <a:custGeom>
              <a:avLst/>
              <a:gdLst>
                <a:gd name="connsiteX0" fmla="*/ 0 w 1871983"/>
                <a:gd name="connsiteY0" fmla="*/ 0 h 2857500"/>
                <a:gd name="connsiteX1" fmla="*/ 1871983 w 1871983"/>
                <a:gd name="connsiteY1" fmla="*/ 0 h 2857500"/>
                <a:gd name="connsiteX2" fmla="*/ 1871983 w 1871983"/>
                <a:gd name="connsiteY2" fmla="*/ 2857500 h 2857500"/>
                <a:gd name="connsiteX3" fmla="*/ 0 w 1871983"/>
                <a:gd name="connsiteY3" fmla="*/ 2857500 h 2857500"/>
                <a:gd name="connsiteX4" fmla="*/ 0 w 1871983"/>
                <a:gd name="connsiteY4" fmla="*/ 0 h 285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1983" h="2857500">
                  <a:moveTo>
                    <a:pt x="0" y="0"/>
                  </a:moveTo>
                  <a:lnTo>
                    <a:pt x="1871983" y="0"/>
                  </a:lnTo>
                  <a:lnTo>
                    <a:pt x="1871983" y="2857500"/>
                  </a:lnTo>
                  <a:lnTo>
                    <a:pt x="0" y="2857500"/>
                  </a:lnTo>
                  <a:lnTo>
                    <a:pt x="0" y="0"/>
                  </a:lnTo>
                  <a:close/>
                </a:path>
              </a:pathLst>
            </a:custGeom>
            <a:noFill/>
            <a:ln>
              <a:noFill/>
            </a:ln>
            <a:scene3d>
              <a:camera prst="orthographicFront"/>
              <a:lightRig rig="flat" dir="t"/>
            </a:scene3d>
            <a:sp3d/>
          </p:spPr>
          <p:style>
            <a:lnRef idx="0">
              <a:scrgbClr r="0" g="0" b="0"/>
            </a:lnRef>
            <a:fillRef idx="3">
              <a:scrgbClr r="0" g="0" b="0"/>
            </a:fillRef>
            <a:effectRef idx="2">
              <a:schemeClr val="accent2">
                <a:hueOff val="0"/>
                <a:satOff val="0"/>
                <a:lumOff val="0"/>
                <a:alphaOff val="0"/>
              </a:schemeClr>
            </a:effectRef>
            <a:fontRef idx="minor">
              <a:schemeClr val="lt1"/>
            </a:fontRef>
          </p:style>
          <p:txBody>
            <a:bodyPr spcFirstLastPara="0" vert="horz" wrap="square" lIns="0" tIns="222885" rIns="0" bIns="0" numCol="1" spcCol="1270" anchor="t" anchorCtr="0">
              <a:noAutofit/>
            </a:bodyPr>
            <a:lstStyle/>
            <a:p>
              <a:pPr marL="0" lvl="0" indent="0" algn="l" defTabSz="2889250">
                <a:lnSpc>
                  <a:spcPct val="90000"/>
                </a:lnSpc>
                <a:spcBef>
                  <a:spcPct val="0"/>
                </a:spcBef>
                <a:spcAft>
                  <a:spcPct val="35000"/>
                </a:spcAft>
                <a:buNone/>
              </a:pPr>
              <a:endParaRPr lang="en-US" sz="6500" kern="1200" dirty="0">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6B2AB0DE-AB7F-4330-95A5-BA5C2280EE3F}"/>
                </a:ext>
              </a:extLst>
            </p:cNvPr>
            <p:cNvSpPr/>
            <p:nvPr/>
          </p:nvSpPr>
          <p:spPr>
            <a:xfrm rot="16200000">
              <a:off x="3593305" y="1265379"/>
              <a:ext cx="2857500" cy="2512731"/>
            </a:xfrm>
            <a:custGeom>
              <a:avLst/>
              <a:gdLst>
                <a:gd name="connsiteX0" fmla="*/ 0 w 2512730"/>
                <a:gd name="connsiteY0" fmla="*/ 125637 h 2857500"/>
                <a:gd name="connsiteX1" fmla="*/ 125637 w 2512730"/>
                <a:gd name="connsiteY1" fmla="*/ 0 h 2857500"/>
                <a:gd name="connsiteX2" fmla="*/ 2387094 w 2512730"/>
                <a:gd name="connsiteY2" fmla="*/ 0 h 2857500"/>
                <a:gd name="connsiteX3" fmla="*/ 2512731 w 2512730"/>
                <a:gd name="connsiteY3" fmla="*/ 125637 h 2857500"/>
                <a:gd name="connsiteX4" fmla="*/ 2512730 w 2512730"/>
                <a:gd name="connsiteY4" fmla="*/ 2731864 h 2857500"/>
                <a:gd name="connsiteX5" fmla="*/ 2387093 w 2512730"/>
                <a:gd name="connsiteY5" fmla="*/ 2857501 h 2857500"/>
                <a:gd name="connsiteX6" fmla="*/ 125637 w 2512730"/>
                <a:gd name="connsiteY6" fmla="*/ 2857500 h 2857500"/>
                <a:gd name="connsiteX7" fmla="*/ 0 w 2512730"/>
                <a:gd name="connsiteY7" fmla="*/ 2731863 h 2857500"/>
                <a:gd name="connsiteX8" fmla="*/ 0 w 2512730"/>
                <a:gd name="connsiteY8" fmla="*/ 125637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2730" h="2857500">
                  <a:moveTo>
                    <a:pt x="2402251" y="1"/>
                  </a:moveTo>
                  <a:cubicBezTo>
                    <a:pt x="2463266" y="1"/>
                    <a:pt x="2512730" y="63969"/>
                    <a:pt x="2512730" y="142876"/>
                  </a:cubicBezTo>
                  <a:lnTo>
                    <a:pt x="2512730" y="2714625"/>
                  </a:lnTo>
                  <a:cubicBezTo>
                    <a:pt x="2512730" y="2793533"/>
                    <a:pt x="2463266" y="2857501"/>
                    <a:pt x="2402251" y="2857501"/>
                  </a:cubicBezTo>
                  <a:cubicBezTo>
                    <a:pt x="1638327" y="2857501"/>
                    <a:pt x="874402" y="2857499"/>
                    <a:pt x="110478" y="2857499"/>
                  </a:cubicBezTo>
                  <a:cubicBezTo>
                    <a:pt x="49463" y="2857499"/>
                    <a:pt x="0" y="2793531"/>
                    <a:pt x="0" y="2714624"/>
                  </a:cubicBezTo>
                  <a:lnTo>
                    <a:pt x="0" y="142876"/>
                  </a:lnTo>
                  <a:cubicBezTo>
                    <a:pt x="0" y="63969"/>
                    <a:pt x="49464" y="1"/>
                    <a:pt x="110479" y="1"/>
                  </a:cubicBezTo>
                  <a:lnTo>
                    <a:pt x="2402251" y="1"/>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514351" tIns="102870" rIns="133348" bIns="2010184" numCol="1" spcCol="1270" anchor="t" anchorCtr="0">
              <a:noAutofit/>
            </a:bodyPr>
            <a:lstStyle/>
            <a:p>
              <a:pPr marL="0" lvl="0" indent="0" algn="r" defTabSz="1333500">
                <a:lnSpc>
                  <a:spcPct val="90000"/>
                </a:lnSpc>
                <a:spcBef>
                  <a:spcPct val="0"/>
                </a:spcBef>
                <a:spcAft>
                  <a:spcPct val="35000"/>
                </a:spcAft>
                <a:buClr>
                  <a:srgbClr val="FF9933"/>
                </a:buClr>
                <a:buFont typeface="Wingdings" panose="05000000000000000000" pitchFamily="2" charset="2"/>
                <a:buNone/>
              </a:pPr>
              <a:endParaRPr lang="en-CA" sz="3000" kern="1200" dirty="0"/>
            </a:p>
          </p:txBody>
        </p:sp>
        <p:sp>
          <p:nvSpPr>
            <p:cNvPr id="12" name="Flowchart: Extract 11">
              <a:extLst>
                <a:ext uri="{FF2B5EF4-FFF2-40B4-BE49-F238E27FC236}">
                  <a16:creationId xmlns:a16="http://schemas.microsoft.com/office/drawing/2014/main" id="{F7C51485-C7DF-4040-9AAF-D03BE4E1DE28}"/>
                </a:ext>
              </a:extLst>
            </p:cNvPr>
            <p:cNvSpPr/>
            <p:nvPr/>
          </p:nvSpPr>
          <p:spPr>
            <a:xfrm rot="5400000">
              <a:off x="3568326" y="3353697"/>
              <a:ext cx="419855" cy="376909"/>
            </a:xfrm>
            <a:prstGeom prst="flowChartExtract">
              <a:avLst/>
            </a:prstGeom>
            <a:scene3d>
              <a:camera prst="orthographicFront"/>
              <a:lightRig rig="flat" dir="t"/>
            </a:scene3d>
            <a:sp3d z="190500" extrusionH="12700" prstMaterial="plastic">
              <a:bevelT w="50800" h="50800"/>
            </a:sp3d>
          </p:spPr>
          <p:style>
            <a:lnRef idx="1">
              <a:schemeClr val="accent2">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3" name="Freeform: Shape 12">
              <a:extLst>
                <a:ext uri="{FF2B5EF4-FFF2-40B4-BE49-F238E27FC236}">
                  <a16:creationId xmlns:a16="http://schemas.microsoft.com/office/drawing/2014/main" id="{3ED8E351-D121-41D9-886D-80C42A55AE3E}"/>
                </a:ext>
              </a:extLst>
            </p:cNvPr>
            <p:cNvSpPr/>
            <p:nvPr/>
          </p:nvSpPr>
          <p:spPr>
            <a:xfrm>
              <a:off x="4268236" y="1092994"/>
              <a:ext cx="1871983" cy="2857500"/>
            </a:xfrm>
            <a:custGeom>
              <a:avLst/>
              <a:gdLst>
                <a:gd name="connsiteX0" fmla="*/ 0 w 1871983"/>
                <a:gd name="connsiteY0" fmla="*/ 0 h 2857500"/>
                <a:gd name="connsiteX1" fmla="*/ 1871983 w 1871983"/>
                <a:gd name="connsiteY1" fmla="*/ 0 h 2857500"/>
                <a:gd name="connsiteX2" fmla="*/ 1871983 w 1871983"/>
                <a:gd name="connsiteY2" fmla="*/ 2857500 h 2857500"/>
                <a:gd name="connsiteX3" fmla="*/ 0 w 1871983"/>
                <a:gd name="connsiteY3" fmla="*/ 2857500 h 2857500"/>
                <a:gd name="connsiteX4" fmla="*/ 0 w 1871983"/>
                <a:gd name="connsiteY4" fmla="*/ 0 h 285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1983" h="2857500">
                  <a:moveTo>
                    <a:pt x="0" y="0"/>
                  </a:moveTo>
                  <a:lnTo>
                    <a:pt x="1871983" y="0"/>
                  </a:lnTo>
                  <a:lnTo>
                    <a:pt x="1871983" y="2857500"/>
                  </a:lnTo>
                  <a:lnTo>
                    <a:pt x="0" y="2857500"/>
                  </a:lnTo>
                  <a:lnTo>
                    <a:pt x="0" y="0"/>
                  </a:lnTo>
                  <a:close/>
                </a:path>
              </a:pathLst>
            </a:custGeom>
            <a:noFill/>
            <a:ln>
              <a:noFill/>
            </a:ln>
            <a:scene3d>
              <a:camera prst="orthographicFront"/>
              <a:lightRig rig="flat" dir="t"/>
            </a:scene3d>
            <a:sp3d/>
          </p:spPr>
          <p:style>
            <a:lnRef idx="0">
              <a:scrgbClr r="0" g="0" b="0"/>
            </a:lnRef>
            <a:fillRef idx="3">
              <a:scrgbClr r="0" g="0" b="0"/>
            </a:fillRef>
            <a:effectRef idx="2">
              <a:schemeClr val="accent3">
                <a:hueOff val="0"/>
                <a:satOff val="0"/>
                <a:lumOff val="0"/>
                <a:alphaOff val="0"/>
              </a:schemeClr>
            </a:effectRef>
            <a:fontRef idx="minor">
              <a:schemeClr val="lt1"/>
            </a:fontRef>
          </p:style>
          <p:txBody>
            <a:bodyPr spcFirstLastPara="0" vert="horz" wrap="square" lIns="0" tIns="222885" rIns="0" bIns="0" numCol="1" spcCol="1270" anchor="t" anchorCtr="0">
              <a:noAutofit/>
            </a:bodyPr>
            <a:lstStyle/>
            <a:p>
              <a:pPr marL="0" lvl="0" indent="0" algn="l" defTabSz="2889250">
                <a:lnSpc>
                  <a:spcPct val="90000"/>
                </a:lnSpc>
                <a:spcBef>
                  <a:spcPct val="0"/>
                </a:spcBef>
                <a:spcAft>
                  <a:spcPct val="35000"/>
                </a:spcAft>
                <a:buNone/>
              </a:pPr>
              <a:endParaRPr lang="en-US" sz="6500" kern="1200" dirty="0">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49DB0558-07FD-4E33-A112-52C9A4F5B49E}"/>
                </a:ext>
              </a:extLst>
            </p:cNvPr>
            <p:cNvSpPr/>
            <p:nvPr/>
          </p:nvSpPr>
          <p:spPr>
            <a:xfrm rot="16200000">
              <a:off x="6193981" y="1265378"/>
              <a:ext cx="2857500" cy="2512731"/>
            </a:xfrm>
            <a:custGeom>
              <a:avLst/>
              <a:gdLst>
                <a:gd name="connsiteX0" fmla="*/ 0 w 2512730"/>
                <a:gd name="connsiteY0" fmla="*/ 125637 h 2857500"/>
                <a:gd name="connsiteX1" fmla="*/ 125637 w 2512730"/>
                <a:gd name="connsiteY1" fmla="*/ 0 h 2857500"/>
                <a:gd name="connsiteX2" fmla="*/ 2387094 w 2512730"/>
                <a:gd name="connsiteY2" fmla="*/ 0 h 2857500"/>
                <a:gd name="connsiteX3" fmla="*/ 2512731 w 2512730"/>
                <a:gd name="connsiteY3" fmla="*/ 125637 h 2857500"/>
                <a:gd name="connsiteX4" fmla="*/ 2512730 w 2512730"/>
                <a:gd name="connsiteY4" fmla="*/ 2731864 h 2857500"/>
                <a:gd name="connsiteX5" fmla="*/ 2387093 w 2512730"/>
                <a:gd name="connsiteY5" fmla="*/ 2857501 h 2857500"/>
                <a:gd name="connsiteX6" fmla="*/ 125637 w 2512730"/>
                <a:gd name="connsiteY6" fmla="*/ 2857500 h 2857500"/>
                <a:gd name="connsiteX7" fmla="*/ 0 w 2512730"/>
                <a:gd name="connsiteY7" fmla="*/ 2731863 h 2857500"/>
                <a:gd name="connsiteX8" fmla="*/ 0 w 2512730"/>
                <a:gd name="connsiteY8" fmla="*/ 125637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2730" h="2857500">
                  <a:moveTo>
                    <a:pt x="2402251" y="1"/>
                  </a:moveTo>
                  <a:cubicBezTo>
                    <a:pt x="2463266" y="1"/>
                    <a:pt x="2512730" y="63969"/>
                    <a:pt x="2512730" y="142876"/>
                  </a:cubicBezTo>
                  <a:lnTo>
                    <a:pt x="2512730" y="2714625"/>
                  </a:lnTo>
                  <a:cubicBezTo>
                    <a:pt x="2512730" y="2793533"/>
                    <a:pt x="2463266" y="2857501"/>
                    <a:pt x="2402251" y="2857501"/>
                  </a:cubicBezTo>
                  <a:cubicBezTo>
                    <a:pt x="1638327" y="2857501"/>
                    <a:pt x="874402" y="2857499"/>
                    <a:pt x="110478" y="2857499"/>
                  </a:cubicBezTo>
                  <a:cubicBezTo>
                    <a:pt x="49463" y="2857499"/>
                    <a:pt x="0" y="2793531"/>
                    <a:pt x="0" y="2714624"/>
                  </a:cubicBezTo>
                  <a:lnTo>
                    <a:pt x="0" y="142876"/>
                  </a:lnTo>
                  <a:cubicBezTo>
                    <a:pt x="0" y="63969"/>
                    <a:pt x="49464" y="1"/>
                    <a:pt x="110479" y="1"/>
                  </a:cubicBezTo>
                  <a:lnTo>
                    <a:pt x="2402251" y="1"/>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14350" tIns="102870" rIns="133350" bIns="2010185" numCol="1" spcCol="1270" anchor="t" anchorCtr="0">
              <a:noAutofit/>
            </a:bodyPr>
            <a:lstStyle/>
            <a:p>
              <a:pPr marL="0" lvl="0" indent="0" algn="r" defTabSz="1333500">
                <a:lnSpc>
                  <a:spcPct val="90000"/>
                </a:lnSpc>
                <a:spcBef>
                  <a:spcPct val="0"/>
                </a:spcBef>
                <a:spcAft>
                  <a:spcPct val="35000"/>
                </a:spcAft>
                <a:buClr>
                  <a:srgbClr val="FF9933"/>
                </a:buClr>
                <a:buFont typeface="Wingdings" panose="05000000000000000000" pitchFamily="2" charset="2"/>
                <a:buNone/>
              </a:pPr>
              <a:endParaRPr lang="en-CA" sz="3000" kern="1200" dirty="0"/>
            </a:p>
          </p:txBody>
        </p:sp>
        <p:sp>
          <p:nvSpPr>
            <p:cNvPr id="15" name="Flowchart: Extract 14">
              <a:extLst>
                <a:ext uri="{FF2B5EF4-FFF2-40B4-BE49-F238E27FC236}">
                  <a16:creationId xmlns:a16="http://schemas.microsoft.com/office/drawing/2014/main" id="{2045C78E-95F3-4690-B19A-244DC158472A}"/>
                </a:ext>
              </a:extLst>
            </p:cNvPr>
            <p:cNvSpPr/>
            <p:nvPr/>
          </p:nvSpPr>
          <p:spPr>
            <a:xfrm rot="5400000">
              <a:off x="6169001" y="3353697"/>
              <a:ext cx="419855" cy="376909"/>
            </a:xfrm>
            <a:prstGeom prst="flowChartExtract">
              <a:avLst/>
            </a:prstGeom>
            <a:scene3d>
              <a:camera prst="orthographicFront"/>
              <a:lightRig rig="flat" dir="t"/>
            </a:scene3d>
            <a:sp3d z="190500" extrusionH="12700" prstMaterial="plastic">
              <a:bevelT w="50800" h="50800"/>
            </a:sp3d>
          </p:spPr>
          <p:style>
            <a:lnRef idx="1">
              <a:schemeClr val="accent3">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grpSp>
      <p:sp>
        <p:nvSpPr>
          <p:cNvPr id="3" name="TextBox 2">
            <a:extLst>
              <a:ext uri="{FF2B5EF4-FFF2-40B4-BE49-F238E27FC236}">
                <a16:creationId xmlns:a16="http://schemas.microsoft.com/office/drawing/2014/main" id="{0BD6900A-BD90-4571-8717-529BD57BD868}"/>
              </a:ext>
            </a:extLst>
          </p:cNvPr>
          <p:cNvSpPr txBox="1"/>
          <p:nvPr/>
        </p:nvSpPr>
        <p:spPr>
          <a:xfrm>
            <a:off x="1103710" y="2177652"/>
            <a:ext cx="2591477" cy="1938992"/>
          </a:xfrm>
          <a:prstGeom prst="rect">
            <a:avLst/>
          </a:prstGeom>
          <a:noFill/>
        </p:spPr>
        <p:txBody>
          <a:bodyPr wrap="square" rtlCol="0">
            <a:spAutoFit/>
          </a:bodyPr>
          <a:lstStyle/>
          <a:p>
            <a:pPr marL="38100" indent="0">
              <a:buNone/>
            </a:pPr>
            <a:r>
              <a:rPr lang="en-US" sz="2000" dirty="0">
                <a:solidFill>
                  <a:schemeClr val="tx1"/>
                </a:solidFill>
                <a:latin typeface="Calibri" panose="020F0502020204030204" pitchFamily="34" charset="0"/>
                <a:cs typeface="Calibri" panose="020F0502020204030204" pitchFamily="34" charset="0"/>
              </a:rPr>
              <a:t>A decision tree is a type of supervised learning algorithm that is mostly used in classification problems.</a:t>
            </a:r>
            <a:endParaRPr lang="en-CA" dirty="0"/>
          </a:p>
        </p:txBody>
      </p:sp>
      <p:sp>
        <p:nvSpPr>
          <p:cNvPr id="4" name="TextBox 3">
            <a:extLst>
              <a:ext uri="{FF2B5EF4-FFF2-40B4-BE49-F238E27FC236}">
                <a16:creationId xmlns:a16="http://schemas.microsoft.com/office/drawing/2014/main" id="{CDCEA84E-F527-4588-AE5D-25F3E063BB0B}"/>
              </a:ext>
            </a:extLst>
          </p:cNvPr>
          <p:cNvSpPr txBox="1"/>
          <p:nvPr/>
        </p:nvSpPr>
        <p:spPr>
          <a:xfrm>
            <a:off x="3802138" y="2177652"/>
            <a:ext cx="2428877" cy="2523768"/>
          </a:xfrm>
          <a:prstGeom prst="rect">
            <a:avLst/>
          </a:prstGeom>
          <a:noFill/>
        </p:spPr>
        <p:txBody>
          <a:bodyPr wrap="square" rtlCol="0">
            <a:spAutoFit/>
          </a:bodyPr>
          <a:lstStyle/>
          <a:p>
            <a:pPr marL="38100" algn="just">
              <a:lnSpc>
                <a:spcPct val="90000"/>
              </a:lnSpc>
            </a:pPr>
            <a:r>
              <a:rPr lang="en-US" sz="2000" dirty="0">
                <a:solidFill>
                  <a:schemeClr val="tx1"/>
                </a:solidFill>
                <a:latin typeface="Calibri" panose="020F0502020204030204" pitchFamily="34" charset="0"/>
                <a:cs typeface="Calibri" panose="020F0502020204030204" pitchFamily="34" charset="0"/>
              </a:rPr>
              <a:t>It works for both categorical and continuous input and output variables and It can handle both numerical and categorical variables. </a:t>
            </a:r>
          </a:p>
          <a:p>
            <a:pPr marL="38100" indent="0" algn="just">
              <a:lnSpc>
                <a:spcPct val="90000"/>
              </a:lnSpc>
              <a:buNone/>
            </a:pPr>
            <a:endParaRPr lang="en-US" sz="2000" dirty="0">
              <a:solidFill>
                <a:schemeClr val="tx1"/>
              </a:solidFill>
              <a:latin typeface="Calibri" panose="020F0502020204030204" pitchFamily="34" charset="0"/>
              <a:cs typeface="Calibri" panose="020F0502020204030204" pitchFamily="34" charset="0"/>
            </a:endParaRPr>
          </a:p>
          <a:p>
            <a:endParaRPr lang="en-CA" dirty="0"/>
          </a:p>
        </p:txBody>
      </p:sp>
      <p:sp>
        <p:nvSpPr>
          <p:cNvPr id="9" name="TextBox 8">
            <a:extLst>
              <a:ext uri="{FF2B5EF4-FFF2-40B4-BE49-F238E27FC236}">
                <a16:creationId xmlns:a16="http://schemas.microsoft.com/office/drawing/2014/main" id="{641D6819-0A91-4DC3-B010-DD6BC4816BDA}"/>
              </a:ext>
            </a:extLst>
          </p:cNvPr>
          <p:cNvSpPr txBox="1"/>
          <p:nvPr/>
        </p:nvSpPr>
        <p:spPr>
          <a:xfrm>
            <a:off x="6394321" y="2177652"/>
            <a:ext cx="2525314" cy="2000548"/>
          </a:xfrm>
          <a:prstGeom prst="rect">
            <a:avLst/>
          </a:prstGeom>
          <a:noFill/>
        </p:spPr>
        <p:txBody>
          <a:bodyPr wrap="square" rtlCol="0">
            <a:spAutoFit/>
          </a:bodyPr>
          <a:lstStyle/>
          <a:p>
            <a:pPr marL="38100"/>
            <a:r>
              <a:rPr lang="en-US" sz="2000" dirty="0">
                <a:solidFill>
                  <a:schemeClr val="tx1"/>
                </a:solidFill>
                <a:latin typeface="Calibri" panose="020F0502020204030204" pitchFamily="34" charset="0"/>
                <a:cs typeface="Calibri" panose="020F0502020204030204" pitchFamily="34" charset="0"/>
              </a:rPr>
              <a:t>Decision trees have no assumptions about space distribution and the classifier structure. </a:t>
            </a:r>
            <a:r>
              <a:rPr lang="en-US" sz="2400" b="1" dirty="0">
                <a:solidFill>
                  <a:srgbClr val="FF9933"/>
                </a:solidFill>
                <a:latin typeface="Calibri" panose="020F0502020204030204" pitchFamily="34" charset="0"/>
                <a:cs typeface="Calibri" panose="020F0502020204030204" pitchFamily="34" charset="0"/>
              </a:rPr>
              <a:t> </a:t>
            </a:r>
            <a:endParaRPr lang="en-CA" sz="2400" dirty="0">
              <a:solidFill>
                <a:srgbClr val="FF9933"/>
              </a:solidFill>
              <a:latin typeface="Calibri" panose="020F0502020204030204" pitchFamily="34" charset="0"/>
              <a:cs typeface="Calibri" panose="020F0502020204030204" pitchFamily="34" charset="0"/>
            </a:endParaRPr>
          </a:p>
          <a:p>
            <a:pPr marL="38100" indent="0">
              <a:buNone/>
            </a:pPr>
            <a:endParaRPr lang="en-US" sz="2000" dirty="0">
              <a:solidFill>
                <a:schemeClr val="tx1"/>
              </a:solidFill>
              <a:latin typeface="+mn-lt"/>
              <a:cs typeface="Calibri" panose="020F0502020204030204" pitchFamily="34" charset="0"/>
            </a:endParaRPr>
          </a:p>
        </p:txBody>
      </p:sp>
    </p:spTree>
    <p:extLst>
      <p:ext uri="{BB962C8B-B14F-4D97-AF65-F5344CB8AC3E}">
        <p14:creationId xmlns:p14="http://schemas.microsoft.com/office/powerpoint/2010/main" val="357398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6" name="TextBox 5">
            <a:extLst>
              <a:ext uri="{FF2B5EF4-FFF2-40B4-BE49-F238E27FC236}">
                <a16:creationId xmlns:a16="http://schemas.microsoft.com/office/drawing/2014/main" id="{9654211A-BCDB-4C32-8838-46DF529F1E2F}"/>
              </a:ext>
            </a:extLst>
          </p:cNvPr>
          <p:cNvSpPr txBox="1"/>
          <p:nvPr/>
        </p:nvSpPr>
        <p:spPr>
          <a:xfrm>
            <a:off x="2660332" y="277468"/>
            <a:ext cx="5779293" cy="584775"/>
          </a:xfrm>
          <a:prstGeom prst="rect">
            <a:avLst/>
          </a:prstGeom>
          <a:noFill/>
        </p:spPr>
        <p:txBody>
          <a:bodyPr wrap="square" rtlCol="0">
            <a:spAutoFit/>
          </a:bodyPr>
          <a:lstStyle/>
          <a:p>
            <a:pPr>
              <a:buClr>
                <a:srgbClr val="FF9900"/>
              </a:buClr>
            </a:pPr>
            <a:r>
              <a:rPr lang="en-CA" sz="3200" b="1" dirty="0">
                <a:solidFill>
                  <a:schemeClr val="bg1"/>
                </a:solidFill>
                <a:latin typeface="Calibri" panose="020F0502020204030204" pitchFamily="34" charset="0"/>
                <a:cs typeface="Calibri" panose="020F0502020204030204" pitchFamily="34" charset="0"/>
              </a:rPr>
              <a:t>Extra Trees Model</a:t>
            </a:r>
          </a:p>
        </p:txBody>
      </p:sp>
      <p:grpSp>
        <p:nvGrpSpPr>
          <p:cNvPr id="4" name="Group 3">
            <a:extLst>
              <a:ext uri="{FF2B5EF4-FFF2-40B4-BE49-F238E27FC236}">
                <a16:creationId xmlns:a16="http://schemas.microsoft.com/office/drawing/2014/main" id="{E73B559D-43BA-48F6-B467-EE3E0F52DA77}"/>
              </a:ext>
            </a:extLst>
          </p:cNvPr>
          <p:cNvGrpSpPr/>
          <p:nvPr/>
        </p:nvGrpSpPr>
        <p:grpSpPr>
          <a:xfrm>
            <a:off x="594900" y="1578770"/>
            <a:ext cx="7091363" cy="4357686"/>
            <a:chOff x="1524000" y="1824299"/>
            <a:chExt cx="6094300" cy="1494900"/>
          </a:xfrm>
        </p:grpSpPr>
        <p:sp>
          <p:nvSpPr>
            <p:cNvPr id="7" name="Freeform: Shape 6">
              <a:extLst>
                <a:ext uri="{FF2B5EF4-FFF2-40B4-BE49-F238E27FC236}">
                  <a16:creationId xmlns:a16="http://schemas.microsoft.com/office/drawing/2014/main" id="{90E30D0F-CF31-45CA-922A-CB78DEDFA627}"/>
                </a:ext>
              </a:extLst>
            </p:cNvPr>
            <p:cNvSpPr/>
            <p:nvPr/>
          </p:nvSpPr>
          <p:spPr>
            <a:xfrm>
              <a:off x="1675953" y="1824299"/>
              <a:ext cx="1519535" cy="980100"/>
            </a:xfrm>
            <a:custGeom>
              <a:avLst/>
              <a:gdLst>
                <a:gd name="connsiteX0" fmla="*/ 0 w 1519535"/>
                <a:gd name="connsiteY0" fmla="*/ 0 h 980100"/>
                <a:gd name="connsiteX1" fmla="*/ 1519535 w 1519535"/>
                <a:gd name="connsiteY1" fmla="*/ 0 h 980100"/>
                <a:gd name="connsiteX2" fmla="*/ 1519535 w 1519535"/>
                <a:gd name="connsiteY2" fmla="*/ 980100 h 980100"/>
                <a:gd name="connsiteX3" fmla="*/ 0 w 1519535"/>
                <a:gd name="connsiteY3" fmla="*/ 980100 h 980100"/>
                <a:gd name="connsiteX4" fmla="*/ 0 w 1519535"/>
                <a:gd name="connsiteY4" fmla="*/ 0 h 98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9535" h="980100">
                  <a:moveTo>
                    <a:pt x="0" y="0"/>
                  </a:moveTo>
                  <a:lnTo>
                    <a:pt x="1519535" y="0"/>
                  </a:lnTo>
                  <a:lnTo>
                    <a:pt x="1519535" y="980100"/>
                  </a:lnTo>
                  <a:lnTo>
                    <a:pt x="0" y="9801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50800" rIns="142240" bIns="50800" numCol="1" spcCol="1270" anchor="ctr" anchorCtr="0">
              <a:noAutofit/>
            </a:bodyPr>
            <a:lstStyle/>
            <a:p>
              <a:pPr marL="0" lvl="0" indent="0" defTabSz="889000">
                <a:lnSpc>
                  <a:spcPct val="90000"/>
                </a:lnSpc>
                <a:spcBef>
                  <a:spcPct val="0"/>
                </a:spcBef>
                <a:spcAft>
                  <a:spcPct val="35000"/>
                </a:spcAft>
                <a:buNone/>
              </a:pPr>
              <a:r>
                <a:rPr lang="en-CA" sz="2000" kern="1200" dirty="0"/>
                <a:t>Extra Trees Algorithm</a:t>
              </a:r>
            </a:p>
          </p:txBody>
        </p:sp>
        <p:sp>
          <p:nvSpPr>
            <p:cNvPr id="9" name="Left Brace 8">
              <a:extLst>
                <a:ext uri="{FF2B5EF4-FFF2-40B4-BE49-F238E27FC236}">
                  <a16:creationId xmlns:a16="http://schemas.microsoft.com/office/drawing/2014/main" id="{4A0381BD-567D-4A2D-812A-99D2CED0FE9C}"/>
                </a:ext>
              </a:extLst>
            </p:cNvPr>
            <p:cNvSpPr/>
            <p:nvPr/>
          </p:nvSpPr>
          <p:spPr>
            <a:xfrm>
              <a:off x="3043535" y="1824299"/>
              <a:ext cx="303907" cy="980100"/>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0" name="Freeform: Shape 9">
              <a:extLst>
                <a:ext uri="{FF2B5EF4-FFF2-40B4-BE49-F238E27FC236}">
                  <a16:creationId xmlns:a16="http://schemas.microsoft.com/office/drawing/2014/main" id="{C77B48F2-03FE-49B2-A901-6CEF4AD48EA4}"/>
                </a:ext>
              </a:extLst>
            </p:cNvPr>
            <p:cNvSpPr/>
            <p:nvPr/>
          </p:nvSpPr>
          <p:spPr>
            <a:xfrm>
              <a:off x="3469004" y="1835943"/>
              <a:ext cx="4149296" cy="956812"/>
            </a:xfrm>
            <a:custGeom>
              <a:avLst/>
              <a:gdLst>
                <a:gd name="connsiteX0" fmla="*/ 0 w 4149296"/>
                <a:gd name="connsiteY0" fmla="*/ 0 h 956812"/>
                <a:gd name="connsiteX1" fmla="*/ 4149296 w 4149296"/>
                <a:gd name="connsiteY1" fmla="*/ 0 h 956812"/>
                <a:gd name="connsiteX2" fmla="*/ 4149296 w 4149296"/>
                <a:gd name="connsiteY2" fmla="*/ 956812 h 956812"/>
                <a:gd name="connsiteX3" fmla="*/ 0 w 4149296"/>
                <a:gd name="connsiteY3" fmla="*/ 956812 h 956812"/>
                <a:gd name="connsiteX4" fmla="*/ 0 w 4149296"/>
                <a:gd name="connsiteY4" fmla="*/ 0 h 956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9296" h="956812">
                  <a:moveTo>
                    <a:pt x="0" y="0"/>
                  </a:moveTo>
                  <a:lnTo>
                    <a:pt x="4149296" y="0"/>
                  </a:lnTo>
                  <a:lnTo>
                    <a:pt x="4149296" y="956812"/>
                  </a:lnTo>
                  <a:lnTo>
                    <a:pt x="0" y="9568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endParaRPr lang="en-CA" sz="2000" kern="1200" dirty="0"/>
            </a:p>
          </p:txBody>
        </p:sp>
        <p:sp>
          <p:nvSpPr>
            <p:cNvPr id="11" name="Freeform: Shape 10">
              <a:extLst>
                <a:ext uri="{FF2B5EF4-FFF2-40B4-BE49-F238E27FC236}">
                  <a16:creationId xmlns:a16="http://schemas.microsoft.com/office/drawing/2014/main" id="{F3617497-0E60-44AA-AC16-AD845AE73035}"/>
                </a:ext>
              </a:extLst>
            </p:cNvPr>
            <p:cNvSpPr/>
            <p:nvPr/>
          </p:nvSpPr>
          <p:spPr>
            <a:xfrm>
              <a:off x="1524000" y="2883599"/>
              <a:ext cx="1524000" cy="435600"/>
            </a:xfrm>
            <a:custGeom>
              <a:avLst/>
              <a:gdLst>
                <a:gd name="connsiteX0" fmla="*/ 0 w 1524000"/>
                <a:gd name="connsiteY0" fmla="*/ 0 h 435600"/>
                <a:gd name="connsiteX1" fmla="*/ 1524000 w 1524000"/>
                <a:gd name="connsiteY1" fmla="*/ 0 h 435600"/>
                <a:gd name="connsiteX2" fmla="*/ 1524000 w 1524000"/>
                <a:gd name="connsiteY2" fmla="*/ 435600 h 435600"/>
                <a:gd name="connsiteX3" fmla="*/ 0 w 1524000"/>
                <a:gd name="connsiteY3" fmla="*/ 435600 h 435600"/>
                <a:gd name="connsiteX4" fmla="*/ 0 w 1524000"/>
                <a:gd name="connsiteY4" fmla="*/ 0 h 43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435600">
                  <a:moveTo>
                    <a:pt x="0" y="0"/>
                  </a:moveTo>
                  <a:lnTo>
                    <a:pt x="1524000" y="0"/>
                  </a:lnTo>
                  <a:lnTo>
                    <a:pt x="1524000" y="435600"/>
                  </a:lnTo>
                  <a:lnTo>
                    <a:pt x="0" y="4356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endParaRPr lang="en-CA" sz="2000" kern="1200"/>
            </a:p>
          </p:txBody>
        </p:sp>
      </p:grpSp>
      <p:sp>
        <p:nvSpPr>
          <p:cNvPr id="15" name="TextBox 14">
            <a:extLst>
              <a:ext uri="{FF2B5EF4-FFF2-40B4-BE49-F238E27FC236}">
                <a16:creationId xmlns:a16="http://schemas.microsoft.com/office/drawing/2014/main" id="{A27B1A94-F1A9-4978-8802-5E1702E050C0}"/>
              </a:ext>
            </a:extLst>
          </p:cNvPr>
          <p:cNvSpPr txBox="1"/>
          <p:nvPr/>
        </p:nvSpPr>
        <p:spPr>
          <a:xfrm>
            <a:off x="2978331" y="1767996"/>
            <a:ext cx="4587717" cy="2336024"/>
          </a:xfrm>
          <a:prstGeom prst="rect">
            <a:avLst/>
          </a:prstGeom>
          <a:noFill/>
        </p:spPr>
        <p:txBody>
          <a:bodyPr wrap="square" rtlCol="0">
            <a:spAutoFit/>
          </a:bodyPr>
          <a:lstStyle/>
          <a:p>
            <a:pPr algn="just">
              <a:lnSpc>
                <a:spcPct val="90000"/>
              </a:lnSpc>
            </a:pPr>
            <a:r>
              <a:rPr lang="en-US" sz="1800" dirty="0">
                <a:solidFill>
                  <a:schemeClr val="bg1"/>
                </a:solidFill>
              </a:rPr>
              <a:t>An “extra trees” classifier, otherwise known as an “Extremely randomized trees” classifier, is a variant of a random forest. Unlike a random forest, at each step the entire sample is used, and decision boundaries are picked at random, rather than the best one. In real world cases, performance is comparable to an ordinary random forest, sometimes a bit better.</a:t>
            </a:r>
            <a:endParaRPr lang="en-CA" sz="1800" dirty="0">
              <a:solidFill>
                <a:schemeClr val="bg1"/>
              </a:solidFill>
            </a:endParaRPr>
          </a:p>
        </p:txBody>
      </p:sp>
    </p:spTree>
    <p:extLst>
      <p:ext uri="{BB962C8B-B14F-4D97-AF65-F5344CB8AC3E}">
        <p14:creationId xmlns:p14="http://schemas.microsoft.com/office/powerpoint/2010/main" val="3236742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8" name="TextBox 7">
            <a:extLst>
              <a:ext uri="{FF2B5EF4-FFF2-40B4-BE49-F238E27FC236}">
                <a16:creationId xmlns:a16="http://schemas.microsoft.com/office/drawing/2014/main" id="{AE149767-2612-4C14-84B1-B817FAA6C1EB}"/>
              </a:ext>
            </a:extLst>
          </p:cNvPr>
          <p:cNvSpPr txBox="1"/>
          <p:nvPr/>
        </p:nvSpPr>
        <p:spPr>
          <a:xfrm>
            <a:off x="2412000" y="1206764"/>
            <a:ext cx="4024517" cy="2031325"/>
          </a:xfrm>
          <a:prstGeom prst="rect">
            <a:avLst/>
          </a:prstGeom>
          <a:noFill/>
        </p:spPr>
        <p:txBody>
          <a:bodyPr wrap="square" rtlCol="0">
            <a:spAutoFit/>
          </a:bodyPr>
          <a:lstStyle/>
          <a:p>
            <a:pPr algn="just">
              <a:buClr>
                <a:srgbClr val="FF9900"/>
              </a:buClr>
            </a:pPr>
            <a:r>
              <a:rPr lang="en-CA" sz="1800" dirty="0">
                <a:solidFill>
                  <a:schemeClr val="tx1"/>
                </a:solidFill>
              </a:rPr>
              <a:t>Here the performance table shows that every model’s outcomes to be  almost same score. However, Logistic regression model outcome seems to be highest as 0.83 and decision trees to be lowest as 0.77.</a:t>
            </a:r>
          </a:p>
          <a:p>
            <a:pPr marL="285750" indent="-285750" algn="just">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654211A-BCDB-4C32-8838-46DF529F1E2F}"/>
              </a:ext>
            </a:extLst>
          </p:cNvPr>
          <p:cNvSpPr txBox="1"/>
          <p:nvPr/>
        </p:nvSpPr>
        <p:spPr>
          <a:xfrm>
            <a:off x="1778794" y="273658"/>
            <a:ext cx="7072313" cy="584775"/>
          </a:xfrm>
          <a:prstGeom prst="rect">
            <a:avLst/>
          </a:prstGeom>
          <a:noFill/>
        </p:spPr>
        <p:txBody>
          <a:bodyPr wrap="square" rtlCol="0">
            <a:spAutoFit/>
          </a:bodyPr>
          <a:lstStyle/>
          <a:p>
            <a:pPr>
              <a:buClr>
                <a:srgbClr val="FF9900"/>
              </a:buClr>
            </a:pPr>
            <a:r>
              <a:rPr lang="en-CA" sz="3200" b="1" dirty="0">
                <a:solidFill>
                  <a:schemeClr val="bg1"/>
                </a:solidFill>
                <a:latin typeface="Calibri" panose="020F0502020204030204" pitchFamily="34" charset="0"/>
                <a:cs typeface="Calibri" panose="020F0502020204030204" pitchFamily="34" charset="0"/>
              </a:rPr>
              <a:t>Performance Comparison</a:t>
            </a:r>
          </a:p>
        </p:txBody>
      </p:sp>
      <p:graphicFrame>
        <p:nvGraphicFramePr>
          <p:cNvPr id="4" name="Table 6">
            <a:extLst>
              <a:ext uri="{FF2B5EF4-FFF2-40B4-BE49-F238E27FC236}">
                <a16:creationId xmlns:a16="http://schemas.microsoft.com/office/drawing/2014/main" id="{B12EE3E6-5768-480E-AAB3-6FE640AD1771}"/>
              </a:ext>
            </a:extLst>
          </p:cNvPr>
          <p:cNvGraphicFramePr>
            <a:graphicFrameLocks noGrp="1"/>
          </p:cNvGraphicFramePr>
          <p:nvPr>
            <p:extLst>
              <p:ext uri="{D42A27DB-BD31-4B8C-83A1-F6EECF244321}">
                <p14:modId xmlns:p14="http://schemas.microsoft.com/office/powerpoint/2010/main" val="4005796281"/>
              </p:ext>
            </p:extLst>
          </p:nvPr>
        </p:nvGraphicFramePr>
        <p:xfrm>
          <a:off x="1571624" y="3171824"/>
          <a:ext cx="6091236" cy="1192814"/>
        </p:xfrm>
        <a:graphic>
          <a:graphicData uri="http://schemas.openxmlformats.org/drawingml/2006/table">
            <a:tbl>
              <a:tblPr firstRow="1" bandRow="1">
                <a:tableStyleId>{0E3FDE45-AF77-4B5C-9715-49D594BDF05E}</a:tableStyleId>
              </a:tblPr>
              <a:tblGrid>
                <a:gridCol w="1522809">
                  <a:extLst>
                    <a:ext uri="{9D8B030D-6E8A-4147-A177-3AD203B41FA5}">
                      <a16:colId xmlns:a16="http://schemas.microsoft.com/office/drawing/2014/main" val="3554822161"/>
                    </a:ext>
                  </a:extLst>
                </a:gridCol>
                <a:gridCol w="1522809">
                  <a:extLst>
                    <a:ext uri="{9D8B030D-6E8A-4147-A177-3AD203B41FA5}">
                      <a16:colId xmlns:a16="http://schemas.microsoft.com/office/drawing/2014/main" val="3268720879"/>
                    </a:ext>
                  </a:extLst>
                </a:gridCol>
                <a:gridCol w="1522809">
                  <a:extLst>
                    <a:ext uri="{9D8B030D-6E8A-4147-A177-3AD203B41FA5}">
                      <a16:colId xmlns:a16="http://schemas.microsoft.com/office/drawing/2014/main" val="3958270703"/>
                    </a:ext>
                  </a:extLst>
                </a:gridCol>
                <a:gridCol w="1522809">
                  <a:extLst>
                    <a:ext uri="{9D8B030D-6E8A-4147-A177-3AD203B41FA5}">
                      <a16:colId xmlns:a16="http://schemas.microsoft.com/office/drawing/2014/main" val="3793286519"/>
                    </a:ext>
                  </a:extLst>
                </a:gridCol>
              </a:tblGrid>
              <a:tr h="822959">
                <a:tc>
                  <a:txBody>
                    <a:bodyPr/>
                    <a:lstStyle/>
                    <a:p>
                      <a:pPr algn="ctr"/>
                      <a:r>
                        <a:rPr lang="en-CA" sz="1600" dirty="0"/>
                        <a:t>Logistic Regression Model </a:t>
                      </a:r>
                    </a:p>
                  </a:txBody>
                  <a:tcPr/>
                </a:tc>
                <a:tc>
                  <a:txBody>
                    <a:bodyPr/>
                    <a:lstStyle/>
                    <a:p>
                      <a:pPr algn="ctr"/>
                      <a:r>
                        <a:rPr lang="en-CA" sz="1600" dirty="0"/>
                        <a:t>Random Forest Model</a:t>
                      </a:r>
                    </a:p>
                  </a:txBody>
                  <a:tcPr/>
                </a:tc>
                <a:tc>
                  <a:txBody>
                    <a:bodyPr/>
                    <a:lstStyle/>
                    <a:p>
                      <a:pPr algn="ctr"/>
                      <a:r>
                        <a:rPr lang="en-CA" sz="1600" dirty="0"/>
                        <a:t>Decision Tree Model</a:t>
                      </a:r>
                    </a:p>
                  </a:txBody>
                  <a:tcPr/>
                </a:tc>
                <a:tc>
                  <a:txBody>
                    <a:bodyPr/>
                    <a:lstStyle/>
                    <a:p>
                      <a:pPr algn="ctr"/>
                      <a:r>
                        <a:rPr lang="en-CA" sz="1600" dirty="0"/>
                        <a:t>Extra Trees Model</a:t>
                      </a:r>
                    </a:p>
                  </a:txBody>
                  <a:tcPr/>
                </a:tc>
                <a:extLst>
                  <a:ext uri="{0D108BD9-81ED-4DB2-BD59-A6C34878D82A}">
                    <a16:rowId xmlns:a16="http://schemas.microsoft.com/office/drawing/2014/main" val="4021162405"/>
                  </a:ext>
                </a:extLst>
              </a:tr>
              <a:tr h="369854">
                <a:tc>
                  <a:txBody>
                    <a:bodyPr/>
                    <a:lstStyle/>
                    <a:p>
                      <a:r>
                        <a:rPr lang="en-CA" sz="1600" dirty="0"/>
                        <a:t>0.83 +/- 0.05</a:t>
                      </a:r>
                    </a:p>
                  </a:txBody>
                  <a:tcPr/>
                </a:tc>
                <a:tc>
                  <a:txBody>
                    <a:bodyPr/>
                    <a:lstStyle/>
                    <a:p>
                      <a:r>
                        <a:rPr lang="en-CA" sz="1600" dirty="0"/>
                        <a:t>0.80 +/- 0.03</a:t>
                      </a:r>
                    </a:p>
                  </a:txBody>
                  <a:tcPr/>
                </a:tc>
                <a:tc>
                  <a:txBody>
                    <a:bodyPr/>
                    <a:lstStyle/>
                    <a:p>
                      <a:r>
                        <a:rPr lang="en-CA" sz="1600" dirty="0"/>
                        <a:t>0.77 +/-0.04</a:t>
                      </a:r>
                    </a:p>
                  </a:txBody>
                  <a:tcPr/>
                </a:tc>
                <a:tc>
                  <a:txBody>
                    <a:bodyPr/>
                    <a:lstStyle/>
                    <a:p>
                      <a:r>
                        <a:rPr lang="en-CA" sz="1600" dirty="0"/>
                        <a:t>0.81 +/- 0.03</a:t>
                      </a:r>
                    </a:p>
                  </a:txBody>
                  <a:tcPr/>
                </a:tc>
                <a:extLst>
                  <a:ext uri="{0D108BD9-81ED-4DB2-BD59-A6C34878D82A}">
                    <a16:rowId xmlns:a16="http://schemas.microsoft.com/office/drawing/2014/main" val="3186893362"/>
                  </a:ext>
                </a:extLst>
              </a:tr>
            </a:tbl>
          </a:graphicData>
        </a:graphic>
      </p:graphicFrame>
    </p:spTree>
    <p:extLst>
      <p:ext uri="{BB962C8B-B14F-4D97-AF65-F5344CB8AC3E}">
        <p14:creationId xmlns:p14="http://schemas.microsoft.com/office/powerpoint/2010/main" val="3349341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8" name="TextBox 7">
            <a:extLst>
              <a:ext uri="{FF2B5EF4-FFF2-40B4-BE49-F238E27FC236}">
                <a16:creationId xmlns:a16="http://schemas.microsoft.com/office/drawing/2014/main" id="{AE149767-2612-4C14-84B1-B817FAA6C1EB}"/>
              </a:ext>
            </a:extLst>
          </p:cNvPr>
          <p:cNvSpPr txBox="1"/>
          <p:nvPr/>
        </p:nvSpPr>
        <p:spPr>
          <a:xfrm>
            <a:off x="521494" y="3479006"/>
            <a:ext cx="8622506" cy="369332"/>
          </a:xfrm>
          <a:prstGeom prst="rect">
            <a:avLst/>
          </a:prstGeom>
          <a:noFill/>
        </p:spPr>
        <p:txBody>
          <a:bodyPr wrap="square" rtlCol="0">
            <a:spAutoFit/>
          </a:bodyPr>
          <a:lstStyle/>
          <a:p>
            <a:pPr algn="just">
              <a:buClr>
                <a:srgbClr val="FF9933"/>
              </a:buClr>
            </a:pPr>
            <a:endParaRPr lang="en-CA"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654211A-BCDB-4C32-8838-46DF529F1E2F}"/>
              </a:ext>
            </a:extLst>
          </p:cNvPr>
          <p:cNvSpPr txBox="1"/>
          <p:nvPr/>
        </p:nvSpPr>
        <p:spPr>
          <a:xfrm>
            <a:off x="2564606" y="287319"/>
            <a:ext cx="7072313" cy="584775"/>
          </a:xfrm>
          <a:prstGeom prst="rect">
            <a:avLst/>
          </a:prstGeom>
          <a:noFill/>
        </p:spPr>
        <p:txBody>
          <a:bodyPr wrap="square" rtlCol="0">
            <a:spAutoFit/>
          </a:bodyPr>
          <a:lstStyle/>
          <a:p>
            <a:pPr>
              <a:buClr>
                <a:srgbClr val="FF9900"/>
              </a:buClr>
            </a:pPr>
            <a:r>
              <a:rPr lang="en-CA" sz="3200" b="1" dirty="0">
                <a:solidFill>
                  <a:schemeClr val="bg1"/>
                </a:solidFill>
                <a:latin typeface="Calibri" panose="020F0502020204030204" pitchFamily="34" charset="0"/>
                <a:cs typeface="Calibri" panose="020F0502020204030204" pitchFamily="34" charset="0"/>
              </a:rPr>
              <a:t>Model Evaluation</a:t>
            </a:r>
          </a:p>
        </p:txBody>
      </p:sp>
      <p:sp>
        <p:nvSpPr>
          <p:cNvPr id="4" name="TextBox 3">
            <a:extLst>
              <a:ext uri="{FF2B5EF4-FFF2-40B4-BE49-F238E27FC236}">
                <a16:creationId xmlns:a16="http://schemas.microsoft.com/office/drawing/2014/main" id="{23AF8A64-E8E1-4248-BE6F-1942AF566D64}"/>
              </a:ext>
            </a:extLst>
          </p:cNvPr>
          <p:cNvSpPr txBox="1"/>
          <p:nvPr/>
        </p:nvSpPr>
        <p:spPr>
          <a:xfrm>
            <a:off x="238128" y="1038443"/>
            <a:ext cx="4128879" cy="2062103"/>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endParaRPr lang="en-US" sz="1600" dirty="0"/>
          </a:p>
          <a:p>
            <a:pPr marL="285750" indent="-285750" algn="just">
              <a:buClr>
                <a:srgbClr val="FF9900"/>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Logistic regression model has the highest accuracy of 0.82 among all models. </a:t>
            </a:r>
            <a:r>
              <a:rPr lang="en-US" sz="1600" dirty="0"/>
              <a:t>Based on the outcomes for both optimization model, considering logistics regression to be considered as the best model. However, random forest also gives good accuracy.</a:t>
            </a:r>
            <a:endParaRPr lang="en-CA" sz="1600" dirty="0"/>
          </a:p>
        </p:txBody>
      </p:sp>
      <p:pic>
        <p:nvPicPr>
          <p:cNvPr id="2" name="Picture 1">
            <a:extLst>
              <a:ext uri="{FF2B5EF4-FFF2-40B4-BE49-F238E27FC236}">
                <a16:creationId xmlns:a16="http://schemas.microsoft.com/office/drawing/2014/main" id="{CCB18942-5FEA-4E88-990D-B07140998997}"/>
              </a:ext>
            </a:extLst>
          </p:cNvPr>
          <p:cNvPicPr>
            <a:picLocks noChangeAspect="1"/>
          </p:cNvPicPr>
          <p:nvPr/>
        </p:nvPicPr>
        <p:blipFill>
          <a:blip r:embed="rId2"/>
          <a:stretch>
            <a:fillRect/>
          </a:stretch>
        </p:blipFill>
        <p:spPr>
          <a:xfrm>
            <a:off x="4369595" y="1188621"/>
            <a:ext cx="4774405" cy="3497758"/>
          </a:xfrm>
          <a:prstGeom prst="rect">
            <a:avLst/>
          </a:prstGeom>
        </p:spPr>
      </p:pic>
      <p:pic>
        <p:nvPicPr>
          <p:cNvPr id="7" name="Picture 6">
            <a:extLst>
              <a:ext uri="{FF2B5EF4-FFF2-40B4-BE49-F238E27FC236}">
                <a16:creationId xmlns:a16="http://schemas.microsoft.com/office/drawing/2014/main" id="{F39761D2-C544-4C53-9837-CEA8887FB045}"/>
              </a:ext>
            </a:extLst>
          </p:cNvPr>
          <p:cNvPicPr>
            <a:picLocks noChangeAspect="1"/>
          </p:cNvPicPr>
          <p:nvPr/>
        </p:nvPicPr>
        <p:blipFill>
          <a:blip r:embed="rId3"/>
          <a:stretch>
            <a:fillRect/>
          </a:stretch>
        </p:blipFill>
        <p:spPr>
          <a:xfrm>
            <a:off x="521494" y="3288088"/>
            <a:ext cx="3929429" cy="1476375"/>
          </a:xfrm>
          <a:prstGeom prst="rect">
            <a:avLst/>
          </a:prstGeom>
        </p:spPr>
      </p:pic>
    </p:spTree>
    <p:extLst>
      <p:ext uri="{BB962C8B-B14F-4D97-AF65-F5344CB8AC3E}">
        <p14:creationId xmlns:p14="http://schemas.microsoft.com/office/powerpoint/2010/main" val="120159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8" name="TextBox 7">
            <a:extLst>
              <a:ext uri="{FF2B5EF4-FFF2-40B4-BE49-F238E27FC236}">
                <a16:creationId xmlns:a16="http://schemas.microsoft.com/office/drawing/2014/main" id="{AE149767-2612-4C14-84B1-B817FAA6C1EB}"/>
              </a:ext>
            </a:extLst>
          </p:cNvPr>
          <p:cNvSpPr txBox="1"/>
          <p:nvPr/>
        </p:nvSpPr>
        <p:spPr>
          <a:xfrm>
            <a:off x="875109" y="1519085"/>
            <a:ext cx="7479506" cy="2862322"/>
          </a:xfrm>
          <a:prstGeom prst="rect">
            <a:avLst/>
          </a:prstGeom>
          <a:noFill/>
        </p:spPr>
        <p:txBody>
          <a:bodyPr wrap="square" rtlCol="0">
            <a:spAutoFit/>
          </a:bodyPr>
          <a:lstStyle/>
          <a:p>
            <a:pPr marL="285750" indent="-285750" algn="just">
              <a:buClr>
                <a:srgbClr val="FF9933"/>
              </a:buClr>
              <a:buFont typeface="Wingdings" panose="05000000000000000000" pitchFamily="2" charset="2"/>
              <a:buChar char="Ø"/>
            </a:pPr>
            <a:r>
              <a:rPr lang="en-US" sz="1600" dirty="0">
                <a:latin typeface="+mn-lt"/>
              </a:rPr>
              <a:t>Nested cross-validation is often used to train a model in which hyperparameters also need to be optimized.</a:t>
            </a:r>
            <a:endParaRPr lang="en-US" sz="1600" dirty="0">
              <a:latin typeface="+mn-lt"/>
              <a:cs typeface="Calibri" panose="020F0502020204030204" pitchFamily="34" charset="0"/>
            </a:endParaRPr>
          </a:p>
          <a:p>
            <a:pPr marL="285750" indent="-285750" algn="just">
              <a:buClr>
                <a:srgbClr val="FF9933"/>
              </a:buClr>
              <a:buFont typeface="Wingdings" panose="05000000000000000000" pitchFamily="2" charset="2"/>
              <a:buChar char="Ø"/>
            </a:pPr>
            <a:endParaRPr lang="en-US" sz="1600" dirty="0">
              <a:latin typeface="+mn-lt"/>
              <a:cs typeface="Calibri" panose="020F0502020204030204" pitchFamily="34" charset="0"/>
            </a:endParaRPr>
          </a:p>
          <a:p>
            <a:pPr marL="285750" indent="-285750" algn="just">
              <a:buClr>
                <a:srgbClr val="FF9933"/>
              </a:buClr>
              <a:buFont typeface="Wingdings" panose="05000000000000000000" pitchFamily="2" charset="2"/>
              <a:buChar char="Ø"/>
            </a:pPr>
            <a:r>
              <a:rPr lang="en-US" sz="1600" dirty="0">
                <a:latin typeface="+mn-lt"/>
              </a:rPr>
              <a:t>Model selection without NestedCV uses the same data to tune model parameters and evaluate model performance. It is executed by GridSearch.</a:t>
            </a:r>
          </a:p>
          <a:p>
            <a:pPr marL="285750" indent="-285750" algn="just">
              <a:buClr>
                <a:srgbClr val="FF9933"/>
              </a:buClr>
              <a:buFont typeface="Wingdings" panose="05000000000000000000" pitchFamily="2" charset="2"/>
              <a:buChar char="Ø"/>
            </a:pPr>
            <a:endParaRPr lang="en-US" sz="1600" dirty="0">
              <a:latin typeface="+mn-lt"/>
            </a:endParaRPr>
          </a:p>
          <a:p>
            <a:pPr marL="285750" indent="-285750" algn="just">
              <a:buClr>
                <a:srgbClr val="FF9933"/>
              </a:buClr>
              <a:buFont typeface="Wingdings" panose="05000000000000000000" pitchFamily="2" charset="2"/>
              <a:buChar char="Ø"/>
            </a:pPr>
            <a:r>
              <a:rPr lang="en-US" sz="1600" dirty="0">
                <a:latin typeface="+mn-lt"/>
                <a:cs typeface="Times New Roman" panose="02020603050405020304" pitchFamily="18" charset="0"/>
              </a:rPr>
              <a:t>To avoid the problem, NestedCV uses a series of training data. The score is maximized by fitting a model to each training set and then directly maximized in selecting hyperparameter over the validation set.</a:t>
            </a:r>
          </a:p>
          <a:p>
            <a:pPr marL="285750" indent="-285750" algn="just">
              <a:buClr>
                <a:srgbClr val="FF9933"/>
              </a:buClr>
              <a:buFont typeface="Wingdings" panose="05000000000000000000" pitchFamily="2" charset="2"/>
              <a:buChar char="Ø"/>
            </a:pPr>
            <a:endParaRPr lang="en-CA" sz="1800" dirty="0">
              <a:latin typeface="+mn-lt"/>
              <a:cs typeface="Times New Roman" panose="02020603050405020304" pitchFamily="18" charset="0"/>
            </a:endParaRPr>
          </a:p>
          <a:p>
            <a:pPr marL="285750" indent="-285750" algn="just">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654211A-BCDB-4C32-8838-46DF529F1E2F}"/>
              </a:ext>
            </a:extLst>
          </p:cNvPr>
          <p:cNvSpPr txBox="1"/>
          <p:nvPr/>
        </p:nvSpPr>
        <p:spPr>
          <a:xfrm>
            <a:off x="2816066" y="365850"/>
            <a:ext cx="7072313" cy="523220"/>
          </a:xfrm>
          <a:prstGeom prst="rect">
            <a:avLst/>
          </a:prstGeom>
          <a:noFill/>
        </p:spPr>
        <p:txBody>
          <a:bodyPr wrap="square" rtlCol="0">
            <a:spAutoFit/>
          </a:bodyPr>
          <a:lstStyle/>
          <a:p>
            <a:pPr>
              <a:buClr>
                <a:srgbClr val="FF9900"/>
              </a:buClr>
            </a:pPr>
            <a:r>
              <a:rPr lang="en-US" sz="2800" b="1" dirty="0" err="1">
                <a:solidFill>
                  <a:schemeClr val="bg1"/>
                </a:solidFill>
                <a:latin typeface="Calibri" panose="020F0502020204030204" pitchFamily="34" charset="0"/>
                <a:cs typeface="Calibri" panose="020F0502020204030204" pitchFamily="34" charset="0"/>
              </a:rPr>
              <a:t>NestedCV</a:t>
            </a:r>
            <a:r>
              <a:rPr lang="en-US" sz="2800" b="1" dirty="0">
                <a:solidFill>
                  <a:schemeClr val="bg1"/>
                </a:solidFill>
                <a:latin typeface="Calibri" panose="020F0502020204030204" pitchFamily="34" charset="0"/>
                <a:cs typeface="Calibri" panose="020F0502020204030204" pitchFamily="34" charset="0"/>
              </a:rPr>
              <a:t> of Models</a:t>
            </a:r>
            <a:endParaRPr lang="en-CA" sz="28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4106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
        <p:nvSpPr>
          <p:cNvPr id="8" name="TextBox 7">
            <a:extLst>
              <a:ext uri="{FF2B5EF4-FFF2-40B4-BE49-F238E27FC236}">
                <a16:creationId xmlns:a16="http://schemas.microsoft.com/office/drawing/2014/main" id="{AE149767-2612-4C14-84B1-B817FAA6C1EB}"/>
              </a:ext>
            </a:extLst>
          </p:cNvPr>
          <p:cNvSpPr txBox="1"/>
          <p:nvPr/>
        </p:nvSpPr>
        <p:spPr>
          <a:xfrm>
            <a:off x="521494" y="3479006"/>
            <a:ext cx="8622506" cy="369332"/>
          </a:xfrm>
          <a:prstGeom prst="rect">
            <a:avLst/>
          </a:prstGeom>
          <a:noFill/>
        </p:spPr>
        <p:txBody>
          <a:bodyPr wrap="square" rtlCol="0">
            <a:spAutoFit/>
          </a:bodyPr>
          <a:lstStyle/>
          <a:p>
            <a:pPr algn="just">
              <a:buClr>
                <a:srgbClr val="FF9933"/>
              </a:buClr>
            </a:pPr>
            <a:endParaRPr lang="en-CA"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654211A-BCDB-4C32-8838-46DF529F1E2F}"/>
              </a:ext>
            </a:extLst>
          </p:cNvPr>
          <p:cNvSpPr txBox="1"/>
          <p:nvPr/>
        </p:nvSpPr>
        <p:spPr>
          <a:xfrm>
            <a:off x="935831" y="327682"/>
            <a:ext cx="7072313" cy="523220"/>
          </a:xfrm>
          <a:prstGeom prst="rect">
            <a:avLst/>
          </a:prstGeom>
          <a:noFill/>
        </p:spPr>
        <p:txBody>
          <a:bodyPr wrap="square" rtlCol="0">
            <a:spAutoFit/>
          </a:bodyPr>
          <a:lstStyle/>
          <a:p>
            <a:pPr>
              <a:buClr>
                <a:srgbClr val="FF9900"/>
              </a:buClr>
            </a:pPr>
            <a:r>
              <a:rPr lang="en-US" sz="2800" b="1" dirty="0">
                <a:solidFill>
                  <a:schemeClr val="bg1"/>
                </a:solidFill>
                <a:latin typeface="Calibri" panose="020F0502020204030204" pitchFamily="34" charset="0"/>
                <a:cs typeface="Calibri" panose="020F0502020204030204" pitchFamily="34" charset="0"/>
              </a:rPr>
              <a:t>ROC Curve of Logistic Regression Model</a:t>
            </a:r>
            <a:endParaRPr lang="en-CA" sz="2800" b="1" dirty="0">
              <a:solidFill>
                <a:schemeClr val="bg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23AF8A64-E8E1-4248-BE6F-1942AF566D64}"/>
              </a:ext>
            </a:extLst>
          </p:cNvPr>
          <p:cNvSpPr txBox="1"/>
          <p:nvPr/>
        </p:nvSpPr>
        <p:spPr>
          <a:xfrm>
            <a:off x="1035843" y="1224181"/>
            <a:ext cx="7072313" cy="3662541"/>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endParaRPr lang="en-US" sz="1600" dirty="0"/>
          </a:p>
          <a:p>
            <a:pPr marL="285750" indent="-285750" algn="just">
              <a:buClr>
                <a:srgbClr val="FF9933"/>
              </a:buClr>
              <a:buFont typeface="Wingdings" panose="05000000000000000000" pitchFamily="2" charset="2"/>
              <a:buChar char="Ø"/>
            </a:pPr>
            <a:r>
              <a:rPr lang="en-US" sz="1800" dirty="0"/>
              <a:t>ROC summarizes the logistic regression model’s performance by evaluating the trade offs between true positive rate and false positive rate.</a:t>
            </a:r>
          </a:p>
          <a:p>
            <a:pPr marL="285750" indent="-285750" algn="just">
              <a:buClr>
                <a:srgbClr val="FF9933"/>
              </a:buClr>
              <a:buFont typeface="Wingdings" panose="05000000000000000000" pitchFamily="2" charset="2"/>
              <a:buChar char="Ø"/>
            </a:pPr>
            <a:endParaRPr lang="en-US" sz="1800" dirty="0">
              <a:cs typeface="Calibri" panose="020F0502020204030204" pitchFamily="34" charset="0"/>
            </a:endParaRPr>
          </a:p>
          <a:p>
            <a:pPr marL="285750" indent="-285750" algn="just">
              <a:buClr>
                <a:srgbClr val="FF9933"/>
              </a:buClr>
              <a:buFont typeface="Wingdings" panose="05000000000000000000" pitchFamily="2" charset="2"/>
              <a:buChar char="Ø"/>
            </a:pPr>
            <a:r>
              <a:rPr lang="en-US" sz="1800" dirty="0"/>
              <a:t>AUC is a perfect performance metric for ROC curve of all models. Higher the area under curve, better the prediction power of the model. </a:t>
            </a:r>
          </a:p>
          <a:p>
            <a:pPr marL="285750" indent="-285750" algn="just">
              <a:buClr>
                <a:srgbClr val="FF9933"/>
              </a:buClr>
              <a:buFont typeface="Wingdings" panose="05000000000000000000" pitchFamily="2" charset="2"/>
              <a:buChar char="Ø"/>
            </a:pPr>
            <a:endParaRPr lang="en-US" sz="1800" dirty="0"/>
          </a:p>
          <a:p>
            <a:pPr marL="285750" indent="-285750" algn="just">
              <a:buClr>
                <a:srgbClr val="FF9933"/>
              </a:buClr>
              <a:buFont typeface="Wingdings" panose="05000000000000000000" pitchFamily="2" charset="2"/>
              <a:buChar char="Ø"/>
            </a:pPr>
            <a:r>
              <a:rPr lang="en-US" sz="1800" dirty="0"/>
              <a:t>In the graph, AUC of the ROC for Logistic regression curve is 0.91 which is closed to 1 that evaluates how well a logistic regression model classifies positive and negative outcomes at all possible cutoffs. </a:t>
            </a:r>
          </a:p>
        </p:txBody>
      </p:sp>
    </p:spTree>
    <p:extLst>
      <p:ext uri="{BB962C8B-B14F-4D97-AF65-F5344CB8AC3E}">
        <p14:creationId xmlns:p14="http://schemas.microsoft.com/office/powerpoint/2010/main" val="2079799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
        <p:nvSpPr>
          <p:cNvPr id="8" name="TextBox 7">
            <a:extLst>
              <a:ext uri="{FF2B5EF4-FFF2-40B4-BE49-F238E27FC236}">
                <a16:creationId xmlns:a16="http://schemas.microsoft.com/office/drawing/2014/main" id="{AE149767-2612-4C14-84B1-B817FAA6C1EB}"/>
              </a:ext>
            </a:extLst>
          </p:cNvPr>
          <p:cNvSpPr txBox="1"/>
          <p:nvPr/>
        </p:nvSpPr>
        <p:spPr>
          <a:xfrm>
            <a:off x="297450" y="1056145"/>
            <a:ext cx="8808244" cy="5293757"/>
          </a:xfrm>
          <a:prstGeom prst="rect">
            <a:avLst/>
          </a:prstGeom>
          <a:noFill/>
        </p:spPr>
        <p:txBody>
          <a:bodyPr wrap="square" rtlCol="0">
            <a:spAutoFit/>
          </a:bodyPr>
          <a:lstStyle/>
          <a:p>
            <a:pPr marL="285750" lvl="0" indent="-285750">
              <a:buClr>
                <a:srgbClr val="FF9900"/>
              </a:buClr>
              <a:buFont typeface="Wingdings" panose="05000000000000000000" pitchFamily="2" charset="2"/>
              <a:buChar char="Ø"/>
            </a:pPr>
            <a:r>
              <a:rPr lang="en-US" sz="1800" dirty="0"/>
              <a:t>Considering all model evaluation, logistic regression gives best accuracy to the model using random forest, stacking, voting and AdaBoost ensemble techniques.</a:t>
            </a:r>
          </a:p>
          <a:p>
            <a:pPr marL="285750" lvl="0" indent="-285750">
              <a:buClr>
                <a:srgbClr val="FF9900"/>
              </a:buClr>
              <a:buFont typeface="Wingdings" panose="05000000000000000000" pitchFamily="2" charset="2"/>
              <a:buChar char="Ø"/>
            </a:pPr>
            <a:endParaRPr lang="en-US" sz="1800" dirty="0"/>
          </a:p>
          <a:p>
            <a:pPr marL="285750" lvl="0" indent="-285750">
              <a:buClr>
                <a:srgbClr val="FF9900"/>
              </a:buClr>
              <a:buFont typeface="Wingdings" panose="05000000000000000000" pitchFamily="2" charset="2"/>
              <a:buChar char="Ø"/>
            </a:pPr>
            <a:r>
              <a:rPr lang="en-US" sz="1800" dirty="0"/>
              <a:t>Mr. John Hughes can use logistic regression model to identify the heart disease because it works very well in binomial classification.</a:t>
            </a:r>
          </a:p>
          <a:p>
            <a:pPr marL="285750" lvl="0" indent="-285750">
              <a:buClr>
                <a:srgbClr val="FF9900"/>
              </a:buClr>
              <a:buFont typeface="Wingdings" panose="05000000000000000000" pitchFamily="2" charset="2"/>
              <a:buChar char="Ø"/>
            </a:pPr>
            <a:endParaRPr lang="en-US" sz="1800" dirty="0"/>
          </a:p>
          <a:p>
            <a:pPr marL="285750" lvl="0" indent="-285750">
              <a:buClr>
                <a:srgbClr val="FF9900"/>
              </a:buClr>
              <a:buFont typeface="Wingdings" panose="05000000000000000000" pitchFamily="2" charset="2"/>
              <a:buChar char="Ø"/>
            </a:pPr>
            <a:r>
              <a:rPr lang="en-US" sz="1800" dirty="0"/>
              <a:t>Due to adding hyperparameters to the model for optimization algorithm removes redundancy and biasness to the model.</a:t>
            </a:r>
          </a:p>
          <a:p>
            <a:pPr algn="just">
              <a:buClr>
                <a:srgbClr val="FF9933"/>
              </a:buClr>
            </a:pPr>
            <a:endParaRPr lang="en-US" sz="1800" dirty="0"/>
          </a:p>
          <a:p>
            <a:pPr marL="285750" indent="-285750" algn="just">
              <a:buClr>
                <a:srgbClr val="FF9933"/>
              </a:buClr>
              <a:buFont typeface="Wingdings" panose="05000000000000000000" pitchFamily="2" charset="2"/>
              <a:buChar char="Ø"/>
            </a:pPr>
            <a:r>
              <a:rPr lang="en-US" sz="1800" dirty="0"/>
              <a:t>In addition, for the smaller dataset, simple model can give better accuracy towards model and make good predictions.</a:t>
            </a:r>
          </a:p>
          <a:p>
            <a:pPr marL="285750" indent="-285750" algn="just">
              <a:buClr>
                <a:srgbClr val="FF9933"/>
              </a:buClr>
              <a:buFont typeface="Wingdings" panose="05000000000000000000" pitchFamily="2" charset="2"/>
              <a:buChar char="Ø"/>
            </a:pPr>
            <a:endParaRPr lang="en-US" sz="1800" dirty="0"/>
          </a:p>
          <a:p>
            <a:pPr marL="285750" indent="-285750" algn="just">
              <a:buClr>
                <a:srgbClr val="FF9933"/>
              </a:buClr>
              <a:buFont typeface="Wingdings" panose="05000000000000000000" pitchFamily="2" charset="2"/>
              <a:buChar char="Ø"/>
            </a:pPr>
            <a:r>
              <a:rPr lang="en-CA" sz="1800" dirty="0"/>
              <a:t>Finally, for the larger dataset and complex models, ensembled models gives more accurate score to model and predictions.</a:t>
            </a:r>
            <a:endParaRPr lang="en-US" sz="1800" dirty="0"/>
          </a:p>
          <a:p>
            <a:pPr marL="285750" indent="-285750" algn="just">
              <a:buClr>
                <a:srgbClr val="FF9933"/>
              </a:buClr>
              <a:buFont typeface="Wingdings" panose="05000000000000000000" pitchFamily="2" charset="2"/>
              <a:buChar char="Ø"/>
            </a:pPr>
            <a:endParaRPr lang="en-US" sz="1800" dirty="0"/>
          </a:p>
          <a:p>
            <a:pPr algn="just">
              <a:buClr>
                <a:srgbClr val="FF9933"/>
              </a:buClr>
            </a:pPr>
            <a:endParaRPr lang="en-US" sz="1600" dirty="0">
              <a:latin typeface="Calibri" panose="020F0502020204030204" pitchFamily="34" charset="0"/>
              <a:cs typeface="Calibri" panose="020F0502020204030204" pitchFamily="34" charset="0"/>
            </a:endParaRPr>
          </a:p>
          <a:p>
            <a:pPr marL="285750" indent="-285750" algn="just">
              <a:buClr>
                <a:srgbClr val="FF9933"/>
              </a:buClr>
              <a:buFont typeface="Wingdings" panose="05000000000000000000" pitchFamily="2" charset="2"/>
              <a:buChar char="Ø"/>
            </a:pPr>
            <a:endParaRPr lang="en-US" sz="1600" dirty="0">
              <a:latin typeface="+mn-lt"/>
            </a:endParaRPr>
          </a:p>
          <a:p>
            <a:pPr marL="285750" indent="-285750" algn="just">
              <a:buClr>
                <a:srgbClr val="FF9933"/>
              </a:buClr>
              <a:buFont typeface="Wingdings" panose="05000000000000000000" pitchFamily="2" charset="2"/>
              <a:buChar char="Ø"/>
            </a:pPr>
            <a:endParaRPr lang="en-CA" sz="1800" dirty="0">
              <a:latin typeface="+mn-lt"/>
              <a:cs typeface="Times New Roman" panose="02020603050405020304" pitchFamily="18" charset="0"/>
            </a:endParaRPr>
          </a:p>
          <a:p>
            <a:pPr marL="285750" indent="-285750" algn="just">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654211A-BCDB-4C32-8838-46DF529F1E2F}"/>
              </a:ext>
            </a:extLst>
          </p:cNvPr>
          <p:cNvSpPr txBox="1"/>
          <p:nvPr/>
        </p:nvSpPr>
        <p:spPr>
          <a:xfrm>
            <a:off x="1228724" y="294412"/>
            <a:ext cx="7072313" cy="584775"/>
          </a:xfrm>
          <a:prstGeom prst="rect">
            <a:avLst/>
          </a:prstGeom>
          <a:noFill/>
        </p:spPr>
        <p:txBody>
          <a:bodyPr wrap="square" rtlCol="0">
            <a:spAutoFit/>
          </a:bodyPr>
          <a:lstStyle/>
          <a:p>
            <a:pPr>
              <a:buClr>
                <a:srgbClr val="FF9900"/>
              </a:buClr>
            </a:pPr>
            <a:r>
              <a:rPr lang="en-US" sz="3200" b="1" dirty="0">
                <a:solidFill>
                  <a:schemeClr val="bg1"/>
                </a:solidFill>
                <a:latin typeface="Calibri" panose="020F0502020204030204" pitchFamily="34" charset="0"/>
                <a:cs typeface="Calibri" panose="020F0502020204030204" pitchFamily="34" charset="0"/>
              </a:rPr>
              <a:t>Conclusion</a:t>
            </a:r>
            <a:endParaRPr lang="en-CA"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9192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1" name="Google Shape;121;p1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5" name="Rectangle 24">
            <a:extLst>
              <a:ext uri="{FF2B5EF4-FFF2-40B4-BE49-F238E27FC236}">
                <a16:creationId xmlns:a16="http://schemas.microsoft.com/office/drawing/2014/main" id="{E06FB15A-A671-49CD-96E9-93DB41922329}"/>
              </a:ext>
            </a:extLst>
          </p:cNvPr>
          <p:cNvSpPr/>
          <p:nvPr/>
        </p:nvSpPr>
        <p:spPr>
          <a:xfrm>
            <a:off x="4979194" y="1287868"/>
            <a:ext cx="4067241" cy="5632311"/>
          </a:xfrm>
          <a:prstGeom prst="rect">
            <a:avLst/>
          </a:prstGeom>
        </p:spPr>
        <p:txBody>
          <a:bodyPr wrap="square">
            <a:spAutoFit/>
          </a:bodyPr>
          <a:lstStyle/>
          <a:p>
            <a:pPr marL="342900" lvl="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Executive Summery </a:t>
            </a:r>
          </a:p>
          <a:p>
            <a:pPr marL="342900" lvl="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Dataset Summary</a:t>
            </a:r>
          </a:p>
          <a:p>
            <a:pPr marL="342900" lvl="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Model Selection</a:t>
            </a:r>
          </a:p>
          <a:p>
            <a:pPr marL="342900" lvl="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Key Findings</a:t>
            </a:r>
          </a:p>
          <a:p>
            <a:pPr marL="342900" lvl="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Model Evaluation </a:t>
            </a:r>
          </a:p>
          <a:p>
            <a:pPr marL="342900" lvl="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Conclusion </a:t>
            </a:r>
          </a:p>
          <a:p>
            <a:pPr marL="342900" lvl="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Recommendations</a:t>
            </a:r>
          </a:p>
          <a:p>
            <a:pPr marL="342900" lvl="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Appendix</a:t>
            </a:r>
          </a:p>
          <a:p>
            <a:pPr marL="342900" lvl="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References</a:t>
            </a:r>
          </a:p>
          <a:p>
            <a:pPr marL="342900" lvl="0" indent="-342900">
              <a:buClr>
                <a:srgbClr val="FF9900"/>
              </a:buClr>
              <a:buFont typeface="Wingdings" panose="05000000000000000000" pitchFamily="2" charset="2"/>
              <a:buChar char="Ø"/>
            </a:pPr>
            <a:endParaRPr lang="en-CA" sz="2000" b="1" dirty="0">
              <a:solidFill>
                <a:schemeClr val="bg1"/>
              </a:solidFill>
              <a:latin typeface="Calibri" panose="020F0502020204030204" pitchFamily="34" charset="0"/>
              <a:cs typeface="Calibri" panose="020F0502020204030204" pitchFamily="34" charset="0"/>
            </a:endParaRPr>
          </a:p>
          <a:p>
            <a:pPr marL="342900" lvl="0" indent="-342900">
              <a:buClr>
                <a:srgbClr val="FF9900"/>
              </a:buClr>
              <a:buFont typeface="Wingdings" panose="05000000000000000000" pitchFamily="2" charset="2"/>
              <a:buChar char="Ø"/>
            </a:pPr>
            <a:endParaRPr lang="en-CA" sz="2000" b="1" dirty="0">
              <a:solidFill>
                <a:schemeClr val="bg1"/>
              </a:solidFill>
              <a:latin typeface="Calibri" panose="020F0502020204030204" pitchFamily="34" charset="0"/>
              <a:cs typeface="Calibri" panose="020F0502020204030204" pitchFamily="34" charset="0"/>
            </a:endParaRPr>
          </a:p>
          <a:p>
            <a:pPr lvl="0">
              <a:buClr>
                <a:srgbClr val="FF9900"/>
              </a:buClr>
            </a:pPr>
            <a:endParaRPr lang="en-CA" sz="2000" b="1" dirty="0">
              <a:solidFill>
                <a:srgbClr val="FFFFFF"/>
              </a:solidFill>
              <a:latin typeface="Times New Roman" panose="02020603050405020304" pitchFamily="18" charset="0"/>
              <a:ea typeface="Roboto" panose="020B0604020202020204" charset="0"/>
              <a:cs typeface="Times New Roman" panose="02020603050405020304" pitchFamily="18" charset="0"/>
            </a:endParaRPr>
          </a:p>
          <a:p>
            <a:endParaRPr lang="en-CA" sz="2000" b="1" dirty="0">
              <a:solidFill>
                <a:srgbClr val="FFFFFF"/>
              </a:solidFill>
              <a:latin typeface="Times New Roman" panose="02020603050405020304" pitchFamily="18" charset="0"/>
              <a:ea typeface="Roboto" panose="020B0604020202020204" charset="0"/>
              <a:cs typeface="Times New Roman" panose="02020603050405020304" pitchFamily="18" charset="0"/>
            </a:endParaRPr>
          </a:p>
          <a:p>
            <a:endParaRPr lang="en-CA" sz="2000" b="1" dirty="0">
              <a:solidFill>
                <a:schemeClr val="bg1"/>
              </a:solidFill>
              <a:latin typeface="Calibri" panose="020F0502020204030204" pitchFamily="34" charset="0"/>
              <a:ea typeface="Roboto" panose="020B0604020202020204" charset="0"/>
              <a:cs typeface="Calibri" panose="020F0502020204030204" pitchFamily="34" charset="0"/>
            </a:endParaRPr>
          </a:p>
          <a:p>
            <a:endParaRPr lang="en-CA" sz="2000" b="1" dirty="0">
              <a:solidFill>
                <a:schemeClr val="bg1"/>
              </a:solidFill>
              <a:latin typeface="Calibri" panose="020F0502020204030204" pitchFamily="34" charset="0"/>
              <a:ea typeface="Roboto" panose="020B0604020202020204" charset="0"/>
              <a:cs typeface="Calibri" panose="020F0502020204030204" pitchFamily="34" charset="0"/>
            </a:endParaRPr>
          </a:p>
          <a:p>
            <a:pPr marL="0" lvl="0" indent="0">
              <a:buNone/>
            </a:pPr>
            <a:endParaRPr lang="en-CA" sz="2000" b="1" dirty="0">
              <a:solidFill>
                <a:schemeClr val="bg1"/>
              </a:solidFill>
              <a:latin typeface="Calibri" panose="020F0502020204030204" pitchFamily="34" charset="0"/>
              <a:cs typeface="Calibri" panose="020F0502020204030204" pitchFamily="34" charset="0"/>
            </a:endParaRPr>
          </a:p>
          <a:p>
            <a:pPr marL="0" lvl="0" indent="0">
              <a:buNone/>
            </a:pPr>
            <a:endParaRPr lang="en-CA" sz="2000" b="1" dirty="0">
              <a:solidFill>
                <a:schemeClr val="bg1"/>
              </a:solidFill>
              <a:latin typeface="Calibri" panose="020F0502020204030204" pitchFamily="34" charset="0"/>
              <a:cs typeface="Calibri" panose="020F0502020204030204" pitchFamily="34" charset="0"/>
            </a:endParaRPr>
          </a:p>
          <a:p>
            <a:pPr marL="0" lvl="0" indent="0">
              <a:buNone/>
            </a:pPr>
            <a:endParaRPr lang="en-CA" sz="2000" b="1" dirty="0">
              <a:solidFill>
                <a:schemeClr val="bg1"/>
              </a:solidFill>
              <a:latin typeface="Calibri" panose="020F0502020204030204" pitchFamily="34" charset="0"/>
              <a:ea typeface="Roboto" panose="020B0604020202020204" charset="0"/>
              <a:cs typeface="Calibri" panose="020F0502020204030204" pitchFamily="34" charset="0"/>
            </a:endParaRPr>
          </a:p>
        </p:txBody>
      </p:sp>
      <p:sp>
        <p:nvSpPr>
          <p:cNvPr id="32" name="Rectangle 31">
            <a:extLst>
              <a:ext uri="{FF2B5EF4-FFF2-40B4-BE49-F238E27FC236}">
                <a16:creationId xmlns:a16="http://schemas.microsoft.com/office/drawing/2014/main" id="{5E4AA94F-59BA-4688-9D9B-EF348D89DD04}"/>
              </a:ext>
            </a:extLst>
          </p:cNvPr>
          <p:cNvSpPr/>
          <p:nvPr/>
        </p:nvSpPr>
        <p:spPr>
          <a:xfrm>
            <a:off x="4979194" y="731700"/>
            <a:ext cx="2919389" cy="523220"/>
          </a:xfrm>
          <a:prstGeom prst="rect">
            <a:avLst/>
          </a:prstGeom>
        </p:spPr>
        <p:txBody>
          <a:bodyPr wrap="none">
            <a:spAutoFit/>
          </a:bodyPr>
          <a:lstStyle/>
          <a:p>
            <a:r>
              <a:rPr lang="en-CA" sz="2800" b="1" dirty="0">
                <a:solidFill>
                  <a:srgbClr val="FF8700"/>
                </a:solidFill>
                <a:latin typeface="Times New Roman" panose="02020603050405020304" pitchFamily="18" charset="0"/>
                <a:cs typeface="Times New Roman" panose="02020603050405020304" pitchFamily="18" charset="0"/>
              </a:rPr>
              <a:t>Table of Contents</a:t>
            </a:r>
            <a:endParaRPr lang="en-CA" sz="2800" dirty="0">
              <a:latin typeface="Times New Roman" panose="02020603050405020304" pitchFamily="18" charset="0"/>
              <a:cs typeface="Times New Roman" panose="02020603050405020304" pitchFamily="18" charset="0"/>
            </a:endParaRPr>
          </a:p>
        </p:txBody>
      </p:sp>
      <p:pic>
        <p:nvPicPr>
          <p:cNvPr id="21" name="Picture 2">
            <a:extLst>
              <a:ext uri="{FF2B5EF4-FFF2-40B4-BE49-F238E27FC236}">
                <a16:creationId xmlns:a16="http://schemas.microsoft.com/office/drawing/2014/main" id="{08E5E542-0ED5-4A71-A428-D712190FD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34" y="1305216"/>
            <a:ext cx="4067242" cy="225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sp>
        <p:nvSpPr>
          <p:cNvPr id="8" name="TextBox 7">
            <a:extLst>
              <a:ext uri="{FF2B5EF4-FFF2-40B4-BE49-F238E27FC236}">
                <a16:creationId xmlns:a16="http://schemas.microsoft.com/office/drawing/2014/main" id="{AE149767-2612-4C14-84B1-B817FAA6C1EB}"/>
              </a:ext>
            </a:extLst>
          </p:cNvPr>
          <p:cNvSpPr txBox="1"/>
          <p:nvPr/>
        </p:nvSpPr>
        <p:spPr>
          <a:xfrm>
            <a:off x="435769" y="731700"/>
            <a:ext cx="8151019" cy="5078313"/>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CA" sz="1800" dirty="0">
                <a:latin typeface="Calibri" panose="020F0502020204030204" pitchFamily="34" charset="0"/>
                <a:cs typeface="Calibri" panose="020F0502020204030204" pitchFamily="34" charset="0"/>
              </a:rPr>
              <a:t>Mr. John Hughes should add some variable to create high accuracy in the model and should train the x and y better which builds good model.</a:t>
            </a: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To improve the accuracy of optimizing the regularization models and avoid problem of overfitting, Mr. John Hughes can collect more training data and reduce the complexity of the model. </a:t>
            </a:r>
          </a:p>
          <a:p>
            <a:pPr marL="285750" indent="-285750" algn="just">
              <a:buClr>
                <a:srgbClr val="FF9933"/>
              </a:buClr>
              <a:buFont typeface="Wingdings" panose="05000000000000000000" pitchFamily="2" charset="2"/>
              <a:buChar char="Ø"/>
            </a:pPr>
            <a:endParaRPr lang="en-CA" sz="1800" dirty="0">
              <a:latin typeface="+mn-lt"/>
              <a:cs typeface="Times New Roman" panose="02020603050405020304" pitchFamily="18" charset="0"/>
            </a:endParaRPr>
          </a:p>
          <a:p>
            <a:pPr marL="285750" indent="-285750" algn="just">
              <a:buClr>
                <a:srgbClr val="FF9933"/>
              </a:buClr>
              <a:buFont typeface="Wingdings" panose="05000000000000000000" pitchFamily="2" charset="2"/>
              <a:buChar char="Ø"/>
            </a:pPr>
            <a:r>
              <a:rPr lang="en-CA" sz="1800" dirty="0">
                <a:latin typeface="Calibri" panose="020F0502020204030204" pitchFamily="34" charset="0"/>
                <a:cs typeface="Calibri" panose="020F0502020204030204" pitchFamily="34" charset="0"/>
              </a:rPr>
              <a:t>Multiple data can also help to correlate between the data and variables, more inputs would help to create high level model.</a:t>
            </a:r>
          </a:p>
          <a:p>
            <a:pPr marL="285750" indent="-285750" algn="just">
              <a:buClr>
                <a:srgbClr val="FF9933"/>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a:p>
            <a:pPr marL="285750" indent="-285750" algn="just">
              <a:buClr>
                <a:srgbClr val="FF9933"/>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accuracy of this model is 0.83 which demonstrates that the logistic regression model is good to predict positive and negative change in Target (heart disease). </a:t>
            </a:r>
          </a:p>
          <a:p>
            <a:pPr marL="285750" indent="-285750" algn="just">
              <a:buClr>
                <a:srgbClr val="FF9933"/>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a:p>
            <a:pPr marL="285750" indent="-285750" algn="just">
              <a:buClr>
                <a:srgbClr val="FF9933"/>
              </a:buClr>
              <a:buFont typeface="Wingdings" panose="05000000000000000000" pitchFamily="2" charset="2"/>
              <a:buChar char="Ø"/>
            </a:pPr>
            <a:endParaRPr lang="en-US" sz="1800" dirty="0">
              <a:solidFill>
                <a:schemeClr val="tx1">
                  <a:lumMod val="85000"/>
                  <a:lumOff val="15000"/>
                </a:schemeClr>
              </a:solidFill>
              <a:latin typeface="Calibri" panose="020F0502020204030204" pitchFamily="34" charset="0"/>
              <a:cs typeface="Calibri" panose="020F0502020204030204" pitchFamily="34" charset="0"/>
            </a:endParaRPr>
          </a:p>
          <a:p>
            <a:pPr marL="285750" indent="-285750" algn="just">
              <a:buClr>
                <a:srgbClr val="FF9933"/>
              </a:buClr>
              <a:buFont typeface="Wingdings" panose="05000000000000000000" pitchFamily="2" charset="2"/>
              <a:buChar char="Ø"/>
            </a:pPr>
            <a:endParaRPr lang="en-CA" sz="1800" dirty="0">
              <a:latin typeface="+mn-lt"/>
              <a:cs typeface="Times New Roman" panose="02020603050405020304" pitchFamily="18" charset="0"/>
            </a:endParaRPr>
          </a:p>
          <a:p>
            <a:pPr marL="285750" indent="-285750" algn="just">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654211A-BCDB-4C32-8838-46DF529F1E2F}"/>
              </a:ext>
            </a:extLst>
          </p:cNvPr>
          <p:cNvSpPr txBox="1"/>
          <p:nvPr/>
        </p:nvSpPr>
        <p:spPr>
          <a:xfrm>
            <a:off x="1221581" y="280125"/>
            <a:ext cx="7072313" cy="584775"/>
          </a:xfrm>
          <a:prstGeom prst="rect">
            <a:avLst/>
          </a:prstGeom>
          <a:noFill/>
        </p:spPr>
        <p:txBody>
          <a:bodyPr wrap="square" rtlCol="0">
            <a:spAutoFit/>
          </a:bodyPr>
          <a:lstStyle/>
          <a:p>
            <a:pPr>
              <a:buClr>
                <a:srgbClr val="FF9900"/>
              </a:buClr>
            </a:pPr>
            <a:r>
              <a:rPr lang="en-CA" sz="3200" b="1" dirty="0">
                <a:solidFill>
                  <a:schemeClr val="bg1"/>
                </a:solidFill>
                <a:latin typeface="Calibri" panose="020F0502020204030204" pitchFamily="34" charset="0"/>
                <a:cs typeface="Calibri" panose="020F0502020204030204" pitchFamily="34" charset="0"/>
              </a:rPr>
              <a:t>Recommendations</a:t>
            </a:r>
          </a:p>
        </p:txBody>
      </p:sp>
    </p:spTree>
    <p:extLst>
      <p:ext uri="{BB962C8B-B14F-4D97-AF65-F5344CB8AC3E}">
        <p14:creationId xmlns:p14="http://schemas.microsoft.com/office/powerpoint/2010/main" val="3277664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sp>
        <p:nvSpPr>
          <p:cNvPr id="8" name="TextBox 7">
            <a:extLst>
              <a:ext uri="{FF2B5EF4-FFF2-40B4-BE49-F238E27FC236}">
                <a16:creationId xmlns:a16="http://schemas.microsoft.com/office/drawing/2014/main" id="{AE149767-2612-4C14-84B1-B817FAA6C1EB}"/>
              </a:ext>
            </a:extLst>
          </p:cNvPr>
          <p:cNvSpPr txBox="1"/>
          <p:nvPr/>
        </p:nvSpPr>
        <p:spPr>
          <a:xfrm>
            <a:off x="435769" y="1177589"/>
            <a:ext cx="8151019" cy="646331"/>
          </a:xfrm>
          <a:prstGeom prst="rect">
            <a:avLst/>
          </a:prstGeom>
          <a:noFill/>
        </p:spPr>
        <p:txBody>
          <a:bodyPr wrap="square" rtlCol="0">
            <a:spAutoFit/>
          </a:bodyPr>
          <a:lstStyle/>
          <a:p>
            <a:pPr marL="285750" indent="-285750" algn="just">
              <a:buClr>
                <a:srgbClr val="FF9933"/>
              </a:buClr>
              <a:buFont typeface="Wingdings" panose="05000000000000000000" pitchFamily="2" charset="2"/>
              <a:buChar char="Ø"/>
            </a:pPr>
            <a:endParaRPr lang="en-CA" sz="1800" dirty="0">
              <a:latin typeface="+mn-lt"/>
              <a:cs typeface="Times New Roman" panose="02020603050405020304" pitchFamily="18" charset="0"/>
            </a:endParaRPr>
          </a:p>
          <a:p>
            <a:pPr marL="285750" indent="-285750" algn="just">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654211A-BCDB-4C32-8838-46DF529F1E2F}"/>
              </a:ext>
            </a:extLst>
          </p:cNvPr>
          <p:cNvSpPr txBox="1"/>
          <p:nvPr/>
        </p:nvSpPr>
        <p:spPr>
          <a:xfrm>
            <a:off x="1221581" y="280125"/>
            <a:ext cx="7072313" cy="584775"/>
          </a:xfrm>
          <a:prstGeom prst="rect">
            <a:avLst/>
          </a:prstGeom>
          <a:noFill/>
        </p:spPr>
        <p:txBody>
          <a:bodyPr wrap="square" rtlCol="0">
            <a:spAutoFit/>
          </a:bodyPr>
          <a:lstStyle/>
          <a:p>
            <a:pPr>
              <a:buClr>
                <a:srgbClr val="FF9900"/>
              </a:buClr>
            </a:pPr>
            <a:r>
              <a:rPr lang="en-CA" sz="3200" b="1" dirty="0">
                <a:solidFill>
                  <a:schemeClr val="bg1"/>
                </a:solidFill>
                <a:latin typeface="Calibri" panose="020F0502020204030204" pitchFamily="34" charset="0"/>
                <a:cs typeface="Calibri" panose="020F0502020204030204" pitchFamily="34" charset="0"/>
              </a:rPr>
              <a:t>Appendix : Key Statistics</a:t>
            </a:r>
          </a:p>
        </p:txBody>
      </p:sp>
      <p:pic>
        <p:nvPicPr>
          <p:cNvPr id="2" name="Picture 1">
            <a:extLst>
              <a:ext uri="{FF2B5EF4-FFF2-40B4-BE49-F238E27FC236}">
                <a16:creationId xmlns:a16="http://schemas.microsoft.com/office/drawing/2014/main" id="{BA147F8E-B32F-40A4-B738-626F217BCB46}"/>
              </a:ext>
            </a:extLst>
          </p:cNvPr>
          <p:cNvPicPr>
            <a:picLocks noChangeAspect="1"/>
          </p:cNvPicPr>
          <p:nvPr/>
        </p:nvPicPr>
        <p:blipFill>
          <a:blip r:embed="rId2"/>
          <a:stretch>
            <a:fillRect/>
          </a:stretch>
        </p:blipFill>
        <p:spPr>
          <a:xfrm>
            <a:off x="0" y="1480833"/>
            <a:ext cx="9144000" cy="2181833"/>
          </a:xfrm>
          <a:prstGeom prst="rect">
            <a:avLst/>
          </a:prstGeom>
        </p:spPr>
      </p:pic>
    </p:spTree>
    <p:extLst>
      <p:ext uri="{BB962C8B-B14F-4D97-AF65-F5344CB8AC3E}">
        <p14:creationId xmlns:p14="http://schemas.microsoft.com/office/powerpoint/2010/main" val="1303582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
        <p:nvSpPr>
          <p:cNvPr id="8" name="TextBox 7">
            <a:extLst>
              <a:ext uri="{FF2B5EF4-FFF2-40B4-BE49-F238E27FC236}">
                <a16:creationId xmlns:a16="http://schemas.microsoft.com/office/drawing/2014/main" id="{AE149767-2612-4C14-84B1-B817FAA6C1EB}"/>
              </a:ext>
            </a:extLst>
          </p:cNvPr>
          <p:cNvSpPr txBox="1"/>
          <p:nvPr/>
        </p:nvSpPr>
        <p:spPr>
          <a:xfrm>
            <a:off x="435769" y="1177589"/>
            <a:ext cx="8151019" cy="646331"/>
          </a:xfrm>
          <a:prstGeom prst="rect">
            <a:avLst/>
          </a:prstGeom>
          <a:noFill/>
        </p:spPr>
        <p:txBody>
          <a:bodyPr wrap="square" rtlCol="0">
            <a:spAutoFit/>
          </a:bodyPr>
          <a:lstStyle/>
          <a:p>
            <a:pPr marL="285750" indent="-285750" algn="just">
              <a:buClr>
                <a:srgbClr val="FF9933"/>
              </a:buClr>
              <a:buFont typeface="Wingdings" panose="05000000000000000000" pitchFamily="2" charset="2"/>
              <a:buChar char="Ø"/>
            </a:pPr>
            <a:endParaRPr lang="en-CA" sz="1800" dirty="0">
              <a:latin typeface="+mn-lt"/>
              <a:cs typeface="Times New Roman" panose="02020603050405020304" pitchFamily="18" charset="0"/>
            </a:endParaRPr>
          </a:p>
          <a:p>
            <a:pPr marL="285750" indent="-285750" algn="just">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654211A-BCDB-4C32-8838-46DF529F1E2F}"/>
              </a:ext>
            </a:extLst>
          </p:cNvPr>
          <p:cNvSpPr txBox="1"/>
          <p:nvPr/>
        </p:nvSpPr>
        <p:spPr>
          <a:xfrm>
            <a:off x="1221581" y="315844"/>
            <a:ext cx="7072313" cy="584775"/>
          </a:xfrm>
          <a:prstGeom prst="rect">
            <a:avLst/>
          </a:prstGeom>
          <a:noFill/>
        </p:spPr>
        <p:txBody>
          <a:bodyPr wrap="square" rtlCol="0">
            <a:spAutoFit/>
          </a:bodyPr>
          <a:lstStyle/>
          <a:p>
            <a:pPr>
              <a:buClr>
                <a:srgbClr val="FF9900"/>
              </a:buClr>
            </a:pPr>
            <a:r>
              <a:rPr lang="en-CA" sz="3200" b="1" dirty="0">
                <a:solidFill>
                  <a:schemeClr val="bg1"/>
                </a:solidFill>
                <a:latin typeface="Calibri" panose="020F0502020204030204" pitchFamily="34" charset="0"/>
                <a:cs typeface="Calibri" panose="020F0502020204030204" pitchFamily="34" charset="0"/>
              </a:rPr>
              <a:t>Appendix : (Q-Q Plot)</a:t>
            </a:r>
          </a:p>
        </p:txBody>
      </p:sp>
      <p:pic>
        <p:nvPicPr>
          <p:cNvPr id="2" name="Picture 1">
            <a:extLst>
              <a:ext uri="{FF2B5EF4-FFF2-40B4-BE49-F238E27FC236}">
                <a16:creationId xmlns:a16="http://schemas.microsoft.com/office/drawing/2014/main" id="{97C32A36-2A16-43D2-9B05-6D9AF5623B58}"/>
              </a:ext>
            </a:extLst>
          </p:cNvPr>
          <p:cNvPicPr>
            <a:picLocks noChangeAspect="1"/>
          </p:cNvPicPr>
          <p:nvPr/>
        </p:nvPicPr>
        <p:blipFill>
          <a:blip r:embed="rId2"/>
          <a:stretch>
            <a:fillRect/>
          </a:stretch>
        </p:blipFill>
        <p:spPr>
          <a:xfrm>
            <a:off x="2057400" y="1500754"/>
            <a:ext cx="5029200" cy="3133725"/>
          </a:xfrm>
          <a:prstGeom prst="rect">
            <a:avLst/>
          </a:prstGeom>
        </p:spPr>
      </p:pic>
    </p:spTree>
    <p:extLst>
      <p:ext uri="{BB962C8B-B14F-4D97-AF65-F5344CB8AC3E}">
        <p14:creationId xmlns:p14="http://schemas.microsoft.com/office/powerpoint/2010/main" val="107580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
        <p:nvSpPr>
          <p:cNvPr id="8" name="TextBox 7">
            <a:extLst>
              <a:ext uri="{FF2B5EF4-FFF2-40B4-BE49-F238E27FC236}">
                <a16:creationId xmlns:a16="http://schemas.microsoft.com/office/drawing/2014/main" id="{AE149767-2612-4C14-84B1-B817FAA6C1EB}"/>
              </a:ext>
            </a:extLst>
          </p:cNvPr>
          <p:cNvSpPr txBox="1"/>
          <p:nvPr/>
        </p:nvSpPr>
        <p:spPr>
          <a:xfrm>
            <a:off x="435769" y="1177589"/>
            <a:ext cx="8151019" cy="646331"/>
          </a:xfrm>
          <a:prstGeom prst="rect">
            <a:avLst/>
          </a:prstGeom>
          <a:noFill/>
        </p:spPr>
        <p:txBody>
          <a:bodyPr wrap="square" rtlCol="0">
            <a:spAutoFit/>
          </a:bodyPr>
          <a:lstStyle/>
          <a:p>
            <a:pPr marL="285750" indent="-285750" algn="just">
              <a:buClr>
                <a:srgbClr val="FF9933"/>
              </a:buClr>
              <a:buFont typeface="Wingdings" panose="05000000000000000000" pitchFamily="2" charset="2"/>
              <a:buChar char="Ø"/>
            </a:pPr>
            <a:endParaRPr lang="en-CA" sz="1800" dirty="0">
              <a:latin typeface="+mn-lt"/>
              <a:cs typeface="Times New Roman" panose="02020603050405020304" pitchFamily="18" charset="0"/>
            </a:endParaRPr>
          </a:p>
          <a:p>
            <a:pPr marL="285750" indent="-285750" algn="just">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654211A-BCDB-4C32-8838-46DF529F1E2F}"/>
              </a:ext>
            </a:extLst>
          </p:cNvPr>
          <p:cNvSpPr txBox="1"/>
          <p:nvPr/>
        </p:nvSpPr>
        <p:spPr>
          <a:xfrm>
            <a:off x="2014061" y="264885"/>
            <a:ext cx="7072313" cy="584775"/>
          </a:xfrm>
          <a:prstGeom prst="rect">
            <a:avLst/>
          </a:prstGeom>
          <a:noFill/>
        </p:spPr>
        <p:txBody>
          <a:bodyPr wrap="square" rtlCol="0">
            <a:spAutoFit/>
          </a:bodyPr>
          <a:lstStyle/>
          <a:p>
            <a:pPr>
              <a:buClr>
                <a:srgbClr val="FF9900"/>
              </a:buClr>
            </a:pPr>
            <a:r>
              <a:rPr lang="en-CA" sz="3200" b="1" dirty="0">
                <a:solidFill>
                  <a:schemeClr val="bg1"/>
                </a:solidFill>
                <a:latin typeface="Calibri" panose="020F0502020204030204" pitchFamily="34" charset="0"/>
                <a:cs typeface="Calibri" panose="020F0502020204030204" pitchFamily="34" charset="0"/>
              </a:rPr>
              <a:t>Appendix : Learning Curve</a:t>
            </a:r>
          </a:p>
        </p:txBody>
      </p:sp>
      <p:pic>
        <p:nvPicPr>
          <p:cNvPr id="2" name="Picture 1">
            <a:extLst>
              <a:ext uri="{FF2B5EF4-FFF2-40B4-BE49-F238E27FC236}">
                <a16:creationId xmlns:a16="http://schemas.microsoft.com/office/drawing/2014/main" id="{B9668B11-75E6-43F5-940E-21CD387FE1E4}"/>
              </a:ext>
            </a:extLst>
          </p:cNvPr>
          <p:cNvPicPr>
            <a:picLocks noChangeAspect="1"/>
          </p:cNvPicPr>
          <p:nvPr/>
        </p:nvPicPr>
        <p:blipFill>
          <a:blip r:embed="rId2"/>
          <a:stretch>
            <a:fillRect/>
          </a:stretch>
        </p:blipFill>
        <p:spPr>
          <a:xfrm>
            <a:off x="594900" y="1440656"/>
            <a:ext cx="3768666" cy="2774157"/>
          </a:xfrm>
          <a:prstGeom prst="rect">
            <a:avLst/>
          </a:prstGeom>
        </p:spPr>
      </p:pic>
      <p:pic>
        <p:nvPicPr>
          <p:cNvPr id="4" name="Picture 3">
            <a:extLst>
              <a:ext uri="{FF2B5EF4-FFF2-40B4-BE49-F238E27FC236}">
                <a16:creationId xmlns:a16="http://schemas.microsoft.com/office/drawing/2014/main" id="{D4CB579C-A6C6-42F3-B54F-5492624EDA67}"/>
              </a:ext>
            </a:extLst>
          </p:cNvPr>
          <p:cNvPicPr>
            <a:picLocks noChangeAspect="1"/>
          </p:cNvPicPr>
          <p:nvPr/>
        </p:nvPicPr>
        <p:blipFill>
          <a:blip r:embed="rId3"/>
          <a:stretch>
            <a:fillRect/>
          </a:stretch>
        </p:blipFill>
        <p:spPr>
          <a:xfrm>
            <a:off x="4886889" y="1440656"/>
            <a:ext cx="3699899" cy="2774157"/>
          </a:xfrm>
          <a:prstGeom prst="rect">
            <a:avLst/>
          </a:prstGeom>
        </p:spPr>
      </p:pic>
    </p:spTree>
    <p:extLst>
      <p:ext uri="{BB962C8B-B14F-4D97-AF65-F5344CB8AC3E}">
        <p14:creationId xmlns:p14="http://schemas.microsoft.com/office/powerpoint/2010/main" val="715438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sp>
        <p:nvSpPr>
          <p:cNvPr id="8" name="TextBox 7">
            <a:extLst>
              <a:ext uri="{FF2B5EF4-FFF2-40B4-BE49-F238E27FC236}">
                <a16:creationId xmlns:a16="http://schemas.microsoft.com/office/drawing/2014/main" id="{AE149767-2612-4C14-84B1-B817FAA6C1EB}"/>
              </a:ext>
            </a:extLst>
          </p:cNvPr>
          <p:cNvSpPr txBox="1"/>
          <p:nvPr/>
        </p:nvSpPr>
        <p:spPr>
          <a:xfrm>
            <a:off x="521494" y="3479006"/>
            <a:ext cx="8622506" cy="369332"/>
          </a:xfrm>
          <a:prstGeom prst="rect">
            <a:avLst/>
          </a:prstGeom>
          <a:noFill/>
        </p:spPr>
        <p:txBody>
          <a:bodyPr wrap="square" rtlCol="0">
            <a:spAutoFit/>
          </a:bodyPr>
          <a:lstStyle/>
          <a:p>
            <a:pPr algn="just">
              <a:buClr>
                <a:srgbClr val="FF9933"/>
              </a:buClr>
            </a:pPr>
            <a:endParaRPr lang="en-CA"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654211A-BCDB-4C32-8838-46DF529F1E2F}"/>
              </a:ext>
            </a:extLst>
          </p:cNvPr>
          <p:cNvSpPr txBox="1"/>
          <p:nvPr/>
        </p:nvSpPr>
        <p:spPr>
          <a:xfrm>
            <a:off x="2071687" y="323095"/>
            <a:ext cx="7072313" cy="584775"/>
          </a:xfrm>
          <a:prstGeom prst="rect">
            <a:avLst/>
          </a:prstGeom>
          <a:noFill/>
        </p:spPr>
        <p:txBody>
          <a:bodyPr wrap="square" rtlCol="0">
            <a:spAutoFit/>
          </a:bodyPr>
          <a:lstStyle/>
          <a:p>
            <a:pPr>
              <a:buClr>
                <a:srgbClr val="FF9900"/>
              </a:buClr>
            </a:pPr>
            <a:r>
              <a:rPr lang="en-CA" sz="3200" b="1" dirty="0">
                <a:solidFill>
                  <a:schemeClr val="bg1"/>
                </a:solidFill>
                <a:latin typeface="Calibri" panose="020F0502020204030204" pitchFamily="34" charset="0"/>
                <a:cs typeface="Calibri" panose="020F0502020204030204" pitchFamily="34" charset="0"/>
              </a:rPr>
              <a:t>Appendix : Learning Curve</a:t>
            </a:r>
          </a:p>
        </p:txBody>
      </p:sp>
      <p:pic>
        <p:nvPicPr>
          <p:cNvPr id="2" name="Picture 1">
            <a:extLst>
              <a:ext uri="{FF2B5EF4-FFF2-40B4-BE49-F238E27FC236}">
                <a16:creationId xmlns:a16="http://schemas.microsoft.com/office/drawing/2014/main" id="{85A518B6-2C36-4F68-9E01-F6D7305069D5}"/>
              </a:ext>
            </a:extLst>
          </p:cNvPr>
          <p:cNvPicPr>
            <a:picLocks noChangeAspect="1"/>
          </p:cNvPicPr>
          <p:nvPr/>
        </p:nvPicPr>
        <p:blipFill>
          <a:blip r:embed="rId2"/>
          <a:stretch>
            <a:fillRect/>
          </a:stretch>
        </p:blipFill>
        <p:spPr>
          <a:xfrm>
            <a:off x="4902994" y="1604270"/>
            <a:ext cx="3989546" cy="2800090"/>
          </a:xfrm>
          <a:prstGeom prst="rect">
            <a:avLst/>
          </a:prstGeom>
        </p:spPr>
      </p:pic>
      <p:pic>
        <p:nvPicPr>
          <p:cNvPr id="4" name="Picture 3">
            <a:extLst>
              <a:ext uri="{FF2B5EF4-FFF2-40B4-BE49-F238E27FC236}">
                <a16:creationId xmlns:a16="http://schemas.microsoft.com/office/drawing/2014/main" id="{DFDA50AE-A468-4982-A7D4-1111159C9113}"/>
              </a:ext>
            </a:extLst>
          </p:cNvPr>
          <p:cNvPicPr>
            <a:picLocks noChangeAspect="1"/>
          </p:cNvPicPr>
          <p:nvPr/>
        </p:nvPicPr>
        <p:blipFill>
          <a:blip r:embed="rId3"/>
          <a:stretch>
            <a:fillRect/>
          </a:stretch>
        </p:blipFill>
        <p:spPr>
          <a:xfrm>
            <a:off x="869396" y="1522073"/>
            <a:ext cx="3910011" cy="2882287"/>
          </a:xfrm>
          <a:prstGeom prst="rect">
            <a:avLst/>
          </a:prstGeom>
        </p:spPr>
      </p:pic>
    </p:spTree>
    <p:extLst>
      <p:ext uri="{BB962C8B-B14F-4D97-AF65-F5344CB8AC3E}">
        <p14:creationId xmlns:p14="http://schemas.microsoft.com/office/powerpoint/2010/main" val="2139020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sp>
        <p:nvSpPr>
          <p:cNvPr id="8" name="TextBox 7">
            <a:extLst>
              <a:ext uri="{FF2B5EF4-FFF2-40B4-BE49-F238E27FC236}">
                <a16:creationId xmlns:a16="http://schemas.microsoft.com/office/drawing/2014/main" id="{AE149767-2612-4C14-84B1-B817FAA6C1EB}"/>
              </a:ext>
            </a:extLst>
          </p:cNvPr>
          <p:cNvSpPr txBox="1"/>
          <p:nvPr/>
        </p:nvSpPr>
        <p:spPr>
          <a:xfrm>
            <a:off x="435769" y="1177589"/>
            <a:ext cx="8151019" cy="646331"/>
          </a:xfrm>
          <a:prstGeom prst="rect">
            <a:avLst/>
          </a:prstGeom>
          <a:noFill/>
        </p:spPr>
        <p:txBody>
          <a:bodyPr wrap="square" rtlCol="0">
            <a:spAutoFit/>
          </a:bodyPr>
          <a:lstStyle/>
          <a:p>
            <a:pPr marL="285750" indent="-285750" algn="just">
              <a:buClr>
                <a:srgbClr val="FF9933"/>
              </a:buClr>
              <a:buFont typeface="Wingdings" panose="05000000000000000000" pitchFamily="2" charset="2"/>
              <a:buChar char="Ø"/>
            </a:pPr>
            <a:endParaRPr lang="en-CA" sz="1800" dirty="0">
              <a:latin typeface="+mn-lt"/>
              <a:cs typeface="Times New Roman" panose="02020603050405020304" pitchFamily="18" charset="0"/>
            </a:endParaRPr>
          </a:p>
          <a:p>
            <a:pPr marL="285750" indent="-285750" algn="just">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654211A-BCDB-4C32-8838-46DF529F1E2F}"/>
              </a:ext>
            </a:extLst>
          </p:cNvPr>
          <p:cNvSpPr txBox="1"/>
          <p:nvPr/>
        </p:nvSpPr>
        <p:spPr>
          <a:xfrm>
            <a:off x="2014061" y="264885"/>
            <a:ext cx="7072313" cy="584775"/>
          </a:xfrm>
          <a:prstGeom prst="rect">
            <a:avLst/>
          </a:prstGeom>
          <a:noFill/>
        </p:spPr>
        <p:txBody>
          <a:bodyPr wrap="square" rtlCol="0">
            <a:spAutoFit/>
          </a:bodyPr>
          <a:lstStyle/>
          <a:p>
            <a:pPr>
              <a:buClr>
                <a:srgbClr val="FF9900"/>
              </a:buClr>
            </a:pPr>
            <a:r>
              <a:rPr lang="en-CA" sz="3200" b="1" dirty="0">
                <a:solidFill>
                  <a:schemeClr val="bg1"/>
                </a:solidFill>
                <a:latin typeface="Calibri" panose="020F0502020204030204" pitchFamily="34" charset="0"/>
                <a:cs typeface="Calibri" panose="020F0502020204030204" pitchFamily="34" charset="0"/>
              </a:rPr>
              <a:t>ROC Curve of Extra Tree Classifier </a:t>
            </a:r>
          </a:p>
        </p:txBody>
      </p:sp>
      <p:pic>
        <p:nvPicPr>
          <p:cNvPr id="3" name="Picture 2">
            <a:extLst>
              <a:ext uri="{FF2B5EF4-FFF2-40B4-BE49-F238E27FC236}">
                <a16:creationId xmlns:a16="http://schemas.microsoft.com/office/drawing/2014/main" id="{BA353D33-E428-44C1-8B1E-D5EB3215AE2D}"/>
              </a:ext>
            </a:extLst>
          </p:cNvPr>
          <p:cNvPicPr>
            <a:picLocks noChangeAspect="1"/>
          </p:cNvPicPr>
          <p:nvPr/>
        </p:nvPicPr>
        <p:blipFill>
          <a:blip r:embed="rId2"/>
          <a:stretch>
            <a:fillRect/>
          </a:stretch>
        </p:blipFill>
        <p:spPr>
          <a:xfrm>
            <a:off x="2514124" y="1085226"/>
            <a:ext cx="4115752" cy="3793389"/>
          </a:xfrm>
          <a:prstGeom prst="rect">
            <a:avLst/>
          </a:prstGeom>
        </p:spPr>
      </p:pic>
    </p:spTree>
    <p:extLst>
      <p:ext uri="{BB962C8B-B14F-4D97-AF65-F5344CB8AC3E}">
        <p14:creationId xmlns:p14="http://schemas.microsoft.com/office/powerpoint/2010/main" val="272066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sp>
        <p:nvSpPr>
          <p:cNvPr id="8" name="TextBox 7">
            <a:extLst>
              <a:ext uri="{FF2B5EF4-FFF2-40B4-BE49-F238E27FC236}">
                <a16:creationId xmlns:a16="http://schemas.microsoft.com/office/drawing/2014/main" id="{AE149767-2612-4C14-84B1-B817FAA6C1EB}"/>
              </a:ext>
            </a:extLst>
          </p:cNvPr>
          <p:cNvSpPr txBox="1"/>
          <p:nvPr/>
        </p:nvSpPr>
        <p:spPr>
          <a:xfrm>
            <a:off x="435769" y="1177589"/>
            <a:ext cx="8151019" cy="646331"/>
          </a:xfrm>
          <a:prstGeom prst="rect">
            <a:avLst/>
          </a:prstGeom>
          <a:noFill/>
        </p:spPr>
        <p:txBody>
          <a:bodyPr wrap="square" rtlCol="0">
            <a:spAutoFit/>
          </a:bodyPr>
          <a:lstStyle/>
          <a:p>
            <a:pPr marL="285750" indent="-285750" algn="just">
              <a:buClr>
                <a:srgbClr val="FF9933"/>
              </a:buClr>
              <a:buFont typeface="Wingdings" panose="05000000000000000000" pitchFamily="2" charset="2"/>
              <a:buChar char="Ø"/>
            </a:pPr>
            <a:endParaRPr lang="en-CA" sz="1800" dirty="0">
              <a:latin typeface="+mn-lt"/>
              <a:cs typeface="Times New Roman" panose="02020603050405020304" pitchFamily="18" charset="0"/>
            </a:endParaRPr>
          </a:p>
          <a:p>
            <a:pPr marL="285750" indent="-285750" algn="just">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654211A-BCDB-4C32-8838-46DF529F1E2F}"/>
              </a:ext>
            </a:extLst>
          </p:cNvPr>
          <p:cNvSpPr txBox="1"/>
          <p:nvPr/>
        </p:nvSpPr>
        <p:spPr>
          <a:xfrm>
            <a:off x="1514475" y="264885"/>
            <a:ext cx="7072313" cy="584775"/>
          </a:xfrm>
          <a:prstGeom prst="rect">
            <a:avLst/>
          </a:prstGeom>
          <a:noFill/>
        </p:spPr>
        <p:txBody>
          <a:bodyPr wrap="square" rtlCol="0">
            <a:spAutoFit/>
          </a:bodyPr>
          <a:lstStyle/>
          <a:p>
            <a:pPr>
              <a:buClr>
                <a:srgbClr val="FF9900"/>
              </a:buClr>
            </a:pPr>
            <a:r>
              <a:rPr lang="en-CA" sz="3200" b="1" dirty="0">
                <a:solidFill>
                  <a:schemeClr val="bg1"/>
                </a:solidFill>
                <a:latin typeface="Calibri" panose="020F0502020204030204" pitchFamily="34" charset="0"/>
                <a:cs typeface="Calibri" panose="020F0502020204030204" pitchFamily="34" charset="0"/>
              </a:rPr>
              <a:t>ROC Curve of Random Forest Model </a:t>
            </a:r>
          </a:p>
        </p:txBody>
      </p:sp>
      <p:pic>
        <p:nvPicPr>
          <p:cNvPr id="2" name="Picture 1">
            <a:extLst>
              <a:ext uri="{FF2B5EF4-FFF2-40B4-BE49-F238E27FC236}">
                <a16:creationId xmlns:a16="http://schemas.microsoft.com/office/drawing/2014/main" id="{6A78A72B-D4E9-4EC8-9F4F-CF3D9D98C1FE}"/>
              </a:ext>
            </a:extLst>
          </p:cNvPr>
          <p:cNvPicPr>
            <a:picLocks noChangeAspect="1"/>
          </p:cNvPicPr>
          <p:nvPr/>
        </p:nvPicPr>
        <p:blipFill>
          <a:blip r:embed="rId2"/>
          <a:stretch>
            <a:fillRect/>
          </a:stretch>
        </p:blipFill>
        <p:spPr>
          <a:xfrm>
            <a:off x="2293620" y="1177589"/>
            <a:ext cx="4304823" cy="3638251"/>
          </a:xfrm>
          <a:prstGeom prst="rect">
            <a:avLst/>
          </a:prstGeom>
        </p:spPr>
      </p:pic>
    </p:spTree>
    <p:extLst>
      <p:ext uri="{BB962C8B-B14F-4D97-AF65-F5344CB8AC3E}">
        <p14:creationId xmlns:p14="http://schemas.microsoft.com/office/powerpoint/2010/main" val="15347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sp>
        <p:nvSpPr>
          <p:cNvPr id="8" name="TextBox 7">
            <a:extLst>
              <a:ext uri="{FF2B5EF4-FFF2-40B4-BE49-F238E27FC236}">
                <a16:creationId xmlns:a16="http://schemas.microsoft.com/office/drawing/2014/main" id="{AE149767-2612-4C14-84B1-B817FAA6C1EB}"/>
              </a:ext>
            </a:extLst>
          </p:cNvPr>
          <p:cNvSpPr txBox="1"/>
          <p:nvPr/>
        </p:nvSpPr>
        <p:spPr>
          <a:xfrm>
            <a:off x="435769" y="1177589"/>
            <a:ext cx="8151019" cy="646331"/>
          </a:xfrm>
          <a:prstGeom prst="rect">
            <a:avLst/>
          </a:prstGeom>
          <a:noFill/>
        </p:spPr>
        <p:txBody>
          <a:bodyPr wrap="square" rtlCol="0">
            <a:spAutoFit/>
          </a:bodyPr>
          <a:lstStyle/>
          <a:p>
            <a:pPr marL="285750" indent="-285750" algn="just">
              <a:buClr>
                <a:srgbClr val="FF9933"/>
              </a:buClr>
              <a:buFont typeface="Wingdings" panose="05000000000000000000" pitchFamily="2" charset="2"/>
              <a:buChar char="Ø"/>
            </a:pPr>
            <a:endParaRPr lang="en-CA" sz="1800" dirty="0">
              <a:latin typeface="+mn-lt"/>
              <a:cs typeface="Times New Roman" panose="02020603050405020304" pitchFamily="18" charset="0"/>
            </a:endParaRPr>
          </a:p>
          <a:p>
            <a:pPr marL="285750" indent="-285750" algn="just">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654211A-BCDB-4C32-8838-46DF529F1E2F}"/>
              </a:ext>
            </a:extLst>
          </p:cNvPr>
          <p:cNvSpPr txBox="1"/>
          <p:nvPr/>
        </p:nvSpPr>
        <p:spPr>
          <a:xfrm>
            <a:off x="2014061" y="264885"/>
            <a:ext cx="7072313" cy="584775"/>
          </a:xfrm>
          <a:prstGeom prst="rect">
            <a:avLst/>
          </a:prstGeom>
          <a:noFill/>
        </p:spPr>
        <p:txBody>
          <a:bodyPr wrap="square" rtlCol="0">
            <a:spAutoFit/>
          </a:bodyPr>
          <a:lstStyle/>
          <a:p>
            <a:pPr>
              <a:buClr>
                <a:srgbClr val="FF9900"/>
              </a:buClr>
            </a:pPr>
            <a:r>
              <a:rPr lang="en-CA" sz="3200" b="1" dirty="0">
                <a:solidFill>
                  <a:schemeClr val="bg1"/>
                </a:solidFill>
                <a:latin typeface="Calibri" panose="020F0502020204030204" pitchFamily="34" charset="0"/>
                <a:cs typeface="Calibri" panose="020F0502020204030204" pitchFamily="34" charset="0"/>
              </a:rPr>
              <a:t>ROC Curve of Decision Tree </a:t>
            </a:r>
          </a:p>
        </p:txBody>
      </p:sp>
      <p:pic>
        <p:nvPicPr>
          <p:cNvPr id="2" name="Picture 1">
            <a:extLst>
              <a:ext uri="{FF2B5EF4-FFF2-40B4-BE49-F238E27FC236}">
                <a16:creationId xmlns:a16="http://schemas.microsoft.com/office/drawing/2014/main" id="{D7EFE398-FCF7-49DF-B94F-9C194D074731}"/>
              </a:ext>
            </a:extLst>
          </p:cNvPr>
          <p:cNvPicPr>
            <a:picLocks noChangeAspect="1"/>
          </p:cNvPicPr>
          <p:nvPr/>
        </p:nvPicPr>
        <p:blipFill>
          <a:blip r:embed="rId2"/>
          <a:stretch>
            <a:fillRect/>
          </a:stretch>
        </p:blipFill>
        <p:spPr>
          <a:xfrm>
            <a:off x="3009900" y="1080454"/>
            <a:ext cx="3871912" cy="3798161"/>
          </a:xfrm>
          <a:prstGeom prst="rect">
            <a:avLst/>
          </a:prstGeom>
        </p:spPr>
      </p:pic>
    </p:spTree>
    <p:extLst>
      <p:ext uri="{BB962C8B-B14F-4D97-AF65-F5344CB8AC3E}">
        <p14:creationId xmlns:p14="http://schemas.microsoft.com/office/powerpoint/2010/main" val="807537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28</a:t>
            </a:fld>
            <a:endParaRPr lang="en"/>
          </a:p>
        </p:txBody>
      </p:sp>
      <p:sp>
        <p:nvSpPr>
          <p:cNvPr id="8" name="TextBox 7">
            <a:extLst>
              <a:ext uri="{FF2B5EF4-FFF2-40B4-BE49-F238E27FC236}">
                <a16:creationId xmlns:a16="http://schemas.microsoft.com/office/drawing/2014/main" id="{AE149767-2612-4C14-84B1-B817FAA6C1EB}"/>
              </a:ext>
            </a:extLst>
          </p:cNvPr>
          <p:cNvSpPr txBox="1"/>
          <p:nvPr/>
        </p:nvSpPr>
        <p:spPr>
          <a:xfrm>
            <a:off x="435769" y="1177589"/>
            <a:ext cx="8151019" cy="646331"/>
          </a:xfrm>
          <a:prstGeom prst="rect">
            <a:avLst/>
          </a:prstGeom>
          <a:noFill/>
        </p:spPr>
        <p:txBody>
          <a:bodyPr wrap="square" rtlCol="0">
            <a:spAutoFit/>
          </a:bodyPr>
          <a:lstStyle/>
          <a:p>
            <a:pPr marL="285750" indent="-285750" algn="just">
              <a:buClr>
                <a:srgbClr val="FF9933"/>
              </a:buClr>
              <a:buFont typeface="Wingdings" panose="05000000000000000000" pitchFamily="2" charset="2"/>
              <a:buChar char="Ø"/>
            </a:pPr>
            <a:endParaRPr lang="en-CA" sz="1800" dirty="0">
              <a:latin typeface="+mn-lt"/>
              <a:cs typeface="Times New Roman" panose="02020603050405020304" pitchFamily="18" charset="0"/>
            </a:endParaRPr>
          </a:p>
          <a:p>
            <a:pPr marL="285750" indent="-285750" algn="just">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654211A-BCDB-4C32-8838-46DF529F1E2F}"/>
              </a:ext>
            </a:extLst>
          </p:cNvPr>
          <p:cNvSpPr txBox="1"/>
          <p:nvPr/>
        </p:nvSpPr>
        <p:spPr>
          <a:xfrm>
            <a:off x="1145381" y="272734"/>
            <a:ext cx="7072313" cy="584775"/>
          </a:xfrm>
          <a:prstGeom prst="rect">
            <a:avLst/>
          </a:prstGeom>
          <a:noFill/>
        </p:spPr>
        <p:txBody>
          <a:bodyPr wrap="square" rtlCol="0">
            <a:spAutoFit/>
          </a:bodyPr>
          <a:lstStyle/>
          <a:p>
            <a:pPr>
              <a:buClr>
                <a:srgbClr val="FF9900"/>
              </a:buClr>
            </a:pPr>
            <a:r>
              <a:rPr lang="en-CA" sz="3200" b="1" dirty="0">
                <a:solidFill>
                  <a:schemeClr val="bg1"/>
                </a:solidFill>
                <a:latin typeface="Calibri" panose="020F0502020204030204" pitchFamily="34" charset="0"/>
                <a:cs typeface="Calibri" panose="020F0502020204030204" pitchFamily="34" charset="0"/>
              </a:rPr>
              <a:t>ROC Curve of Logistic Regression Model </a:t>
            </a:r>
          </a:p>
        </p:txBody>
      </p:sp>
      <p:pic>
        <p:nvPicPr>
          <p:cNvPr id="3" name="Picture 2">
            <a:extLst>
              <a:ext uri="{FF2B5EF4-FFF2-40B4-BE49-F238E27FC236}">
                <a16:creationId xmlns:a16="http://schemas.microsoft.com/office/drawing/2014/main" id="{D1C61589-75FF-414E-ADA2-D40FC48C6A27}"/>
              </a:ext>
            </a:extLst>
          </p:cNvPr>
          <p:cNvPicPr>
            <a:picLocks noChangeAspect="1"/>
          </p:cNvPicPr>
          <p:nvPr/>
        </p:nvPicPr>
        <p:blipFill>
          <a:blip r:embed="rId2"/>
          <a:stretch>
            <a:fillRect/>
          </a:stretch>
        </p:blipFill>
        <p:spPr>
          <a:xfrm>
            <a:off x="2827020" y="1132893"/>
            <a:ext cx="3795712" cy="3737873"/>
          </a:xfrm>
          <a:prstGeom prst="rect">
            <a:avLst/>
          </a:prstGeom>
        </p:spPr>
      </p:pic>
    </p:spTree>
    <p:extLst>
      <p:ext uri="{BB962C8B-B14F-4D97-AF65-F5344CB8AC3E}">
        <p14:creationId xmlns:p14="http://schemas.microsoft.com/office/powerpoint/2010/main" val="1779681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29</a:t>
            </a:fld>
            <a:endParaRPr lang="en"/>
          </a:p>
        </p:txBody>
      </p:sp>
      <p:sp>
        <p:nvSpPr>
          <p:cNvPr id="8" name="TextBox 7">
            <a:extLst>
              <a:ext uri="{FF2B5EF4-FFF2-40B4-BE49-F238E27FC236}">
                <a16:creationId xmlns:a16="http://schemas.microsoft.com/office/drawing/2014/main" id="{AE149767-2612-4C14-84B1-B817FAA6C1EB}"/>
              </a:ext>
            </a:extLst>
          </p:cNvPr>
          <p:cNvSpPr txBox="1"/>
          <p:nvPr/>
        </p:nvSpPr>
        <p:spPr>
          <a:xfrm>
            <a:off x="1050131" y="1263314"/>
            <a:ext cx="8151019" cy="1077218"/>
          </a:xfrm>
          <a:prstGeom prst="rect">
            <a:avLst/>
          </a:prstGeom>
          <a:noFill/>
        </p:spPr>
        <p:txBody>
          <a:bodyPr wrap="square" rtlCol="0">
            <a:spAutoFit/>
          </a:bodyPr>
          <a:lstStyle/>
          <a:p>
            <a:pPr marL="342900" indent="-342900" algn="just">
              <a:buClr>
                <a:srgbClr val="FF9933"/>
              </a:buClr>
              <a:buFont typeface="+mj-lt"/>
              <a:buAutoNum type="arabicParenR"/>
            </a:pPr>
            <a:endParaRPr lang="en-CA" sz="1600" dirty="0">
              <a:latin typeface="+mn-lt"/>
              <a:cs typeface="Times New Roman" panose="02020603050405020304" pitchFamily="18" charset="0"/>
            </a:endParaRPr>
          </a:p>
          <a:p>
            <a:pPr marL="342900" indent="-342900" algn="just">
              <a:buClr>
                <a:srgbClr val="FF9900"/>
              </a:buClr>
              <a:buFont typeface="+mj-lt"/>
              <a:buAutoNum type="arabicParenR"/>
            </a:pPr>
            <a:r>
              <a:rPr lang="en-CA" sz="1600" dirty="0">
                <a:latin typeface="+mn-lt"/>
                <a:cs typeface="Calibri" panose="020F0502020204030204" pitchFamily="34" charset="0"/>
              </a:rPr>
              <a:t>Sam </a:t>
            </a:r>
            <a:r>
              <a:rPr lang="en-CA" sz="1600" dirty="0" err="1">
                <a:latin typeface="+mn-lt"/>
                <a:cs typeface="Calibri" panose="020F0502020204030204" pitchFamily="34" charset="0"/>
              </a:rPr>
              <a:t>Plati_DATA</a:t>
            </a:r>
            <a:r>
              <a:rPr lang="en-CA" sz="1600" dirty="0">
                <a:latin typeface="+mn-lt"/>
                <a:cs typeface="Calibri" panose="020F0502020204030204" pitchFamily="34" charset="0"/>
              </a:rPr>
              <a:t> 2204_Final Assignment Tips Guidelines</a:t>
            </a:r>
          </a:p>
          <a:p>
            <a:pPr marL="342900" indent="-342900" algn="just">
              <a:buClr>
                <a:srgbClr val="FF9900"/>
              </a:buClr>
              <a:buFont typeface="+mj-lt"/>
              <a:buAutoNum type="arabicParenR"/>
            </a:pPr>
            <a:endParaRPr lang="en-CA" sz="1600" dirty="0">
              <a:latin typeface="+mn-lt"/>
              <a:cs typeface="Calibri" panose="020F0502020204030204" pitchFamily="34" charset="0"/>
            </a:endParaRPr>
          </a:p>
          <a:p>
            <a:pPr marL="342900" indent="-342900" algn="just">
              <a:buClr>
                <a:srgbClr val="FF9900"/>
              </a:buClr>
              <a:buFont typeface="+mj-lt"/>
              <a:buAutoNum type="arabicParenR"/>
            </a:pPr>
            <a:r>
              <a:rPr lang="en-CA" sz="1600" dirty="0">
                <a:latin typeface="+mn-lt"/>
                <a:cs typeface="Calibri" panose="020F0502020204030204" pitchFamily="34" charset="0"/>
              </a:rPr>
              <a:t>Sam </a:t>
            </a:r>
            <a:r>
              <a:rPr lang="en-CA" sz="1600" dirty="0" err="1">
                <a:latin typeface="+mn-lt"/>
                <a:cs typeface="Calibri" panose="020F0502020204030204" pitchFamily="34" charset="0"/>
              </a:rPr>
              <a:t>Plati_DATA</a:t>
            </a:r>
            <a:r>
              <a:rPr lang="en-CA" sz="1600" dirty="0">
                <a:latin typeface="+mn-lt"/>
                <a:cs typeface="Calibri" panose="020F0502020204030204" pitchFamily="34" charset="0"/>
              </a:rPr>
              <a:t> 2204_Weekly Deliverables</a:t>
            </a:r>
          </a:p>
        </p:txBody>
      </p:sp>
      <p:sp>
        <p:nvSpPr>
          <p:cNvPr id="6" name="TextBox 5">
            <a:extLst>
              <a:ext uri="{FF2B5EF4-FFF2-40B4-BE49-F238E27FC236}">
                <a16:creationId xmlns:a16="http://schemas.microsoft.com/office/drawing/2014/main" id="{9654211A-BCDB-4C32-8838-46DF529F1E2F}"/>
              </a:ext>
            </a:extLst>
          </p:cNvPr>
          <p:cNvSpPr txBox="1"/>
          <p:nvPr/>
        </p:nvSpPr>
        <p:spPr>
          <a:xfrm>
            <a:off x="1221581" y="280125"/>
            <a:ext cx="7072313" cy="584775"/>
          </a:xfrm>
          <a:prstGeom prst="rect">
            <a:avLst/>
          </a:prstGeom>
          <a:noFill/>
        </p:spPr>
        <p:txBody>
          <a:bodyPr wrap="square" rtlCol="0">
            <a:spAutoFit/>
          </a:bodyPr>
          <a:lstStyle/>
          <a:p>
            <a:pPr>
              <a:buClr>
                <a:srgbClr val="FF9900"/>
              </a:buClr>
            </a:pPr>
            <a:r>
              <a:rPr lang="en-CA" sz="3200" b="1" dirty="0">
                <a:solidFill>
                  <a:schemeClr val="bg1"/>
                </a:solidFill>
                <a:latin typeface="Calibri" panose="020F0502020204030204" pitchFamily="34" charset="0"/>
                <a:cs typeface="Calibri" panose="020F0502020204030204" pitchFamily="34" charset="0"/>
              </a:rPr>
              <a:t>References</a:t>
            </a:r>
          </a:p>
        </p:txBody>
      </p:sp>
    </p:spTree>
    <p:extLst>
      <p:ext uri="{BB962C8B-B14F-4D97-AF65-F5344CB8AC3E}">
        <p14:creationId xmlns:p14="http://schemas.microsoft.com/office/powerpoint/2010/main" val="1559016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77" name="Slide Number Placeholder 3">
            <a:extLst>
              <a:ext uri="{FF2B5EF4-FFF2-40B4-BE49-F238E27FC236}">
                <a16:creationId xmlns:a16="http://schemas.microsoft.com/office/drawing/2014/main" id="{5B439AA6-3BC4-4E5E-9037-AC8B6DB23B2C}"/>
              </a:ext>
            </a:extLst>
          </p:cNvPr>
          <p:cNvSpPr>
            <a:spLocks noGrp="1"/>
          </p:cNvSpPr>
          <p:nvPr>
            <p:ph type="sldNum" idx="12"/>
          </p:nvPr>
        </p:nvSpPr>
        <p:spPr>
          <a:xfrm>
            <a:off x="0" y="0"/>
            <a:ext cx="594900" cy="731700"/>
          </a:xfrm>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a:t>
            </a:fld>
            <a:endParaRPr lang="en"/>
          </a:p>
        </p:txBody>
      </p:sp>
      <p:sp>
        <p:nvSpPr>
          <p:cNvPr id="6" name="TextBox 5">
            <a:extLst>
              <a:ext uri="{FF2B5EF4-FFF2-40B4-BE49-F238E27FC236}">
                <a16:creationId xmlns:a16="http://schemas.microsoft.com/office/drawing/2014/main" id="{FF66DC0A-41C9-4E6C-A2DB-F09F1C8C864B}"/>
              </a:ext>
            </a:extLst>
          </p:cNvPr>
          <p:cNvSpPr txBox="1"/>
          <p:nvPr/>
        </p:nvSpPr>
        <p:spPr>
          <a:xfrm>
            <a:off x="2033588" y="298803"/>
            <a:ext cx="5779293" cy="646331"/>
          </a:xfrm>
          <a:prstGeom prst="rect">
            <a:avLst/>
          </a:prstGeom>
          <a:noFill/>
        </p:spPr>
        <p:txBody>
          <a:bodyPr wrap="square" rtlCol="0">
            <a:spAutoFit/>
          </a:bodyPr>
          <a:lstStyle/>
          <a:p>
            <a:pPr lvl="0">
              <a:buClr>
                <a:srgbClr val="FF9900"/>
              </a:buClr>
            </a:pPr>
            <a:r>
              <a:rPr lang="en-CA" sz="3600" b="1" dirty="0">
                <a:solidFill>
                  <a:schemeClr val="bg1"/>
                </a:solidFill>
                <a:latin typeface="Calibri" panose="020F0502020204030204" pitchFamily="34" charset="0"/>
                <a:cs typeface="Calibri" panose="020F0502020204030204" pitchFamily="34" charset="0"/>
              </a:rPr>
              <a:t>Executive Summary</a:t>
            </a:r>
          </a:p>
        </p:txBody>
      </p:sp>
      <p:pic>
        <p:nvPicPr>
          <p:cNvPr id="7" name="Graphic 6" descr="Document">
            <a:extLst>
              <a:ext uri="{FF2B5EF4-FFF2-40B4-BE49-F238E27FC236}">
                <a16:creationId xmlns:a16="http://schemas.microsoft.com/office/drawing/2014/main" id="{69AB2AFD-B303-422A-AD7A-8C5CF808F4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12278" y="231755"/>
            <a:ext cx="852966" cy="852966"/>
          </a:xfrm>
          <a:prstGeom prst="rect">
            <a:avLst/>
          </a:prstGeom>
        </p:spPr>
      </p:pic>
      <p:graphicFrame>
        <p:nvGraphicFramePr>
          <p:cNvPr id="4" name="Diagram 3">
            <a:extLst>
              <a:ext uri="{FF2B5EF4-FFF2-40B4-BE49-F238E27FC236}">
                <a16:creationId xmlns:a16="http://schemas.microsoft.com/office/drawing/2014/main" id="{F53FDD29-A069-481C-A359-8FA8F1A44EDB}"/>
              </a:ext>
            </a:extLst>
          </p:cNvPr>
          <p:cNvGraphicFramePr/>
          <p:nvPr>
            <p:extLst>
              <p:ext uri="{D42A27DB-BD31-4B8C-83A1-F6EECF244321}">
                <p14:modId xmlns:p14="http://schemas.microsoft.com/office/powerpoint/2010/main" val="3592467759"/>
              </p:ext>
            </p:extLst>
          </p:nvPr>
        </p:nvGraphicFramePr>
        <p:xfrm>
          <a:off x="1716881" y="1012181"/>
          <a:ext cx="60960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16228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pic>
        <p:nvPicPr>
          <p:cNvPr id="5" name="Picture 4" descr="A close up of a computer&#10;&#10;Description automatically generated">
            <a:extLst>
              <a:ext uri="{FF2B5EF4-FFF2-40B4-BE49-F238E27FC236}">
                <a16:creationId xmlns:a16="http://schemas.microsoft.com/office/drawing/2014/main" id="{83A4418D-7F7A-4479-A7C4-ACC55E421AE0}"/>
              </a:ext>
            </a:extLst>
          </p:cNvPr>
          <p:cNvPicPr>
            <a:picLocks noChangeAspect="1"/>
          </p:cNvPicPr>
          <p:nvPr/>
        </p:nvPicPr>
        <p:blipFill>
          <a:blip r:embed="rId3"/>
          <a:stretch>
            <a:fillRect/>
          </a:stretch>
        </p:blipFill>
        <p:spPr>
          <a:xfrm>
            <a:off x="0" y="731700"/>
            <a:ext cx="9144000" cy="41903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 name="TextBox 1">
            <a:extLst>
              <a:ext uri="{FF2B5EF4-FFF2-40B4-BE49-F238E27FC236}">
                <a16:creationId xmlns:a16="http://schemas.microsoft.com/office/drawing/2014/main" id="{FAE3B3F9-C3EF-41F2-86AE-C1A1D087ABEE}"/>
              </a:ext>
            </a:extLst>
          </p:cNvPr>
          <p:cNvSpPr txBox="1"/>
          <p:nvPr/>
        </p:nvSpPr>
        <p:spPr>
          <a:xfrm>
            <a:off x="1921667" y="242889"/>
            <a:ext cx="4907757" cy="646331"/>
          </a:xfrm>
          <a:prstGeom prst="rect">
            <a:avLst/>
          </a:prstGeom>
          <a:noFill/>
        </p:spPr>
        <p:txBody>
          <a:bodyPr wrap="square" rtlCol="0">
            <a:spAutoFit/>
          </a:bodyPr>
          <a:lstStyle/>
          <a:p>
            <a:r>
              <a:rPr lang="en-CA" sz="3600" b="1" dirty="0">
                <a:solidFill>
                  <a:schemeClr val="bg1"/>
                </a:solidFill>
                <a:latin typeface="Calibri" panose="020F0502020204030204" pitchFamily="34" charset="0"/>
                <a:cs typeface="Calibri" panose="020F0502020204030204" pitchFamily="34" charset="0"/>
              </a:rPr>
              <a:t> Problem Statement </a:t>
            </a:r>
            <a:endParaRPr lang="en-CA" dirty="0"/>
          </a:p>
        </p:txBody>
      </p:sp>
      <p:graphicFrame>
        <p:nvGraphicFramePr>
          <p:cNvPr id="6" name="Diagram 5">
            <a:extLst>
              <a:ext uri="{FF2B5EF4-FFF2-40B4-BE49-F238E27FC236}">
                <a16:creationId xmlns:a16="http://schemas.microsoft.com/office/drawing/2014/main" id="{10233D4B-5B25-4C15-83A4-BA67ADE84353}"/>
              </a:ext>
            </a:extLst>
          </p:cNvPr>
          <p:cNvGraphicFramePr/>
          <p:nvPr>
            <p:extLst>
              <p:ext uri="{D42A27DB-BD31-4B8C-83A1-F6EECF244321}">
                <p14:modId xmlns:p14="http://schemas.microsoft.com/office/powerpoint/2010/main" val="3561718039"/>
              </p:ext>
            </p:extLst>
          </p:nvPr>
        </p:nvGraphicFramePr>
        <p:xfrm>
          <a:off x="1335880" y="1193006"/>
          <a:ext cx="6657978" cy="3707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C253F961-9FD1-4418-B836-8947DCE0F656}"/>
              </a:ext>
            </a:extLst>
          </p:cNvPr>
          <p:cNvSpPr/>
          <p:nvPr/>
        </p:nvSpPr>
        <p:spPr>
          <a:xfrm>
            <a:off x="8338971" y="4596706"/>
            <a:ext cx="805029" cy="400110"/>
          </a:xfrm>
          <a:prstGeom prst="rect">
            <a:avLst/>
          </a:prstGeom>
        </p:spPr>
        <p:txBody>
          <a:bodyPr wrap="none">
            <a:spAutoFit/>
          </a:bodyPr>
          <a:lstStyle/>
          <a:p>
            <a:r>
              <a:rPr lang="en-CA" sz="2000" dirty="0">
                <a:latin typeface="Calibri" panose="020F0502020204030204" pitchFamily="34" charset="0"/>
                <a:cs typeface="Calibri" panose="020F0502020204030204" pitchFamily="34" charset="0"/>
              </a:rPr>
              <a:t>Cont..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TextBox 1">
            <a:extLst>
              <a:ext uri="{FF2B5EF4-FFF2-40B4-BE49-F238E27FC236}">
                <a16:creationId xmlns:a16="http://schemas.microsoft.com/office/drawing/2014/main" id="{FAE3B3F9-C3EF-41F2-86AE-C1A1D087ABEE}"/>
              </a:ext>
            </a:extLst>
          </p:cNvPr>
          <p:cNvSpPr txBox="1"/>
          <p:nvPr/>
        </p:nvSpPr>
        <p:spPr>
          <a:xfrm>
            <a:off x="1435892" y="300813"/>
            <a:ext cx="4907757" cy="646331"/>
          </a:xfrm>
          <a:prstGeom prst="rect">
            <a:avLst/>
          </a:prstGeom>
          <a:noFill/>
        </p:spPr>
        <p:txBody>
          <a:bodyPr wrap="square" rtlCol="0">
            <a:spAutoFit/>
          </a:bodyPr>
          <a:lstStyle/>
          <a:p>
            <a:r>
              <a:rPr lang="en-CA" sz="3600" b="1" dirty="0">
                <a:solidFill>
                  <a:schemeClr val="bg1"/>
                </a:solidFill>
                <a:latin typeface="Calibri" panose="020F0502020204030204" pitchFamily="34" charset="0"/>
                <a:cs typeface="Calibri" panose="020F0502020204030204" pitchFamily="34" charset="0"/>
              </a:rPr>
              <a:t> </a:t>
            </a:r>
            <a:endParaRPr lang="en-CA" dirty="0"/>
          </a:p>
        </p:txBody>
      </p:sp>
      <p:graphicFrame>
        <p:nvGraphicFramePr>
          <p:cNvPr id="6" name="Diagram 5">
            <a:extLst>
              <a:ext uri="{FF2B5EF4-FFF2-40B4-BE49-F238E27FC236}">
                <a16:creationId xmlns:a16="http://schemas.microsoft.com/office/drawing/2014/main" id="{10233D4B-5B25-4C15-83A4-BA67ADE84353}"/>
              </a:ext>
            </a:extLst>
          </p:cNvPr>
          <p:cNvGraphicFramePr/>
          <p:nvPr>
            <p:extLst>
              <p:ext uri="{D42A27DB-BD31-4B8C-83A1-F6EECF244321}">
                <p14:modId xmlns:p14="http://schemas.microsoft.com/office/powerpoint/2010/main" val="1044908655"/>
              </p:ext>
            </p:extLst>
          </p:nvPr>
        </p:nvGraphicFramePr>
        <p:xfrm>
          <a:off x="1335880" y="1193006"/>
          <a:ext cx="6657978" cy="3707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1672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8" name="TextBox 7">
            <a:extLst>
              <a:ext uri="{FF2B5EF4-FFF2-40B4-BE49-F238E27FC236}">
                <a16:creationId xmlns:a16="http://schemas.microsoft.com/office/drawing/2014/main" id="{AE149767-2612-4C14-84B1-B817FAA6C1EB}"/>
              </a:ext>
            </a:extLst>
          </p:cNvPr>
          <p:cNvSpPr txBox="1"/>
          <p:nvPr/>
        </p:nvSpPr>
        <p:spPr>
          <a:xfrm>
            <a:off x="521494" y="3479006"/>
            <a:ext cx="8622506" cy="1477328"/>
          </a:xfrm>
          <a:prstGeom prst="rect">
            <a:avLst/>
          </a:prstGeom>
          <a:noFill/>
        </p:spPr>
        <p:txBody>
          <a:bodyPr wrap="square" rtlCol="0">
            <a:spAutoFit/>
          </a:bodyPr>
          <a:lstStyle/>
          <a:p>
            <a:pPr marL="285750" indent="-285750">
              <a:buClr>
                <a:srgbClr val="FF9900"/>
              </a:buClr>
              <a:buFont typeface="Wingdings" panose="05000000000000000000" pitchFamily="2" charset="2"/>
              <a:buChar char="Ø"/>
            </a:pPr>
            <a:r>
              <a:rPr lang="en-US" sz="1800" dirty="0"/>
              <a:t>The dataset describes the overall statistical details of each variables.</a:t>
            </a:r>
          </a:p>
          <a:p>
            <a:pPr marL="285750" indent="-285750">
              <a:buClr>
                <a:srgbClr val="FF9900"/>
              </a:buClr>
              <a:buFont typeface="Wingdings" panose="05000000000000000000" pitchFamily="2" charset="2"/>
              <a:buChar char="Ø"/>
            </a:pPr>
            <a:r>
              <a:rPr lang="en-US" sz="1800" dirty="0"/>
              <a:t>Pandas as packaging import and analyze data very simply. </a:t>
            </a:r>
          </a:p>
          <a:p>
            <a:pPr marL="285750" indent="-285750">
              <a:buClr>
                <a:srgbClr val="FF9900"/>
              </a:buClr>
              <a:buFont typeface="Wingdings" panose="05000000000000000000" pitchFamily="2" charset="2"/>
              <a:buChar char="Ø"/>
            </a:pPr>
            <a:r>
              <a:rPr lang="en-US" sz="1800" dirty="0"/>
              <a:t>Pandas is used for understanding basic statistical details i.e. count, mean, std and percentile.</a:t>
            </a:r>
          </a:p>
          <a:p>
            <a:pPr algn="just">
              <a:buClr>
                <a:srgbClr val="FF9933"/>
              </a:buClr>
            </a:pPr>
            <a:endParaRPr lang="en-CA"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654211A-BCDB-4C32-8838-46DF529F1E2F}"/>
              </a:ext>
            </a:extLst>
          </p:cNvPr>
          <p:cNvSpPr txBox="1"/>
          <p:nvPr/>
        </p:nvSpPr>
        <p:spPr>
          <a:xfrm>
            <a:off x="2578894" y="364900"/>
            <a:ext cx="7072313" cy="523220"/>
          </a:xfrm>
          <a:prstGeom prst="rect">
            <a:avLst/>
          </a:prstGeom>
          <a:noFill/>
        </p:spPr>
        <p:txBody>
          <a:bodyPr wrap="square" rtlCol="0">
            <a:spAutoFit/>
          </a:bodyPr>
          <a:lstStyle/>
          <a:p>
            <a:pPr>
              <a:buClr>
                <a:srgbClr val="FF9900"/>
              </a:buClr>
            </a:pPr>
            <a:r>
              <a:rPr lang="en-CA" sz="2800" b="1" dirty="0">
                <a:solidFill>
                  <a:schemeClr val="bg1"/>
                </a:solidFill>
                <a:latin typeface="Calibri" panose="020F0502020204030204" pitchFamily="34" charset="0"/>
                <a:cs typeface="Calibri" panose="020F0502020204030204" pitchFamily="34" charset="0"/>
              </a:rPr>
              <a:t>Key Statistics</a:t>
            </a:r>
          </a:p>
        </p:txBody>
      </p:sp>
      <p:pic>
        <p:nvPicPr>
          <p:cNvPr id="9" name="Picture 8">
            <a:extLst>
              <a:ext uri="{FF2B5EF4-FFF2-40B4-BE49-F238E27FC236}">
                <a16:creationId xmlns:a16="http://schemas.microsoft.com/office/drawing/2014/main" id="{1FE249FF-0230-479A-8C6A-8C6BDB7E6433}"/>
              </a:ext>
            </a:extLst>
          </p:cNvPr>
          <p:cNvPicPr>
            <a:picLocks noChangeAspect="1"/>
          </p:cNvPicPr>
          <p:nvPr/>
        </p:nvPicPr>
        <p:blipFill>
          <a:blip r:embed="rId2"/>
          <a:stretch>
            <a:fillRect/>
          </a:stretch>
        </p:blipFill>
        <p:spPr>
          <a:xfrm>
            <a:off x="521494" y="1044539"/>
            <a:ext cx="8515349" cy="2181833"/>
          </a:xfrm>
          <a:prstGeom prst="rect">
            <a:avLst/>
          </a:prstGeom>
        </p:spPr>
      </p:pic>
    </p:spTree>
    <p:extLst>
      <p:ext uri="{BB962C8B-B14F-4D97-AF65-F5344CB8AC3E}">
        <p14:creationId xmlns:p14="http://schemas.microsoft.com/office/powerpoint/2010/main" val="2397282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8" name="TextBox 7">
            <a:extLst>
              <a:ext uri="{FF2B5EF4-FFF2-40B4-BE49-F238E27FC236}">
                <a16:creationId xmlns:a16="http://schemas.microsoft.com/office/drawing/2014/main" id="{AE149767-2612-4C14-84B1-B817FAA6C1EB}"/>
              </a:ext>
            </a:extLst>
          </p:cNvPr>
          <p:cNvSpPr txBox="1"/>
          <p:nvPr/>
        </p:nvSpPr>
        <p:spPr>
          <a:xfrm>
            <a:off x="521494" y="3479006"/>
            <a:ext cx="8622506" cy="369332"/>
          </a:xfrm>
          <a:prstGeom prst="rect">
            <a:avLst/>
          </a:prstGeom>
          <a:noFill/>
        </p:spPr>
        <p:txBody>
          <a:bodyPr wrap="square" rtlCol="0">
            <a:spAutoFit/>
          </a:bodyPr>
          <a:lstStyle/>
          <a:p>
            <a:pPr algn="just">
              <a:buClr>
                <a:srgbClr val="FF9933"/>
              </a:buClr>
            </a:pPr>
            <a:endParaRPr lang="en-CA"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654211A-BCDB-4C32-8838-46DF529F1E2F}"/>
              </a:ext>
            </a:extLst>
          </p:cNvPr>
          <p:cNvSpPr txBox="1"/>
          <p:nvPr/>
        </p:nvSpPr>
        <p:spPr>
          <a:xfrm>
            <a:off x="3093243" y="380763"/>
            <a:ext cx="7072313" cy="523220"/>
          </a:xfrm>
          <a:prstGeom prst="rect">
            <a:avLst/>
          </a:prstGeom>
          <a:noFill/>
        </p:spPr>
        <p:txBody>
          <a:bodyPr wrap="square" rtlCol="0">
            <a:spAutoFit/>
          </a:bodyPr>
          <a:lstStyle/>
          <a:p>
            <a:pPr>
              <a:buClr>
                <a:srgbClr val="FF9900"/>
              </a:buClr>
            </a:pPr>
            <a:r>
              <a:rPr lang="en-CA" sz="2800" b="1" dirty="0">
                <a:solidFill>
                  <a:schemeClr val="bg1"/>
                </a:solidFill>
                <a:latin typeface="Calibri" panose="020F0502020204030204" pitchFamily="34" charset="0"/>
                <a:cs typeface="Calibri" panose="020F0502020204030204" pitchFamily="34" charset="0"/>
              </a:rPr>
              <a:t>Q-Q Plot </a:t>
            </a:r>
          </a:p>
        </p:txBody>
      </p:sp>
      <p:pic>
        <p:nvPicPr>
          <p:cNvPr id="2" name="Picture 1">
            <a:extLst>
              <a:ext uri="{FF2B5EF4-FFF2-40B4-BE49-F238E27FC236}">
                <a16:creationId xmlns:a16="http://schemas.microsoft.com/office/drawing/2014/main" id="{2B267C06-0F94-4616-801C-92E6E4FD5BE4}"/>
              </a:ext>
            </a:extLst>
          </p:cNvPr>
          <p:cNvPicPr>
            <a:picLocks noChangeAspect="1"/>
          </p:cNvPicPr>
          <p:nvPr/>
        </p:nvPicPr>
        <p:blipFill>
          <a:blip r:embed="rId2"/>
          <a:stretch>
            <a:fillRect/>
          </a:stretch>
        </p:blipFill>
        <p:spPr>
          <a:xfrm>
            <a:off x="4929188" y="1614488"/>
            <a:ext cx="4214812" cy="2786062"/>
          </a:xfrm>
          <a:prstGeom prst="rect">
            <a:avLst/>
          </a:prstGeom>
        </p:spPr>
      </p:pic>
      <p:sp>
        <p:nvSpPr>
          <p:cNvPr id="3" name="TextBox 2">
            <a:extLst>
              <a:ext uri="{FF2B5EF4-FFF2-40B4-BE49-F238E27FC236}">
                <a16:creationId xmlns:a16="http://schemas.microsoft.com/office/drawing/2014/main" id="{A4E2E305-053A-4BA5-BC69-37E918E2B565}"/>
              </a:ext>
            </a:extLst>
          </p:cNvPr>
          <p:cNvSpPr txBox="1"/>
          <p:nvPr/>
        </p:nvSpPr>
        <p:spPr>
          <a:xfrm>
            <a:off x="532575" y="1511855"/>
            <a:ext cx="4140993" cy="3046988"/>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r>
              <a:rPr lang="en-US" sz="1600" dirty="0"/>
              <a:t>The QQ-plot determines that values of Utility do not adapt very well to the normal distribution. </a:t>
            </a:r>
          </a:p>
          <a:p>
            <a:pPr marL="285750" indent="-285750" algn="just">
              <a:buClr>
                <a:srgbClr val="FF9900"/>
              </a:buClr>
              <a:buFont typeface="Wingdings" panose="05000000000000000000" pitchFamily="2" charset="2"/>
              <a:buChar char="Ø"/>
            </a:pPr>
            <a:r>
              <a:rPr lang="en-US" sz="1600" dirty="0"/>
              <a:t>The variation between Utility values and the normal distribution shows to be most noted in the lower left-hand angle of the chart, which compares to the left end of the normal distribution. </a:t>
            </a:r>
          </a:p>
          <a:p>
            <a:pPr marL="285750" indent="-285750" algn="just">
              <a:buClr>
                <a:srgbClr val="FF9900"/>
              </a:buClr>
              <a:buFont typeface="Wingdings" panose="05000000000000000000" pitchFamily="2" charset="2"/>
              <a:buChar char="Ø"/>
            </a:pPr>
            <a:r>
              <a:rPr lang="en-US" sz="1600" dirty="0"/>
              <a:t>The inconsistency is remarkable in the uppermost right and left-hand edge of the diagram, which resembles abnormal distribution.</a:t>
            </a:r>
            <a:endParaRPr lang="en-CA" sz="1600" dirty="0"/>
          </a:p>
        </p:txBody>
      </p:sp>
    </p:spTree>
    <p:extLst>
      <p:ext uri="{BB962C8B-B14F-4D97-AF65-F5344CB8AC3E}">
        <p14:creationId xmlns:p14="http://schemas.microsoft.com/office/powerpoint/2010/main" val="568591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471C9E-B8BD-4542-940B-2AC101AC3A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8" name="TextBox 7">
            <a:extLst>
              <a:ext uri="{FF2B5EF4-FFF2-40B4-BE49-F238E27FC236}">
                <a16:creationId xmlns:a16="http://schemas.microsoft.com/office/drawing/2014/main" id="{AE149767-2612-4C14-84B1-B817FAA6C1EB}"/>
              </a:ext>
            </a:extLst>
          </p:cNvPr>
          <p:cNvSpPr txBox="1"/>
          <p:nvPr/>
        </p:nvSpPr>
        <p:spPr>
          <a:xfrm>
            <a:off x="521494" y="3479006"/>
            <a:ext cx="8622506" cy="369332"/>
          </a:xfrm>
          <a:prstGeom prst="rect">
            <a:avLst/>
          </a:prstGeom>
          <a:noFill/>
        </p:spPr>
        <p:txBody>
          <a:bodyPr wrap="square" rtlCol="0">
            <a:spAutoFit/>
          </a:bodyPr>
          <a:lstStyle/>
          <a:p>
            <a:pPr algn="just">
              <a:buClr>
                <a:srgbClr val="FF9933"/>
              </a:buClr>
            </a:pPr>
            <a:endParaRPr lang="en-CA"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654211A-BCDB-4C32-8838-46DF529F1E2F}"/>
              </a:ext>
            </a:extLst>
          </p:cNvPr>
          <p:cNvSpPr txBox="1"/>
          <p:nvPr/>
        </p:nvSpPr>
        <p:spPr>
          <a:xfrm>
            <a:off x="3500437" y="381863"/>
            <a:ext cx="7072313" cy="523220"/>
          </a:xfrm>
          <a:prstGeom prst="rect">
            <a:avLst/>
          </a:prstGeom>
          <a:noFill/>
        </p:spPr>
        <p:txBody>
          <a:bodyPr wrap="square" rtlCol="0">
            <a:spAutoFit/>
          </a:bodyPr>
          <a:lstStyle/>
          <a:p>
            <a:pPr>
              <a:buClr>
                <a:srgbClr val="FF9900"/>
              </a:buClr>
            </a:pPr>
            <a:r>
              <a:rPr lang="en-CA" sz="2800" b="1" dirty="0">
                <a:solidFill>
                  <a:schemeClr val="bg1"/>
                </a:solidFill>
                <a:latin typeface="Calibri" panose="020F0502020204030204" pitchFamily="34" charset="0"/>
                <a:cs typeface="Calibri" panose="020F0502020204030204" pitchFamily="34" charset="0"/>
              </a:rPr>
              <a:t>Heat Map </a:t>
            </a:r>
          </a:p>
        </p:txBody>
      </p:sp>
      <p:pic>
        <p:nvPicPr>
          <p:cNvPr id="3" name="Picture 2">
            <a:extLst>
              <a:ext uri="{FF2B5EF4-FFF2-40B4-BE49-F238E27FC236}">
                <a16:creationId xmlns:a16="http://schemas.microsoft.com/office/drawing/2014/main" id="{238AC6CA-4065-4D9E-93E5-6341D6C465BC}"/>
              </a:ext>
            </a:extLst>
          </p:cNvPr>
          <p:cNvPicPr>
            <a:picLocks noChangeAspect="1"/>
          </p:cNvPicPr>
          <p:nvPr/>
        </p:nvPicPr>
        <p:blipFill>
          <a:blip r:embed="rId2"/>
          <a:stretch>
            <a:fillRect/>
          </a:stretch>
        </p:blipFill>
        <p:spPr>
          <a:xfrm>
            <a:off x="4800600" y="1414463"/>
            <a:ext cx="4343400" cy="3014662"/>
          </a:xfrm>
          <a:prstGeom prst="rect">
            <a:avLst/>
          </a:prstGeom>
        </p:spPr>
      </p:pic>
      <p:sp>
        <p:nvSpPr>
          <p:cNvPr id="4" name="TextBox 3">
            <a:extLst>
              <a:ext uri="{FF2B5EF4-FFF2-40B4-BE49-F238E27FC236}">
                <a16:creationId xmlns:a16="http://schemas.microsoft.com/office/drawing/2014/main" id="{23AF8A64-E8E1-4248-BE6F-1942AF566D64}"/>
              </a:ext>
            </a:extLst>
          </p:cNvPr>
          <p:cNvSpPr txBox="1"/>
          <p:nvPr/>
        </p:nvSpPr>
        <p:spPr>
          <a:xfrm>
            <a:off x="392906" y="1069419"/>
            <a:ext cx="4407693" cy="3785652"/>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r>
              <a:rPr lang="en-US" sz="1600" dirty="0"/>
              <a:t>Heat Map shows the correlation between the independent variables.</a:t>
            </a:r>
          </a:p>
          <a:p>
            <a:pPr marL="285750" indent="-285750" algn="just">
              <a:buClr>
                <a:srgbClr val="FF9900"/>
              </a:buClr>
              <a:buFont typeface="Wingdings" panose="05000000000000000000" pitchFamily="2" charset="2"/>
              <a:buChar char="Ø"/>
            </a:pPr>
            <a:r>
              <a:rPr lang="en-US" sz="1600" dirty="0"/>
              <a:t>It also specifies that what makes a good model, how can we validate and optimized the model and which hyperparameter we used to improve the accuracy of the model.</a:t>
            </a:r>
          </a:p>
          <a:p>
            <a:pPr marL="285750" indent="-285750" algn="just">
              <a:buClr>
                <a:srgbClr val="FF9900"/>
              </a:buClr>
              <a:buFont typeface="Wingdings" panose="05000000000000000000" pitchFamily="2" charset="2"/>
              <a:buChar char="Ø"/>
            </a:pPr>
            <a:r>
              <a:rPr lang="en-US" sz="1600" dirty="0"/>
              <a:t>Moreover, we can use visualization to understand the correlation between variables. </a:t>
            </a:r>
          </a:p>
          <a:p>
            <a:pPr marL="285750" indent="-285750" algn="just">
              <a:buClr>
                <a:srgbClr val="FF9900"/>
              </a:buClr>
              <a:buFont typeface="Wingdings" panose="05000000000000000000" pitchFamily="2" charset="2"/>
              <a:buChar char="Ø"/>
            </a:pPr>
            <a:r>
              <a:rPr lang="en-US" sz="1600" dirty="0"/>
              <a:t>From the correlation matrix graph, we can see that ‘cp’ has strong correlation with ‘target’ by 37% whereas with ‘thalach’ its correlated by 42%. Additionally, ‘Chol’ and ‘trestbps’ has not good correlation with ‘target’, -0.067 and -0.093 respectively. </a:t>
            </a:r>
            <a:endParaRPr lang="en-CA" sz="1600" dirty="0"/>
          </a:p>
        </p:txBody>
      </p:sp>
    </p:spTree>
    <p:extLst>
      <p:ext uri="{BB962C8B-B14F-4D97-AF65-F5344CB8AC3E}">
        <p14:creationId xmlns:p14="http://schemas.microsoft.com/office/powerpoint/2010/main" val="307896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77" name="Slide Number Placeholder 3">
            <a:extLst>
              <a:ext uri="{FF2B5EF4-FFF2-40B4-BE49-F238E27FC236}">
                <a16:creationId xmlns:a16="http://schemas.microsoft.com/office/drawing/2014/main" id="{5B439AA6-3BC4-4E5E-9037-AC8B6DB23B2C}"/>
              </a:ext>
            </a:extLst>
          </p:cNvPr>
          <p:cNvSpPr>
            <a:spLocks noGrp="1"/>
          </p:cNvSpPr>
          <p:nvPr>
            <p:ph type="sldNum" idx="12"/>
          </p:nvPr>
        </p:nvSpPr>
        <p:spPr>
          <a:xfrm>
            <a:off x="0" y="0"/>
            <a:ext cx="594900" cy="731700"/>
          </a:xfrm>
        </p:spPr>
        <p:txBody>
          <a:bodyPr/>
          <a:lstStyle/>
          <a:p>
            <a:pPr marL="0" lvl="0" indent="0" algn="ctr" rtl="0">
              <a:spcBef>
                <a:spcPts val="0"/>
              </a:spcBef>
              <a:spcAft>
                <a:spcPts val="600"/>
              </a:spcAft>
              <a:buNone/>
            </a:pPr>
            <a:fld id="{00000000-1234-1234-1234-123412341234}" type="slidenum">
              <a:rPr lang="en" sz="2400"/>
              <a:pPr marL="0" lvl="0" indent="0" algn="ctr" rtl="0">
                <a:spcBef>
                  <a:spcPts val="0"/>
                </a:spcBef>
                <a:spcAft>
                  <a:spcPts val="600"/>
                </a:spcAft>
                <a:buNone/>
              </a:pPr>
              <a:t>9</a:t>
            </a:fld>
            <a:endParaRPr lang="en" sz="2400"/>
          </a:p>
        </p:txBody>
      </p:sp>
      <p:sp>
        <p:nvSpPr>
          <p:cNvPr id="6" name="TextBox 5">
            <a:extLst>
              <a:ext uri="{FF2B5EF4-FFF2-40B4-BE49-F238E27FC236}">
                <a16:creationId xmlns:a16="http://schemas.microsoft.com/office/drawing/2014/main" id="{FF66DC0A-41C9-4E6C-A2DB-F09F1C8C864B}"/>
              </a:ext>
            </a:extLst>
          </p:cNvPr>
          <p:cNvSpPr txBox="1"/>
          <p:nvPr/>
        </p:nvSpPr>
        <p:spPr>
          <a:xfrm>
            <a:off x="1319212" y="330808"/>
            <a:ext cx="5779293" cy="584775"/>
          </a:xfrm>
          <a:prstGeom prst="rect">
            <a:avLst/>
          </a:prstGeom>
          <a:noFill/>
        </p:spPr>
        <p:txBody>
          <a:bodyPr wrap="square" rtlCol="0">
            <a:spAutoFit/>
          </a:bodyPr>
          <a:lstStyle/>
          <a:p>
            <a:pPr>
              <a:buClr>
                <a:srgbClr val="FF9900"/>
              </a:buClr>
            </a:pPr>
            <a:r>
              <a:rPr lang="en-CA" sz="3200" b="1" dirty="0">
                <a:solidFill>
                  <a:schemeClr val="bg1"/>
                </a:solidFill>
                <a:latin typeface="Calibri" panose="020F0502020204030204" pitchFamily="34" charset="0"/>
                <a:cs typeface="Calibri" panose="020F0502020204030204" pitchFamily="34" charset="0"/>
              </a:rPr>
              <a:t>Steps to conduct Analysis</a:t>
            </a:r>
          </a:p>
        </p:txBody>
      </p:sp>
      <p:graphicFrame>
        <p:nvGraphicFramePr>
          <p:cNvPr id="5" name="Diagram 4">
            <a:extLst>
              <a:ext uri="{FF2B5EF4-FFF2-40B4-BE49-F238E27FC236}">
                <a16:creationId xmlns:a16="http://schemas.microsoft.com/office/drawing/2014/main" id="{0F77682E-FC6E-49D5-B9A8-C1F0ECA4DEAF}"/>
              </a:ext>
            </a:extLst>
          </p:cNvPr>
          <p:cNvGraphicFramePr/>
          <p:nvPr>
            <p:extLst>
              <p:ext uri="{D42A27DB-BD31-4B8C-83A1-F6EECF244321}">
                <p14:modId xmlns:p14="http://schemas.microsoft.com/office/powerpoint/2010/main" val="1754497809"/>
              </p:ext>
            </p:extLst>
          </p:nvPr>
        </p:nvGraphicFramePr>
        <p:xfrm>
          <a:off x="1035844" y="826443"/>
          <a:ext cx="5457825" cy="2245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54271C16-0129-4B4A-A524-055B02951FDD}"/>
              </a:ext>
            </a:extLst>
          </p:cNvPr>
          <p:cNvGraphicFramePr/>
          <p:nvPr>
            <p:extLst>
              <p:ext uri="{D42A27DB-BD31-4B8C-83A1-F6EECF244321}">
                <p14:modId xmlns:p14="http://schemas.microsoft.com/office/powerpoint/2010/main" val="1506823815"/>
              </p:ext>
            </p:extLst>
          </p:nvPr>
        </p:nvGraphicFramePr>
        <p:xfrm>
          <a:off x="991689" y="2036013"/>
          <a:ext cx="3866061" cy="21562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FEBFE9B2-09F0-4028-B1FB-1F366B3624D3}"/>
              </a:ext>
            </a:extLst>
          </p:cNvPr>
          <p:cNvGraphicFramePr/>
          <p:nvPr>
            <p:extLst>
              <p:ext uri="{D42A27DB-BD31-4B8C-83A1-F6EECF244321}">
                <p14:modId xmlns:p14="http://schemas.microsoft.com/office/powerpoint/2010/main" val="1597250552"/>
              </p:ext>
            </p:extLst>
          </p:nvPr>
        </p:nvGraphicFramePr>
        <p:xfrm>
          <a:off x="4634014" y="1709725"/>
          <a:ext cx="3807619" cy="280880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0" name="Diagram 9">
            <a:extLst>
              <a:ext uri="{FF2B5EF4-FFF2-40B4-BE49-F238E27FC236}">
                <a16:creationId xmlns:a16="http://schemas.microsoft.com/office/drawing/2014/main" id="{383624E7-7F25-42DB-B50D-446826BE5DD2}"/>
              </a:ext>
            </a:extLst>
          </p:cNvPr>
          <p:cNvGraphicFramePr/>
          <p:nvPr>
            <p:extLst>
              <p:ext uri="{D42A27DB-BD31-4B8C-83A1-F6EECF244321}">
                <p14:modId xmlns:p14="http://schemas.microsoft.com/office/powerpoint/2010/main" val="3018572140"/>
              </p:ext>
            </p:extLst>
          </p:nvPr>
        </p:nvGraphicFramePr>
        <p:xfrm>
          <a:off x="5943600" y="539750"/>
          <a:ext cx="2578894" cy="264636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1" name="TextBox 10">
            <a:extLst>
              <a:ext uri="{FF2B5EF4-FFF2-40B4-BE49-F238E27FC236}">
                <a16:creationId xmlns:a16="http://schemas.microsoft.com/office/drawing/2014/main" id="{BB7522C3-B399-44FB-A66A-05F32ED3D128}"/>
              </a:ext>
            </a:extLst>
          </p:cNvPr>
          <p:cNvSpPr txBox="1"/>
          <p:nvPr/>
        </p:nvSpPr>
        <p:spPr>
          <a:xfrm>
            <a:off x="5292090" y="4495670"/>
            <a:ext cx="45720" cy="307777"/>
          </a:xfrm>
          <a:prstGeom prst="rect">
            <a:avLst/>
          </a:prstGeom>
          <a:noFill/>
        </p:spPr>
        <p:txBody>
          <a:bodyPr wrap="square" rtlCol="0">
            <a:spAutoFit/>
          </a:bodyPr>
          <a:lstStyle/>
          <a:p>
            <a:endParaRPr lang="en-CA" dirty="0"/>
          </a:p>
        </p:txBody>
      </p:sp>
      <p:sp>
        <p:nvSpPr>
          <p:cNvPr id="13" name="TextBox 12">
            <a:extLst>
              <a:ext uri="{FF2B5EF4-FFF2-40B4-BE49-F238E27FC236}">
                <a16:creationId xmlns:a16="http://schemas.microsoft.com/office/drawing/2014/main" id="{43FC6425-5505-4024-A74A-1DB691F4225D}"/>
              </a:ext>
            </a:extLst>
          </p:cNvPr>
          <p:cNvSpPr txBox="1"/>
          <p:nvPr/>
        </p:nvSpPr>
        <p:spPr>
          <a:xfrm>
            <a:off x="7931569" y="4518530"/>
            <a:ext cx="1020128" cy="400110"/>
          </a:xfrm>
          <a:prstGeom prst="rect">
            <a:avLst/>
          </a:prstGeom>
          <a:noFill/>
        </p:spPr>
        <p:txBody>
          <a:bodyPr wrap="square" rtlCol="0">
            <a:spAutoFit/>
          </a:bodyPr>
          <a:lstStyle/>
          <a:p>
            <a:r>
              <a:rPr lang="en-CA" sz="2000" dirty="0"/>
              <a:t>Cont..</a:t>
            </a:r>
          </a:p>
        </p:txBody>
      </p:sp>
    </p:spTree>
    <p:extLst>
      <p:ext uri="{BB962C8B-B14F-4D97-AF65-F5344CB8AC3E}">
        <p14:creationId xmlns:p14="http://schemas.microsoft.com/office/powerpoint/2010/main" val="1499246358"/>
      </p:ext>
    </p:extLst>
  </p:cSld>
  <p:clrMapOvr>
    <a:masterClrMapping/>
  </p:clrMapOvr>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2402</TotalTime>
  <Words>1545</Words>
  <Application>Microsoft Office PowerPoint</Application>
  <PresentationFormat>On-screen Show (16:9)</PresentationFormat>
  <Paragraphs>179</Paragraphs>
  <Slides>30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Roboto</vt:lpstr>
      <vt:lpstr>Arial</vt:lpstr>
      <vt:lpstr>Times New Roman</vt:lpstr>
      <vt:lpstr>Dosis</vt:lpstr>
      <vt:lpstr>Calibri</vt:lpstr>
      <vt:lpstr>Wingdings</vt:lpstr>
      <vt:lpstr>William template</vt:lpstr>
      <vt:lpstr>Statistical and Predictive Modelling for Analytics II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Analysis Assessment</dc:title>
  <dc:creator>kartik sojitra</dc:creator>
  <cp:lastModifiedBy>kartik sojitra</cp:lastModifiedBy>
  <cp:revision>335</cp:revision>
  <dcterms:created xsi:type="dcterms:W3CDTF">2019-12-11T00:20:02Z</dcterms:created>
  <dcterms:modified xsi:type="dcterms:W3CDTF">2020-04-18T04:00:42Z</dcterms:modified>
</cp:coreProperties>
</file>