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8" r:id="rId3"/>
    <p:sldId id="260" r:id="rId4"/>
    <p:sldId id="261" r:id="rId5"/>
    <p:sldId id="297" r:id="rId6"/>
    <p:sldId id="299" r:id="rId7"/>
    <p:sldId id="298" r:id="rId8"/>
    <p:sldId id="300" r:id="rId9"/>
    <p:sldId id="279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Dosis" panose="020B0604020202020204" charset="0"/>
      <p:regular r:id="rId16"/>
      <p:bold r:id="rId17"/>
    </p:embeddedFont>
    <p:embeddedFont>
      <p:font typeface="Robo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9933"/>
    <a:srgbClr val="339966"/>
    <a:srgbClr val="808000"/>
    <a:srgbClr val="CCCC00"/>
    <a:srgbClr val="CC3300"/>
    <a:srgbClr val="009900"/>
    <a:srgbClr val="0066CC"/>
    <a:srgbClr val="00FF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4E4698-A93F-4315-B7E4-BECB6238099A}">
  <a:tblStyle styleId="{9C4E4698-A93F-4315-B7E4-BECB623809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3015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44050" y="-38100"/>
            <a:ext cx="4139800" cy="5192625"/>
          </a:xfrm>
          <a:custGeom>
            <a:avLst/>
            <a:gdLst/>
            <a:ahLst/>
            <a:cxnLst/>
            <a:rect l="l" t="t" r="r" b="b"/>
            <a:pathLst>
              <a:path w="165592" h="207705" extrusionOk="0">
                <a:moveTo>
                  <a:pt x="165592" y="207264"/>
                </a:moveTo>
                <a:lnTo>
                  <a:pt x="58150" y="0"/>
                </a:lnTo>
                <a:lnTo>
                  <a:pt x="0" y="643"/>
                </a:lnTo>
                <a:lnTo>
                  <a:pt x="881" y="207705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23" name="Google Shape;23;p4"/>
          <p:cNvSpPr/>
          <p:nvPr/>
        </p:nvSpPr>
        <p:spPr>
          <a:xfrm flipH="1">
            <a:off x="-647600" y="-14750"/>
            <a:ext cx="24819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57200" rtl="0">
              <a:spcBef>
                <a:spcPts val="600"/>
              </a:spcBef>
              <a:spcAft>
                <a:spcPts val="0"/>
              </a:spcAft>
              <a:buSzPts val="3600"/>
              <a:buChar char="▸"/>
              <a:defRPr sz="3600" i="1"/>
            </a:lvl1pPr>
            <a:lvl2pPr marL="914400" lvl="1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2pPr>
            <a:lvl3pPr marL="1371600" lvl="2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3pPr>
            <a:lvl4pPr marL="1828800" lvl="3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4pPr>
            <a:lvl5pPr marL="2286000" lvl="4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5pPr>
            <a:lvl6pPr marL="2743200" lvl="5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6pPr>
            <a:lvl7pPr marL="3200400" lvl="6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7pPr>
            <a:lvl8pPr marL="3657600" lvl="7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8pPr>
            <a:lvl9pPr marL="4114800" lvl="8" indent="-45720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9pPr>
          </a:lstStyle>
          <a:p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-121150" y="-271850"/>
            <a:ext cx="1955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5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6" name="Google Shape;26;p4"/>
          <p:cNvSpPr/>
          <p:nvPr/>
        </p:nvSpPr>
        <p:spPr>
          <a:xfrm flipH="1">
            <a:off x="1440947" y="-14750"/>
            <a:ext cx="7458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 flipH="1">
            <a:off x="6957299" y="4394650"/>
            <a:ext cx="26439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/>
          <p:nvPr/>
        </p:nvSpPr>
        <p:spPr>
          <a:xfrm>
            <a:off x="6957475" y="4137550"/>
            <a:ext cx="2186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  <a:endParaRPr sz="15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9" name="Google Shape;29;p4"/>
          <p:cNvSpPr/>
          <p:nvPr/>
        </p:nvSpPr>
        <p:spPr>
          <a:xfrm flipH="1">
            <a:off x="6626547" y="4394650"/>
            <a:ext cx="7458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32" name="Google Shape;32;p5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5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ted">
  <p:cSld name="BLANK_1">
    <p:bg>
      <p:bgPr>
        <a:solidFill>
          <a:srgbClr val="22222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97" name="Google Shape;97;p1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2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2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>
            <a:spLocks noGrp="1"/>
          </p:cNvSpPr>
          <p:nvPr>
            <p:ph type="ctrTitle"/>
          </p:nvPr>
        </p:nvSpPr>
        <p:spPr>
          <a:xfrm>
            <a:off x="278607" y="805712"/>
            <a:ext cx="4864894" cy="4308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en-CA" sz="3600" b="1" dirty="0"/>
            </a:b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Statistical and Predictive Modeling for Analytics II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9BE994-F180-4509-9728-5B705317FB92}"/>
              </a:ext>
            </a:extLst>
          </p:cNvPr>
          <p:cNvSpPr/>
          <p:nvPr/>
        </p:nvSpPr>
        <p:spPr>
          <a:xfrm>
            <a:off x="282586" y="3061416"/>
            <a:ext cx="22820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200" b="1" dirty="0">
                <a:solidFill>
                  <a:srgbClr val="FF87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Presented By</a:t>
            </a:r>
            <a:endParaRPr lang="en-CA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54DBEE-8234-4F6F-8A66-CC16233F6B97}"/>
              </a:ext>
            </a:extLst>
          </p:cNvPr>
          <p:cNvSpPr/>
          <p:nvPr/>
        </p:nvSpPr>
        <p:spPr>
          <a:xfrm>
            <a:off x="282586" y="3461526"/>
            <a:ext cx="323357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>
              <a:buNone/>
            </a:pPr>
            <a:r>
              <a:rPr lang="en-CA" sz="2200" b="1" dirty="0">
                <a:solidFill>
                  <a:srgbClr val="FFFFFF"/>
                </a:solidFill>
                <a:latin typeface="Calibri" panose="020F0502020204030204" pitchFamily="34" charset="0"/>
                <a:ea typeface="Roboto" panose="020B0604020202020204" charset="0"/>
                <a:cs typeface="Calibri" panose="020F0502020204030204" pitchFamily="34" charset="0"/>
              </a:rPr>
              <a:t>Kartik Sojitra (100723768)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11CF60-C91F-4A41-BAD8-023B36A07742}"/>
              </a:ext>
            </a:extLst>
          </p:cNvPr>
          <p:cNvSpPr txBox="1"/>
          <p:nvPr/>
        </p:nvSpPr>
        <p:spPr>
          <a:xfrm>
            <a:off x="282586" y="1681974"/>
            <a:ext cx="4914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 – 1</a:t>
            </a:r>
          </a:p>
          <a:p>
            <a:r>
              <a:rPr lang="en-US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K-NN Regression Model</a:t>
            </a:r>
            <a:endParaRPr lang="en-CA" sz="2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6FB15A-A671-49CD-96E9-93DB41922329}"/>
              </a:ext>
            </a:extLst>
          </p:cNvPr>
          <p:cNvSpPr/>
          <p:nvPr/>
        </p:nvSpPr>
        <p:spPr>
          <a:xfrm>
            <a:off x="4979194" y="1518130"/>
            <a:ext cx="3500437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en-CA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Description Of The Problem</a:t>
            </a:r>
          </a:p>
          <a:p>
            <a:pPr marL="342900" lvl="0" indent="-342900"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en-CA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Learning Curve of the k-NN Regression Model </a:t>
            </a:r>
          </a:p>
          <a:p>
            <a:pPr marL="342900" indent="-342900"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en-CA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Standard and Optimized k-NN Model</a:t>
            </a:r>
          </a:p>
          <a:p>
            <a:pPr marL="342900" indent="-342900"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en-CA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Recommendations</a:t>
            </a:r>
          </a:p>
          <a:p>
            <a:pPr marL="342900" indent="-342900">
              <a:buClr>
                <a:srgbClr val="FF9900"/>
              </a:buClr>
              <a:buFont typeface="Wingdings" panose="05000000000000000000" pitchFamily="2" charset="2"/>
              <a:buChar char="Ø"/>
            </a:pPr>
            <a:endParaRPr lang="en-CA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sz="2000" b="1" dirty="0">
              <a:solidFill>
                <a:srgbClr val="FFFFFF"/>
              </a:solidFill>
              <a:latin typeface="Times New Roman" panose="02020603050405020304" pitchFamily="18" charset="0"/>
              <a:ea typeface="Roboto" panose="020B0604020202020204" charset="0"/>
              <a:cs typeface="Times New Roman" panose="02020603050405020304" pitchFamily="18" charset="0"/>
            </a:endParaRPr>
          </a:p>
          <a:p>
            <a:endParaRPr lang="en-CA" sz="2000" b="1" dirty="0">
              <a:solidFill>
                <a:srgbClr val="FFFFFF"/>
              </a:solidFill>
              <a:latin typeface="Times New Roman" panose="02020603050405020304" pitchFamily="18" charset="0"/>
              <a:ea typeface="Roboto" panose="020B0604020202020204" charset="0"/>
              <a:cs typeface="Times New Roman" panose="02020603050405020304" pitchFamily="18" charset="0"/>
            </a:endParaRPr>
          </a:p>
          <a:p>
            <a:endParaRPr lang="en-CA" sz="2000" b="1" dirty="0">
              <a:solidFill>
                <a:schemeClr val="bg1"/>
              </a:solidFill>
              <a:latin typeface="Calibri" panose="020F0502020204030204" pitchFamily="34" charset="0"/>
              <a:ea typeface="Roboto" panose="020B0604020202020204" charset="0"/>
              <a:cs typeface="Calibri" panose="020F0502020204030204" pitchFamily="34" charset="0"/>
            </a:endParaRPr>
          </a:p>
          <a:p>
            <a:endParaRPr lang="en-CA" sz="2000" b="1" dirty="0">
              <a:solidFill>
                <a:schemeClr val="bg1"/>
              </a:solidFill>
              <a:latin typeface="Calibri" panose="020F0502020204030204" pitchFamily="34" charset="0"/>
              <a:ea typeface="Roboto" panose="020B0604020202020204" charset="0"/>
              <a:cs typeface="Calibri" panose="020F0502020204030204" pitchFamily="34" charset="0"/>
            </a:endParaRPr>
          </a:p>
          <a:p>
            <a:pPr marL="0" lvl="0" indent="0">
              <a:buNone/>
            </a:pPr>
            <a:endParaRPr lang="en-CA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buNone/>
            </a:pPr>
            <a:endParaRPr lang="en-CA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buNone/>
            </a:pPr>
            <a:endParaRPr lang="en-CA" sz="2000" b="1" dirty="0">
              <a:solidFill>
                <a:schemeClr val="bg1"/>
              </a:solidFill>
              <a:latin typeface="Calibri" panose="020F0502020204030204" pitchFamily="34" charset="0"/>
              <a:ea typeface="Roboto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E4AA94F-59BA-4688-9D9B-EF348D89DD04}"/>
              </a:ext>
            </a:extLst>
          </p:cNvPr>
          <p:cNvSpPr/>
          <p:nvPr/>
        </p:nvSpPr>
        <p:spPr>
          <a:xfrm>
            <a:off x="5079207" y="912885"/>
            <a:ext cx="29193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b="1" dirty="0">
                <a:solidFill>
                  <a:srgbClr val="FF87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C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08E5E542-0ED5-4A71-A428-D712190FD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70" y="1162340"/>
            <a:ext cx="4174399" cy="2309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 Placeholder 3">
            <a:extLst>
              <a:ext uri="{FF2B5EF4-FFF2-40B4-BE49-F238E27FC236}">
                <a16:creationId xmlns:a16="http://schemas.microsoft.com/office/drawing/2014/main" id="{5B439AA6-3BC4-4E5E-9037-AC8B6DB23B2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3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66DC0A-41C9-4E6C-A2DB-F09F1C8C864B}"/>
              </a:ext>
            </a:extLst>
          </p:cNvPr>
          <p:cNvSpPr txBox="1"/>
          <p:nvPr/>
        </p:nvSpPr>
        <p:spPr>
          <a:xfrm>
            <a:off x="1200150" y="335072"/>
            <a:ext cx="5779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FF9900"/>
              </a:buClr>
            </a:pPr>
            <a:r>
              <a:rPr lang="en-CA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Description of the Problem </a:t>
            </a:r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69AB2AFD-B303-422A-AD7A-8C5CF808F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12278" y="231755"/>
            <a:ext cx="852966" cy="8529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48946A-4319-428B-9107-0279496DFEE3}"/>
              </a:ext>
            </a:extLst>
          </p:cNvPr>
          <p:cNvSpPr txBox="1"/>
          <p:nvPr/>
        </p:nvSpPr>
        <p:spPr>
          <a:xfrm>
            <a:off x="1071563" y="1451310"/>
            <a:ext cx="7465219" cy="305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Mr. John Hughes has difficulty to distinguish how the different independent variables are affecting the dependent variable (CMS). </a:t>
            </a:r>
          </a:p>
          <a:p>
            <a:pPr algn="just">
              <a:lnSpc>
                <a:spcPct val="90000"/>
              </a:lnSpc>
              <a:buClr>
                <a:srgbClr val="FF9900"/>
              </a:buClr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solve the above problem he is creating a standard and optimized k-NN regression model.</a:t>
            </a:r>
          </a:p>
          <a:p>
            <a:pPr marL="285750" indent="-285750" algn="just"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Furthermore, the dataset is likely to be more difficult by analyzing the independent variables and the dependent variable.</a:t>
            </a:r>
          </a:p>
          <a:p>
            <a:pPr marL="285750" indent="-285750" algn="just"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dataset, there are 8 independent variables (Cement, Blast, Fly Ash, Water, Superplast, CA, FA, Age) and 1 dependent variable (CMS).</a:t>
            </a:r>
            <a:endParaRPr lang="en-CA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E3B3F9-C3EF-41F2-86AE-C1A1D087ABEE}"/>
              </a:ext>
            </a:extLst>
          </p:cNvPr>
          <p:cNvSpPr txBox="1"/>
          <p:nvPr/>
        </p:nvSpPr>
        <p:spPr>
          <a:xfrm>
            <a:off x="939402" y="300813"/>
            <a:ext cx="71223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Learning Curve of the k-NN Regression Model </a:t>
            </a:r>
          </a:p>
          <a:p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9EB735-EDA6-47E7-B026-6B932CB3C8B7}"/>
              </a:ext>
            </a:extLst>
          </p:cNvPr>
          <p:cNvSpPr/>
          <p:nvPr/>
        </p:nvSpPr>
        <p:spPr>
          <a:xfrm>
            <a:off x="0" y="1622466"/>
            <a:ext cx="2833191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" lvl="0" indent="0" algn="just">
              <a:lnSpc>
                <a:spcPct val="90000"/>
              </a:lnSpc>
              <a:buNone/>
            </a:pPr>
            <a:r>
              <a:rPr lang="en-US" sz="1600" b="1" dirty="0">
                <a:solidFill>
                  <a:srgbClr val="FF99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CA" sz="1600" dirty="0">
              <a:solidFill>
                <a:srgbClr val="FF99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DEDF8A-6AF3-41C4-BF45-3A0617160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547" y="1259131"/>
            <a:ext cx="4433109" cy="30930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885D6B-18ED-44B2-98E1-4A1386392238}"/>
              </a:ext>
            </a:extLst>
          </p:cNvPr>
          <p:cNvSpPr txBox="1"/>
          <p:nvPr/>
        </p:nvSpPr>
        <p:spPr>
          <a:xfrm>
            <a:off x="594900" y="1622466"/>
            <a:ext cx="35770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X = Number of training samples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Y = RMSE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Test size = 0.2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random_state = 100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Scoring = neg_mean_squared_error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cv = 10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n_jobs = 1</a:t>
            </a:r>
            <a:endParaRPr lang="en-CA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5DA6E0-DEFF-4E42-B609-E6527E8AD725}"/>
              </a:ext>
            </a:extLst>
          </p:cNvPr>
          <p:cNvSpPr txBox="1"/>
          <p:nvPr/>
        </p:nvSpPr>
        <p:spPr>
          <a:xfrm>
            <a:off x="7508081" y="4486275"/>
            <a:ext cx="122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Con’t…</a:t>
            </a:r>
            <a:endParaRPr lang="en-CA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95860-E83C-4E02-B2B1-AF83B94C86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AB8D12-34DE-4D29-9C51-E223CDFD294F}"/>
              </a:ext>
            </a:extLst>
          </p:cNvPr>
          <p:cNvSpPr txBox="1"/>
          <p:nvPr/>
        </p:nvSpPr>
        <p:spPr>
          <a:xfrm>
            <a:off x="1149667" y="1103620"/>
            <a:ext cx="70256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FF9933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k-NN regression learning curve compares the performance of a model on training and testing data over a varying number of training instances.</a:t>
            </a:r>
          </a:p>
          <a:p>
            <a:pPr marL="285750" indent="-285750" algn="just">
              <a:buClr>
                <a:srgbClr val="FF9933"/>
              </a:buClr>
              <a:buFont typeface="Wingdings" panose="05000000000000000000" pitchFamily="2" charset="2"/>
              <a:buChar char="Ø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Clr>
                <a:srgbClr val="FF9933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gap between the training and validation accuracy is high which represent that this model is suffers from high variance.</a:t>
            </a:r>
          </a:p>
          <a:p>
            <a:pPr marL="285750" indent="-285750" algn="just">
              <a:buClr>
                <a:srgbClr val="FF9933"/>
              </a:buClr>
              <a:buFont typeface="Wingdings" panose="05000000000000000000" pitchFamily="2" charset="2"/>
              <a:buChar char="Ø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just">
              <a:buClr>
                <a:srgbClr val="FF9933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 can determine from the graph that there is problem of overfitting and to resolve this problem we can collect more training data, reduce the complexity of the model. </a:t>
            </a:r>
          </a:p>
          <a:p>
            <a:pPr marL="285750" lvl="0" indent="-285750" algn="just">
              <a:buClr>
                <a:srgbClr val="FF9933"/>
              </a:buClr>
              <a:buFont typeface="Wingdings" panose="05000000000000000000" pitchFamily="2" charset="2"/>
              <a:buChar char="Ø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just">
              <a:buClr>
                <a:srgbClr val="FF9933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Here our y-axis is ‘RMSE', not ‘SCORE', so the lower the RMSE , the better the performance of the model.</a:t>
            </a:r>
            <a:endParaRPr lang="en-CA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endParaRPr lang="en-CA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334781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95860-E83C-4E02-B2B1-AF83B94C86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AB8D12-34DE-4D29-9C51-E223CDFD294F}"/>
              </a:ext>
            </a:extLst>
          </p:cNvPr>
          <p:cNvSpPr txBox="1"/>
          <p:nvPr/>
        </p:nvSpPr>
        <p:spPr>
          <a:xfrm>
            <a:off x="1149667" y="1103620"/>
            <a:ext cx="7025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CA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endParaRPr lang="en-CA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0DD3E6-4771-4AC9-A0CA-7B7BA2C516CF}"/>
              </a:ext>
            </a:extLst>
          </p:cNvPr>
          <p:cNvSpPr txBox="1"/>
          <p:nvPr/>
        </p:nvSpPr>
        <p:spPr>
          <a:xfrm>
            <a:off x="1083230" y="395734"/>
            <a:ext cx="71585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Standard and Optimized k-NN Regression Model</a:t>
            </a:r>
          </a:p>
          <a:p>
            <a:endParaRPr lang="en-CA" dirty="0"/>
          </a:p>
        </p:txBody>
      </p:sp>
      <p:pic>
        <p:nvPicPr>
          <p:cNvPr id="9" name="Picture 8" descr="A picture containing bird&#10;&#10;Description automatically generated">
            <a:extLst>
              <a:ext uri="{FF2B5EF4-FFF2-40B4-BE49-F238E27FC236}">
                <a16:creationId xmlns:a16="http://schemas.microsoft.com/office/drawing/2014/main" id="{B3D6C3B0-3B12-490D-84CF-92B8A916F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24" y="2220544"/>
            <a:ext cx="3358263" cy="1500723"/>
          </a:xfrm>
          <a:prstGeom prst="rect">
            <a:avLst/>
          </a:prstGeom>
        </p:spPr>
      </p:pic>
      <p:pic>
        <p:nvPicPr>
          <p:cNvPr id="10" name="Picture 9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E2B795E0-9482-4937-A0F9-DF5EA2DB3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257" y="2220543"/>
            <a:ext cx="4606380" cy="15007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67F181-2977-403A-BABE-E1B1FB31BE6E}"/>
              </a:ext>
            </a:extLst>
          </p:cNvPr>
          <p:cNvSpPr txBox="1"/>
          <p:nvPr/>
        </p:nvSpPr>
        <p:spPr>
          <a:xfrm>
            <a:off x="7472363" y="4468858"/>
            <a:ext cx="94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Con’t…</a:t>
            </a:r>
            <a:endParaRPr lang="en-CA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536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95860-E83C-4E02-B2B1-AF83B94C86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AB8D12-34DE-4D29-9C51-E223CDFD294F}"/>
              </a:ext>
            </a:extLst>
          </p:cNvPr>
          <p:cNvSpPr txBox="1"/>
          <p:nvPr/>
        </p:nvSpPr>
        <p:spPr>
          <a:xfrm>
            <a:off x="1149667" y="1103620"/>
            <a:ext cx="7025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CA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endParaRPr lang="en-CA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DE799B-A65F-465D-AB67-2553CC1D2C27}"/>
              </a:ext>
            </a:extLst>
          </p:cNvPr>
          <p:cNvSpPr txBox="1"/>
          <p:nvPr/>
        </p:nvSpPr>
        <p:spPr>
          <a:xfrm>
            <a:off x="514350" y="992981"/>
            <a:ext cx="8701087" cy="4604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R2 value for the standard k-NN regression model is 0.79 which is not good as an optimized k-NN regression model which is 0.81 that reveals that the optimized model is more fitted to the regression model. </a:t>
            </a:r>
          </a:p>
          <a:p>
            <a:pPr marL="285750" indent="-285750">
              <a:buClr>
                <a:srgbClr val="FF9900"/>
              </a:buClr>
              <a:buFont typeface="Wingdings" panose="05000000000000000000" pitchFamily="2" charset="2"/>
              <a:buChar char="Ø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values of mean absolute error, mean squared error and root mean squared error of the standard k-NN model are less compared to optimize the k-NN model. </a:t>
            </a:r>
          </a:p>
          <a:p>
            <a:pPr marL="285750" indent="-285750">
              <a:buClr>
                <a:srgbClr val="FF9900"/>
              </a:buClr>
              <a:buFont typeface="Wingdings" panose="05000000000000000000" pitchFamily="2" charset="2"/>
              <a:buChar char="Ø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optimized k-NN model measures the performance of a given predictive model on new test data sets and the RMSE value of the optimized model is less compared to the standard model.</a:t>
            </a:r>
          </a:p>
          <a:p>
            <a:pPr marL="285750" indent="-285750">
              <a:buClr>
                <a:srgbClr val="FF9900"/>
              </a:buClr>
              <a:buFont typeface="Wingdings" panose="05000000000000000000" pitchFamily="2" charset="2"/>
              <a:buChar char="Ø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Therefore this model analyzes to predict the class of new data points based on the nearest neighbors. The value of K is considerably training-data dependent, increasing the position of several training data may direct to a significant decline in performance.</a:t>
            </a:r>
          </a:p>
          <a:p>
            <a:pPr marL="285750" indent="-285750">
              <a:buClr>
                <a:srgbClr val="FF9900"/>
              </a:buClr>
              <a:buFont typeface="Wingdings" panose="05000000000000000000" pitchFamily="2" charset="2"/>
              <a:buChar char="Ø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rgbClr val="FF9900"/>
              </a:buClr>
              <a:buFont typeface="Wingdings" panose="05000000000000000000" pitchFamily="2" charset="2"/>
              <a:buChar char="Ø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7451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95860-E83C-4E02-B2B1-AF83B94C86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AB8D12-34DE-4D29-9C51-E223CDFD294F}"/>
              </a:ext>
            </a:extLst>
          </p:cNvPr>
          <p:cNvSpPr txBox="1"/>
          <p:nvPr/>
        </p:nvSpPr>
        <p:spPr>
          <a:xfrm>
            <a:off x="1149667" y="1103620"/>
            <a:ext cx="7025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CA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endParaRPr lang="en-CA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DE799B-A65F-465D-AB67-2553CC1D2C27}"/>
              </a:ext>
            </a:extLst>
          </p:cNvPr>
          <p:cNvSpPr txBox="1"/>
          <p:nvPr/>
        </p:nvSpPr>
        <p:spPr>
          <a:xfrm>
            <a:off x="900112" y="1121658"/>
            <a:ext cx="79438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value of root mean squared error of optimized k-NN regression model is 7.56, which is less than the RMSE of the standard k-NN model which implies 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our model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was not exceptionally exact but can still make a sensibly great prediction. </a:t>
            </a:r>
          </a:p>
          <a:p>
            <a:pPr marL="285750" indent="-285750">
              <a:buClr>
                <a:srgbClr val="FF9900"/>
              </a:buClr>
              <a:buFont typeface="Wingdings" panose="05000000000000000000" pitchFamily="2" charset="2"/>
              <a:buChar char="Ø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R2 value of the optimized k-NN regression model is 81% which means the model can explain more than 81% of the variation. </a:t>
            </a:r>
          </a:p>
          <a:p>
            <a:pPr marL="285750" indent="-285750">
              <a:buClr>
                <a:srgbClr val="FF9900"/>
              </a:buClr>
              <a:buFont typeface="Wingdings" panose="05000000000000000000" pitchFamily="2" charset="2"/>
              <a:buChar char="Ø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To solve the problem of overfitting and improve the learning curve Mr. John Hughes can collect more training data, reduce the complexity of the model.</a:t>
            </a:r>
          </a:p>
          <a:p>
            <a:pPr marL="285750" indent="-285750">
              <a:buClr>
                <a:srgbClr val="FF9900"/>
              </a:buClr>
              <a:buFont typeface="Wingdings" panose="05000000000000000000" pitchFamily="2" charset="2"/>
              <a:buChar char="Ø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To improve the R2 value and decrease all types of error Mr. John Hughes can transform and modify the datasets.</a:t>
            </a:r>
            <a:endParaRPr lang="en-CA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ECF5DB-6EF5-47EA-9261-077F10785881}"/>
              </a:ext>
            </a:extLst>
          </p:cNvPr>
          <p:cNvSpPr txBox="1"/>
          <p:nvPr/>
        </p:nvSpPr>
        <p:spPr>
          <a:xfrm>
            <a:off x="1187355" y="328523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Recommendation</a:t>
            </a:r>
            <a:endParaRPr lang="en-CA" sz="3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678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5" name="Picture 4" descr="A close up of a computer&#10;&#10;Description automatically generated">
            <a:extLst>
              <a:ext uri="{FF2B5EF4-FFF2-40B4-BE49-F238E27FC236}">
                <a16:creationId xmlns:a16="http://schemas.microsoft.com/office/drawing/2014/main" id="{83A4418D-7F7A-4479-A7C4-ACC55E421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1700"/>
            <a:ext cx="9144000" cy="41903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2021</TotalTime>
  <Words>563</Words>
  <Application>Microsoft Office PowerPoint</Application>
  <PresentationFormat>On-screen Show (16:9)</PresentationFormat>
  <Paragraphs>66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Wingdings</vt:lpstr>
      <vt:lpstr>Dosis</vt:lpstr>
      <vt:lpstr>Calibri</vt:lpstr>
      <vt:lpstr>Times New Roman</vt:lpstr>
      <vt:lpstr>Roboto</vt:lpstr>
      <vt:lpstr>Arial</vt:lpstr>
      <vt:lpstr>William template</vt:lpstr>
      <vt:lpstr>   Statistical and Predictive Modeling for Analytics 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Analysis Assessment</dc:title>
  <dc:creator>kartik sojitra</dc:creator>
  <cp:lastModifiedBy>kartik sojitra</cp:lastModifiedBy>
  <cp:revision>201</cp:revision>
  <dcterms:created xsi:type="dcterms:W3CDTF">2019-12-11T00:20:02Z</dcterms:created>
  <dcterms:modified xsi:type="dcterms:W3CDTF">2020-02-15T01:21:27Z</dcterms:modified>
</cp:coreProperties>
</file>