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8" r:id="rId3"/>
    <p:sldId id="260" r:id="rId4"/>
    <p:sldId id="261" r:id="rId5"/>
    <p:sldId id="301" r:id="rId6"/>
    <p:sldId id="302" r:id="rId7"/>
    <p:sldId id="297" r:id="rId8"/>
    <p:sldId id="299" r:id="rId9"/>
    <p:sldId id="300" r:id="rId10"/>
    <p:sldId id="279"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Dosis"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9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2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4301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278607" y="805712"/>
            <a:ext cx="4864894" cy="430887"/>
          </a:xfrm>
          <a:prstGeom prst="rect">
            <a:avLst/>
          </a:prstGeom>
        </p:spPr>
        <p:txBody>
          <a:bodyPr spcFirstLastPara="1" wrap="square" lIns="91425" tIns="91425" rIns="91425" bIns="91425" anchor="b" anchorCtr="0">
            <a:noAutofit/>
          </a:bodyPr>
          <a:lstStyle/>
          <a:p>
            <a:r>
              <a:rPr lang="en-US" sz="3200" b="1" dirty="0">
                <a:latin typeface="Times New Roman" panose="02020603050405020304" pitchFamily="18" charset="0"/>
                <a:cs typeface="Times New Roman" panose="02020603050405020304" pitchFamily="18" charset="0"/>
              </a:rPr>
              <a:t>  </a:t>
            </a:r>
            <a:br>
              <a:rPr lang="en-CA" sz="3600" b="1" dirty="0"/>
            </a:br>
            <a:r>
              <a:rPr lang="en-US" sz="2800" b="1" dirty="0">
                <a:latin typeface="Calibri" panose="020F0502020204030204" pitchFamily="34" charset="0"/>
                <a:cs typeface="Calibri" panose="020F0502020204030204" pitchFamily="34" charset="0"/>
              </a:rPr>
              <a:t>Statistical and Predictive Modeling for Analytics II</a:t>
            </a: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278607" y="1681974"/>
            <a:ext cx="4914900" cy="769441"/>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Assignment – 2</a:t>
            </a:r>
          </a:p>
          <a:p>
            <a:r>
              <a:rPr lang="en-US" sz="2200" dirty="0">
                <a:solidFill>
                  <a:schemeClr val="bg1"/>
                </a:solidFill>
                <a:latin typeface="Calibri" panose="020F0502020204030204" pitchFamily="34" charset="0"/>
                <a:cs typeface="Calibri" panose="020F0502020204030204" pitchFamily="34" charset="0"/>
              </a:rPr>
              <a:t>Multiple Regression</a:t>
            </a:r>
            <a:endParaRPr lang="en-CA" sz="2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979194" y="1518130"/>
            <a:ext cx="3500437" cy="4093428"/>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Problem</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Data Evaluation</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Standard and Optimized Regression Model</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Comparison of Results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Recommendations</a:t>
            </a: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5079207" y="912885"/>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0" y="1162340"/>
            <a:ext cx="4174399" cy="2309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171575" y="352575"/>
            <a:ext cx="5779293" cy="646331"/>
          </a:xfrm>
          <a:prstGeom prst="rect">
            <a:avLst/>
          </a:prstGeom>
          <a:noFill/>
        </p:spPr>
        <p:txBody>
          <a:bodyPr wrap="square" rtlCol="0">
            <a:spAutoFit/>
          </a:bodyPr>
          <a:lstStyle/>
          <a:p>
            <a:pPr lvl="0">
              <a:buClr>
                <a:srgbClr val="FF9900"/>
              </a:buClr>
            </a:pPr>
            <a:r>
              <a:rPr lang="en-CA" sz="3600" b="1" dirty="0">
                <a:solidFill>
                  <a:schemeClr val="bg1"/>
                </a:solidFill>
                <a:latin typeface="Calibri" panose="020F0502020204030204" pitchFamily="34" charset="0"/>
                <a:cs typeface="Calibri" panose="020F0502020204030204" pitchFamily="34" charset="0"/>
              </a:rPr>
              <a:t>Description of the Problem </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sp>
        <p:nvSpPr>
          <p:cNvPr id="4" name="TextBox 3">
            <a:extLst>
              <a:ext uri="{FF2B5EF4-FFF2-40B4-BE49-F238E27FC236}">
                <a16:creationId xmlns:a16="http://schemas.microsoft.com/office/drawing/2014/main" id="{1548946A-4319-428B-9107-0279496DFEE3}"/>
              </a:ext>
            </a:extLst>
          </p:cNvPr>
          <p:cNvSpPr txBox="1"/>
          <p:nvPr/>
        </p:nvSpPr>
        <p:spPr>
          <a:xfrm>
            <a:off x="1071563" y="1451310"/>
            <a:ext cx="7465219" cy="3548664"/>
          </a:xfrm>
          <a:prstGeom prst="rect">
            <a:avLst/>
          </a:prstGeom>
          <a:noFill/>
        </p:spPr>
        <p:txBody>
          <a:bodyPr wrap="square" rtlCol="0">
            <a:spAutoFit/>
          </a:bodyPr>
          <a:lstStyle/>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is examining how the regression with VIF elimination model would better help to distinguish different independent variables that are affecting the dependent variable (CMS).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To solves the above problem he is creating a standard and optimized regression model eliminating the top three independent variables with the highest VIF.</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Furthermore, the dataset is likely to be more difficult by analyzing the independent variables and the dependent variable.</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In the dataset, there are 8 independent variables (Cement, Blast, Fly Ash, Water, Superplast, CA, FA, Age) and 1 dependent variable (CMS).</a:t>
            </a:r>
            <a:endParaRPr lang="en-CA" sz="1800" dirty="0">
              <a:solidFill>
                <a:schemeClr val="tx1"/>
              </a:solidFill>
              <a:latin typeface="Calibri" panose="020F0502020204030204" pitchFamily="34" charset="0"/>
              <a:cs typeface="Calibri" panose="020F0502020204030204" pitchFamily="34" charset="0"/>
            </a:endParaRPr>
          </a:p>
          <a:p>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218008" y="315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Data Evaluation - Distribution</a:t>
            </a:r>
            <a:endParaRPr lang="en-CA"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D5DA6E0-DEFF-4E42-B609-E6527E8AD725}"/>
              </a:ext>
            </a:extLst>
          </p:cNvPr>
          <p:cNvSpPr txBox="1"/>
          <p:nvPr/>
        </p:nvSpPr>
        <p:spPr>
          <a:xfrm>
            <a:off x="7508081" y="4486275"/>
            <a:ext cx="1228725"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pic>
        <p:nvPicPr>
          <p:cNvPr id="4" name="Picture 3" descr="A close up of a map&#10;&#10;Description automatically generated">
            <a:extLst>
              <a:ext uri="{FF2B5EF4-FFF2-40B4-BE49-F238E27FC236}">
                <a16:creationId xmlns:a16="http://schemas.microsoft.com/office/drawing/2014/main" id="{0EC2D165-89F2-46EB-A9B1-725C87F00F11}"/>
              </a:ext>
            </a:extLst>
          </p:cNvPr>
          <p:cNvPicPr>
            <a:picLocks noChangeAspect="1"/>
          </p:cNvPicPr>
          <p:nvPr/>
        </p:nvPicPr>
        <p:blipFill>
          <a:blip r:embed="rId3"/>
          <a:stretch>
            <a:fillRect/>
          </a:stretch>
        </p:blipFill>
        <p:spPr>
          <a:xfrm>
            <a:off x="4469398" y="1042988"/>
            <a:ext cx="4674603" cy="1863757"/>
          </a:xfrm>
          <a:prstGeom prst="rect">
            <a:avLst/>
          </a:prstGeom>
        </p:spPr>
      </p:pic>
      <p:sp>
        <p:nvSpPr>
          <p:cNvPr id="10" name="TextBox 9">
            <a:extLst>
              <a:ext uri="{FF2B5EF4-FFF2-40B4-BE49-F238E27FC236}">
                <a16:creationId xmlns:a16="http://schemas.microsoft.com/office/drawing/2014/main" id="{908372B6-CB65-4D7E-8CE1-037660E3CA0B}"/>
              </a:ext>
            </a:extLst>
          </p:cNvPr>
          <p:cNvSpPr txBox="1"/>
          <p:nvPr/>
        </p:nvSpPr>
        <p:spPr>
          <a:xfrm>
            <a:off x="402016" y="964236"/>
            <a:ext cx="4377152" cy="1415772"/>
          </a:xfrm>
          <a:prstGeom prst="rect">
            <a:avLst/>
          </a:prstGeom>
          <a:noFill/>
        </p:spPr>
        <p:txBody>
          <a:bodyPr wrap="square" rtlCol="0">
            <a:spAutoFit/>
          </a:bodyPr>
          <a:lstStyle/>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Std = 16.70</a:t>
            </a:r>
          </a:p>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Mean = 35.81</a:t>
            </a:r>
          </a:p>
          <a:p>
            <a:pPr marL="285750" indent="-285750">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Min = 2.33</a:t>
            </a:r>
          </a:p>
          <a:p>
            <a:pPr marL="285750" indent="-285750">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Max = 82.60</a:t>
            </a:r>
          </a:p>
          <a:p>
            <a:endParaRPr lang="en-CA" dirty="0"/>
          </a:p>
        </p:txBody>
      </p:sp>
      <p:sp>
        <p:nvSpPr>
          <p:cNvPr id="11" name="TextBox 10">
            <a:extLst>
              <a:ext uri="{FF2B5EF4-FFF2-40B4-BE49-F238E27FC236}">
                <a16:creationId xmlns:a16="http://schemas.microsoft.com/office/drawing/2014/main" id="{C957DF50-0E2A-48AC-9DE4-FF515D9E0DC7}"/>
              </a:ext>
            </a:extLst>
          </p:cNvPr>
          <p:cNvSpPr txBox="1"/>
          <p:nvPr/>
        </p:nvSpPr>
        <p:spPr>
          <a:xfrm>
            <a:off x="1" y="2128838"/>
            <a:ext cx="4525878" cy="2862322"/>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curve exhibits that there is left-skewed negative distribution because it has a long tail in the negative direction with few outliers which are shown in the box plot and the mean is to the left of the peak.</a:t>
            </a:r>
          </a:p>
          <a:p>
            <a:pPr marL="285750" indent="-285750" algn="just">
              <a:buClr>
                <a:srgbClr val="FF9900"/>
              </a:buClr>
              <a:buFont typeface="Wingdings" panose="05000000000000000000" pitchFamily="2" charset="2"/>
              <a:buChar char="Ø"/>
            </a:pPr>
            <a:r>
              <a:rPr lang="en-CA" sz="1800" dirty="0">
                <a:latin typeface="Calibri" panose="020F0502020204030204" pitchFamily="34" charset="0"/>
                <a:cs typeface="Calibri" panose="020F0502020204030204" pitchFamily="34" charset="0"/>
              </a:rPr>
              <a:t>For those factors who’s mean and, the standard deviation is high they influence the CMS to affect most as compares to a variable whose gap is little. </a:t>
            </a:r>
          </a:p>
          <a:p>
            <a:pPr marL="28575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p:txBody>
      </p:sp>
      <p:pic>
        <p:nvPicPr>
          <p:cNvPr id="14" name="Picture 13" descr="A screenshot of a video game&#10;&#10;Description automatically generated">
            <a:extLst>
              <a:ext uri="{FF2B5EF4-FFF2-40B4-BE49-F238E27FC236}">
                <a16:creationId xmlns:a16="http://schemas.microsoft.com/office/drawing/2014/main" id="{35AD2899-9BF6-40DE-B704-2A616D8C9D2E}"/>
              </a:ext>
            </a:extLst>
          </p:cNvPr>
          <p:cNvPicPr>
            <a:picLocks noChangeAspect="1"/>
          </p:cNvPicPr>
          <p:nvPr/>
        </p:nvPicPr>
        <p:blipFill>
          <a:blip r:embed="rId4"/>
          <a:stretch>
            <a:fillRect/>
          </a:stretch>
        </p:blipFill>
        <p:spPr>
          <a:xfrm>
            <a:off x="4618123" y="2887319"/>
            <a:ext cx="4377152" cy="2052536"/>
          </a:xfrm>
          <a:prstGeom prst="rect">
            <a:avLst/>
          </a:prstGeom>
        </p:spPr>
      </p:pic>
      <p:sp>
        <p:nvSpPr>
          <p:cNvPr id="15" name="Rectangle 14">
            <a:extLst>
              <a:ext uri="{FF2B5EF4-FFF2-40B4-BE49-F238E27FC236}">
                <a16:creationId xmlns:a16="http://schemas.microsoft.com/office/drawing/2014/main" id="{B05A634E-1829-406C-83EC-F20AB4146E5B}"/>
              </a:ext>
            </a:extLst>
          </p:cNvPr>
          <p:cNvSpPr/>
          <p:nvPr/>
        </p:nvSpPr>
        <p:spPr>
          <a:xfrm>
            <a:off x="7901416" y="4855607"/>
            <a:ext cx="845103" cy="369332"/>
          </a:xfrm>
          <a:prstGeom prst="rect">
            <a:avLst/>
          </a:prstGeom>
        </p:spPr>
        <p:txBody>
          <a:bodyPr wrap="none">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218008" y="315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Data Evaluation – Q-Q Plot</a:t>
            </a:r>
            <a:endParaRPr lang="en-CA"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D5DA6E0-DEFF-4E42-B609-E6527E8AD725}"/>
              </a:ext>
            </a:extLst>
          </p:cNvPr>
          <p:cNvSpPr txBox="1"/>
          <p:nvPr/>
        </p:nvSpPr>
        <p:spPr>
          <a:xfrm>
            <a:off x="7615237" y="4582961"/>
            <a:ext cx="1228725"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Con’t…</a:t>
            </a:r>
            <a:endParaRPr lang="en-CA" sz="1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957DF50-0E2A-48AC-9DE4-FF515D9E0DC7}"/>
              </a:ext>
            </a:extLst>
          </p:cNvPr>
          <p:cNvSpPr txBox="1"/>
          <p:nvPr/>
        </p:nvSpPr>
        <p:spPr>
          <a:xfrm>
            <a:off x="528637" y="1021558"/>
            <a:ext cx="4250531" cy="397031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QQ-plot determines that values of CMS do not adapt very well to the normal distribution.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variation between CMS values and the normal distribution shows to be most noted in the lower left-hand angle of the chart, which compares to the left end of the normal distribution.</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inconsistency is remarkable in the uppermost right-hand edge of the diagram, which resembles the right end of the normal distribution.</a:t>
            </a:r>
            <a:endParaRPr lang="en-CA" sz="1800" dirty="0">
              <a:latin typeface="Calibri" panose="020F0502020204030204" pitchFamily="34" charset="0"/>
              <a:cs typeface="Calibri" panose="020F0502020204030204" pitchFamily="34" charset="0"/>
            </a:endParaRPr>
          </a:p>
        </p:txBody>
      </p:sp>
      <p:pic>
        <p:nvPicPr>
          <p:cNvPr id="6" name="Picture 5" descr="A close up of a map&#10;&#10;Description automatically generated">
            <a:extLst>
              <a:ext uri="{FF2B5EF4-FFF2-40B4-BE49-F238E27FC236}">
                <a16:creationId xmlns:a16="http://schemas.microsoft.com/office/drawing/2014/main" id="{BB97FC1A-BD91-4F59-A139-F62E41622B04}"/>
              </a:ext>
            </a:extLst>
          </p:cNvPr>
          <p:cNvPicPr>
            <a:picLocks noChangeAspect="1"/>
          </p:cNvPicPr>
          <p:nvPr/>
        </p:nvPicPr>
        <p:blipFill>
          <a:blip r:embed="rId3"/>
          <a:stretch>
            <a:fillRect/>
          </a:stretch>
        </p:blipFill>
        <p:spPr>
          <a:xfrm>
            <a:off x="4892814" y="1622466"/>
            <a:ext cx="4130398" cy="2484335"/>
          </a:xfrm>
          <a:prstGeom prst="rect">
            <a:avLst/>
          </a:prstGeom>
        </p:spPr>
      </p:pic>
    </p:spTree>
    <p:extLst>
      <p:ext uri="{BB962C8B-B14F-4D97-AF65-F5344CB8AC3E}">
        <p14:creationId xmlns:p14="http://schemas.microsoft.com/office/powerpoint/2010/main" val="2875273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218008" y="315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Data Evaluation - Normality</a:t>
            </a:r>
            <a:endParaRPr lang="en-CA"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FE62CFBC-04FB-450E-AE12-4EA7EFAD1CCD}"/>
              </a:ext>
            </a:extLst>
          </p:cNvPr>
          <p:cNvPicPr>
            <a:picLocks noChangeAspect="1"/>
          </p:cNvPicPr>
          <p:nvPr/>
        </p:nvPicPr>
        <p:blipFill>
          <a:blip r:embed="rId3"/>
          <a:stretch>
            <a:fillRect/>
          </a:stretch>
        </p:blipFill>
        <p:spPr>
          <a:xfrm>
            <a:off x="5614849" y="2807494"/>
            <a:ext cx="3479145" cy="721959"/>
          </a:xfrm>
          <a:prstGeom prst="rect">
            <a:avLst/>
          </a:prstGeom>
        </p:spPr>
      </p:pic>
      <p:sp>
        <p:nvSpPr>
          <p:cNvPr id="9" name="TextBox 8">
            <a:extLst>
              <a:ext uri="{FF2B5EF4-FFF2-40B4-BE49-F238E27FC236}">
                <a16:creationId xmlns:a16="http://schemas.microsoft.com/office/drawing/2014/main" id="{A99A3DD9-71F3-417A-B1D1-29355FC6A49F}"/>
              </a:ext>
            </a:extLst>
          </p:cNvPr>
          <p:cNvSpPr txBox="1"/>
          <p:nvPr/>
        </p:nvSpPr>
        <p:spPr>
          <a:xfrm>
            <a:off x="2300287" y="1146078"/>
            <a:ext cx="4643437" cy="923330"/>
          </a:xfrm>
          <a:prstGeom prst="rect">
            <a:avLst/>
          </a:prstGeom>
          <a:noFill/>
        </p:spPr>
        <p:txBody>
          <a:bodyPr wrap="square" rtlCol="0">
            <a:spAutoFit/>
          </a:bodyPr>
          <a:lstStyle/>
          <a:p>
            <a:pPr algn="ctr">
              <a:buClr>
                <a:srgbClr val="FF9900"/>
              </a:buClr>
            </a:pPr>
            <a:r>
              <a:rPr lang="en-CA" sz="1800" b="1" dirty="0">
                <a:solidFill>
                  <a:srgbClr val="FF9900"/>
                </a:solidFill>
                <a:latin typeface="Calibri" panose="020F0502020204030204" pitchFamily="34" charset="0"/>
                <a:cs typeface="Calibri" panose="020F0502020204030204" pitchFamily="34" charset="0"/>
              </a:rPr>
              <a:t> Hypothesis Statement:</a:t>
            </a:r>
          </a:p>
          <a:p>
            <a:r>
              <a:rPr lang="en-CA" sz="1800" dirty="0">
                <a:latin typeface="Calibri" panose="020F0502020204030204" pitchFamily="34" charset="0"/>
                <a:cs typeface="Calibri" panose="020F0502020204030204" pitchFamily="34" charset="0"/>
              </a:rPr>
              <a:t>     # p &lt;= alpha(0.05) : Reject Ho, Not normal</a:t>
            </a:r>
          </a:p>
          <a:p>
            <a:r>
              <a:rPr lang="en-CA" sz="1800" dirty="0">
                <a:latin typeface="Calibri" panose="020F0502020204030204" pitchFamily="34" charset="0"/>
                <a:cs typeface="Calibri" panose="020F0502020204030204" pitchFamily="34" charset="0"/>
              </a:rPr>
              <a:t>     # p  &gt;  alpha(0.05) : Fail to reject Ho, Normal</a:t>
            </a:r>
          </a:p>
        </p:txBody>
      </p:sp>
      <p:sp>
        <p:nvSpPr>
          <p:cNvPr id="12" name="TextBox 11">
            <a:extLst>
              <a:ext uri="{FF2B5EF4-FFF2-40B4-BE49-F238E27FC236}">
                <a16:creationId xmlns:a16="http://schemas.microsoft.com/office/drawing/2014/main" id="{A24D96EC-3BAA-4EAC-9DB3-E338F1D40CC3}"/>
              </a:ext>
            </a:extLst>
          </p:cNvPr>
          <p:cNvSpPr txBox="1"/>
          <p:nvPr/>
        </p:nvSpPr>
        <p:spPr>
          <a:xfrm>
            <a:off x="759205" y="2135576"/>
            <a:ext cx="4477164" cy="2585323"/>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After conducting the Shapiro-Wilk normality test we got the p-value 0.00 is less than the alpha (0.05), so we can fail to reject Ho states that the predictors are not related to the response variable.</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It also says that the sample does not look Gaussian and there is not a normal distribution in the model.</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98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184909" y="365850"/>
            <a:ext cx="7386638"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Standard and Optimized Regression model</a:t>
            </a:r>
            <a:endParaRPr lang="en-CA" sz="2800" b="1" dirty="0">
              <a:solidFill>
                <a:schemeClr val="bg1"/>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9A2258A-FEDE-40ED-B47A-955AC9789BF3}"/>
              </a:ext>
            </a:extLst>
          </p:cNvPr>
          <p:cNvSpPr txBox="1"/>
          <p:nvPr/>
        </p:nvSpPr>
        <p:spPr>
          <a:xfrm>
            <a:off x="279797" y="998488"/>
            <a:ext cx="8765380" cy="2523768"/>
          </a:xfrm>
          <a:prstGeom prst="rect">
            <a:avLst/>
          </a:prstGeom>
          <a:noFill/>
        </p:spPr>
        <p:txBody>
          <a:bodyPr wrap="square" rtlCol="0">
            <a:spAutoFit/>
          </a:bodyPr>
          <a:lstStyle/>
          <a:p>
            <a:pPr algn="just">
              <a:buClr>
                <a:srgbClr val="FF9900"/>
              </a:buClr>
            </a:pPr>
            <a:r>
              <a:rPr lang="en-CA" sz="1800" b="1" dirty="0">
                <a:solidFill>
                  <a:srgbClr val="FF9900"/>
                </a:solidFill>
                <a:latin typeface="Calibri" panose="020F0502020204030204" pitchFamily="34" charset="0"/>
                <a:cs typeface="Calibri" panose="020F0502020204030204" pitchFamily="34" charset="0"/>
              </a:rPr>
              <a:t>Standard Regression Model:</a:t>
            </a:r>
          </a:p>
          <a:p>
            <a:pPr algn="just">
              <a:buClr>
                <a:srgbClr val="FF9900"/>
              </a:buClr>
            </a:pPr>
            <a:r>
              <a:rPr lang="en-CA" b="1" dirty="0">
                <a:latin typeface="Calibri" panose="020F0502020204030204" pitchFamily="34" charset="0"/>
                <a:cs typeface="Calibri" panose="020F0502020204030204" pitchFamily="34" charset="0"/>
              </a:rPr>
              <a:t>CMS = 35.95 + 13.02*(Cement) + 8.95*(Blast) + 5.95*(Fly Ash) – 2.84*(Water) +   1.73(Superplasticizer) + 1.59*(CA) + 2.03*(FA) + 7.21*(Age)</a:t>
            </a:r>
          </a:p>
          <a:p>
            <a:pPr algn="just">
              <a:buClr>
                <a:srgbClr val="FF9900"/>
              </a:buClr>
            </a:pPr>
            <a:endParaRPr lang="en-CA"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dirty="0">
                <a:latin typeface="Calibri" panose="020F0502020204030204" pitchFamily="34" charset="0"/>
                <a:cs typeface="Calibri" panose="020F0502020204030204" pitchFamily="34" charset="0"/>
              </a:rPr>
              <a:t>In the standard regression model we are going to identify how </a:t>
            </a:r>
            <a:r>
              <a:rPr lang="en-US" dirty="0">
                <a:solidFill>
                  <a:schemeClr val="tx1"/>
                </a:solidFill>
                <a:latin typeface="Calibri" panose="020F0502020204030204" pitchFamily="34" charset="0"/>
                <a:cs typeface="Calibri" panose="020F0502020204030204" pitchFamily="34" charset="0"/>
              </a:rPr>
              <a:t>different independent variables are affecting the dependent variable (CMS).</a:t>
            </a:r>
            <a:r>
              <a:rPr lang="en-CA" dirty="0">
                <a:latin typeface="Calibri" panose="020F0502020204030204" pitchFamily="34" charset="0"/>
                <a:cs typeface="Calibri" panose="020F0502020204030204" pitchFamily="34" charset="0"/>
              </a:rPr>
              <a:t> </a:t>
            </a:r>
          </a:p>
          <a:p>
            <a:pPr marL="285750" indent="-285750" algn="just">
              <a:buClr>
                <a:srgbClr val="FF9900"/>
              </a:buClr>
              <a:buFont typeface="Wingdings" panose="05000000000000000000" pitchFamily="2" charset="2"/>
              <a:buChar char="Ø"/>
            </a:pPr>
            <a:r>
              <a:rPr lang="en-CA" dirty="0">
                <a:latin typeface="Calibri" panose="020F0502020204030204" pitchFamily="34" charset="0"/>
                <a:cs typeface="Calibri" panose="020F0502020204030204" pitchFamily="34" charset="0"/>
              </a:rPr>
              <a:t>The coefficient of cement is 13.027 states that the increase in the quantity of cement content should increase the CMS value on the other hand coefficient of water is -2.84 which means it water reduced the concrete compressive strength if the water content of the concrete is increased. </a:t>
            </a:r>
          </a:p>
          <a:p>
            <a:pPr marL="285750" indent="-285750">
              <a:buClr>
                <a:srgbClr val="FF9900"/>
              </a:buClr>
              <a:buFont typeface="Wingdings" panose="05000000000000000000" pitchFamily="2" charset="2"/>
              <a:buChar char="Ø"/>
            </a:pPr>
            <a:endParaRPr lang="en-CA" dirty="0"/>
          </a:p>
          <a:p>
            <a:endParaRPr lang="en-CA" dirty="0"/>
          </a:p>
        </p:txBody>
      </p:sp>
      <p:sp>
        <p:nvSpPr>
          <p:cNvPr id="5" name="TextBox 4">
            <a:extLst>
              <a:ext uri="{FF2B5EF4-FFF2-40B4-BE49-F238E27FC236}">
                <a16:creationId xmlns:a16="http://schemas.microsoft.com/office/drawing/2014/main" id="{E542EDB5-3A81-449B-B2FD-808A689F6851}"/>
              </a:ext>
            </a:extLst>
          </p:cNvPr>
          <p:cNvSpPr txBox="1"/>
          <p:nvPr/>
        </p:nvSpPr>
        <p:spPr>
          <a:xfrm>
            <a:off x="278608" y="3228975"/>
            <a:ext cx="8765380" cy="1661993"/>
          </a:xfrm>
          <a:prstGeom prst="rect">
            <a:avLst/>
          </a:prstGeom>
          <a:noFill/>
        </p:spPr>
        <p:txBody>
          <a:bodyPr wrap="square" rtlCol="0">
            <a:spAutoFit/>
          </a:bodyPr>
          <a:lstStyle/>
          <a:p>
            <a:r>
              <a:rPr lang="en-CA" sz="1800" b="1" dirty="0">
                <a:solidFill>
                  <a:srgbClr val="FF9900"/>
                </a:solidFill>
                <a:latin typeface="Calibri" panose="020F0502020204030204" pitchFamily="34" charset="0"/>
                <a:cs typeface="Calibri" panose="020F0502020204030204" pitchFamily="34" charset="0"/>
              </a:rPr>
              <a:t>Optimized Regression Model:</a:t>
            </a:r>
          </a:p>
          <a:p>
            <a:pPr algn="just"/>
            <a:r>
              <a:rPr lang="en-CA" dirty="0">
                <a:latin typeface="Calibri" panose="020F0502020204030204" pitchFamily="34" charset="0"/>
                <a:cs typeface="Calibri" panose="020F0502020204030204" pitchFamily="34" charset="0"/>
              </a:rPr>
              <a:t>In this model we are eliminating top three independent variables (Water, CA, FA) by highest VIF factor and run the model.</a:t>
            </a:r>
          </a:p>
          <a:p>
            <a:pPr algn="just"/>
            <a:r>
              <a:rPr lang="en-CA" b="1" dirty="0">
                <a:latin typeface="Calibri" panose="020F0502020204030204" pitchFamily="34" charset="0"/>
                <a:cs typeface="Calibri" panose="020F0502020204030204" pitchFamily="34" charset="0"/>
              </a:rPr>
              <a:t>CMS = 35.95 + 10.83*(Cement) + 6.18*(Blast) + 3.91*(Fly Ash) + 4.56*(Superplasticizer) + 6.45*(Age)</a:t>
            </a:r>
          </a:p>
          <a:p>
            <a:pPr algn="just"/>
            <a:endParaRPr lang="en-CA" b="1"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CA" dirty="0">
                <a:latin typeface="Calibri" panose="020F0502020204030204" pitchFamily="34" charset="0"/>
                <a:cs typeface="Calibri" panose="020F0502020204030204" pitchFamily="34" charset="0"/>
              </a:rPr>
              <a:t>We are conducting analysis using 5 independent variables (Cement, Blast, Fly Ash, Superplasticizer, Age) and dependent variable (CMS).</a:t>
            </a:r>
          </a:p>
        </p:txBody>
      </p:sp>
    </p:spTree>
    <p:extLst>
      <p:ext uri="{BB962C8B-B14F-4D97-AF65-F5344CB8AC3E}">
        <p14:creationId xmlns:p14="http://schemas.microsoft.com/office/powerpoint/2010/main" val="133478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514350" y="1193006"/>
            <a:ext cx="2886075" cy="923330"/>
          </a:xfrm>
          <a:prstGeom prst="rect">
            <a:avLst/>
          </a:prstGeom>
          <a:noFill/>
        </p:spPr>
        <p:txBody>
          <a:bodyPr wrap="square" rtlCol="0">
            <a:spAutoFit/>
          </a:bodyPr>
          <a:lstStyle/>
          <a:p>
            <a:pPr lvl="0"/>
            <a:r>
              <a:rPr lang="en-CA" sz="1800" b="1" dirty="0">
                <a:solidFill>
                  <a:srgbClr val="FF9900"/>
                </a:solidFill>
                <a:latin typeface="Calibri" panose="020F0502020204030204" pitchFamily="34" charset="0"/>
                <a:cs typeface="Calibri" panose="020F0502020204030204" pitchFamily="34" charset="0"/>
              </a:rPr>
              <a:t>Standard Regression Model:</a:t>
            </a:r>
          </a:p>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3" name="TextBox 2">
            <a:extLst>
              <a:ext uri="{FF2B5EF4-FFF2-40B4-BE49-F238E27FC236}">
                <a16:creationId xmlns:a16="http://schemas.microsoft.com/office/drawing/2014/main" id="{EF0DD3E6-4771-4AC9-A0CA-7B7BA2C516CF}"/>
              </a:ext>
            </a:extLst>
          </p:cNvPr>
          <p:cNvSpPr txBox="1"/>
          <p:nvPr/>
        </p:nvSpPr>
        <p:spPr>
          <a:xfrm>
            <a:off x="1128236" y="331231"/>
            <a:ext cx="7522846" cy="861774"/>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Comparison of Results</a:t>
            </a:r>
          </a:p>
          <a:p>
            <a:endParaRPr lang="en-CA" dirty="0"/>
          </a:p>
        </p:txBody>
      </p:sp>
      <p:pic>
        <p:nvPicPr>
          <p:cNvPr id="5" name="Picture 4" descr="A picture containing orange, table, room, wooden&#10;&#10;Description automatically generated">
            <a:extLst>
              <a:ext uri="{FF2B5EF4-FFF2-40B4-BE49-F238E27FC236}">
                <a16:creationId xmlns:a16="http://schemas.microsoft.com/office/drawing/2014/main" id="{DCD024B5-E25E-47DA-A91E-FBBC2A3227C5}"/>
              </a:ext>
            </a:extLst>
          </p:cNvPr>
          <p:cNvPicPr>
            <a:picLocks noChangeAspect="1"/>
          </p:cNvPicPr>
          <p:nvPr/>
        </p:nvPicPr>
        <p:blipFill>
          <a:blip r:embed="rId2"/>
          <a:stretch>
            <a:fillRect/>
          </a:stretch>
        </p:blipFill>
        <p:spPr>
          <a:xfrm>
            <a:off x="594900" y="1520546"/>
            <a:ext cx="2421731" cy="720187"/>
          </a:xfrm>
          <a:prstGeom prst="rect">
            <a:avLst/>
          </a:prstGeom>
        </p:spPr>
      </p:pic>
      <p:sp>
        <p:nvSpPr>
          <p:cNvPr id="6" name="TextBox 5">
            <a:extLst>
              <a:ext uri="{FF2B5EF4-FFF2-40B4-BE49-F238E27FC236}">
                <a16:creationId xmlns:a16="http://schemas.microsoft.com/office/drawing/2014/main" id="{4426FB67-7D8E-4E55-AF07-2C8D9327C4AD}"/>
              </a:ext>
            </a:extLst>
          </p:cNvPr>
          <p:cNvSpPr txBox="1"/>
          <p:nvPr/>
        </p:nvSpPr>
        <p:spPr>
          <a:xfrm>
            <a:off x="5586413" y="1193006"/>
            <a:ext cx="3143250" cy="584775"/>
          </a:xfrm>
          <a:prstGeom prst="rect">
            <a:avLst/>
          </a:prstGeom>
          <a:noFill/>
        </p:spPr>
        <p:txBody>
          <a:bodyPr wrap="square" rtlCol="0">
            <a:spAutoFit/>
          </a:bodyPr>
          <a:lstStyle/>
          <a:p>
            <a:r>
              <a:rPr lang="en-CA" sz="1800" b="1" dirty="0">
                <a:solidFill>
                  <a:srgbClr val="FF9900"/>
                </a:solidFill>
                <a:latin typeface="Calibri" panose="020F0502020204030204" pitchFamily="34" charset="0"/>
                <a:cs typeface="Calibri" panose="020F0502020204030204" pitchFamily="34" charset="0"/>
              </a:rPr>
              <a:t>Comparison Regression Model:</a:t>
            </a:r>
          </a:p>
          <a:p>
            <a:endParaRPr lang="en-CA" dirty="0"/>
          </a:p>
        </p:txBody>
      </p:sp>
      <p:pic>
        <p:nvPicPr>
          <p:cNvPr id="12" name="Picture 11" descr="A screenshot of a computer&#10;&#10;Description automatically generated">
            <a:extLst>
              <a:ext uri="{FF2B5EF4-FFF2-40B4-BE49-F238E27FC236}">
                <a16:creationId xmlns:a16="http://schemas.microsoft.com/office/drawing/2014/main" id="{C884C038-9C1A-4147-9540-0B91D60ABECE}"/>
              </a:ext>
            </a:extLst>
          </p:cNvPr>
          <p:cNvPicPr>
            <a:picLocks noChangeAspect="1"/>
          </p:cNvPicPr>
          <p:nvPr/>
        </p:nvPicPr>
        <p:blipFill>
          <a:blip r:embed="rId3"/>
          <a:stretch>
            <a:fillRect/>
          </a:stretch>
        </p:blipFill>
        <p:spPr>
          <a:xfrm>
            <a:off x="5711288" y="1520546"/>
            <a:ext cx="2278577" cy="720186"/>
          </a:xfrm>
          <a:prstGeom prst="rect">
            <a:avLst/>
          </a:prstGeom>
        </p:spPr>
      </p:pic>
      <p:sp>
        <p:nvSpPr>
          <p:cNvPr id="13" name="TextBox 12">
            <a:extLst>
              <a:ext uri="{FF2B5EF4-FFF2-40B4-BE49-F238E27FC236}">
                <a16:creationId xmlns:a16="http://schemas.microsoft.com/office/drawing/2014/main" id="{30DB4A85-03F3-48C2-BFB1-CB04B0E691D1}"/>
              </a:ext>
            </a:extLst>
          </p:cNvPr>
          <p:cNvSpPr txBox="1"/>
          <p:nvPr/>
        </p:nvSpPr>
        <p:spPr>
          <a:xfrm>
            <a:off x="321470" y="2240732"/>
            <a:ext cx="8256032" cy="2800767"/>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standard regression model has 62% accuracy whereas the comparison regression model has 58% accuracy which depicts that the standard regression model is more accurate than the comparison model.</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value of root mean squared error is 10.66 and 11.18 sequentially, which is more than 10% of the mean value of the percentage of CMS (i.e. 3.50) which implies our algorithm was not exceptionally exact but can still make a sensibly great prediction.</a:t>
            </a:r>
          </a:p>
          <a:p>
            <a:pPr marL="285750" indent="-285750" algn="just">
              <a:buClr>
                <a:srgbClr val="FF9900"/>
              </a:buClr>
              <a:buFont typeface="Wingdings" panose="05000000000000000000" pitchFamily="2" charset="2"/>
              <a:buChar char="Ø"/>
            </a:pPr>
            <a:endParaRPr lang="en-US" sz="16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This model value is 62% and 58%, which means the model can explain more than 62% and 58% of the variation, respectively. Also, Both models have 35.95 intercept values. </a:t>
            </a:r>
          </a:p>
          <a:p>
            <a:endParaRPr lang="en-CA"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153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10" name="TextBox 9">
            <a:extLst>
              <a:ext uri="{FF2B5EF4-FFF2-40B4-BE49-F238E27FC236}">
                <a16:creationId xmlns:a16="http://schemas.microsoft.com/office/drawing/2014/main" id="{CADE799B-A65F-465D-AB67-2553CC1D2C27}"/>
              </a:ext>
            </a:extLst>
          </p:cNvPr>
          <p:cNvSpPr txBox="1"/>
          <p:nvPr/>
        </p:nvSpPr>
        <p:spPr>
          <a:xfrm>
            <a:off x="900112" y="1121658"/>
            <a:ext cx="7943850" cy="3693319"/>
          </a:xfrm>
          <a:prstGeom prst="rect">
            <a:avLst/>
          </a:prstGeom>
          <a:noFill/>
        </p:spPr>
        <p:txBody>
          <a:bodyPr wrap="square" rtlCol="0">
            <a:spAutoFit/>
          </a:bodyPr>
          <a:lstStyle/>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value of root mean squared error of optimized regression model is 11.18, which is more than the RMSE of the standard regression model which implies our algorithm was not exceptionally exact but can still make a sensibly great prediction. </a:t>
            </a:r>
          </a:p>
          <a:p>
            <a:pPr marL="285750" indent="-285750">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R2 value of the optimized regression model is 58% which means the model can explain more than 58% of the variation. </a:t>
            </a:r>
          </a:p>
          <a:p>
            <a:pPr marL="285750" indent="-285750">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solve the problem of optimize regression model Mr. John Hughes can collect more training data, reduce the complexity of the model.</a:t>
            </a:r>
          </a:p>
          <a:p>
            <a:pPr marL="285750" indent="-285750">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improve the R2 value and decrease all types of error Mr. John Hughes can transform and modify the dataset.</a:t>
            </a:r>
            <a:endParaRPr lang="en-CA" sz="18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6ECF5DB-6EF5-47EA-9261-077F10785881}"/>
              </a:ext>
            </a:extLst>
          </p:cNvPr>
          <p:cNvSpPr txBox="1"/>
          <p:nvPr/>
        </p:nvSpPr>
        <p:spPr>
          <a:xfrm>
            <a:off x="1187355" y="328523"/>
            <a:ext cx="4572000"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Recommendation</a:t>
            </a:r>
            <a:endParaRPr lang="en-CA" sz="36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678791"/>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2346</TotalTime>
  <Words>890</Words>
  <Application>Microsoft Office PowerPoint</Application>
  <PresentationFormat>On-screen Show (16:9)</PresentationFormat>
  <Paragraphs>86</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Dosis</vt:lpstr>
      <vt:lpstr>Calibri</vt:lpstr>
      <vt:lpstr>Times New Roman</vt:lpstr>
      <vt:lpstr>Roboto</vt:lpstr>
      <vt:lpstr>Arial</vt:lpstr>
      <vt:lpstr>William template</vt:lpstr>
      <vt:lpstr>   Statistical and Predictive Modeling for Analytics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272</cp:revision>
  <dcterms:created xsi:type="dcterms:W3CDTF">2019-12-11T00:20:02Z</dcterms:created>
  <dcterms:modified xsi:type="dcterms:W3CDTF">2020-02-15T01:20:00Z</dcterms:modified>
</cp:coreProperties>
</file>